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63" r:id="rId2"/>
    <p:sldId id="264" r:id="rId3"/>
    <p:sldId id="257" r:id="rId4"/>
    <p:sldId id="265" r:id="rId5"/>
    <p:sldId id="260" r:id="rId6"/>
    <p:sldId id="258" r:id="rId7"/>
    <p:sldId id="267" r:id="rId8"/>
    <p:sldId id="266" r:id="rId9"/>
    <p:sldId id="262" r:id="rId10"/>
    <p:sldId id="268" r:id="rId11"/>
    <p:sldId id="269" r:id="rId12"/>
  </p:sldIdLst>
  <p:sldSz cx="9144000" cy="6858000" type="letter"/>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84" autoAdjust="0"/>
    <p:restoredTop sz="92895" autoAdjust="0"/>
  </p:normalViewPr>
  <p:slideViewPr>
    <p:cSldViewPr snapToGrid="0">
      <p:cViewPr>
        <p:scale>
          <a:sx n="60" d="100"/>
          <a:sy n="60" d="100"/>
        </p:scale>
        <p:origin x="-1512" y="-18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B366235-EF98-42BC-AF6E-20E5C74B45B8}" type="datetimeFigureOut">
              <a:rPr lang="en-US" smtClean="0"/>
              <a:t>12/13/2016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BA958B1-D3AD-492D-BF95-8CFF5B5BF27E}" type="slidenum">
              <a:rPr lang="en-US" smtClean="0"/>
              <a:t>‹#›</a:t>
            </a:fld>
            <a:endParaRPr lang="en-US"/>
          </a:p>
        </p:txBody>
      </p:sp>
    </p:spTree>
    <p:extLst>
      <p:ext uri="{BB962C8B-B14F-4D97-AF65-F5344CB8AC3E}">
        <p14:creationId xmlns:p14="http://schemas.microsoft.com/office/powerpoint/2010/main" val="42025395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buFontTx/>
              <a:buNone/>
            </a:pPr>
            <a:r>
              <a:rPr lang="en-US" altLang="en-US" sz="2000" dirty="0" smtClean="0">
                <a:solidFill>
                  <a:srgbClr val="000000"/>
                </a:solidFill>
                <a:latin typeface="Arial Black" pitchFamily="34" charset="0"/>
              </a:rPr>
              <a:t>Opening discussion:  Did you know that sometimes the most important thing you can do is to STOP working?</a:t>
            </a:r>
            <a:r>
              <a:rPr lang="en-US" altLang="en-US" sz="2000" baseline="0" dirty="0" smtClean="0">
                <a:solidFill>
                  <a:srgbClr val="000000"/>
                </a:solidFill>
                <a:latin typeface="Arial Black" pitchFamily="34" charset="0"/>
              </a:rPr>
              <a:t>   If you’re working and you see a process that is not being followed correctly, or if you notice at-risk behavior going on, take the initiative and call a quick time-out. Then confer with your workmates to make sure everyone knows the safe way to continue. Executing Stop Work Authority to right safety wrongs and catch potential unsafe action before it actually happens is not only responsible, it’s also effective. In fact, in the oil and gas industry, it’s been one of the most successful approaches to safety in the last decade.  Empower the people around you. Encourage them to watch for unsafe conditions or processes, and when it’s necessary, stop the job until it can be done safely.</a:t>
            </a:r>
          </a:p>
          <a:p>
            <a:pPr>
              <a:spcBef>
                <a:spcPct val="0"/>
              </a:spcBef>
              <a:buFontTx/>
              <a:buNone/>
            </a:pPr>
            <a:endParaRPr lang="en-US" dirty="0"/>
          </a:p>
        </p:txBody>
      </p:sp>
      <p:sp>
        <p:nvSpPr>
          <p:cNvPr id="4" name="Slide Number Placeholder 3"/>
          <p:cNvSpPr>
            <a:spLocks noGrp="1"/>
          </p:cNvSpPr>
          <p:nvPr>
            <p:ph type="sldNum" sz="quarter" idx="10"/>
          </p:nvPr>
        </p:nvSpPr>
        <p:spPr/>
        <p:txBody>
          <a:bodyPr/>
          <a:lstStyle/>
          <a:p>
            <a:fld id="{9BA958B1-D3AD-492D-BF95-8CFF5B5BF27E}" type="slidenum">
              <a:rPr lang="en-US" smtClean="0"/>
              <a:t>1</a:t>
            </a:fld>
            <a:endParaRPr lang="en-US"/>
          </a:p>
        </p:txBody>
      </p:sp>
    </p:spTree>
    <p:extLst>
      <p:ext uri="{BB962C8B-B14F-4D97-AF65-F5344CB8AC3E}">
        <p14:creationId xmlns:p14="http://schemas.microsoft.com/office/powerpoint/2010/main" val="5365998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a:t>
            </a:r>
            <a:endParaRPr lang="en-US" dirty="0"/>
          </a:p>
        </p:txBody>
      </p:sp>
      <p:sp>
        <p:nvSpPr>
          <p:cNvPr id="4" name="Slide Number Placeholder 3"/>
          <p:cNvSpPr>
            <a:spLocks noGrp="1"/>
          </p:cNvSpPr>
          <p:nvPr>
            <p:ph type="sldNum" sz="quarter" idx="10"/>
          </p:nvPr>
        </p:nvSpPr>
        <p:spPr/>
        <p:txBody>
          <a:bodyPr/>
          <a:lstStyle/>
          <a:p>
            <a:fld id="{9BA958B1-D3AD-492D-BF95-8CFF5B5BF27E}" type="slidenum">
              <a:rPr lang="en-US" smtClean="0"/>
              <a:t>10</a:t>
            </a:fld>
            <a:endParaRPr lang="en-US"/>
          </a:p>
        </p:txBody>
      </p:sp>
    </p:spTree>
    <p:extLst>
      <p:ext uri="{BB962C8B-B14F-4D97-AF65-F5344CB8AC3E}">
        <p14:creationId xmlns:p14="http://schemas.microsoft.com/office/powerpoint/2010/main" val="12156621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a:t>
            </a:r>
            <a:endParaRPr lang="en-US" dirty="0"/>
          </a:p>
        </p:txBody>
      </p:sp>
      <p:sp>
        <p:nvSpPr>
          <p:cNvPr id="4" name="Slide Number Placeholder 3"/>
          <p:cNvSpPr>
            <a:spLocks noGrp="1"/>
          </p:cNvSpPr>
          <p:nvPr>
            <p:ph type="sldNum" sz="quarter" idx="10"/>
          </p:nvPr>
        </p:nvSpPr>
        <p:spPr/>
        <p:txBody>
          <a:bodyPr/>
          <a:lstStyle/>
          <a:p>
            <a:fld id="{9BA958B1-D3AD-492D-BF95-8CFF5B5BF27E}" type="slidenum">
              <a:rPr lang="en-US" smtClean="0"/>
              <a:t>11</a:t>
            </a:fld>
            <a:endParaRPr lang="en-US"/>
          </a:p>
        </p:txBody>
      </p:sp>
    </p:spTree>
    <p:extLst>
      <p:ext uri="{BB962C8B-B14F-4D97-AF65-F5344CB8AC3E}">
        <p14:creationId xmlns:p14="http://schemas.microsoft.com/office/powerpoint/2010/main" val="12156621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Explain that personal safety to our workforce is very important to our company, family and loved ones.  </a:t>
            </a:r>
            <a:endParaRPr lang="en-US" dirty="0"/>
          </a:p>
        </p:txBody>
      </p:sp>
      <p:sp>
        <p:nvSpPr>
          <p:cNvPr id="4" name="Slide Number Placeholder 3"/>
          <p:cNvSpPr>
            <a:spLocks noGrp="1"/>
          </p:cNvSpPr>
          <p:nvPr>
            <p:ph type="sldNum" sz="quarter" idx="10"/>
          </p:nvPr>
        </p:nvSpPr>
        <p:spPr/>
        <p:txBody>
          <a:bodyPr/>
          <a:lstStyle/>
          <a:p>
            <a:fld id="{9BA958B1-D3AD-492D-BF95-8CFF5B5BF27E}" type="slidenum">
              <a:rPr lang="en-US" smtClean="0"/>
              <a:t>2</a:t>
            </a:fld>
            <a:endParaRPr lang="en-US"/>
          </a:p>
        </p:txBody>
      </p:sp>
    </p:spTree>
    <p:extLst>
      <p:ext uri="{BB962C8B-B14F-4D97-AF65-F5344CB8AC3E}">
        <p14:creationId xmlns:p14="http://schemas.microsoft.com/office/powerpoint/2010/main" val="38482889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Explain that we are committed to providing essential resources, tools, and training to allow our workers to perform our work safely.  </a:t>
            </a:r>
            <a:endParaRPr lang="en-US" dirty="0"/>
          </a:p>
        </p:txBody>
      </p:sp>
      <p:sp>
        <p:nvSpPr>
          <p:cNvPr id="4" name="Slide Number Placeholder 3"/>
          <p:cNvSpPr>
            <a:spLocks noGrp="1"/>
          </p:cNvSpPr>
          <p:nvPr>
            <p:ph type="sldNum" sz="quarter" idx="10"/>
          </p:nvPr>
        </p:nvSpPr>
        <p:spPr/>
        <p:txBody>
          <a:bodyPr/>
          <a:lstStyle/>
          <a:p>
            <a:fld id="{9BA958B1-D3AD-492D-BF95-8CFF5B5BF27E}" type="slidenum">
              <a:rPr lang="en-US" smtClean="0"/>
              <a:t>3</a:t>
            </a:fld>
            <a:endParaRPr lang="en-US"/>
          </a:p>
        </p:txBody>
      </p:sp>
    </p:spTree>
    <p:extLst>
      <p:ext uri="{BB962C8B-B14F-4D97-AF65-F5344CB8AC3E}">
        <p14:creationId xmlns:p14="http://schemas.microsoft.com/office/powerpoint/2010/main" val="38482889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Explain that we encourage you (workers) to ask questions regarding safety and never perform any task you feel is unsafe or that you are unqualified to perform.  All work can and must be performed safely!</a:t>
            </a:r>
            <a:endParaRPr lang="en-US" dirty="0"/>
          </a:p>
        </p:txBody>
      </p:sp>
      <p:sp>
        <p:nvSpPr>
          <p:cNvPr id="4" name="Slide Number Placeholder 3"/>
          <p:cNvSpPr>
            <a:spLocks noGrp="1"/>
          </p:cNvSpPr>
          <p:nvPr>
            <p:ph type="sldNum" sz="quarter" idx="10"/>
          </p:nvPr>
        </p:nvSpPr>
        <p:spPr/>
        <p:txBody>
          <a:bodyPr/>
          <a:lstStyle/>
          <a:p>
            <a:fld id="{9BA958B1-D3AD-492D-BF95-8CFF5B5BF27E}" type="slidenum">
              <a:rPr lang="en-US" smtClean="0"/>
              <a:t>4</a:t>
            </a:fld>
            <a:endParaRPr lang="en-US"/>
          </a:p>
        </p:txBody>
      </p:sp>
    </p:spTree>
    <p:extLst>
      <p:ext uri="{BB962C8B-B14F-4D97-AF65-F5344CB8AC3E}">
        <p14:creationId xmlns:p14="http://schemas.microsoft.com/office/powerpoint/2010/main" val="38482889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Explain that we want and expect workers to report any activity or condition which he/she believes is unsafe. Notification should be made to the supervisor or designee at the location where the activity or condition exists. Following notification, the responsible supervisor or management designee will resolve this issue.</a:t>
            </a:r>
          </a:p>
          <a:p>
            <a:endParaRPr lang="en-US" dirty="0"/>
          </a:p>
        </p:txBody>
      </p:sp>
      <p:sp>
        <p:nvSpPr>
          <p:cNvPr id="4" name="Slide Number Placeholder 3"/>
          <p:cNvSpPr>
            <a:spLocks noGrp="1"/>
          </p:cNvSpPr>
          <p:nvPr>
            <p:ph type="sldNum" sz="quarter" idx="10"/>
          </p:nvPr>
        </p:nvSpPr>
        <p:spPr/>
        <p:txBody>
          <a:bodyPr/>
          <a:lstStyle/>
          <a:p>
            <a:fld id="{9BA958B1-D3AD-492D-BF95-8CFF5B5BF27E}" type="slidenum">
              <a:rPr lang="en-US" smtClean="0"/>
              <a:t>5</a:t>
            </a:fld>
            <a:endParaRPr lang="en-US"/>
          </a:p>
        </p:txBody>
      </p:sp>
    </p:spTree>
    <p:extLst>
      <p:ext uri="{BB962C8B-B14F-4D97-AF65-F5344CB8AC3E}">
        <p14:creationId xmlns:p14="http://schemas.microsoft.com/office/powerpoint/2010/main" val="4873525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Explain</a:t>
            </a:r>
            <a:r>
              <a:rPr lang="en-US" baseline="0" smtClean="0"/>
              <a:t> that e</a:t>
            </a:r>
            <a:r>
              <a:rPr lang="en-US" smtClean="0"/>
              <a:t>very </a:t>
            </a:r>
            <a:r>
              <a:rPr lang="en-US" dirty="0" smtClean="0"/>
              <a:t>employee has the responsibility and authority to stop work immediately, without fear of reprisal, when the </a:t>
            </a:r>
            <a:r>
              <a:rPr lang="en-US" smtClean="0"/>
              <a:t>employee believes conditions </a:t>
            </a:r>
            <a:r>
              <a:rPr lang="en-US" dirty="0" smtClean="0"/>
              <a:t>exist that pose a danger to the health and safety of workers or the public</a:t>
            </a:r>
            <a:r>
              <a:rPr lang="en-US" smtClean="0"/>
              <a:t>; or conditions </a:t>
            </a:r>
            <a:r>
              <a:rPr lang="en-US" dirty="0" smtClean="0"/>
              <a:t>exist, that if allowed to continue, could adversely affect the safe operation of, or could cause serious damage to, a facility</a:t>
            </a:r>
            <a:r>
              <a:rPr lang="en-US" smtClean="0"/>
              <a:t>; or conditions </a:t>
            </a:r>
            <a:r>
              <a:rPr lang="en-US" dirty="0" smtClean="0"/>
              <a:t>exist, that if allowed to continue, could result in the release of hazardous substances that could exceed applicable regulatory requirements or approvals</a:t>
            </a:r>
            <a:r>
              <a:rPr lang="en-US" smtClean="0"/>
              <a:t>. </a:t>
            </a:r>
            <a:endParaRPr lang="en-US" dirty="0"/>
          </a:p>
        </p:txBody>
      </p:sp>
      <p:sp>
        <p:nvSpPr>
          <p:cNvPr id="4" name="Slide Number Placeholder 3"/>
          <p:cNvSpPr>
            <a:spLocks noGrp="1"/>
          </p:cNvSpPr>
          <p:nvPr>
            <p:ph type="sldNum" sz="quarter" idx="10"/>
          </p:nvPr>
        </p:nvSpPr>
        <p:spPr/>
        <p:txBody>
          <a:bodyPr/>
          <a:lstStyle/>
          <a:p>
            <a:fld id="{9BA958B1-D3AD-492D-BF95-8CFF5B5BF27E}" type="slidenum">
              <a:rPr lang="en-US" smtClean="0"/>
              <a:t>6</a:t>
            </a:fld>
            <a:endParaRPr lang="en-US"/>
          </a:p>
        </p:txBody>
      </p:sp>
    </p:spTree>
    <p:extLst>
      <p:ext uri="{BB962C8B-B14F-4D97-AF65-F5344CB8AC3E}">
        <p14:creationId xmlns:p14="http://schemas.microsoft.com/office/powerpoint/2010/main" val="30303596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Explain</a:t>
            </a:r>
            <a:r>
              <a:rPr lang="en-US" baseline="0" dirty="0" smtClean="0"/>
              <a:t> that e</a:t>
            </a:r>
            <a:r>
              <a:rPr lang="en-US" dirty="0" smtClean="0"/>
              <a:t>very employee has the responsibility and authority to stop work immediately, without fear of reprisal, when the employee believes conditions exist that pose a danger to the health and safety of workers or the public; or conditions exist, that if allowed to continue, could adversely affect the safe operation of, or could cause serious damage to, a facility; or conditions exist, that if allowed to continue, could result in the release of hazardous substances that could exceed applicable regulatory requirements or approvals. </a:t>
            </a:r>
          </a:p>
          <a:p>
            <a:endParaRPr lang="en-US" dirty="0" smtClean="0"/>
          </a:p>
          <a:p>
            <a:r>
              <a:rPr lang="en-US" dirty="0" smtClean="0"/>
              <a:t>When you trigger the animation a picture will appear.  Ask the group if the see any safety</a:t>
            </a:r>
            <a:r>
              <a:rPr lang="en-US" baseline="0" dirty="0" smtClean="0"/>
              <a:t> concerns.  The desired answer is “Yes”.  The issues are line cover, no sleeves, short sleeve shirts, possibly not FR, and second points of contact.</a:t>
            </a:r>
            <a:endParaRPr lang="en-US" dirty="0"/>
          </a:p>
        </p:txBody>
      </p:sp>
      <p:sp>
        <p:nvSpPr>
          <p:cNvPr id="4" name="Slide Number Placeholder 3"/>
          <p:cNvSpPr>
            <a:spLocks noGrp="1"/>
          </p:cNvSpPr>
          <p:nvPr>
            <p:ph type="sldNum" sz="quarter" idx="10"/>
          </p:nvPr>
        </p:nvSpPr>
        <p:spPr/>
        <p:txBody>
          <a:bodyPr/>
          <a:lstStyle/>
          <a:p>
            <a:fld id="{9BA958B1-D3AD-492D-BF95-8CFF5B5BF27E}" type="slidenum">
              <a:rPr lang="en-US" smtClean="0"/>
              <a:t>7</a:t>
            </a:fld>
            <a:endParaRPr lang="en-US"/>
          </a:p>
        </p:txBody>
      </p:sp>
    </p:spTree>
    <p:extLst>
      <p:ext uri="{BB962C8B-B14F-4D97-AF65-F5344CB8AC3E}">
        <p14:creationId xmlns:p14="http://schemas.microsoft.com/office/powerpoint/2010/main" val="30303596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Any employee who reasonably believes that an activity or condition is unsafe is expected to stop or refuse work without fear of reprisal by management or coworkers and is entitled to have the safety concern addressed prior to participating in the work.</a:t>
            </a:r>
          </a:p>
          <a:p>
            <a:endParaRPr lang="en-US" dirty="0"/>
          </a:p>
        </p:txBody>
      </p:sp>
      <p:sp>
        <p:nvSpPr>
          <p:cNvPr id="4" name="Slide Number Placeholder 3"/>
          <p:cNvSpPr>
            <a:spLocks noGrp="1"/>
          </p:cNvSpPr>
          <p:nvPr>
            <p:ph type="sldNum" sz="quarter" idx="10"/>
          </p:nvPr>
        </p:nvSpPr>
        <p:spPr/>
        <p:txBody>
          <a:bodyPr/>
          <a:lstStyle/>
          <a:p>
            <a:fld id="{9BA958B1-D3AD-492D-BF95-8CFF5B5BF27E}" type="slidenum">
              <a:rPr lang="en-US" smtClean="0"/>
              <a:t>8</a:t>
            </a:fld>
            <a:endParaRPr lang="en-US"/>
          </a:p>
        </p:txBody>
      </p:sp>
    </p:spTree>
    <p:extLst>
      <p:ext uri="{BB962C8B-B14F-4D97-AF65-F5344CB8AC3E}">
        <p14:creationId xmlns:p14="http://schemas.microsoft.com/office/powerpoint/2010/main" val="41849383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an employee or supervisor has a stop work issue that has not been resolved through established channels, immediately contact the safety manager, upper management or employee representative.</a:t>
            </a:r>
            <a:endParaRPr lang="en-US" dirty="0"/>
          </a:p>
        </p:txBody>
      </p:sp>
      <p:sp>
        <p:nvSpPr>
          <p:cNvPr id="4" name="Slide Number Placeholder 3"/>
          <p:cNvSpPr>
            <a:spLocks noGrp="1"/>
          </p:cNvSpPr>
          <p:nvPr>
            <p:ph type="sldNum" sz="quarter" idx="10"/>
          </p:nvPr>
        </p:nvSpPr>
        <p:spPr/>
        <p:txBody>
          <a:bodyPr/>
          <a:lstStyle/>
          <a:p>
            <a:fld id="{9BA958B1-D3AD-492D-BF95-8CFF5B5BF27E}" type="slidenum">
              <a:rPr lang="en-US" smtClean="0"/>
              <a:t>9</a:t>
            </a:fld>
            <a:endParaRPr lang="en-US"/>
          </a:p>
        </p:txBody>
      </p:sp>
    </p:spTree>
    <p:extLst>
      <p:ext uri="{BB962C8B-B14F-4D97-AF65-F5344CB8AC3E}">
        <p14:creationId xmlns:p14="http://schemas.microsoft.com/office/powerpoint/2010/main" val="12156621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C02F3B1-9D2E-4DD2-9679-F56F1A50EBEB}" type="datetimeFigureOut">
              <a:rPr lang="en-US" smtClean="0"/>
              <a:t>12/13/2016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562612-D914-47B5-9F8B-1E84AAC23245}" type="slidenum">
              <a:rPr lang="en-US" smtClean="0"/>
              <a:t>‹#›</a:t>
            </a:fld>
            <a:endParaRPr lang="en-US"/>
          </a:p>
        </p:txBody>
      </p:sp>
    </p:spTree>
    <p:extLst>
      <p:ext uri="{BB962C8B-B14F-4D97-AF65-F5344CB8AC3E}">
        <p14:creationId xmlns:p14="http://schemas.microsoft.com/office/powerpoint/2010/main" val="401583754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C02F3B1-9D2E-4DD2-9679-F56F1A50EBEB}" type="datetimeFigureOut">
              <a:rPr lang="en-US" smtClean="0"/>
              <a:t>12/13/2016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562612-D914-47B5-9F8B-1E84AAC23245}" type="slidenum">
              <a:rPr lang="en-US" smtClean="0"/>
              <a:t>‹#›</a:t>
            </a:fld>
            <a:endParaRPr lang="en-US"/>
          </a:p>
        </p:txBody>
      </p:sp>
    </p:spTree>
    <p:extLst>
      <p:ext uri="{BB962C8B-B14F-4D97-AF65-F5344CB8AC3E}">
        <p14:creationId xmlns:p14="http://schemas.microsoft.com/office/powerpoint/2010/main" val="40770931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C02F3B1-9D2E-4DD2-9679-F56F1A50EBEB}" type="datetimeFigureOut">
              <a:rPr lang="en-US" smtClean="0"/>
              <a:t>12/13/2016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562612-D914-47B5-9F8B-1E84AAC23245}" type="slidenum">
              <a:rPr lang="en-US" smtClean="0"/>
              <a:t>‹#›</a:t>
            </a:fld>
            <a:endParaRPr lang="en-US"/>
          </a:p>
        </p:txBody>
      </p:sp>
    </p:spTree>
    <p:extLst>
      <p:ext uri="{BB962C8B-B14F-4D97-AF65-F5344CB8AC3E}">
        <p14:creationId xmlns:p14="http://schemas.microsoft.com/office/powerpoint/2010/main" val="30116128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4908" y="753762"/>
            <a:ext cx="7797114" cy="936927"/>
          </a:xfrm>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C02F3B1-9D2E-4DD2-9679-F56F1A50EBEB}" type="datetimeFigureOut">
              <a:rPr lang="en-US" smtClean="0"/>
              <a:t>12/13/2016</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0562612-D914-47B5-9F8B-1E84AAC23245}" type="slidenum">
              <a:rPr lang="en-US" smtClean="0"/>
              <a:t>‹#›</a:t>
            </a:fld>
            <a:endParaRPr lang="en-US"/>
          </a:p>
        </p:txBody>
      </p:sp>
    </p:spTree>
    <p:extLst>
      <p:ext uri="{BB962C8B-B14F-4D97-AF65-F5344CB8AC3E}">
        <p14:creationId xmlns:p14="http://schemas.microsoft.com/office/powerpoint/2010/main" val="157197372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C02F3B1-9D2E-4DD2-9679-F56F1A50EBEB}" type="datetimeFigureOut">
              <a:rPr lang="en-US" smtClean="0"/>
              <a:t>12/13/2016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562612-D914-47B5-9F8B-1E84AAC23245}" type="slidenum">
              <a:rPr lang="en-US" smtClean="0"/>
              <a:t>‹#›</a:t>
            </a:fld>
            <a:endParaRPr lang="en-US"/>
          </a:p>
        </p:txBody>
      </p:sp>
    </p:spTree>
    <p:extLst>
      <p:ext uri="{BB962C8B-B14F-4D97-AF65-F5344CB8AC3E}">
        <p14:creationId xmlns:p14="http://schemas.microsoft.com/office/powerpoint/2010/main" val="30761532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C02F3B1-9D2E-4DD2-9679-F56F1A50EBEB}" type="datetimeFigureOut">
              <a:rPr lang="en-US" smtClean="0"/>
              <a:t>12/13/2016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562612-D914-47B5-9F8B-1E84AAC23245}" type="slidenum">
              <a:rPr lang="en-US" smtClean="0"/>
              <a:t>‹#›</a:t>
            </a:fld>
            <a:endParaRPr lang="en-US"/>
          </a:p>
        </p:txBody>
      </p:sp>
    </p:spTree>
    <p:extLst>
      <p:ext uri="{BB962C8B-B14F-4D97-AF65-F5344CB8AC3E}">
        <p14:creationId xmlns:p14="http://schemas.microsoft.com/office/powerpoint/2010/main" val="22388857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C02F3B1-9D2E-4DD2-9679-F56F1A50EBEB}" type="datetimeFigureOut">
              <a:rPr lang="en-US" smtClean="0"/>
              <a:t>12/13/2016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0562612-D914-47B5-9F8B-1E84AAC23245}" type="slidenum">
              <a:rPr lang="en-US" smtClean="0"/>
              <a:t>‹#›</a:t>
            </a:fld>
            <a:endParaRPr lang="en-US"/>
          </a:p>
        </p:txBody>
      </p:sp>
    </p:spTree>
    <p:extLst>
      <p:ext uri="{BB962C8B-B14F-4D97-AF65-F5344CB8AC3E}">
        <p14:creationId xmlns:p14="http://schemas.microsoft.com/office/powerpoint/2010/main" val="24893702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C02F3B1-9D2E-4DD2-9679-F56F1A50EBEB}" type="datetimeFigureOut">
              <a:rPr lang="en-US" smtClean="0"/>
              <a:t>12/13/2016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0562612-D914-47B5-9F8B-1E84AAC23245}" type="slidenum">
              <a:rPr lang="en-US" smtClean="0"/>
              <a:t>‹#›</a:t>
            </a:fld>
            <a:endParaRPr lang="en-US"/>
          </a:p>
        </p:txBody>
      </p:sp>
    </p:spTree>
    <p:extLst>
      <p:ext uri="{BB962C8B-B14F-4D97-AF65-F5344CB8AC3E}">
        <p14:creationId xmlns:p14="http://schemas.microsoft.com/office/powerpoint/2010/main" val="8937052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C02F3B1-9D2E-4DD2-9679-F56F1A50EBEB}" type="datetimeFigureOut">
              <a:rPr lang="en-US" smtClean="0"/>
              <a:t>12/13/2016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0562612-D914-47B5-9F8B-1E84AAC23245}" type="slidenum">
              <a:rPr lang="en-US" smtClean="0"/>
              <a:t>‹#›</a:t>
            </a:fld>
            <a:endParaRPr lang="en-US"/>
          </a:p>
        </p:txBody>
      </p:sp>
    </p:spTree>
    <p:extLst>
      <p:ext uri="{BB962C8B-B14F-4D97-AF65-F5344CB8AC3E}">
        <p14:creationId xmlns:p14="http://schemas.microsoft.com/office/powerpoint/2010/main" val="5238190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C02F3B1-9D2E-4DD2-9679-F56F1A50EBEB}" type="datetimeFigureOut">
              <a:rPr lang="en-US" smtClean="0"/>
              <a:t>12/13/2016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562612-D914-47B5-9F8B-1E84AAC23245}" type="slidenum">
              <a:rPr lang="en-US" smtClean="0"/>
              <a:t>‹#›</a:t>
            </a:fld>
            <a:endParaRPr lang="en-US"/>
          </a:p>
        </p:txBody>
      </p:sp>
    </p:spTree>
    <p:extLst>
      <p:ext uri="{BB962C8B-B14F-4D97-AF65-F5344CB8AC3E}">
        <p14:creationId xmlns:p14="http://schemas.microsoft.com/office/powerpoint/2010/main" val="12657896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C02F3B1-9D2E-4DD2-9679-F56F1A50EBEB}" type="datetimeFigureOut">
              <a:rPr lang="en-US" smtClean="0"/>
              <a:t>12/13/2016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562612-D914-47B5-9F8B-1E84AAC23245}" type="slidenum">
              <a:rPr lang="en-US" smtClean="0"/>
              <a:t>‹#›</a:t>
            </a:fld>
            <a:endParaRPr lang="en-US"/>
          </a:p>
        </p:txBody>
      </p:sp>
    </p:spTree>
    <p:extLst>
      <p:ext uri="{BB962C8B-B14F-4D97-AF65-F5344CB8AC3E}">
        <p14:creationId xmlns:p14="http://schemas.microsoft.com/office/powerpoint/2010/main" val="28484438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78476" y="753762"/>
            <a:ext cx="7673546" cy="936927"/>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02F3B1-9D2E-4DD2-9679-F56F1A50EBEB}" type="datetimeFigureOut">
              <a:rPr lang="en-US" smtClean="0"/>
              <a:t>12/13/2016</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562612-D914-47B5-9F8B-1E84AAC23245}" type="slidenum">
              <a:rPr lang="en-US" smtClean="0"/>
              <a:t>‹#›</a:t>
            </a:fld>
            <a:endParaRPr lang="en-US"/>
          </a:p>
        </p:txBody>
      </p:sp>
      <p:sp>
        <p:nvSpPr>
          <p:cNvPr id="7" name="Rounded Rectangle 6"/>
          <p:cNvSpPr/>
          <p:nvPr userDrawn="1"/>
        </p:nvSpPr>
        <p:spPr>
          <a:xfrm>
            <a:off x="333632" y="285750"/>
            <a:ext cx="8538519" cy="6386899"/>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userDrawn="1"/>
        </p:nvSpPr>
        <p:spPr>
          <a:xfrm>
            <a:off x="3758858" y="6459101"/>
            <a:ext cx="1641625" cy="398898"/>
          </a:xfrm>
          <a:prstGeom prst="roundRect">
            <a:avLst/>
          </a:prstGeom>
          <a:solidFill>
            <a:schemeClr val="bg1"/>
          </a:solidFill>
          <a:ln w="539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4059568" y="6499299"/>
            <a:ext cx="1089302" cy="314144"/>
          </a:xfrm>
          <a:prstGeom prst="rect">
            <a:avLst/>
          </a:prstGeom>
        </p:spPr>
      </p:pic>
    </p:spTree>
    <p:extLst>
      <p:ext uri="{BB962C8B-B14F-4D97-AF65-F5344CB8AC3E}">
        <p14:creationId xmlns:p14="http://schemas.microsoft.com/office/powerpoint/2010/main" val="28718923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3600" kern="1200">
          <a:solidFill>
            <a:schemeClr val="accent6">
              <a:lumMod val="50000"/>
            </a:schemeClr>
          </a:solidFill>
          <a:latin typeface="Arial Black" panose="020B0A040201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google.com/url?sa=i&amp;rct=j&amp;q=&amp;esrc=s&amp;source=images&amp;cd=&amp;cad=rja&amp;uact=8&amp;ved=0ahUKEwjr17CNhOjQAhUT22MKHaWdCeEQjRwIBw&amp;url=http://nl.freeimages.com/search/time-out-signal&amp;bvm=bv.141320020,d.cGc&amp;psig=AFQjCNF58OhG5qtOsSHjIrl98-3z0IrALA&amp;ust=1481404522241541"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www.google.com/url?sa=i&amp;rct=j&amp;q=&amp;esrc=s&amp;source=images&amp;cd=&amp;cad=rja&amp;uact=8&amp;ved=0ahUKEwjW0ICtourQAhVQzGMKHZ7UDeUQjRwIBw&amp;url=http://targetsafetyltd.co.uk/&amp;bvm=bv.141320020,d.cGc&amp;psig=AFQjCNFdWXhNZ6MGPV6sROLQKkY6VBCNaw&amp;ust=1481481373295751"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google.com/url?sa=i&amp;rct=j&amp;q=&amp;esrc=s&amp;source=images&amp;cd=&amp;cad=rja&amp;uact=8&amp;ved=0ahUKEwjtiP75h-jQAhVPxWMKHUd3C0IQjRwIBw&amp;url=https://loriandi.wordpress.com/2012/03/21/its-all-about-you/&amp;bvm=bv.141320020,d.cGc&amp;psig=AFQjCNFHjOVHXByIlcHG4iIGrq-3dYuRoA&amp;ust=1481405471456970"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hyperlink" Target="https://www.google.com/url?sa=i&amp;rct=j&amp;q=&amp;esrc=s&amp;source=images&amp;cd=&amp;cad=rja&amp;uact=8&amp;ved=0ahUKEwj59c62iejQAhVO-GMKHfRNAnsQjRwIBw&amp;url=https://www.bluelinerental.com/bucket-truck&amp;psig=AFQjCNFLLe0kYbXZh0X1KZXimarn6JIQXg&amp;ust=1481405940432422"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gif"/></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www.sabredemolition.com/swa"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hyperlink" Target="http://www.google.com/url?sa=i&amp;rct=j&amp;q=&amp;esrc=s&amp;source=images&amp;cd=&amp;cad=rja&amp;uact=8&amp;ved=0ahUKEwia4s6wmOrQAhVI_mMKHd5RBMwQjRwIBw&amp;url=http://www.bankrate.com/finance/personal-finance/10-most-dangerous-jobs-us-1.aspx&amp;bvm=bv.141320020,d.cGc&amp;psig=AFQjCNH4T26OYp5wG96f4FqmLsw2N5fp2A&amp;ust=1481478679794962"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google.com/url?sa=i&amp;rct=j&amp;q=&amp;esrc=s&amp;source=images&amp;cd=&amp;cad=rja&amp;uact=8&amp;ved=0ahUKEwi6i8q0lurQAhUO7mMKHQNACF4QjRwIBw&amp;url=https://twitter.com/athlonsolution&amp;bvm=bv.141320020,d.cGc&amp;psig=AFQjCNEgbWEgtNjAcl1FeeEtmHMGsFwxTA&amp;ust=1481478087327673"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593125" y="887584"/>
            <a:ext cx="8106032" cy="1311918"/>
          </a:xfrm>
        </p:spPr>
        <p:txBody>
          <a:bodyPr>
            <a:normAutofit/>
          </a:bodyPr>
          <a:lstStyle/>
          <a:p>
            <a:r>
              <a:rPr lang="en-US" sz="6200" dirty="0" smtClean="0">
                <a:solidFill>
                  <a:schemeClr val="tx1"/>
                </a:solidFill>
                <a:latin typeface="Arial Rounded MT Bold" panose="020F0704030504030204" pitchFamily="34" charset="0"/>
              </a:rPr>
              <a:t>Time-Out for Safety</a:t>
            </a:r>
            <a:endParaRPr lang="en-US" sz="6200" dirty="0">
              <a:solidFill>
                <a:schemeClr val="tx1"/>
              </a:solidFill>
              <a:latin typeface="Arial Rounded MT Bold" panose="020F0704030504030204" pitchFamily="34" charset="0"/>
            </a:endParaRPr>
          </a:p>
        </p:txBody>
      </p:sp>
      <p:sp>
        <p:nvSpPr>
          <p:cNvPr id="7" name="Subtitle 6"/>
          <p:cNvSpPr>
            <a:spLocks noGrp="1"/>
          </p:cNvSpPr>
          <p:nvPr>
            <p:ph type="subTitle" idx="1"/>
          </p:nvPr>
        </p:nvSpPr>
        <p:spPr>
          <a:xfrm>
            <a:off x="3333750" y="3024651"/>
            <a:ext cx="5486399" cy="2138556"/>
          </a:xfrm>
        </p:spPr>
        <p:txBody>
          <a:bodyPr>
            <a:normAutofit/>
          </a:bodyPr>
          <a:lstStyle/>
          <a:p>
            <a:r>
              <a:rPr lang="en-US" sz="6000" dirty="0" smtClean="0">
                <a:latin typeface="Arial Rounded MT Bold" panose="020F0704030504030204" pitchFamily="34" charset="0"/>
              </a:rPr>
              <a:t>Stop-Work Authority</a:t>
            </a:r>
          </a:p>
        </p:txBody>
      </p:sp>
      <p:pic>
        <p:nvPicPr>
          <p:cNvPr id="2054" name="Picture 6" descr="Related image">
            <a:hlinkClick r:id="rId3"/>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76851" y="1800695"/>
            <a:ext cx="4292858" cy="429286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657600" y="5207876"/>
            <a:ext cx="4838700" cy="1107996"/>
          </a:xfrm>
          <a:prstGeom prst="rect">
            <a:avLst/>
          </a:prstGeom>
          <a:noFill/>
        </p:spPr>
        <p:txBody>
          <a:bodyPr wrap="square" rtlCol="0">
            <a:spAutoFit/>
          </a:bodyPr>
          <a:lstStyle/>
          <a:p>
            <a:pPr algn="ctr"/>
            <a:r>
              <a:rPr lang="en-US" sz="2400" dirty="0">
                <a:latin typeface="Arial Rounded MT Bold" panose="020F0704030504030204" pitchFamily="34" charset="0"/>
              </a:rPr>
              <a:t>Continuing </a:t>
            </a:r>
            <a:r>
              <a:rPr lang="en-US" sz="2400" dirty="0" smtClean="0">
                <a:latin typeface="Arial Rounded MT Bold" panose="020F0704030504030204" pitchFamily="34" charset="0"/>
              </a:rPr>
              <a:t>Education Module</a:t>
            </a:r>
            <a:endParaRPr lang="en-US" sz="2400" dirty="0">
              <a:latin typeface="Arial Rounded MT Bold" panose="020F0704030504030204" pitchFamily="34" charset="0"/>
            </a:endParaRPr>
          </a:p>
          <a:p>
            <a:pPr algn="ctr"/>
            <a:r>
              <a:rPr lang="en-US" sz="2400" dirty="0">
                <a:latin typeface="Arial Rounded MT Bold" panose="020F0704030504030204" pitchFamily="34" charset="0"/>
              </a:rPr>
              <a:t>1</a:t>
            </a:r>
            <a:r>
              <a:rPr lang="en-US" sz="2400" baseline="30000" dirty="0">
                <a:latin typeface="Arial Rounded MT Bold" panose="020F0704030504030204" pitchFamily="34" charset="0"/>
              </a:rPr>
              <a:t>st</a:t>
            </a:r>
            <a:r>
              <a:rPr lang="en-US" sz="2400" dirty="0">
                <a:latin typeface="Arial Rounded MT Bold" panose="020F0704030504030204" pitchFamily="34" charset="0"/>
              </a:rPr>
              <a:t> Quarter 2017</a:t>
            </a:r>
          </a:p>
          <a:p>
            <a:endParaRPr lang="en-US" dirty="0"/>
          </a:p>
        </p:txBody>
      </p:sp>
    </p:spTree>
    <p:extLst>
      <p:ext uri="{BB962C8B-B14F-4D97-AF65-F5344CB8AC3E}">
        <p14:creationId xmlns:p14="http://schemas.microsoft.com/office/powerpoint/2010/main" val="1352448031"/>
      </p:ext>
    </p:extLst>
  </p:cSld>
  <p:clrMapOvr>
    <a:masterClrMapping/>
  </p:clrMapOvr>
  <p:transition spd="slow">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2204" y="580342"/>
            <a:ext cx="7797114" cy="936927"/>
          </a:xfrm>
        </p:spPr>
        <p:txBody>
          <a:bodyPr/>
          <a:lstStyle/>
          <a:p>
            <a:r>
              <a:rPr lang="en-US" dirty="0" smtClean="0"/>
              <a:t>Review</a:t>
            </a:r>
            <a:endParaRPr lang="en-US" dirty="0"/>
          </a:p>
        </p:txBody>
      </p:sp>
      <p:sp>
        <p:nvSpPr>
          <p:cNvPr id="3" name="Content Placeholder 2"/>
          <p:cNvSpPr>
            <a:spLocks noGrp="1"/>
          </p:cNvSpPr>
          <p:nvPr>
            <p:ph idx="1"/>
          </p:nvPr>
        </p:nvSpPr>
        <p:spPr>
          <a:xfrm>
            <a:off x="628650" y="1529255"/>
            <a:ext cx="7853198" cy="5029199"/>
          </a:xfrm>
        </p:spPr>
        <p:txBody>
          <a:bodyPr>
            <a:normAutofit/>
          </a:bodyPr>
          <a:lstStyle/>
          <a:p>
            <a:r>
              <a:rPr lang="en-US" sz="3000" dirty="0" smtClean="0"/>
              <a:t>Never perform work that you feel is unsafe or that you do not feel qualified to perform </a:t>
            </a:r>
          </a:p>
          <a:p>
            <a:r>
              <a:rPr lang="en-US" sz="3000" dirty="0" smtClean="0"/>
              <a:t>Each employee has the right and obligation to call a halt to any unsafe work activity</a:t>
            </a:r>
          </a:p>
          <a:p>
            <a:pPr marL="236538" lvl="1" indent="-236538">
              <a:spcBef>
                <a:spcPts val="1000"/>
              </a:spcBef>
            </a:pPr>
            <a:r>
              <a:rPr lang="en-US" sz="3000" dirty="0" smtClean="0"/>
              <a:t>Each employee has the right to stop </a:t>
            </a:r>
            <a:r>
              <a:rPr lang="en-US" sz="3000" dirty="0"/>
              <a:t>or refuse work without fear of reprisal by management or coworkers </a:t>
            </a:r>
          </a:p>
          <a:p>
            <a:r>
              <a:rPr lang="en-US" sz="3000" dirty="0" smtClean="0"/>
              <a:t>If </a:t>
            </a:r>
            <a:r>
              <a:rPr lang="en-US" sz="3000" dirty="0"/>
              <a:t>an employee </a:t>
            </a:r>
            <a:r>
              <a:rPr lang="en-US" sz="3000" dirty="0" smtClean="0"/>
              <a:t>has </a:t>
            </a:r>
            <a:r>
              <a:rPr lang="en-US" sz="3000" dirty="0"/>
              <a:t>a stop work issue that </a:t>
            </a:r>
            <a:r>
              <a:rPr lang="en-US" sz="3000" dirty="0" smtClean="0"/>
              <a:t>is </a:t>
            </a:r>
            <a:r>
              <a:rPr lang="en-US" sz="3000" u="sng" dirty="0"/>
              <a:t>not</a:t>
            </a:r>
            <a:r>
              <a:rPr lang="en-US" sz="3000" dirty="0"/>
              <a:t> </a:t>
            </a:r>
            <a:r>
              <a:rPr lang="en-US" sz="3000" dirty="0" smtClean="0"/>
              <a:t>resolved </a:t>
            </a:r>
            <a:r>
              <a:rPr lang="en-US" sz="3000" dirty="0"/>
              <a:t>through established </a:t>
            </a:r>
            <a:r>
              <a:rPr lang="en-US" sz="3000" dirty="0" smtClean="0"/>
              <a:t>channels they must immediately </a:t>
            </a:r>
            <a:r>
              <a:rPr lang="en-US" sz="3000" dirty="0"/>
              <a:t>contact the safety </a:t>
            </a:r>
            <a:r>
              <a:rPr lang="en-US" sz="3000" dirty="0" smtClean="0"/>
              <a:t>manager, upper management </a:t>
            </a:r>
            <a:r>
              <a:rPr lang="en-US" sz="3000" dirty="0"/>
              <a:t>or </a:t>
            </a:r>
            <a:r>
              <a:rPr lang="en-US" sz="3000" dirty="0" smtClean="0"/>
              <a:t>employee representative</a:t>
            </a:r>
            <a:endParaRPr lang="en-US" sz="3000" dirty="0"/>
          </a:p>
          <a:p>
            <a:endParaRPr lang="en-US" dirty="0"/>
          </a:p>
        </p:txBody>
      </p:sp>
    </p:spTree>
    <p:extLst>
      <p:ext uri="{BB962C8B-B14F-4D97-AF65-F5344CB8AC3E}">
        <p14:creationId xmlns:p14="http://schemas.microsoft.com/office/powerpoint/2010/main" val="1609248976"/>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725214" y="693683"/>
            <a:ext cx="7772400" cy="1907014"/>
          </a:xfrm>
        </p:spPr>
        <p:txBody>
          <a:bodyPr>
            <a:normAutofit fontScale="92500" lnSpcReduction="10000"/>
          </a:bodyPr>
          <a:lstStyle/>
          <a:p>
            <a:pPr marL="0" indent="0" algn="ctr">
              <a:spcBef>
                <a:spcPts val="0"/>
              </a:spcBef>
              <a:buNone/>
            </a:pPr>
            <a:r>
              <a:rPr lang="en-US" sz="8000" dirty="0" smtClean="0">
                <a:latin typeface="Berlin Sans FB" panose="020E0602020502020306" pitchFamily="34" charset="0"/>
              </a:rPr>
              <a:t>Injury Free Takes You and Me!</a:t>
            </a:r>
            <a:endParaRPr lang="en-US" sz="8000" dirty="0">
              <a:latin typeface="Berlin Sans FB" panose="020E0602020502020306" pitchFamily="34" charset="0"/>
            </a:endParaRPr>
          </a:p>
          <a:p>
            <a:endParaRPr lang="en-US" dirty="0"/>
          </a:p>
        </p:txBody>
      </p:sp>
      <p:sp>
        <p:nvSpPr>
          <p:cNvPr id="6" name="AutoShape 4" descr="Image result for Safety target">
            <a:hlinkClick r:id="rId3"/>
          </p:cNvPr>
          <p:cNvSpPr>
            <a:spLocks noChangeAspect="1" noChangeArrowheads="1"/>
          </p:cNvSpPr>
          <p:nvPr/>
        </p:nvSpPr>
        <p:spPr bwMode="auto">
          <a:xfrm>
            <a:off x="53975" y="-876300"/>
            <a:ext cx="3895725" cy="1828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6" descr="Image result for Safety target">
            <a:hlinkClick r:id="rId3"/>
          </p:cNvPr>
          <p:cNvSpPr>
            <a:spLocks noChangeAspect="1" noChangeArrowheads="1"/>
          </p:cNvSpPr>
          <p:nvPr/>
        </p:nvSpPr>
        <p:spPr bwMode="auto">
          <a:xfrm>
            <a:off x="206375" y="-723900"/>
            <a:ext cx="3895725" cy="1828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Donut 8"/>
          <p:cNvSpPr/>
          <p:nvPr/>
        </p:nvSpPr>
        <p:spPr>
          <a:xfrm>
            <a:off x="4713890" y="2916621"/>
            <a:ext cx="3846786" cy="3641833"/>
          </a:xfrm>
          <a:prstGeom prst="donut">
            <a:avLst>
              <a:gd name="adj" fmla="val 1284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Donut 11"/>
          <p:cNvSpPr/>
          <p:nvPr/>
        </p:nvSpPr>
        <p:spPr>
          <a:xfrm>
            <a:off x="5355771" y="3548555"/>
            <a:ext cx="2541319" cy="2377963"/>
          </a:xfrm>
          <a:prstGeom prst="donut">
            <a:avLst>
              <a:gd name="adj" fmla="val 1284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Donut 12"/>
          <p:cNvSpPr/>
          <p:nvPr/>
        </p:nvSpPr>
        <p:spPr>
          <a:xfrm>
            <a:off x="5866409" y="4037610"/>
            <a:ext cx="1543793" cy="1425039"/>
          </a:xfrm>
          <a:prstGeom prst="donut">
            <a:avLst>
              <a:gd name="adj" fmla="val 1284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18"/>
          <p:cNvSpPr txBox="1"/>
          <p:nvPr/>
        </p:nvSpPr>
        <p:spPr>
          <a:xfrm>
            <a:off x="807522" y="3548555"/>
            <a:ext cx="3142178" cy="1107996"/>
          </a:xfrm>
          <a:prstGeom prst="rect">
            <a:avLst/>
          </a:prstGeom>
          <a:noFill/>
        </p:spPr>
        <p:txBody>
          <a:bodyPr wrap="square" rtlCol="0">
            <a:spAutoFit/>
          </a:bodyPr>
          <a:lstStyle/>
          <a:p>
            <a:pPr algn="ctr"/>
            <a:r>
              <a:rPr lang="en-US" sz="6600" i="1" dirty="0" smtClean="0">
                <a:solidFill>
                  <a:srgbClr val="FF0000"/>
                </a:solidFill>
                <a:latin typeface="Berlin Sans FB" panose="020E0602020502020306" pitchFamily="34" charset="0"/>
              </a:rPr>
              <a:t>Target</a:t>
            </a:r>
            <a:endParaRPr lang="en-US" sz="6600" i="1" dirty="0">
              <a:solidFill>
                <a:srgbClr val="FF0000"/>
              </a:solidFill>
              <a:latin typeface="Berlin Sans FB" panose="020E0602020502020306" pitchFamily="34" charset="0"/>
            </a:endParaRPr>
          </a:p>
        </p:txBody>
      </p:sp>
      <p:sp>
        <p:nvSpPr>
          <p:cNvPr id="22" name="TextBox 21"/>
          <p:cNvSpPr txBox="1"/>
          <p:nvPr/>
        </p:nvSpPr>
        <p:spPr>
          <a:xfrm>
            <a:off x="807522" y="4826255"/>
            <a:ext cx="3142178" cy="1107996"/>
          </a:xfrm>
          <a:prstGeom prst="rect">
            <a:avLst/>
          </a:prstGeom>
          <a:noFill/>
        </p:spPr>
        <p:txBody>
          <a:bodyPr wrap="square" rtlCol="0">
            <a:spAutoFit/>
          </a:bodyPr>
          <a:lstStyle/>
          <a:p>
            <a:pPr algn="ctr"/>
            <a:r>
              <a:rPr lang="en-US" sz="6600" i="1" dirty="0" smtClean="0">
                <a:solidFill>
                  <a:srgbClr val="002060"/>
                </a:solidFill>
                <a:latin typeface="Berlin Sans FB" panose="020E0602020502020306" pitchFamily="34" charset="0"/>
              </a:rPr>
              <a:t>Safety</a:t>
            </a:r>
            <a:endParaRPr lang="en-US" sz="6600" i="1" dirty="0">
              <a:solidFill>
                <a:srgbClr val="002060"/>
              </a:solidFill>
              <a:latin typeface="Berlin Sans FB" panose="020E0602020502020306" pitchFamily="34" charset="0"/>
            </a:endParaRPr>
          </a:p>
        </p:txBody>
      </p:sp>
      <p:grpSp>
        <p:nvGrpSpPr>
          <p:cNvPr id="21" name="Group 20"/>
          <p:cNvGrpSpPr/>
          <p:nvPr/>
        </p:nvGrpSpPr>
        <p:grpSpPr>
          <a:xfrm>
            <a:off x="653141" y="4602145"/>
            <a:ext cx="8039595" cy="286377"/>
            <a:chOff x="653143" y="4656551"/>
            <a:chExt cx="8039595" cy="169704"/>
          </a:xfrm>
        </p:grpSpPr>
        <p:sp>
          <p:nvSpPr>
            <p:cNvPr id="20" name="Rectangle 19"/>
            <p:cNvSpPr/>
            <p:nvPr/>
          </p:nvSpPr>
          <p:spPr>
            <a:xfrm>
              <a:off x="653143" y="4656551"/>
              <a:ext cx="8039595" cy="1697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Straight Connector 23"/>
            <p:cNvCxnSpPr/>
            <p:nvPr/>
          </p:nvCxnSpPr>
          <p:spPr>
            <a:xfrm flipH="1" flipV="1">
              <a:off x="653143" y="4737537"/>
              <a:ext cx="8039595" cy="12592"/>
            </a:xfrm>
            <a:prstGeom prst="line">
              <a:avLst/>
            </a:prstGeom>
            <a:ln w="66675">
              <a:solidFill>
                <a:srgbClr val="002060"/>
              </a:solidFill>
            </a:ln>
          </p:spPr>
          <p:style>
            <a:lnRef idx="1">
              <a:schemeClr val="accent1"/>
            </a:lnRef>
            <a:fillRef idx="0">
              <a:schemeClr val="accent1"/>
            </a:fillRef>
            <a:effectRef idx="0">
              <a:schemeClr val="accent1"/>
            </a:effectRef>
            <a:fontRef idx="minor">
              <a:schemeClr val="tx1"/>
            </a:fontRef>
          </p:style>
        </p:cxnSp>
      </p:grpSp>
      <p:grpSp>
        <p:nvGrpSpPr>
          <p:cNvPr id="26" name="Group 25"/>
          <p:cNvGrpSpPr/>
          <p:nvPr/>
        </p:nvGrpSpPr>
        <p:grpSpPr>
          <a:xfrm rot="16200000">
            <a:off x="4697791" y="4518643"/>
            <a:ext cx="3868242" cy="331596"/>
            <a:chOff x="653143" y="4656551"/>
            <a:chExt cx="8039595" cy="169704"/>
          </a:xfrm>
        </p:grpSpPr>
        <p:sp>
          <p:nvSpPr>
            <p:cNvPr id="27" name="Rectangle 26"/>
            <p:cNvSpPr/>
            <p:nvPr/>
          </p:nvSpPr>
          <p:spPr>
            <a:xfrm>
              <a:off x="653143" y="4656551"/>
              <a:ext cx="8039595" cy="1697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p:cNvCxnSpPr/>
            <p:nvPr/>
          </p:nvCxnSpPr>
          <p:spPr>
            <a:xfrm flipH="1" flipV="1">
              <a:off x="653143" y="4737537"/>
              <a:ext cx="8039595" cy="12592"/>
            </a:xfrm>
            <a:prstGeom prst="line">
              <a:avLst/>
            </a:prstGeom>
            <a:ln w="66675">
              <a:solidFill>
                <a:srgbClr val="002060"/>
              </a:solidFill>
            </a:ln>
          </p:spPr>
          <p:style>
            <a:lnRef idx="1">
              <a:schemeClr val="accent1"/>
            </a:lnRef>
            <a:fillRef idx="0">
              <a:schemeClr val="accent1"/>
            </a:fillRef>
            <a:effectRef idx="0">
              <a:schemeClr val="accent1"/>
            </a:effectRef>
            <a:fontRef idx="minor">
              <a:schemeClr val="tx1"/>
            </a:fontRef>
          </p:style>
        </p:cxnSp>
      </p:grpSp>
      <p:sp>
        <p:nvSpPr>
          <p:cNvPr id="10" name="Oval 9"/>
          <p:cNvSpPr/>
          <p:nvPr/>
        </p:nvSpPr>
        <p:spPr>
          <a:xfrm>
            <a:off x="6285015" y="4399089"/>
            <a:ext cx="706580" cy="676894"/>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ight Arrow 22"/>
          <p:cNvSpPr/>
          <p:nvPr/>
        </p:nvSpPr>
        <p:spPr>
          <a:xfrm>
            <a:off x="653141" y="4521758"/>
            <a:ext cx="4060749" cy="442128"/>
          </a:xfrm>
          <a:prstGeom prst="rightArrow">
            <a:avLst>
              <a:gd name="adj1" fmla="val 50000"/>
              <a:gd name="adj2" fmla="val 153333"/>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5203070"/>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Our Commitment </a:t>
            </a:r>
            <a:endParaRPr lang="en-US" dirty="0"/>
          </a:p>
        </p:txBody>
      </p:sp>
      <p:sp>
        <p:nvSpPr>
          <p:cNvPr id="3" name="Content Placeholder 2"/>
          <p:cNvSpPr>
            <a:spLocks noGrp="1"/>
          </p:cNvSpPr>
          <p:nvPr>
            <p:ph idx="1"/>
          </p:nvPr>
        </p:nvSpPr>
        <p:spPr>
          <a:xfrm>
            <a:off x="628650" y="2051221"/>
            <a:ext cx="4684755" cy="4125741"/>
          </a:xfrm>
        </p:spPr>
        <p:txBody>
          <a:bodyPr>
            <a:normAutofit/>
          </a:bodyPr>
          <a:lstStyle/>
          <a:p>
            <a:pPr marL="0" indent="0">
              <a:buNone/>
            </a:pPr>
            <a:r>
              <a:rPr lang="en-US" sz="4000" b="1" i="1" dirty="0" smtClean="0"/>
              <a:t>Your personal safety is very important</a:t>
            </a:r>
          </a:p>
          <a:p>
            <a:pPr lvl="1"/>
            <a:r>
              <a:rPr lang="en-US" sz="3600" dirty="0"/>
              <a:t>T</a:t>
            </a:r>
            <a:r>
              <a:rPr lang="en-US" sz="3600" dirty="0" smtClean="0"/>
              <a:t>o the Company</a:t>
            </a:r>
          </a:p>
          <a:p>
            <a:pPr lvl="1"/>
            <a:r>
              <a:rPr lang="en-US" sz="3600" dirty="0"/>
              <a:t>Y</a:t>
            </a:r>
            <a:r>
              <a:rPr lang="en-US" sz="3600" dirty="0" smtClean="0"/>
              <a:t>our family </a:t>
            </a:r>
          </a:p>
          <a:p>
            <a:pPr lvl="1"/>
            <a:r>
              <a:rPr lang="en-US" sz="3600" dirty="0"/>
              <a:t>Y</a:t>
            </a:r>
            <a:r>
              <a:rPr lang="en-US" sz="3600" dirty="0" smtClean="0"/>
              <a:t>our loved ones</a:t>
            </a:r>
          </a:p>
        </p:txBody>
      </p:sp>
      <p:pic>
        <p:nvPicPr>
          <p:cNvPr id="4100" name="Picture 4" descr="Image result for it's all about you">
            <a:hlinkClick r:id="rId3"/>
          </p:cNvPr>
          <p:cNvPicPr>
            <a:picLocks noChangeAspect="1" noChangeArrowheads="1"/>
          </p:cNvPicPr>
          <p:nvPr/>
        </p:nvPicPr>
        <p:blipFill>
          <a:blip r:embed="rId4">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4739932" y="2212889"/>
            <a:ext cx="4029075" cy="3743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627465"/>
      </p:ext>
    </p:extLst>
  </p:cSld>
  <p:clrMapOvr>
    <a:masterClrMapping/>
  </p:clrMapOvr>
  <p:transition spd="slow">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We are </a:t>
            </a:r>
            <a:r>
              <a:rPr lang="en-US" dirty="0" smtClean="0"/>
              <a:t>Committed </a:t>
            </a:r>
            <a:endParaRPr lang="en-US" dirty="0"/>
          </a:p>
        </p:txBody>
      </p:sp>
      <p:sp>
        <p:nvSpPr>
          <p:cNvPr id="3" name="Content Placeholder 2"/>
          <p:cNvSpPr>
            <a:spLocks noGrp="1"/>
          </p:cNvSpPr>
          <p:nvPr>
            <p:ph idx="1"/>
          </p:nvPr>
        </p:nvSpPr>
        <p:spPr>
          <a:xfrm>
            <a:off x="628651" y="1825625"/>
            <a:ext cx="3768430" cy="4351338"/>
          </a:xfrm>
        </p:spPr>
        <p:txBody>
          <a:bodyPr>
            <a:normAutofit/>
          </a:bodyPr>
          <a:lstStyle/>
          <a:p>
            <a:pPr marL="0" indent="0">
              <a:buNone/>
            </a:pPr>
            <a:r>
              <a:rPr lang="en-US" sz="3600" dirty="0" smtClean="0"/>
              <a:t>To provide:</a:t>
            </a:r>
          </a:p>
          <a:p>
            <a:pPr lvl="1"/>
            <a:r>
              <a:rPr lang="en-US" sz="3200" dirty="0" smtClean="0"/>
              <a:t>Tools and training to work safely</a:t>
            </a:r>
          </a:p>
          <a:p>
            <a:pPr lvl="1"/>
            <a:r>
              <a:rPr lang="en-US" sz="3200" dirty="0" smtClean="0"/>
              <a:t>Safe working conditions and equipment</a:t>
            </a:r>
          </a:p>
        </p:txBody>
      </p:sp>
      <p:pic>
        <p:nvPicPr>
          <p:cNvPr id="4102" name="Picture 6" descr="Image result for bucket truck">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97081" y="2137720"/>
            <a:ext cx="4384541" cy="33116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9783505"/>
      </p:ext>
    </p:extLst>
  </p:cSld>
  <p:clrMapOvr>
    <a:masterClrMapping/>
  </p:clrMapOvr>
  <p:transition spd="slow">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We </a:t>
            </a:r>
            <a:r>
              <a:rPr lang="en-US" dirty="0" smtClean="0"/>
              <a:t>Encourage You</a:t>
            </a:r>
            <a:endParaRPr lang="en-US" dirty="0"/>
          </a:p>
        </p:txBody>
      </p:sp>
      <p:sp>
        <p:nvSpPr>
          <p:cNvPr id="3" name="Content Placeholder 2"/>
          <p:cNvSpPr>
            <a:spLocks noGrp="1"/>
          </p:cNvSpPr>
          <p:nvPr>
            <p:ph idx="1"/>
          </p:nvPr>
        </p:nvSpPr>
        <p:spPr>
          <a:xfrm>
            <a:off x="628650" y="1655805"/>
            <a:ext cx="4161051" cy="4521158"/>
          </a:xfrm>
        </p:spPr>
        <p:txBody>
          <a:bodyPr>
            <a:noAutofit/>
          </a:bodyPr>
          <a:lstStyle/>
          <a:p>
            <a:pPr marL="0" indent="0">
              <a:buNone/>
            </a:pPr>
            <a:r>
              <a:rPr lang="en-US" sz="3200" dirty="0" smtClean="0"/>
              <a:t>Ask questions regarding safety  </a:t>
            </a:r>
          </a:p>
          <a:p>
            <a:pPr marL="0" indent="0">
              <a:buNone/>
            </a:pPr>
            <a:r>
              <a:rPr lang="en-US" sz="3200" dirty="0"/>
              <a:t>N</a:t>
            </a:r>
            <a:r>
              <a:rPr lang="en-US" sz="3200" dirty="0" smtClean="0"/>
              <a:t>ever perform any task you feel is unsafe </a:t>
            </a:r>
          </a:p>
          <a:p>
            <a:pPr marL="0" indent="0">
              <a:buNone/>
            </a:pPr>
            <a:r>
              <a:rPr lang="en-US" sz="3200" dirty="0"/>
              <a:t>Never perform any task you </a:t>
            </a:r>
            <a:r>
              <a:rPr lang="en-US" sz="3200" dirty="0" smtClean="0"/>
              <a:t>are not qualified to perform  </a:t>
            </a:r>
          </a:p>
          <a:p>
            <a:pPr marL="0" indent="0">
              <a:buNone/>
            </a:pPr>
            <a:r>
              <a:rPr lang="en-US" sz="3200" dirty="0" smtClean="0"/>
              <a:t>All work can and must be performed safely!</a:t>
            </a:r>
            <a:endParaRPr lang="en-US" sz="3200" dirty="0"/>
          </a:p>
        </p:txBody>
      </p:sp>
      <p:pic>
        <p:nvPicPr>
          <p:cNvPr id="5124" name="Picture 4" descr="Image result for Safety"/>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68775" y="1952625"/>
            <a:ext cx="5295900" cy="3743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6979079"/>
      </p:ext>
    </p:extLst>
  </p:cSld>
  <p:clrMapOvr>
    <a:masterClrMapping/>
  </p:clrMapOvr>
  <p:transition spd="slow">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Reporting Unsafe Conditions</a:t>
            </a:r>
            <a:endParaRPr lang="en-US" dirty="0"/>
          </a:p>
        </p:txBody>
      </p:sp>
      <p:sp>
        <p:nvSpPr>
          <p:cNvPr id="3" name="Content Placeholder 2"/>
          <p:cNvSpPr>
            <a:spLocks noGrp="1"/>
          </p:cNvSpPr>
          <p:nvPr>
            <p:ph idx="1"/>
          </p:nvPr>
        </p:nvSpPr>
        <p:spPr>
          <a:xfrm>
            <a:off x="628650" y="1825625"/>
            <a:ext cx="3467615" cy="4351338"/>
          </a:xfrm>
        </p:spPr>
        <p:txBody>
          <a:bodyPr>
            <a:normAutofit/>
          </a:bodyPr>
          <a:lstStyle/>
          <a:p>
            <a:pPr marL="0" indent="0">
              <a:buNone/>
            </a:pPr>
            <a:r>
              <a:rPr lang="en-US" sz="3200" dirty="0" smtClean="0"/>
              <a:t>Report </a:t>
            </a:r>
            <a:r>
              <a:rPr lang="en-US" sz="3200" dirty="0"/>
              <a:t>any </a:t>
            </a:r>
            <a:r>
              <a:rPr lang="en-US" sz="3200" dirty="0" smtClean="0"/>
              <a:t>unsafe activity </a:t>
            </a:r>
            <a:r>
              <a:rPr lang="en-US" sz="3200" dirty="0"/>
              <a:t>or </a:t>
            </a:r>
            <a:r>
              <a:rPr lang="en-US" sz="3200" dirty="0" smtClean="0"/>
              <a:t>condition</a:t>
            </a:r>
          </a:p>
          <a:p>
            <a:pPr marL="0" indent="0">
              <a:buNone/>
            </a:pPr>
            <a:r>
              <a:rPr lang="en-US" sz="3200" dirty="0" smtClean="0"/>
              <a:t>Notification </a:t>
            </a:r>
            <a:r>
              <a:rPr lang="en-US" sz="3200" dirty="0"/>
              <a:t>should be made to the supervisor or designee </a:t>
            </a:r>
            <a:endParaRPr lang="en-US" sz="3200" dirty="0" smtClean="0"/>
          </a:p>
          <a:p>
            <a:endParaRPr lang="en-US"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96265" y="1680519"/>
            <a:ext cx="4376866" cy="437686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4574139" y="6057385"/>
            <a:ext cx="3421117" cy="369332"/>
          </a:xfrm>
          <a:prstGeom prst="rect">
            <a:avLst/>
          </a:prstGeom>
          <a:noFill/>
        </p:spPr>
        <p:txBody>
          <a:bodyPr wrap="square" rtlCol="0">
            <a:spAutoFit/>
          </a:bodyPr>
          <a:lstStyle/>
          <a:p>
            <a:r>
              <a:rPr lang="en-US" b="1" dirty="0" smtClean="0"/>
              <a:t>Why women live longer than men</a:t>
            </a:r>
            <a:endParaRPr lang="en-US" b="1" dirty="0"/>
          </a:p>
        </p:txBody>
      </p:sp>
    </p:spTree>
    <p:extLst>
      <p:ext uri="{BB962C8B-B14F-4D97-AF65-F5344CB8AC3E}">
        <p14:creationId xmlns:p14="http://schemas.microsoft.com/office/powerpoint/2010/main" val="485650812"/>
      </p:ext>
    </p:extLst>
  </p:cSld>
  <p:clrMapOvr>
    <a:masterClrMapping/>
  </p:clrMapOvr>
  <p:transition spd="slow">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Stop-Work Responsibility</a:t>
            </a:r>
            <a:endParaRPr lang="en-US" dirty="0"/>
          </a:p>
        </p:txBody>
      </p:sp>
      <p:sp>
        <p:nvSpPr>
          <p:cNvPr id="5" name="Content Placeholder 4"/>
          <p:cNvSpPr>
            <a:spLocks noGrp="1"/>
          </p:cNvSpPr>
          <p:nvPr>
            <p:ph idx="1"/>
          </p:nvPr>
        </p:nvSpPr>
        <p:spPr>
          <a:xfrm>
            <a:off x="628650" y="2238703"/>
            <a:ext cx="4148302" cy="3938260"/>
          </a:xfrm>
        </p:spPr>
        <p:txBody>
          <a:bodyPr>
            <a:normAutofit/>
          </a:bodyPr>
          <a:lstStyle/>
          <a:p>
            <a:pPr marL="0" indent="0">
              <a:buNone/>
            </a:pPr>
            <a:r>
              <a:rPr lang="en-US" sz="3600" dirty="0" smtClean="0"/>
              <a:t>Every employee has the </a:t>
            </a:r>
            <a:r>
              <a:rPr lang="en-US" sz="3600" b="1" i="1" dirty="0" smtClean="0">
                <a:solidFill>
                  <a:schemeClr val="accent5">
                    <a:lumMod val="50000"/>
                  </a:schemeClr>
                </a:solidFill>
              </a:rPr>
              <a:t>responsibility</a:t>
            </a:r>
            <a:r>
              <a:rPr lang="en-US" sz="3600" dirty="0" smtClean="0">
                <a:solidFill>
                  <a:schemeClr val="accent5">
                    <a:lumMod val="50000"/>
                  </a:schemeClr>
                </a:solidFill>
              </a:rPr>
              <a:t> </a:t>
            </a:r>
            <a:r>
              <a:rPr lang="en-US" sz="3600" dirty="0" smtClean="0"/>
              <a:t>and </a:t>
            </a:r>
            <a:r>
              <a:rPr lang="en-US" sz="3600" b="1" i="1" dirty="0" smtClean="0">
                <a:solidFill>
                  <a:schemeClr val="accent5">
                    <a:lumMod val="50000"/>
                  </a:schemeClr>
                </a:solidFill>
              </a:rPr>
              <a:t>authority</a:t>
            </a:r>
            <a:r>
              <a:rPr lang="en-US" sz="3600" dirty="0" smtClean="0"/>
              <a:t> to stop work immediately Without </a:t>
            </a:r>
            <a:r>
              <a:rPr lang="en-US" sz="3600" b="1" i="1" dirty="0" smtClean="0">
                <a:solidFill>
                  <a:schemeClr val="accent5">
                    <a:lumMod val="50000"/>
                  </a:schemeClr>
                </a:solidFill>
              </a:rPr>
              <a:t>fear of reprisal</a:t>
            </a:r>
          </a:p>
        </p:txBody>
      </p:sp>
      <p:pic>
        <p:nvPicPr>
          <p:cNvPr id="4098" name="Picture 2" descr="Image result for Stop work authority">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48292" y="1803838"/>
            <a:ext cx="3743325" cy="3743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5281091"/>
      </p:ext>
    </p:extLst>
  </p:cSld>
  <p:clrMapOvr>
    <a:masterClrMapping/>
  </p:clrMapOvr>
  <p:transition spd="slow">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When </a:t>
            </a:r>
            <a:r>
              <a:rPr lang="en-US" dirty="0" smtClean="0"/>
              <a:t>an Employee </a:t>
            </a:r>
            <a:r>
              <a:rPr lang="en-US" dirty="0"/>
              <a:t>B</a:t>
            </a:r>
            <a:r>
              <a:rPr lang="en-US" dirty="0" smtClean="0"/>
              <a:t>elieves</a:t>
            </a:r>
            <a:endParaRPr lang="en-US" dirty="0"/>
          </a:p>
        </p:txBody>
      </p:sp>
      <p:sp>
        <p:nvSpPr>
          <p:cNvPr id="5" name="Content Placeholder 4"/>
          <p:cNvSpPr>
            <a:spLocks noGrp="1"/>
          </p:cNvSpPr>
          <p:nvPr>
            <p:ph idx="1"/>
          </p:nvPr>
        </p:nvSpPr>
        <p:spPr>
          <a:xfrm>
            <a:off x="394137" y="1825625"/>
            <a:ext cx="8182303" cy="4527878"/>
          </a:xfrm>
        </p:spPr>
        <p:txBody>
          <a:bodyPr>
            <a:noAutofit/>
          </a:bodyPr>
          <a:lstStyle/>
          <a:p>
            <a:pPr marL="0" indent="0">
              <a:buNone/>
            </a:pPr>
            <a:r>
              <a:rPr lang="en-US" sz="3600" dirty="0" smtClean="0"/>
              <a:t>Conditions exist that: </a:t>
            </a:r>
          </a:p>
          <a:p>
            <a:pPr lvl="1"/>
            <a:r>
              <a:rPr lang="en-US" sz="3200" dirty="0"/>
              <a:t>P</a:t>
            </a:r>
            <a:r>
              <a:rPr lang="en-US" sz="3200" dirty="0" smtClean="0"/>
              <a:t>ose a danger to the health and safety of workers or the public</a:t>
            </a:r>
          </a:p>
          <a:p>
            <a:pPr lvl="1"/>
            <a:r>
              <a:rPr lang="en-US" sz="3200" dirty="0" smtClean="0"/>
              <a:t>If allowed to continue, could adversely affect the safe operation of, or could cause serious damage to a facility</a:t>
            </a:r>
          </a:p>
          <a:p>
            <a:pPr lvl="1"/>
            <a:r>
              <a:rPr lang="en-US" sz="3200" dirty="0" smtClean="0"/>
              <a:t>If allowed to continue, could result in the release of hazardous substances that could exceed applicable regulatory requirements or approvals </a:t>
            </a:r>
          </a:p>
        </p:txBody>
      </p:sp>
      <p:pic>
        <p:nvPicPr>
          <p:cNvPr id="5122" name="Picture 2" descr="Image result for Unsafe workplace power line">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6448689"/>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Expectation </a:t>
            </a:r>
            <a:endParaRPr lang="en-US" dirty="0"/>
          </a:p>
        </p:txBody>
      </p:sp>
      <p:sp>
        <p:nvSpPr>
          <p:cNvPr id="3" name="Content Placeholder 2"/>
          <p:cNvSpPr>
            <a:spLocks noGrp="1"/>
          </p:cNvSpPr>
          <p:nvPr>
            <p:ph idx="1"/>
          </p:nvPr>
        </p:nvSpPr>
        <p:spPr>
          <a:xfrm>
            <a:off x="504498" y="1825625"/>
            <a:ext cx="4524702" cy="4351338"/>
          </a:xfrm>
        </p:spPr>
        <p:txBody>
          <a:bodyPr>
            <a:normAutofit/>
          </a:bodyPr>
          <a:lstStyle/>
          <a:p>
            <a:pPr marL="0" indent="0">
              <a:buNone/>
            </a:pPr>
            <a:r>
              <a:rPr lang="en-US" dirty="0" smtClean="0"/>
              <a:t>Any </a:t>
            </a:r>
            <a:r>
              <a:rPr lang="en-US" dirty="0"/>
              <a:t>employee who reasonably believes that an activity or condition is unsafe is expected </a:t>
            </a:r>
            <a:r>
              <a:rPr lang="en-US" dirty="0" smtClean="0"/>
              <a:t>to: </a:t>
            </a:r>
          </a:p>
          <a:p>
            <a:pPr lvl="1"/>
            <a:r>
              <a:rPr lang="en-US" dirty="0"/>
              <a:t>S</a:t>
            </a:r>
            <a:r>
              <a:rPr lang="en-US" dirty="0" smtClean="0"/>
              <a:t>top </a:t>
            </a:r>
            <a:r>
              <a:rPr lang="en-US" dirty="0"/>
              <a:t>or refuse work without fear of reprisal by management or coworkers </a:t>
            </a:r>
            <a:endParaRPr lang="en-US" dirty="0" smtClean="0"/>
          </a:p>
          <a:p>
            <a:pPr lvl="1"/>
            <a:r>
              <a:rPr lang="en-US" dirty="0"/>
              <a:t>A</a:t>
            </a:r>
            <a:r>
              <a:rPr lang="en-US" dirty="0" smtClean="0"/>
              <a:t>nd </a:t>
            </a:r>
            <a:r>
              <a:rPr lang="en-US" dirty="0"/>
              <a:t>is entitled to have the safety concern addressed prior to participating in the work.</a:t>
            </a:r>
          </a:p>
          <a:p>
            <a:endParaRPr lang="en-US" dirty="0"/>
          </a:p>
        </p:txBody>
      </p:sp>
      <p:pic>
        <p:nvPicPr>
          <p:cNvPr id="20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60731" y="1119187"/>
            <a:ext cx="3389585" cy="503848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59234882"/>
      </p:ext>
    </p:extLst>
  </p:cSld>
  <p:clrMapOvr>
    <a:masterClrMapping/>
  </p:clrMapOvr>
  <p:transition spd="slow">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Resolution</a:t>
            </a:r>
            <a:endParaRPr lang="en-US" dirty="0"/>
          </a:p>
        </p:txBody>
      </p:sp>
      <p:sp>
        <p:nvSpPr>
          <p:cNvPr id="3" name="Content Placeholder 2"/>
          <p:cNvSpPr>
            <a:spLocks noGrp="1"/>
          </p:cNvSpPr>
          <p:nvPr>
            <p:ph idx="1"/>
          </p:nvPr>
        </p:nvSpPr>
        <p:spPr>
          <a:xfrm>
            <a:off x="628650" y="1825624"/>
            <a:ext cx="4101005" cy="4370223"/>
          </a:xfrm>
        </p:spPr>
        <p:txBody>
          <a:bodyPr>
            <a:normAutofit/>
          </a:bodyPr>
          <a:lstStyle/>
          <a:p>
            <a:pPr marL="0" indent="0">
              <a:buNone/>
            </a:pPr>
            <a:r>
              <a:rPr lang="en-US" sz="3200" dirty="0"/>
              <a:t>If an employee or supervisor has a stop work issue that has not been resolved through established </a:t>
            </a:r>
            <a:r>
              <a:rPr lang="en-US" sz="3200" dirty="0" smtClean="0"/>
              <a:t>channels</a:t>
            </a:r>
          </a:p>
          <a:p>
            <a:pPr lvl="1"/>
            <a:r>
              <a:rPr lang="en-US" sz="2800" dirty="0" smtClean="0"/>
              <a:t>Immediately </a:t>
            </a:r>
            <a:r>
              <a:rPr lang="en-US" sz="2800" dirty="0"/>
              <a:t>contact the safety </a:t>
            </a:r>
            <a:r>
              <a:rPr lang="en-US" sz="2800" dirty="0" smtClean="0"/>
              <a:t>manager, upper management </a:t>
            </a:r>
            <a:r>
              <a:rPr lang="en-US" sz="2800" dirty="0"/>
              <a:t>or </a:t>
            </a:r>
            <a:r>
              <a:rPr lang="en-US" sz="2800" dirty="0" smtClean="0"/>
              <a:t>employee representative</a:t>
            </a:r>
            <a:endParaRPr lang="en-US" dirty="0"/>
          </a:p>
          <a:p>
            <a:endParaRPr lang="en-US" dirty="0"/>
          </a:p>
        </p:txBody>
      </p:sp>
      <p:pic>
        <p:nvPicPr>
          <p:cNvPr id="3076" name="Picture 4" descr="Related image">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2980" y="1637642"/>
            <a:ext cx="4110859" cy="41108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2426474"/>
      </p:ext>
    </p:extLst>
  </p:cSld>
  <p:clrMapOvr>
    <a:masterClrMapping/>
  </p:clrMapOvr>
  <p:transition spd="slow">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259</TotalTime>
  <Words>960</Words>
  <Application>Microsoft Office PowerPoint</Application>
  <PresentationFormat>Letter Paper (8.5x11 in)</PresentationFormat>
  <Paragraphs>68</Paragraphs>
  <Slides>11</Slides>
  <Notes>11</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Office Theme</vt:lpstr>
      <vt:lpstr>Time-Out for Safety</vt:lpstr>
      <vt:lpstr>Our Commitment </vt:lpstr>
      <vt:lpstr>We are Committed </vt:lpstr>
      <vt:lpstr>We Encourage You</vt:lpstr>
      <vt:lpstr>Reporting Unsafe Conditions</vt:lpstr>
      <vt:lpstr>Stop-Work Responsibility</vt:lpstr>
      <vt:lpstr>When an Employee Believes</vt:lpstr>
      <vt:lpstr>Expectation </vt:lpstr>
      <vt:lpstr>Resolution</vt:lpstr>
      <vt:lpstr>Review</vt:lpstr>
      <vt:lpstr>PowerPoint Presentation</vt:lpstr>
    </vt:vector>
  </TitlesOfParts>
  <Company>MDU Resources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Our Commitment to You</dc:title>
  <dc:creator>Richard, Frank</dc:creator>
  <cp:lastModifiedBy>McGowan, James</cp:lastModifiedBy>
  <cp:revision>23</cp:revision>
  <dcterms:created xsi:type="dcterms:W3CDTF">2016-12-05T22:41:34Z</dcterms:created>
  <dcterms:modified xsi:type="dcterms:W3CDTF">2016-12-13T16:26:31Z</dcterms:modified>
</cp:coreProperties>
</file>