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9" r:id="rId1"/>
  </p:sldMasterIdLst>
  <p:notesMasterIdLst>
    <p:notesMasterId r:id="rId14"/>
  </p:notesMasterIdLst>
  <p:handoutMasterIdLst>
    <p:handoutMasterId r:id="rId15"/>
  </p:handoutMasterIdLst>
  <p:sldIdLst>
    <p:sldId id="425" r:id="rId2"/>
    <p:sldId id="426" r:id="rId3"/>
    <p:sldId id="435" r:id="rId4"/>
    <p:sldId id="437" r:id="rId5"/>
    <p:sldId id="427" r:id="rId6"/>
    <p:sldId id="433" r:id="rId7"/>
    <p:sldId id="436" r:id="rId8"/>
    <p:sldId id="430" r:id="rId9"/>
    <p:sldId id="431" r:id="rId10"/>
    <p:sldId id="432" r:id="rId11"/>
    <p:sldId id="434" r:id="rId12"/>
    <p:sldId id="428" r:id="rId13"/>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3360">
          <p15:clr>
            <a:srgbClr val="A4A3A4"/>
          </p15:clr>
        </p15:guide>
        <p15:guide id="2" pos="3792">
          <p15:clr>
            <a:srgbClr val="A4A3A4"/>
          </p15:clr>
        </p15:guide>
      </p15:sldGuideLst>
    </p:ext>
    <p:ext uri="{2D200454-40CA-4A62-9FC3-DE9A4176ACB9}">
      <p15:notesGuideLst xmlns="" xmlns:p15="http://schemas.microsoft.com/office/powerpoint/2012/main">
        <p15:guide id="1" orient="horz" pos="3012">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66"/>
    <a:srgbClr val="990000"/>
    <a:srgbClr val="FFFF00"/>
    <a:srgbClr val="99CCFF"/>
    <a:srgbClr val="FFFFFF"/>
    <a:srgbClr val="FF00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574" autoAdjust="0"/>
    <p:restoredTop sz="80610" autoAdjust="0"/>
  </p:normalViewPr>
  <p:slideViewPr>
    <p:cSldViewPr snapToGrid="0">
      <p:cViewPr>
        <p:scale>
          <a:sx n="61" d="100"/>
          <a:sy n="61" d="100"/>
        </p:scale>
        <p:origin x="-2310" y="-702"/>
      </p:cViewPr>
      <p:guideLst>
        <p:guide orient="horz" pos="3360"/>
        <p:guide pos="3792"/>
      </p:guideLst>
    </p:cSldViewPr>
  </p:slideViewPr>
  <p:outlineViewPr>
    <p:cViewPr>
      <p:scale>
        <a:sx n="33" d="100"/>
        <a:sy n="33" d="100"/>
      </p:scale>
      <p:origin x="0" y="-528"/>
    </p:cViewPr>
    <p:sldLst>
      <p:sld r:id="rId1" collapse="1"/>
      <p:sld r:id="rId2" collapse="1"/>
    </p:sldLst>
  </p:outlineViewPr>
  <p:notesTextViewPr>
    <p:cViewPr>
      <p:scale>
        <a:sx n="100" d="100"/>
        <a:sy n="100" d="100"/>
      </p:scale>
      <p:origin x="0" y="0"/>
    </p:cViewPr>
  </p:notesTextViewPr>
  <p:sorterViewPr>
    <p:cViewPr>
      <p:scale>
        <a:sx n="190" d="100"/>
        <a:sy n="190" d="100"/>
      </p:scale>
      <p:origin x="0" y="0"/>
    </p:cViewPr>
  </p:sorterViewPr>
  <p:notesViewPr>
    <p:cSldViewPr snapToGrid="0">
      <p:cViewPr>
        <p:scale>
          <a:sx n="75" d="100"/>
          <a:sy n="75" d="100"/>
        </p:scale>
        <p:origin x="-660" y="516"/>
      </p:cViewPr>
      <p:guideLst>
        <p:guide orient="horz" pos="3012"/>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bwMode="auto">
          <a:xfrm>
            <a:off x="0" y="0"/>
            <a:ext cx="3170238" cy="477838"/>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lvl1pPr defTabSz="957263">
              <a:defRPr sz="1300">
                <a:latin typeface="Times New Roman" pitchFamily="18" charset="0"/>
              </a:defRPr>
            </a:lvl1pPr>
          </a:lstStyle>
          <a:p>
            <a:pPr>
              <a:defRPr/>
            </a:pPr>
            <a:endParaRPr lang="en-US"/>
          </a:p>
        </p:txBody>
      </p:sp>
      <p:sp>
        <p:nvSpPr>
          <p:cNvPr id="117763" name="Rectangle 3"/>
          <p:cNvSpPr>
            <a:spLocks noGrp="1" noChangeArrowheads="1"/>
          </p:cNvSpPr>
          <p:nvPr>
            <p:ph type="dt" sz="quarter" idx="1"/>
          </p:nvPr>
        </p:nvSpPr>
        <p:spPr bwMode="auto">
          <a:xfrm>
            <a:off x="4144963" y="0"/>
            <a:ext cx="3170237" cy="477838"/>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lvl1pPr algn="r" defTabSz="957263">
              <a:defRPr sz="1300">
                <a:latin typeface="Times New Roman" pitchFamily="18" charset="0"/>
              </a:defRPr>
            </a:lvl1pPr>
          </a:lstStyle>
          <a:p>
            <a:pPr>
              <a:defRPr/>
            </a:pPr>
            <a:endParaRPr lang="en-US"/>
          </a:p>
        </p:txBody>
      </p:sp>
      <p:sp>
        <p:nvSpPr>
          <p:cNvPr id="117764" name="Rectangle 4"/>
          <p:cNvSpPr>
            <a:spLocks noGrp="1" noChangeArrowheads="1"/>
          </p:cNvSpPr>
          <p:nvPr>
            <p:ph type="ftr" sz="quarter" idx="2"/>
          </p:nvPr>
        </p:nvSpPr>
        <p:spPr bwMode="auto">
          <a:xfrm>
            <a:off x="0" y="9147175"/>
            <a:ext cx="3170238" cy="474663"/>
          </a:xfrm>
          <a:prstGeom prst="rect">
            <a:avLst/>
          </a:prstGeom>
          <a:noFill/>
          <a:ln w="9525">
            <a:noFill/>
            <a:miter lim="800000"/>
            <a:headEnd/>
            <a:tailEnd/>
          </a:ln>
          <a:effectLst/>
        </p:spPr>
        <p:txBody>
          <a:bodyPr vert="horz" wrap="square" lIns="95747" tIns="47873" rIns="95747" bIns="47873" numCol="1" anchor="b" anchorCtr="0" compatLnSpc="1">
            <a:prstTxWarp prst="textNoShape">
              <a:avLst/>
            </a:prstTxWarp>
          </a:bodyPr>
          <a:lstStyle>
            <a:lvl1pPr defTabSz="957263">
              <a:defRPr sz="1300">
                <a:latin typeface="Times New Roman" pitchFamily="18" charset="0"/>
              </a:defRPr>
            </a:lvl1pPr>
          </a:lstStyle>
          <a:p>
            <a:pPr>
              <a:defRPr/>
            </a:pPr>
            <a:endParaRPr lang="en-US"/>
          </a:p>
        </p:txBody>
      </p:sp>
      <p:sp>
        <p:nvSpPr>
          <p:cNvPr id="117765" name="Rectangle 5"/>
          <p:cNvSpPr>
            <a:spLocks noGrp="1" noChangeArrowheads="1"/>
          </p:cNvSpPr>
          <p:nvPr>
            <p:ph type="sldNum" sz="quarter" idx="3"/>
          </p:nvPr>
        </p:nvSpPr>
        <p:spPr bwMode="auto">
          <a:xfrm>
            <a:off x="4144963" y="9147175"/>
            <a:ext cx="3170237" cy="474663"/>
          </a:xfrm>
          <a:prstGeom prst="rect">
            <a:avLst/>
          </a:prstGeom>
          <a:noFill/>
          <a:ln w="9525">
            <a:noFill/>
            <a:miter lim="800000"/>
            <a:headEnd/>
            <a:tailEnd/>
          </a:ln>
          <a:effectLst/>
        </p:spPr>
        <p:txBody>
          <a:bodyPr vert="horz" wrap="square" lIns="95747" tIns="47873" rIns="95747" bIns="47873" numCol="1" anchor="b" anchorCtr="0" compatLnSpc="1">
            <a:prstTxWarp prst="textNoShape">
              <a:avLst/>
            </a:prstTxWarp>
          </a:bodyPr>
          <a:lstStyle>
            <a:lvl1pPr algn="r" defTabSz="957263">
              <a:defRPr sz="1300">
                <a:latin typeface="Times New Roman" panose="02020603050405020304" pitchFamily="18" charset="0"/>
              </a:defRPr>
            </a:lvl1pPr>
          </a:lstStyle>
          <a:p>
            <a:pPr>
              <a:defRPr/>
            </a:pPr>
            <a:fld id="{4A5EF93A-82FD-4019-A41A-AF279F896D75}" type="slidenum">
              <a:rPr lang="en-US" altLang="en-US"/>
              <a:pPr>
                <a:defRPr/>
              </a:pPr>
              <a:t>‹#›</a:t>
            </a:fld>
            <a:endParaRPr lang="en-US" altLang="en-US"/>
          </a:p>
        </p:txBody>
      </p:sp>
    </p:spTree>
    <p:extLst>
      <p:ext uri="{BB962C8B-B14F-4D97-AF65-F5344CB8AC3E}">
        <p14:creationId xmlns:p14="http://schemas.microsoft.com/office/powerpoint/2010/main" val="2523761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lvl1pPr defTabSz="957263">
              <a:defRPr sz="1300">
                <a:latin typeface="Times New Roman" pitchFamily="18" charset="0"/>
              </a:defRPr>
            </a:lvl1pPr>
          </a:lstStyle>
          <a:p>
            <a:pPr>
              <a:defRPr/>
            </a:pPr>
            <a:endParaRPr lang="en-US"/>
          </a:p>
        </p:txBody>
      </p:sp>
      <p:sp>
        <p:nvSpPr>
          <p:cNvPr id="17411" name="Rectangle 3"/>
          <p:cNvSpPr>
            <a:spLocks noGrp="1" noChangeArrowheads="1"/>
          </p:cNvSpPr>
          <p:nvPr>
            <p:ph type="dt" idx="1"/>
          </p:nvPr>
        </p:nvSpPr>
        <p:spPr bwMode="auto">
          <a:xfrm>
            <a:off x="4144963" y="0"/>
            <a:ext cx="3170237" cy="481013"/>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lvl1pPr algn="r" defTabSz="957263">
              <a:defRPr sz="1300">
                <a:latin typeface="Times New Roman" pitchFamily="18" charset="0"/>
              </a:defRPr>
            </a:lvl1pPr>
          </a:lstStyle>
          <a:p>
            <a:pPr>
              <a:defRPr/>
            </a:pPr>
            <a:endParaRPr lang="en-US"/>
          </a:p>
        </p:txBody>
      </p:sp>
      <p:sp>
        <p:nvSpPr>
          <p:cNvPr id="3076" name="Rectangle 4"/>
          <p:cNvSpPr>
            <a:spLocks noGrp="1" noRot="1" noChangeAspect="1" noChangeArrowheads="1" noTextEdit="1"/>
          </p:cNvSpPr>
          <p:nvPr>
            <p:ph type="sldImg" idx="2"/>
          </p:nvPr>
        </p:nvSpPr>
        <p:spPr bwMode="auto">
          <a:xfrm>
            <a:off x="1257300" y="719138"/>
            <a:ext cx="4802188" cy="36020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3" name="Rectangle 5"/>
          <p:cNvSpPr>
            <a:spLocks noGrp="1" noChangeArrowheads="1"/>
          </p:cNvSpPr>
          <p:nvPr>
            <p:ph type="body" sz="quarter" idx="3"/>
          </p:nvPr>
        </p:nvSpPr>
        <p:spPr bwMode="auto">
          <a:xfrm>
            <a:off x="974725" y="4560888"/>
            <a:ext cx="5365750" cy="4321175"/>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414" name="Rectangle 6"/>
          <p:cNvSpPr>
            <a:spLocks noGrp="1" noChangeArrowheads="1"/>
          </p:cNvSpPr>
          <p:nvPr>
            <p:ph type="ftr" sz="quarter" idx="4"/>
          </p:nvPr>
        </p:nvSpPr>
        <p:spPr bwMode="auto">
          <a:xfrm>
            <a:off x="0" y="9120188"/>
            <a:ext cx="3170238" cy="481012"/>
          </a:xfrm>
          <a:prstGeom prst="rect">
            <a:avLst/>
          </a:prstGeom>
          <a:noFill/>
          <a:ln w="9525">
            <a:noFill/>
            <a:miter lim="800000"/>
            <a:headEnd/>
            <a:tailEnd/>
          </a:ln>
          <a:effectLst/>
        </p:spPr>
        <p:txBody>
          <a:bodyPr vert="horz" wrap="square" lIns="95747" tIns="47873" rIns="95747" bIns="47873" numCol="1" anchor="b" anchorCtr="0" compatLnSpc="1">
            <a:prstTxWarp prst="textNoShape">
              <a:avLst/>
            </a:prstTxWarp>
          </a:bodyPr>
          <a:lstStyle>
            <a:lvl1pPr defTabSz="957263">
              <a:defRPr sz="1300">
                <a:latin typeface="Times New Roman" pitchFamily="18" charset="0"/>
              </a:defRPr>
            </a:lvl1pPr>
          </a:lstStyle>
          <a:p>
            <a:pPr>
              <a:defRPr/>
            </a:pPr>
            <a:endParaRPr lang="en-US"/>
          </a:p>
        </p:txBody>
      </p:sp>
      <p:sp>
        <p:nvSpPr>
          <p:cNvPr id="17415" name="Rectangle 7"/>
          <p:cNvSpPr>
            <a:spLocks noGrp="1" noChangeArrowheads="1"/>
          </p:cNvSpPr>
          <p:nvPr>
            <p:ph type="sldNum" sz="quarter" idx="5"/>
          </p:nvPr>
        </p:nvSpPr>
        <p:spPr bwMode="auto">
          <a:xfrm>
            <a:off x="4144963" y="9120188"/>
            <a:ext cx="3170237" cy="481012"/>
          </a:xfrm>
          <a:prstGeom prst="rect">
            <a:avLst/>
          </a:prstGeom>
          <a:noFill/>
          <a:ln w="9525">
            <a:noFill/>
            <a:miter lim="800000"/>
            <a:headEnd/>
            <a:tailEnd/>
          </a:ln>
          <a:effectLst/>
        </p:spPr>
        <p:txBody>
          <a:bodyPr vert="horz" wrap="square" lIns="95747" tIns="47873" rIns="95747" bIns="47873" numCol="1" anchor="b" anchorCtr="0" compatLnSpc="1">
            <a:prstTxWarp prst="textNoShape">
              <a:avLst/>
            </a:prstTxWarp>
          </a:bodyPr>
          <a:lstStyle>
            <a:lvl1pPr algn="r" defTabSz="957263">
              <a:defRPr sz="1300">
                <a:latin typeface="Times New Roman" panose="02020603050405020304" pitchFamily="18" charset="0"/>
              </a:defRPr>
            </a:lvl1pPr>
          </a:lstStyle>
          <a:p>
            <a:pPr>
              <a:defRPr/>
            </a:pPr>
            <a:fld id="{A08A9F93-EED8-401F-9F60-CCFD5C183009}" type="slidenum">
              <a:rPr lang="en-US" altLang="en-US"/>
              <a:pPr>
                <a:defRPr/>
              </a:pPr>
              <a:t>‹#›</a:t>
            </a:fld>
            <a:endParaRPr lang="en-US" altLang="en-US"/>
          </a:p>
        </p:txBody>
      </p:sp>
    </p:spTree>
    <p:extLst>
      <p:ext uri="{BB962C8B-B14F-4D97-AF65-F5344CB8AC3E}">
        <p14:creationId xmlns:p14="http://schemas.microsoft.com/office/powerpoint/2010/main" val="25762727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defRPr>
                <a:solidFill>
                  <a:schemeClr val="tx1"/>
                </a:solidFill>
                <a:latin typeface="Arial" charset="0"/>
              </a:defRPr>
            </a:lvl1pPr>
            <a:lvl2pPr marL="742950" indent="-285750" defTabSz="957263">
              <a:defRPr>
                <a:solidFill>
                  <a:schemeClr val="tx1"/>
                </a:solidFill>
                <a:latin typeface="Arial" charset="0"/>
              </a:defRPr>
            </a:lvl2pPr>
            <a:lvl3pPr marL="1143000" indent="-228600" defTabSz="957263">
              <a:defRPr>
                <a:solidFill>
                  <a:schemeClr val="tx1"/>
                </a:solidFill>
                <a:latin typeface="Arial" charset="0"/>
              </a:defRPr>
            </a:lvl3pPr>
            <a:lvl4pPr marL="1600200" indent="-228600" defTabSz="957263">
              <a:defRPr>
                <a:solidFill>
                  <a:schemeClr val="tx1"/>
                </a:solidFill>
                <a:latin typeface="Arial" charset="0"/>
              </a:defRPr>
            </a:lvl4pPr>
            <a:lvl5pPr marL="2057400" indent="-228600" defTabSz="957263">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fld id="{CA8A1DD3-3A4E-4248-86B3-0E046C8170D8}" type="slidenum">
              <a:rPr lang="en-US" altLang="en-US">
                <a:latin typeface="Times New Roman" pitchFamily="18" charset="0"/>
              </a:rPr>
              <a:pPr/>
              <a:t>1</a:t>
            </a:fld>
            <a:endParaRPr lang="en-US" altLang="en-US">
              <a:latin typeface="Times New Roman" pitchFamily="18" charset="0"/>
            </a:endParaRPr>
          </a:p>
        </p:txBody>
      </p:sp>
      <p:sp>
        <p:nvSpPr>
          <p:cNvPr id="35843" name="Rectangle 2"/>
          <p:cNvSpPr>
            <a:spLocks noGrp="1" noRot="1" noChangeAspect="1" noChangeArrowheads="1" noTextEdit="1"/>
          </p:cNvSpPr>
          <p:nvPr>
            <p:ph type="sldImg"/>
          </p:nvPr>
        </p:nvSpPr>
        <p:spPr>
          <a:xfrm>
            <a:off x="1257300" y="715963"/>
            <a:ext cx="4802188" cy="3602037"/>
          </a:xfrm>
          <a:ln/>
        </p:spPr>
      </p:sp>
      <p:sp>
        <p:nvSpPr>
          <p:cNvPr id="35844" name="Rectangle 3"/>
          <p:cNvSpPr>
            <a:spLocks noGrp="1" noChangeArrowheads="1"/>
          </p:cNvSpPr>
          <p:nvPr>
            <p:ph type="body" idx="1"/>
          </p:nvPr>
        </p:nvSpPr>
        <p:spPr>
          <a:xfrm>
            <a:off x="731838" y="4543425"/>
            <a:ext cx="6176962" cy="431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a:p>
            <a:endParaRPr lang="en-US" alt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defRPr>
                <a:solidFill>
                  <a:schemeClr val="tx1"/>
                </a:solidFill>
                <a:latin typeface="Arial" charset="0"/>
              </a:defRPr>
            </a:lvl1pPr>
            <a:lvl2pPr marL="742950" indent="-285750" defTabSz="957263">
              <a:defRPr>
                <a:solidFill>
                  <a:schemeClr val="tx1"/>
                </a:solidFill>
                <a:latin typeface="Arial" charset="0"/>
              </a:defRPr>
            </a:lvl2pPr>
            <a:lvl3pPr marL="1143000" indent="-228600" defTabSz="957263">
              <a:defRPr>
                <a:solidFill>
                  <a:schemeClr val="tx1"/>
                </a:solidFill>
                <a:latin typeface="Arial" charset="0"/>
              </a:defRPr>
            </a:lvl3pPr>
            <a:lvl4pPr marL="1600200" indent="-228600" defTabSz="957263">
              <a:defRPr>
                <a:solidFill>
                  <a:schemeClr val="tx1"/>
                </a:solidFill>
                <a:latin typeface="Arial" charset="0"/>
              </a:defRPr>
            </a:lvl4pPr>
            <a:lvl5pPr marL="2057400" indent="-228600" defTabSz="957263">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fld id="{86590EB0-700C-4480-8CFF-8A22C3EA15BC}" type="slidenum">
              <a:rPr lang="en-US" altLang="en-US">
                <a:latin typeface="Times New Roman" pitchFamily="18" charset="0"/>
              </a:rPr>
              <a:pPr/>
              <a:t>10</a:t>
            </a:fld>
            <a:endParaRPr lang="en-US" altLang="en-US">
              <a:latin typeface="Times New Roman" pitchFamily="18"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812800" y="4560888"/>
            <a:ext cx="6176963" cy="43211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r>
              <a:rPr lang="en-US" altLang="en-US" smtClean="0"/>
              <a:t>In excavations where a hazardous atmosphere could reasonably be expected to exist, the atmosphere must be tested the same as a confined space.  Some examples of where this may be needed is when digging in a landfill, chemical plant, or an area that has contaminated soils. </a:t>
            </a:r>
          </a:p>
          <a:p>
            <a:pPr>
              <a:buFontTx/>
              <a:buChar char="•"/>
            </a:pPr>
            <a:r>
              <a:rPr lang="en-US" altLang="en-US" smtClean="0"/>
              <a:t>If hazardous conditions exist, controls such as proper respiratory protection or ventilation must be provided. Also, controls used to reduce atmospheric contaminants to acceptable levels must be tested regularly.</a:t>
            </a:r>
          </a:p>
          <a:p>
            <a:pPr>
              <a:buFontTx/>
              <a:buChar char="•"/>
            </a:pPr>
            <a:r>
              <a:rPr lang="en-US" altLang="en-US" smtClean="0"/>
              <a:t>Where adverse atmospheric conditions may exist or develop in an excavation, the employer also must provide and ensure that emergency rescue equipment, (e.g., breathing apparatus, a safety harness and line, basket stretcher, etc.) is readily available. This equipment must be attended when used.</a:t>
            </a:r>
          </a:p>
          <a:p>
            <a:pPr>
              <a:buFontTx/>
              <a:buChar char="•"/>
            </a:pPr>
            <a:r>
              <a:rPr lang="en-US" altLang="en-US" b="1" smtClean="0"/>
              <a:t>Employees shall not be permitted to work in hazardous and/or toxic atmospheres.</a:t>
            </a:r>
            <a:r>
              <a:rPr lang="en-US" altLang="en-US" smtClean="0"/>
              <a:t>  Such atmospheres include those with: </a:t>
            </a:r>
          </a:p>
          <a:p>
            <a:pPr lvl="1">
              <a:buFontTx/>
              <a:buChar char="•"/>
            </a:pPr>
            <a:r>
              <a:rPr lang="en-US" altLang="en-US" smtClean="0"/>
              <a:t>less than 19.5% oxygen,</a:t>
            </a:r>
          </a:p>
          <a:p>
            <a:pPr lvl="1">
              <a:buFontTx/>
              <a:buChar char="•"/>
            </a:pPr>
            <a:r>
              <a:rPr lang="en-US" altLang="en-US" smtClean="0"/>
              <a:t>a combustible gas concentration greater than 10% of the lower flammable limit, and,</a:t>
            </a:r>
          </a:p>
          <a:p>
            <a:pPr lvl="1">
              <a:buFontTx/>
              <a:buChar char="•"/>
            </a:pPr>
            <a:r>
              <a:rPr lang="en-US" altLang="en-US" smtClean="0"/>
              <a:t>concentrations of hazardous substance that exceed those specified in the Threshold Limit Values for airborne contaminants established by the ACGIH. </a:t>
            </a:r>
          </a:p>
          <a:p>
            <a:pPr>
              <a:buFontTx/>
              <a:buChar char="•"/>
            </a:pPr>
            <a:endParaRPr lang="en-US"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defRPr>
                <a:solidFill>
                  <a:schemeClr val="tx1"/>
                </a:solidFill>
                <a:latin typeface="Arial" charset="0"/>
              </a:defRPr>
            </a:lvl1pPr>
            <a:lvl2pPr marL="742950" indent="-285750" defTabSz="957263">
              <a:defRPr>
                <a:solidFill>
                  <a:schemeClr val="tx1"/>
                </a:solidFill>
                <a:latin typeface="Arial" charset="0"/>
              </a:defRPr>
            </a:lvl2pPr>
            <a:lvl3pPr marL="1143000" indent="-228600" defTabSz="957263">
              <a:defRPr>
                <a:solidFill>
                  <a:schemeClr val="tx1"/>
                </a:solidFill>
                <a:latin typeface="Arial" charset="0"/>
              </a:defRPr>
            </a:lvl3pPr>
            <a:lvl4pPr marL="1600200" indent="-228600" defTabSz="957263">
              <a:defRPr>
                <a:solidFill>
                  <a:schemeClr val="tx1"/>
                </a:solidFill>
                <a:latin typeface="Arial" charset="0"/>
              </a:defRPr>
            </a:lvl4pPr>
            <a:lvl5pPr marL="2057400" indent="-228600" defTabSz="957263">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fld id="{950AD452-065E-4593-B09B-83A238A28F64}" type="slidenum">
              <a:rPr lang="en-US" altLang="en-US">
                <a:latin typeface="Times New Roman" pitchFamily="18" charset="0"/>
              </a:rPr>
              <a:pPr/>
              <a:t>11</a:t>
            </a:fld>
            <a:endParaRPr lang="en-US" altLang="en-US">
              <a:latin typeface="Times New Roman" pitchFamily="18" charset="0"/>
            </a:endParaRPr>
          </a:p>
        </p:txBody>
      </p:sp>
      <p:sp>
        <p:nvSpPr>
          <p:cNvPr id="22531" name="Rectangle 2"/>
          <p:cNvSpPr>
            <a:spLocks noGrp="1" noRot="1" noChangeAspect="1" noChangeArrowheads="1" noTextEdit="1"/>
          </p:cNvSpPr>
          <p:nvPr>
            <p:ph type="sldImg"/>
          </p:nvPr>
        </p:nvSpPr>
        <p:spPr>
          <a:xfrm>
            <a:off x="1257300" y="719138"/>
            <a:ext cx="4800600" cy="3600450"/>
          </a:xfrm>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r>
              <a:rPr lang="en-US" altLang="en-US" smtClean="0"/>
              <a:t>Discuss that before digging, the presence of, and the estimated location of underground utilities must be determined per local requirements.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defRPr>
                <a:solidFill>
                  <a:schemeClr val="tx1"/>
                </a:solidFill>
                <a:latin typeface="Arial" charset="0"/>
              </a:defRPr>
            </a:lvl1pPr>
            <a:lvl2pPr marL="742950" indent="-285750" defTabSz="957263">
              <a:defRPr>
                <a:solidFill>
                  <a:schemeClr val="tx1"/>
                </a:solidFill>
                <a:latin typeface="Arial" charset="0"/>
              </a:defRPr>
            </a:lvl2pPr>
            <a:lvl3pPr marL="1143000" indent="-228600" defTabSz="957263">
              <a:defRPr>
                <a:solidFill>
                  <a:schemeClr val="tx1"/>
                </a:solidFill>
                <a:latin typeface="Arial" charset="0"/>
              </a:defRPr>
            </a:lvl3pPr>
            <a:lvl4pPr marL="1600200" indent="-228600" defTabSz="957263">
              <a:defRPr>
                <a:solidFill>
                  <a:schemeClr val="tx1"/>
                </a:solidFill>
                <a:latin typeface="Arial" charset="0"/>
              </a:defRPr>
            </a:lvl4pPr>
            <a:lvl5pPr marL="2057400" indent="-228600" defTabSz="957263">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fld id="{DAA153F3-13F1-467F-87D2-83FD4E9B47CE}" type="slidenum">
              <a:rPr lang="en-US" altLang="en-US">
                <a:latin typeface="Times New Roman" pitchFamily="18" charset="0"/>
              </a:rPr>
              <a:pPr/>
              <a:t>12</a:t>
            </a:fld>
            <a:endParaRPr lang="en-US" altLang="en-US">
              <a:latin typeface="Times New Roman" pitchFamily="18" charset="0"/>
            </a:endParaRPr>
          </a:p>
        </p:txBody>
      </p:sp>
      <p:sp>
        <p:nvSpPr>
          <p:cNvPr id="10243" name="Rectangle 2"/>
          <p:cNvSpPr>
            <a:spLocks noGrp="1" noRot="1" noChangeAspect="1" noChangeArrowheads="1" noTextEdit="1"/>
          </p:cNvSpPr>
          <p:nvPr>
            <p:ph type="sldImg"/>
          </p:nvPr>
        </p:nvSpPr>
        <p:spPr>
          <a:solidFill>
            <a:srgbClr val="FFFFFF"/>
          </a:solidFill>
          <a:ln/>
        </p:spPr>
      </p:sp>
      <p:sp>
        <p:nvSpPr>
          <p:cNvPr id="10244" name="Rectangle 3"/>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r>
              <a:rPr lang="en-US" altLang="en-US" smtClean="0"/>
              <a:t>In addition to an unprotected trench, a cave-in hazard is increased by machinery which gets too close.</a:t>
            </a:r>
          </a:p>
          <a:p>
            <a:pPr>
              <a:buFontTx/>
              <a:buChar char="•"/>
            </a:pPr>
            <a:r>
              <a:rPr lang="en-US" altLang="en-US" smtClean="0"/>
              <a:t>Even normal vehicular traffic, such as that along an adjacent interstate or road through an industrial park may impact an excavation.  The vibrations from continuous or heavy traffic may undermine the soil and cause a cave-in.</a:t>
            </a:r>
          </a:p>
          <a:p>
            <a:pPr>
              <a:buFontTx/>
              <a:buChar char="•"/>
            </a:pPr>
            <a:endParaRPr lang="en-US" altLang="en-US" smtClean="0"/>
          </a:p>
          <a:p>
            <a:pPr>
              <a:buFontTx/>
              <a:buChar char="•"/>
            </a:pPr>
            <a:r>
              <a:rPr lang="en-US" altLang="en-US" b="1" smtClean="0"/>
              <a:t>[Discussion]</a:t>
            </a:r>
          </a:p>
          <a:p>
            <a:pPr>
              <a:buFontTx/>
              <a:buChar char="•"/>
            </a:pPr>
            <a:r>
              <a:rPr lang="en-US" altLang="en-US" b="1" i="1" smtClean="0"/>
              <a:t>Discuss other safety concerns in this picture.</a:t>
            </a:r>
          </a:p>
          <a:p>
            <a:pPr lvl="1">
              <a:buFontTx/>
              <a:buChar char="•"/>
            </a:pPr>
            <a:r>
              <a:rPr lang="en-US" altLang="en-US" smtClean="0"/>
              <a:t>Spoil pile</a:t>
            </a:r>
          </a:p>
          <a:p>
            <a:pPr lvl="1">
              <a:buFontTx/>
              <a:buChar char="•"/>
            </a:pPr>
            <a:r>
              <a:rPr lang="en-US" altLang="en-US" smtClean="0"/>
              <a:t>Working under suspended loads</a:t>
            </a:r>
          </a:p>
          <a:p>
            <a:pPr lvl="1">
              <a:buFontTx/>
              <a:buChar char="•"/>
            </a:pPr>
            <a:r>
              <a:rPr lang="en-US" altLang="en-US" smtClean="0"/>
              <a:t>Unsupported utilities</a:t>
            </a:r>
          </a:p>
          <a:p>
            <a:pPr lvl="1">
              <a:buFontTx/>
              <a:buChar char="•"/>
            </a:pPr>
            <a:r>
              <a:rPr lang="en-US" altLang="en-US" smtClean="0"/>
              <a:t>No ladder</a:t>
            </a:r>
          </a:p>
          <a:p>
            <a:pPr lvl="1">
              <a:buFontTx/>
              <a:buChar char="•"/>
            </a:pPr>
            <a:r>
              <a:rPr lang="en-US" altLang="en-US" smtClean="0"/>
              <a:t>No head protection</a:t>
            </a:r>
          </a:p>
          <a:p>
            <a:pPr lvl="1">
              <a:buFontTx/>
              <a:buChar char="•"/>
            </a:pPr>
            <a:r>
              <a:rPr lang="en-US" altLang="en-US" smtClean="0"/>
              <a:t>Fall Hazard</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defRPr>
                <a:solidFill>
                  <a:schemeClr val="tx1"/>
                </a:solidFill>
                <a:latin typeface="Arial" charset="0"/>
              </a:defRPr>
            </a:lvl1pPr>
            <a:lvl2pPr marL="742950" indent="-285750" defTabSz="957263">
              <a:defRPr>
                <a:solidFill>
                  <a:schemeClr val="tx1"/>
                </a:solidFill>
                <a:latin typeface="Arial" charset="0"/>
              </a:defRPr>
            </a:lvl2pPr>
            <a:lvl3pPr marL="1143000" indent="-228600" defTabSz="957263">
              <a:defRPr>
                <a:solidFill>
                  <a:schemeClr val="tx1"/>
                </a:solidFill>
                <a:latin typeface="Arial" charset="0"/>
              </a:defRPr>
            </a:lvl3pPr>
            <a:lvl4pPr marL="1600200" indent="-228600" defTabSz="957263">
              <a:defRPr>
                <a:solidFill>
                  <a:schemeClr val="tx1"/>
                </a:solidFill>
                <a:latin typeface="Arial" charset="0"/>
              </a:defRPr>
            </a:lvl4pPr>
            <a:lvl5pPr marL="2057400" indent="-228600" defTabSz="957263">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fld id="{3C85FA75-FE13-46F9-AB5D-CC9F99F3D3B1}" type="slidenum">
              <a:rPr lang="en-US" altLang="en-US">
                <a:latin typeface="Times New Roman" pitchFamily="18" charset="0"/>
              </a:rPr>
              <a:pPr/>
              <a:t>2</a:t>
            </a:fld>
            <a:endParaRPr lang="en-US" altLang="en-US">
              <a:latin typeface="Times New Roman" pitchFamily="18" charset="0"/>
            </a:endParaRPr>
          </a:p>
        </p:txBody>
      </p:sp>
      <p:sp>
        <p:nvSpPr>
          <p:cNvPr id="6147" name="Rectangle 2"/>
          <p:cNvSpPr>
            <a:spLocks noGrp="1" noRot="1" noChangeAspect="1" noChangeArrowheads="1" noTextEdit="1"/>
          </p:cNvSpPr>
          <p:nvPr>
            <p:ph type="sldImg"/>
          </p:nvPr>
        </p:nvSpPr>
        <p:spPr>
          <a:xfrm>
            <a:off x="1257300" y="715963"/>
            <a:ext cx="4802188" cy="3602037"/>
          </a:xfrm>
          <a:ln/>
        </p:spPr>
      </p:sp>
      <p:sp>
        <p:nvSpPr>
          <p:cNvPr id="6148" name="Rectangle 3"/>
          <p:cNvSpPr>
            <a:spLocks noGrp="1" noChangeArrowheads="1"/>
          </p:cNvSpPr>
          <p:nvPr>
            <p:ph type="body" idx="1"/>
          </p:nvPr>
        </p:nvSpPr>
        <p:spPr>
          <a:xfrm>
            <a:off x="731838" y="4543425"/>
            <a:ext cx="6176962" cy="431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Introduce the module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defRPr>
                <a:solidFill>
                  <a:schemeClr val="tx1"/>
                </a:solidFill>
                <a:latin typeface="Arial" charset="0"/>
              </a:defRPr>
            </a:lvl1pPr>
            <a:lvl2pPr marL="742950" indent="-285750" defTabSz="957263">
              <a:defRPr>
                <a:solidFill>
                  <a:schemeClr val="tx1"/>
                </a:solidFill>
                <a:latin typeface="Arial" charset="0"/>
              </a:defRPr>
            </a:lvl2pPr>
            <a:lvl3pPr marL="1143000" indent="-228600" defTabSz="957263">
              <a:defRPr>
                <a:solidFill>
                  <a:schemeClr val="tx1"/>
                </a:solidFill>
                <a:latin typeface="Arial" charset="0"/>
              </a:defRPr>
            </a:lvl3pPr>
            <a:lvl4pPr marL="1600200" indent="-228600" defTabSz="957263">
              <a:defRPr>
                <a:solidFill>
                  <a:schemeClr val="tx1"/>
                </a:solidFill>
                <a:latin typeface="Arial" charset="0"/>
              </a:defRPr>
            </a:lvl4pPr>
            <a:lvl5pPr marL="2057400" indent="-228600" defTabSz="957263">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fld id="{93ADEE1D-2FA7-409A-9135-DA900D029D79}" type="slidenum">
              <a:rPr lang="en-US" altLang="en-US" smtClean="0">
                <a:latin typeface="Times New Roman" pitchFamily="18" charset="0"/>
              </a:rPr>
              <a:pPr/>
              <a:t>3</a:t>
            </a:fld>
            <a:endParaRPr lang="en-US" altLang="en-US" smtClean="0">
              <a:latin typeface="Times New Roman" pitchFamily="18" charset="0"/>
            </a:endParaRPr>
          </a:p>
        </p:txBody>
      </p:sp>
      <p:sp>
        <p:nvSpPr>
          <p:cNvPr id="60419" name="Rectangle 2"/>
          <p:cNvSpPr>
            <a:spLocks noGrp="1" noRot="1" noChangeAspect="1" noChangeArrowheads="1" noTextEdit="1"/>
          </p:cNvSpPr>
          <p:nvPr>
            <p:ph type="sldImg"/>
          </p:nvPr>
        </p:nvSpPr>
        <p:spPr>
          <a:xfrm>
            <a:off x="1266825" y="715963"/>
            <a:ext cx="4802188" cy="3602037"/>
          </a:xfrm>
          <a:ln/>
        </p:spPr>
      </p:sp>
      <p:sp>
        <p:nvSpPr>
          <p:cNvPr id="604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r>
              <a:rPr lang="en-US" altLang="en-US" dirty="0" smtClean="0"/>
              <a:t>Year after year, excavations are one of the most hazardous construction operations.  </a:t>
            </a:r>
          </a:p>
          <a:p>
            <a:pPr>
              <a:buFontTx/>
              <a:buChar char="•"/>
            </a:pPr>
            <a:r>
              <a:rPr lang="en-US" altLang="en-US" dirty="0" smtClean="0"/>
              <a:t>Most accidents occur in the depth range of 5 to 15 feet. </a:t>
            </a:r>
          </a:p>
          <a:p>
            <a:pPr>
              <a:buFontTx/>
              <a:buChar char="•"/>
            </a:pPr>
            <a:r>
              <a:rPr lang="en-US" altLang="en-US" dirty="0" smtClean="0"/>
              <a:t>Thus the requirement for protective systems at 5 feet.  </a:t>
            </a:r>
          </a:p>
          <a:p>
            <a:pPr>
              <a:buFontTx/>
              <a:buChar char="•"/>
            </a:pPr>
            <a:r>
              <a:rPr lang="en-US" altLang="en-US" dirty="0" smtClean="0"/>
              <a:t>Usually there are no warning signs that a trench is going to cave in.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defRPr>
                <a:solidFill>
                  <a:schemeClr val="tx1"/>
                </a:solidFill>
                <a:latin typeface="Arial" charset="0"/>
              </a:defRPr>
            </a:lvl1pPr>
            <a:lvl2pPr marL="742950" indent="-285750" defTabSz="957263">
              <a:defRPr>
                <a:solidFill>
                  <a:schemeClr val="tx1"/>
                </a:solidFill>
                <a:latin typeface="Arial" charset="0"/>
              </a:defRPr>
            </a:lvl2pPr>
            <a:lvl3pPr marL="1143000" indent="-228600" defTabSz="957263">
              <a:defRPr>
                <a:solidFill>
                  <a:schemeClr val="tx1"/>
                </a:solidFill>
                <a:latin typeface="Arial" charset="0"/>
              </a:defRPr>
            </a:lvl3pPr>
            <a:lvl4pPr marL="1600200" indent="-228600" defTabSz="957263">
              <a:defRPr>
                <a:solidFill>
                  <a:schemeClr val="tx1"/>
                </a:solidFill>
                <a:latin typeface="Arial" charset="0"/>
              </a:defRPr>
            </a:lvl4pPr>
            <a:lvl5pPr marL="2057400" indent="-228600" defTabSz="957263">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fld id="{49EB5A7A-1281-4F11-8613-DA05CCA3D8F9}" type="slidenum">
              <a:rPr lang="en-US" altLang="en-US" smtClean="0">
                <a:latin typeface="Times New Roman" pitchFamily="18" charset="0"/>
              </a:rPr>
              <a:pPr/>
              <a:t>4</a:t>
            </a:fld>
            <a:endParaRPr lang="en-US" altLang="en-US" smtClean="0">
              <a:latin typeface="Times New Roman" pitchFamily="18" charset="0"/>
            </a:endParaRPr>
          </a:p>
        </p:txBody>
      </p:sp>
      <p:sp>
        <p:nvSpPr>
          <p:cNvPr id="89091" name="Rectangle 2"/>
          <p:cNvSpPr>
            <a:spLocks noGrp="1" noRot="1" noChangeAspect="1" noChangeArrowheads="1" noTextEdit="1"/>
          </p:cNvSpPr>
          <p:nvPr>
            <p:ph type="sldImg"/>
          </p:nvPr>
        </p:nvSpPr>
        <p:spPr>
          <a:solidFill>
            <a:srgbClr val="FFFFFF"/>
          </a:solidFill>
          <a:ln/>
        </p:spPr>
      </p:sp>
      <p:sp>
        <p:nvSpPr>
          <p:cNvPr id="89092" name="Rectangle 3"/>
          <p:cNvSpPr>
            <a:spLocks noGrp="1" noChangeArrowheads="1"/>
          </p:cNvSpPr>
          <p:nvPr>
            <p:ph type="body" idx="1"/>
          </p:nvPr>
        </p:nvSpPr>
        <p:spPr>
          <a:xfrm>
            <a:off x="974725" y="4543425"/>
            <a:ext cx="5934075" cy="4318000"/>
          </a:xfrm>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r>
              <a:rPr lang="en-US" altLang="en-US" smtClean="0"/>
              <a:t>To protect employees from these hazards, OSHA requires the employer to take the following precautions:</a:t>
            </a:r>
          </a:p>
          <a:p>
            <a:pPr>
              <a:buFontTx/>
              <a:buChar char="•"/>
            </a:pPr>
            <a:r>
              <a:rPr lang="en-US" altLang="en-US" smtClean="0"/>
              <a:t>Keep materials or equipment that might fall or roll into an excavation at least 2 feet from the edge of excavations, or have retaining devices, or both.</a:t>
            </a:r>
          </a:p>
          <a:p>
            <a:pPr>
              <a:buFontTx/>
              <a:buChar char="•"/>
            </a:pPr>
            <a:r>
              <a:rPr lang="en-US" altLang="en-US" smtClean="0"/>
              <a:t>Provide warning systems such as mobile equipment, barricades, hand or mechanical signals, or stop logs, to alert operators of the edge of an excavation.  If possible, keep the grade away from the excavation.</a:t>
            </a:r>
          </a:p>
          <a:p>
            <a:pPr>
              <a:buFontTx/>
              <a:buChar char="•"/>
            </a:pPr>
            <a:r>
              <a:rPr lang="en-US" altLang="en-US" smtClean="0"/>
              <a:t>Provide scaling to remove loose rock or soil or install protective barricades and other equivalent protection to protect employees against falling rock, soil, or materials.</a:t>
            </a:r>
          </a:p>
          <a:p>
            <a:pPr>
              <a:buFontTx/>
              <a:buChar char="•"/>
            </a:pPr>
            <a:r>
              <a:rPr lang="en-US" altLang="en-US" smtClean="0"/>
              <a:t>Prohibit employees from working on faces of sloped or benched excavations at levels above other employees unless employees at lower levels are adequately protected from the hazard of falling, rolling, or sliding material or equipment.</a:t>
            </a:r>
          </a:p>
          <a:p>
            <a:pPr>
              <a:buFontTx/>
              <a:buChar char="•"/>
            </a:pPr>
            <a:r>
              <a:rPr lang="en-US" altLang="en-US" smtClean="0"/>
              <a:t>Prohibit employees under loads that are handled by lifting or digging equipment.  To avoid being struck by any spillage or falling materials, require employees to stand away from vehicles being loaded or unloaded.  If cabs of vehicles provide adequate protection from falling loads during loading and unloading operations, the operators may remain in them.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defRPr>
                <a:solidFill>
                  <a:schemeClr val="tx1"/>
                </a:solidFill>
                <a:latin typeface="Arial" charset="0"/>
              </a:defRPr>
            </a:lvl1pPr>
            <a:lvl2pPr marL="742950" indent="-285750" defTabSz="957263">
              <a:defRPr>
                <a:solidFill>
                  <a:schemeClr val="tx1"/>
                </a:solidFill>
                <a:latin typeface="Arial" charset="0"/>
              </a:defRPr>
            </a:lvl2pPr>
            <a:lvl3pPr marL="1143000" indent="-228600" defTabSz="957263">
              <a:defRPr>
                <a:solidFill>
                  <a:schemeClr val="tx1"/>
                </a:solidFill>
                <a:latin typeface="Arial" charset="0"/>
              </a:defRPr>
            </a:lvl3pPr>
            <a:lvl4pPr marL="1600200" indent="-228600" defTabSz="957263">
              <a:defRPr>
                <a:solidFill>
                  <a:schemeClr val="tx1"/>
                </a:solidFill>
                <a:latin typeface="Arial" charset="0"/>
              </a:defRPr>
            </a:lvl4pPr>
            <a:lvl5pPr marL="2057400" indent="-228600" defTabSz="957263">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fld id="{12D8D6E7-2B26-48B8-837D-0E8813512010}" type="slidenum">
              <a:rPr lang="en-US" altLang="en-US">
                <a:latin typeface="Times New Roman" pitchFamily="18" charset="0"/>
              </a:rPr>
              <a:pPr/>
              <a:t>5</a:t>
            </a:fld>
            <a:endParaRPr lang="en-US" altLang="en-US">
              <a:latin typeface="Times New Roman" pitchFamily="18" charset="0"/>
            </a:endParaRPr>
          </a:p>
        </p:txBody>
      </p:sp>
      <p:sp>
        <p:nvSpPr>
          <p:cNvPr id="8195" name="Rectangle 2"/>
          <p:cNvSpPr>
            <a:spLocks noGrp="1" noRot="1" noChangeAspect="1" noChangeArrowheads="1" noTextEdit="1"/>
          </p:cNvSpPr>
          <p:nvPr>
            <p:ph type="sldImg"/>
          </p:nvPr>
        </p:nvSpPr>
        <p:spPr>
          <a:solidFill>
            <a:srgbClr val="FFFFFF"/>
          </a:solidFill>
          <a:ln/>
        </p:spPr>
      </p:sp>
      <p:sp>
        <p:nvSpPr>
          <p:cNvPr id="8196" name="Rectangle 3"/>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r>
              <a:rPr lang="en-US" altLang="en-US" smtClean="0"/>
              <a:t>To protect employees from these hazards, OSHA requires the employer to take the following precautions:</a:t>
            </a:r>
          </a:p>
          <a:p>
            <a:pPr>
              <a:buFontTx/>
              <a:buChar char="•"/>
            </a:pPr>
            <a:r>
              <a:rPr lang="en-US" altLang="en-US" smtClean="0"/>
              <a:t>Provide warning systems such as mobile equipment, barricades, hand or mechanical signals, or stop logs, to alert operators of the edge of an excavation.  If possible, keep the grade away from the excavation.</a:t>
            </a:r>
          </a:p>
          <a:p>
            <a:pPr>
              <a:buFontTx/>
              <a:buChar char="•"/>
            </a:pPr>
            <a:r>
              <a:rPr lang="en-US" altLang="en-US" smtClean="0"/>
              <a:t>Install protective barricades and other equivalent protection to protect employees against falling rock, soil, or materials.</a:t>
            </a:r>
          </a:p>
          <a:p>
            <a:pPr>
              <a:buFontTx/>
              <a:buChar char="•"/>
            </a:pPr>
            <a:r>
              <a:rPr lang="en-US" altLang="en-US" smtClean="0"/>
              <a:t>Prohibit employees from working on faces of sloped or benched excavations at levels above other employees unless employees at lower levels are adequately protected from the hazard of falling, rolling, or sliding material or equipment.</a:t>
            </a:r>
          </a:p>
          <a:p>
            <a:pPr>
              <a:buFontTx/>
              <a:buChar char="•"/>
            </a:pPr>
            <a:r>
              <a:rPr lang="en-US" altLang="en-US" smtClean="0"/>
              <a:t>Prohibit employees under loads that are handled by lifting or digging equipment.  To avoid being struck by any spillage or falling materials, require employees to stand away from vehicles being loaded or unloaded.  If cabs of vehicles provide adequate protection from falling loads during loading and unloading operations, the operators may remain in them.</a:t>
            </a:r>
          </a:p>
          <a:p>
            <a:pPr>
              <a:spcBef>
                <a:spcPct val="50000"/>
              </a:spcBef>
              <a:buFontTx/>
              <a:buChar char="•"/>
            </a:pPr>
            <a:r>
              <a:rPr lang="en-US" altLang="en-US" smtClean="0"/>
              <a:t>When mobile equipment is operated adjacent to an excavation, or when such equipment is required to approach the edge of an excavation, and the operator does not have a clear and direct view of the edge of the excavation, a warning system shall be utilized such as barricades, hand or mechanical signals, or stop logs.  </a:t>
            </a:r>
          </a:p>
          <a:p>
            <a:pPr>
              <a:spcBef>
                <a:spcPct val="50000"/>
              </a:spcBef>
              <a:buFontTx/>
              <a:buChar char="•"/>
            </a:pPr>
            <a:r>
              <a:rPr lang="en-US" altLang="en-US" smtClean="0"/>
              <a:t>Prevent exposure to trench/excavation by the public during off hours by barricading, fencing or covers.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defRPr>
                <a:solidFill>
                  <a:schemeClr val="tx1"/>
                </a:solidFill>
                <a:latin typeface="Arial" charset="0"/>
              </a:defRPr>
            </a:lvl1pPr>
            <a:lvl2pPr marL="742950" indent="-285750" defTabSz="957263">
              <a:defRPr>
                <a:solidFill>
                  <a:schemeClr val="tx1"/>
                </a:solidFill>
                <a:latin typeface="Arial" charset="0"/>
              </a:defRPr>
            </a:lvl2pPr>
            <a:lvl3pPr marL="1143000" indent="-228600" defTabSz="957263">
              <a:defRPr>
                <a:solidFill>
                  <a:schemeClr val="tx1"/>
                </a:solidFill>
                <a:latin typeface="Arial" charset="0"/>
              </a:defRPr>
            </a:lvl3pPr>
            <a:lvl4pPr marL="1600200" indent="-228600" defTabSz="957263">
              <a:defRPr>
                <a:solidFill>
                  <a:schemeClr val="tx1"/>
                </a:solidFill>
                <a:latin typeface="Arial" charset="0"/>
              </a:defRPr>
            </a:lvl4pPr>
            <a:lvl5pPr marL="2057400" indent="-228600" defTabSz="957263">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fld id="{0206B072-45DE-4F11-BF68-9B5497D0CDC3}" type="slidenum">
              <a:rPr lang="en-US" altLang="en-US">
                <a:latin typeface="Times New Roman" pitchFamily="18" charset="0"/>
              </a:rPr>
              <a:pPr/>
              <a:t>6</a:t>
            </a:fld>
            <a:endParaRPr lang="en-US" altLang="en-US">
              <a:latin typeface="Times New Roman" pitchFamily="18"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xfrm>
            <a:off x="974725" y="4560888"/>
            <a:ext cx="5689600" cy="43211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buFontTx/>
              <a:buChar char="•"/>
            </a:pPr>
            <a:r>
              <a:rPr lang="en-US" altLang="en-US" b="1" i="1" smtClean="0"/>
              <a:t>Note the Trapped Worker!</a:t>
            </a:r>
          </a:p>
          <a:p>
            <a:pPr marL="228600" indent="-228600">
              <a:buFontTx/>
              <a:buChar char="•"/>
            </a:pPr>
            <a:endParaRPr lang="en-US" altLang="en-US" b="1" i="1" smtClean="0"/>
          </a:p>
          <a:p>
            <a:pPr marL="228600" indent="-228600">
              <a:buFontTx/>
              <a:buChar char="•"/>
            </a:pPr>
            <a:r>
              <a:rPr lang="en-US" altLang="en-US" smtClean="0"/>
              <a:t>At a depth of 4 feet, you must provide a means of access and egress from the excavation that allows no more than 25 feet of lateral movement for an employee to reach.  This is accomplished through use of a ladder or ramp.  </a:t>
            </a:r>
          </a:p>
          <a:p>
            <a:pPr marL="228600" indent="-228600">
              <a:buFontTx/>
              <a:buChar char="•"/>
            </a:pPr>
            <a:r>
              <a:rPr lang="en-US" altLang="en-US" smtClean="0"/>
              <a:t>Structural ramps that are used solely by employees as a means of access or egress shall be designed by a competent person.  Structural ramps used for equipment shall be designed by a competent person qualified in structural design, and shall be constructed in accordance with the design.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defRPr>
                <a:solidFill>
                  <a:schemeClr val="tx1"/>
                </a:solidFill>
                <a:latin typeface="Arial" charset="0"/>
              </a:defRPr>
            </a:lvl1pPr>
            <a:lvl2pPr marL="742950" indent="-285750" defTabSz="957263">
              <a:defRPr>
                <a:solidFill>
                  <a:schemeClr val="tx1"/>
                </a:solidFill>
                <a:latin typeface="Arial" charset="0"/>
              </a:defRPr>
            </a:lvl2pPr>
            <a:lvl3pPr marL="1143000" indent="-228600" defTabSz="957263">
              <a:defRPr>
                <a:solidFill>
                  <a:schemeClr val="tx1"/>
                </a:solidFill>
                <a:latin typeface="Arial" charset="0"/>
              </a:defRPr>
            </a:lvl3pPr>
            <a:lvl4pPr marL="1600200" indent="-228600" defTabSz="957263">
              <a:defRPr>
                <a:solidFill>
                  <a:schemeClr val="tx1"/>
                </a:solidFill>
                <a:latin typeface="Arial" charset="0"/>
              </a:defRPr>
            </a:lvl4pPr>
            <a:lvl5pPr marL="2057400" indent="-228600" defTabSz="957263">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fld id="{03539F95-B087-4535-B9BB-AEC77DE50FC4}" type="slidenum">
              <a:rPr lang="en-US" altLang="en-US" smtClean="0">
                <a:latin typeface="Times New Roman" pitchFamily="18" charset="0"/>
              </a:rPr>
              <a:pPr/>
              <a:t>7</a:t>
            </a:fld>
            <a:endParaRPr lang="en-US" altLang="en-US" smtClean="0">
              <a:latin typeface="Times New Roman" pitchFamily="18" charset="0"/>
            </a:endParaRPr>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r>
              <a:rPr lang="en-US" altLang="en-US" smtClean="0"/>
              <a:t>Ladders must extend a minimum of 3 feet above the level being accessed.</a:t>
            </a:r>
          </a:p>
          <a:p>
            <a:pPr>
              <a:buFontTx/>
              <a:buChar char="•"/>
            </a:pPr>
            <a:r>
              <a:rPr lang="en-US" altLang="en-US" b="1" smtClean="0"/>
              <a:t>[Discussion – Discuss the problems in the picture.]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defRPr>
                <a:solidFill>
                  <a:schemeClr val="tx1"/>
                </a:solidFill>
                <a:latin typeface="Arial" charset="0"/>
              </a:defRPr>
            </a:lvl1pPr>
            <a:lvl2pPr marL="742950" indent="-285750" defTabSz="957263">
              <a:defRPr>
                <a:solidFill>
                  <a:schemeClr val="tx1"/>
                </a:solidFill>
                <a:latin typeface="Arial" charset="0"/>
              </a:defRPr>
            </a:lvl2pPr>
            <a:lvl3pPr marL="1143000" indent="-228600" defTabSz="957263">
              <a:defRPr>
                <a:solidFill>
                  <a:schemeClr val="tx1"/>
                </a:solidFill>
                <a:latin typeface="Arial" charset="0"/>
              </a:defRPr>
            </a:lvl3pPr>
            <a:lvl4pPr marL="1600200" indent="-228600" defTabSz="957263">
              <a:defRPr>
                <a:solidFill>
                  <a:schemeClr val="tx1"/>
                </a:solidFill>
                <a:latin typeface="Arial" charset="0"/>
              </a:defRPr>
            </a:lvl4pPr>
            <a:lvl5pPr marL="2057400" indent="-228600" defTabSz="957263">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fld id="{5456E3D6-4F3B-4988-9066-8D79C34B0ADB}" type="slidenum">
              <a:rPr lang="en-US" altLang="en-US">
                <a:latin typeface="Times New Roman" pitchFamily="18" charset="0"/>
              </a:rPr>
              <a:pPr/>
              <a:t>8</a:t>
            </a:fld>
            <a:endParaRPr lang="en-US" altLang="en-US">
              <a:latin typeface="Times New Roman" pitchFamily="18" charset="0"/>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r>
              <a:rPr lang="en-US" altLang="en-US" smtClean="0"/>
              <a:t>Some other hazards can be:</a:t>
            </a:r>
          </a:p>
          <a:p>
            <a:pPr lvl="1">
              <a:buFontTx/>
              <a:buChar char="•"/>
            </a:pPr>
            <a:r>
              <a:rPr lang="en-US" altLang="en-US" smtClean="0"/>
              <a:t>Water accumulation;</a:t>
            </a:r>
          </a:p>
          <a:p>
            <a:pPr lvl="1">
              <a:buFontTx/>
              <a:buChar char="•"/>
            </a:pPr>
            <a:r>
              <a:rPr lang="en-US" altLang="en-US" smtClean="0"/>
              <a:t>Oxygen deficiency;</a:t>
            </a:r>
          </a:p>
          <a:p>
            <a:pPr lvl="1">
              <a:buFontTx/>
              <a:buChar char="•"/>
            </a:pPr>
            <a:r>
              <a:rPr lang="en-US" altLang="en-US" smtClean="0"/>
              <a:t>Toxic fumes;</a:t>
            </a:r>
          </a:p>
          <a:p>
            <a:pPr lvl="1">
              <a:buFontTx/>
              <a:buChar char="•"/>
            </a:pPr>
            <a:r>
              <a:rPr lang="en-US" altLang="en-US" smtClean="0"/>
              <a:t>Access/egress; and</a:t>
            </a:r>
          </a:p>
          <a:p>
            <a:pPr lvl="1">
              <a:buFontTx/>
              <a:buChar char="•"/>
            </a:pPr>
            <a:r>
              <a:rPr lang="en-US" altLang="en-US" smtClean="0"/>
              <a:t>falls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defRPr>
                <a:solidFill>
                  <a:schemeClr val="tx1"/>
                </a:solidFill>
                <a:latin typeface="Arial" charset="0"/>
              </a:defRPr>
            </a:lvl1pPr>
            <a:lvl2pPr marL="742950" indent="-285750" defTabSz="957263">
              <a:defRPr>
                <a:solidFill>
                  <a:schemeClr val="tx1"/>
                </a:solidFill>
                <a:latin typeface="Arial" charset="0"/>
              </a:defRPr>
            </a:lvl2pPr>
            <a:lvl3pPr marL="1143000" indent="-228600" defTabSz="957263">
              <a:defRPr>
                <a:solidFill>
                  <a:schemeClr val="tx1"/>
                </a:solidFill>
                <a:latin typeface="Arial" charset="0"/>
              </a:defRPr>
            </a:lvl3pPr>
            <a:lvl4pPr marL="1600200" indent="-228600" defTabSz="957263">
              <a:defRPr>
                <a:solidFill>
                  <a:schemeClr val="tx1"/>
                </a:solidFill>
                <a:latin typeface="Arial" charset="0"/>
              </a:defRPr>
            </a:lvl4pPr>
            <a:lvl5pPr marL="2057400" indent="-228600" defTabSz="957263">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fld id="{D67616A5-4FBC-4D45-9677-B02ACAD85931}" type="slidenum">
              <a:rPr lang="en-US" altLang="en-US">
                <a:latin typeface="Times New Roman" pitchFamily="18" charset="0"/>
              </a:rPr>
              <a:pPr/>
              <a:t>9</a:t>
            </a:fld>
            <a:endParaRPr lang="en-US" altLang="en-US">
              <a:latin typeface="Times New Roman" pitchFamily="18"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xfrm>
            <a:off x="974725" y="4560888"/>
            <a:ext cx="5365750" cy="45243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buFontTx/>
              <a:buChar char="•"/>
            </a:pPr>
            <a:r>
              <a:rPr lang="en-US" altLang="en-US" smtClean="0"/>
              <a:t>Employees shall not work in excavations in which there is accumulated water, or in excavations in which water is accumulating, unless adequate precautions have been taken to protect employees against the hazards posed by water accumulation.  </a:t>
            </a:r>
          </a:p>
          <a:p>
            <a:pPr marL="228600" indent="-228600">
              <a:buFontTx/>
              <a:buChar char="•"/>
            </a:pPr>
            <a:r>
              <a:rPr lang="en-US" altLang="en-US" smtClean="0"/>
              <a:t>The precautions necessary to protect employees adequately vary with each situation, but could include special support or shield systems to protect from cave-ins, water removal to control the level of accumulating water, or use of a safety harness and lifeline.</a:t>
            </a:r>
          </a:p>
          <a:p>
            <a:pPr marL="228600" indent="-228600">
              <a:buFontTx/>
              <a:buChar char="•"/>
            </a:pPr>
            <a:r>
              <a:rPr lang="en-US" altLang="en-US" smtClean="0"/>
              <a:t>If water is controlled or prevented from accumulating by the use of water removal equipment, the water removal equipment and operations shall be monitored by a competent person to ensure proper operation. </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3" name="AutoShape 2"/>
          <p:cNvSpPr>
            <a:spLocks noChangeArrowheads="1"/>
          </p:cNvSpPr>
          <p:nvPr/>
        </p:nvSpPr>
        <p:spPr bwMode="auto">
          <a:xfrm>
            <a:off x="228600" y="381000"/>
            <a:ext cx="8686800" cy="5638800"/>
          </a:xfrm>
          <a:prstGeom prst="roundRect">
            <a:avLst>
              <a:gd name="adj" fmla="val 791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endParaRPr>
          </a:p>
        </p:txBody>
      </p:sp>
      <p:sp>
        <p:nvSpPr>
          <p:cNvPr id="4" name="AutoShape 3"/>
          <p:cNvSpPr>
            <a:spLocks noChangeArrowheads="1"/>
          </p:cNvSpPr>
          <p:nvPr/>
        </p:nvSpPr>
        <p:spPr bwMode="white">
          <a:xfrm>
            <a:off x="327025" y="488950"/>
            <a:ext cx="8435975" cy="4768850"/>
          </a:xfrm>
          <a:prstGeom prst="roundRect">
            <a:avLst>
              <a:gd name="adj" fmla="val 731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endParaRPr>
          </a:p>
        </p:txBody>
      </p:sp>
      <p:sp>
        <p:nvSpPr>
          <p:cNvPr id="5" name="AutoShape 4"/>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a:p>
        </p:txBody>
      </p:sp>
      <p:pic>
        <p:nvPicPr>
          <p:cNvPr id="6" name="Picture 1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572375" y="573088"/>
            <a:ext cx="99377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905000" y="3468688"/>
            <a:ext cx="5280025" cy="2025650"/>
          </a:xfrm>
          <a:prstGeom prst="rect">
            <a:avLst/>
          </a:prstGeom>
          <a:noFill/>
          <a:ln>
            <a:noFill/>
          </a:ln>
          <a:effectLst/>
          <a:extLst>
            <a:ext uri="{909E8E84-426E-40DD-AFC4-6F175D3DCCD1}">
              <a14:hiddenFill xmlns:a14="http://schemas.microsoft.com/office/drawing/2010/main">
                <a:solidFill>
                  <a:srgbClr val="00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2693" name="Rectangle 5"/>
          <p:cNvSpPr>
            <a:spLocks noGrp="1" noChangeArrowheads="1"/>
          </p:cNvSpPr>
          <p:nvPr>
            <p:ph type="ctrTitle"/>
          </p:nvPr>
        </p:nvSpPr>
        <p:spPr>
          <a:xfrm>
            <a:off x="685800" y="857250"/>
            <a:ext cx="7772400" cy="2266950"/>
          </a:xfrm>
        </p:spPr>
        <p:txBody>
          <a:bodyPr anchor="ctr" anchorCtr="1"/>
          <a:lstStyle>
            <a:lvl1pPr algn="ctr">
              <a:defRPr sz="4100" i="1"/>
            </a:lvl1pPr>
          </a:lstStyle>
          <a:p>
            <a:r>
              <a:rPr lang="en-US"/>
              <a:t>Click to edit Master title style</a:t>
            </a:r>
          </a:p>
        </p:txBody>
      </p:sp>
      <p:sp>
        <p:nvSpPr>
          <p:cNvPr id="9" name="Rectangle 7"/>
          <p:cNvSpPr>
            <a:spLocks noGrp="1" noChangeArrowheads="1"/>
          </p:cNvSpPr>
          <p:nvPr>
            <p:ph type="dt" sz="half" idx="10"/>
          </p:nvPr>
        </p:nvSpPr>
        <p:spPr/>
        <p:txBody>
          <a:bodyPr/>
          <a:lstStyle>
            <a:lvl1pPr>
              <a:defRPr/>
            </a:lvl1pPr>
          </a:lstStyle>
          <a:p>
            <a:pPr>
              <a:defRPr/>
            </a:pPr>
            <a:endParaRPr lang="en-US"/>
          </a:p>
        </p:txBody>
      </p:sp>
      <p:sp>
        <p:nvSpPr>
          <p:cNvPr id="10" name="Slide Number Placeholder 9"/>
          <p:cNvSpPr>
            <a:spLocks noGrp="1" noChangeArrowheads="1"/>
          </p:cNvSpPr>
          <p:nvPr>
            <p:ph type="sldNum" sz="quarter" idx="11"/>
          </p:nvPr>
        </p:nvSpPr>
        <p:spPr>
          <a:xfrm>
            <a:off x="6858000" y="6391275"/>
            <a:ext cx="1600200" cy="457200"/>
          </a:xfrm>
        </p:spPr>
        <p:txBody>
          <a:bodyPr/>
          <a:lstStyle>
            <a:lvl1pPr>
              <a:defRPr/>
            </a:lvl1pPr>
          </a:lstStyle>
          <a:p>
            <a:pPr>
              <a:defRPr/>
            </a:pPr>
            <a:fld id="{E3918197-4A56-40F4-9688-C56AF2145CCC}" type="slidenum">
              <a:rPr lang="en-US" altLang="en-US"/>
              <a:pPr>
                <a:defRPr/>
              </a:pPr>
              <a:t>‹#›</a:t>
            </a:fld>
            <a:endParaRPr lang="en-US" altLang="en-US" dirty="0"/>
          </a:p>
        </p:txBody>
      </p:sp>
    </p:spTree>
    <p:extLst>
      <p:ext uri="{BB962C8B-B14F-4D97-AF65-F5344CB8AC3E}">
        <p14:creationId xmlns:p14="http://schemas.microsoft.com/office/powerpoint/2010/main" val="331097649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68F54FB-2364-4650-B1C9-67D10DF8A115}" type="slidenum">
              <a:rPr lang="en-US" altLang="en-US"/>
              <a:pPr>
                <a:defRPr/>
              </a:pPr>
              <a:t>‹#›</a:t>
            </a:fld>
            <a:endParaRPr lang="en-US" altLang="en-US"/>
          </a:p>
        </p:txBody>
      </p:sp>
    </p:spTree>
    <p:extLst>
      <p:ext uri="{BB962C8B-B14F-4D97-AF65-F5344CB8AC3E}">
        <p14:creationId xmlns:p14="http://schemas.microsoft.com/office/powerpoint/2010/main" val="1122833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4150" y="533400"/>
            <a:ext cx="192405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62000" y="533400"/>
            <a:ext cx="561975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743EF2C-8637-4FF6-AA0C-0BFE27FAA40B}" type="slidenum">
              <a:rPr lang="en-US" altLang="en-US"/>
              <a:pPr>
                <a:defRPr/>
              </a:pPr>
              <a:t>‹#›</a:t>
            </a:fld>
            <a:endParaRPr lang="en-US" altLang="en-US"/>
          </a:p>
        </p:txBody>
      </p:sp>
    </p:spTree>
    <p:extLst>
      <p:ext uri="{BB962C8B-B14F-4D97-AF65-F5344CB8AC3E}">
        <p14:creationId xmlns:p14="http://schemas.microsoft.com/office/powerpoint/2010/main" val="5136638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86300" y="1905000"/>
            <a:ext cx="3771900" cy="40386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B005DB-EDD9-4E05-986E-8903C5C9CED4}" type="slidenum">
              <a:rPr lang="en-US" altLang="en-US"/>
              <a:pPr>
                <a:defRPr/>
              </a:pPr>
              <a:t>‹#›</a:t>
            </a:fld>
            <a:endParaRPr lang="en-US" altLang="en-US"/>
          </a:p>
        </p:txBody>
      </p:sp>
    </p:spTree>
    <p:extLst>
      <p:ext uri="{BB962C8B-B14F-4D97-AF65-F5344CB8AC3E}">
        <p14:creationId xmlns:p14="http://schemas.microsoft.com/office/powerpoint/2010/main" val="7697993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D2F993B-3B6F-4465-B51C-C65DF3D8831E}" type="slidenum">
              <a:rPr lang="en-US" altLang="en-US"/>
              <a:pPr>
                <a:defRPr/>
              </a:pPr>
              <a:t>‹#›</a:t>
            </a:fld>
            <a:endParaRPr lang="en-US" altLang="en-US"/>
          </a:p>
        </p:txBody>
      </p:sp>
    </p:spTree>
    <p:extLst>
      <p:ext uri="{BB962C8B-B14F-4D97-AF65-F5344CB8AC3E}">
        <p14:creationId xmlns:p14="http://schemas.microsoft.com/office/powerpoint/2010/main" val="233940168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863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20DD036-F56E-4D45-9655-FE2ABFCA3D9A}" type="slidenum">
              <a:rPr lang="en-US" altLang="en-US"/>
              <a:pPr>
                <a:defRPr/>
              </a:pPr>
              <a:t>‹#›</a:t>
            </a:fld>
            <a:endParaRPr lang="en-US" altLang="en-US"/>
          </a:p>
        </p:txBody>
      </p:sp>
    </p:spTree>
    <p:extLst>
      <p:ext uri="{BB962C8B-B14F-4D97-AF65-F5344CB8AC3E}">
        <p14:creationId xmlns:p14="http://schemas.microsoft.com/office/powerpoint/2010/main" val="8153646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86300" y="1905000"/>
            <a:ext cx="37719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86300" y="4000500"/>
            <a:ext cx="37719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A7F98F2E-AC75-473A-8F2D-2A5032E6CC96}" type="slidenum">
              <a:rPr lang="en-US" altLang="en-US"/>
              <a:pPr>
                <a:defRPr/>
              </a:pPr>
              <a:t>‹#›</a:t>
            </a:fld>
            <a:endParaRPr lang="en-US" altLang="en-US"/>
          </a:p>
        </p:txBody>
      </p:sp>
    </p:spTree>
    <p:extLst>
      <p:ext uri="{BB962C8B-B14F-4D97-AF65-F5344CB8AC3E}">
        <p14:creationId xmlns:p14="http://schemas.microsoft.com/office/powerpoint/2010/main" val="14732798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ClipArt Placeholder 2"/>
          <p:cNvSpPr>
            <a:spLocks noGrp="1"/>
          </p:cNvSpPr>
          <p:nvPr>
            <p:ph type="clipArt" sz="half" idx="1"/>
          </p:nvPr>
        </p:nvSpPr>
        <p:spPr>
          <a:xfrm>
            <a:off x="762000" y="1905000"/>
            <a:ext cx="3771900" cy="4038600"/>
          </a:xfrm>
        </p:spPr>
        <p:txBody>
          <a:bodyPr/>
          <a:lstStyle/>
          <a:p>
            <a:pPr lvl="0"/>
            <a:endParaRPr lang="en-US" noProof="0"/>
          </a:p>
        </p:txBody>
      </p:sp>
      <p:sp>
        <p:nvSpPr>
          <p:cNvPr id="4" name="Text Placeholder 3"/>
          <p:cNvSpPr>
            <a:spLocks noGrp="1"/>
          </p:cNvSpPr>
          <p:nvPr>
            <p:ph type="body" sz="half" idx="2"/>
          </p:nvPr>
        </p:nvSpPr>
        <p:spPr>
          <a:xfrm>
            <a:off x="46863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C3378F1-C85A-4693-92A3-0B173341B713}" type="slidenum">
              <a:rPr lang="en-US" altLang="en-US"/>
              <a:pPr>
                <a:defRPr/>
              </a:pPr>
              <a:t>‹#›</a:t>
            </a:fld>
            <a:endParaRPr lang="en-US" altLang="en-US"/>
          </a:p>
        </p:txBody>
      </p:sp>
    </p:spTree>
    <p:extLst>
      <p:ext uri="{BB962C8B-B14F-4D97-AF65-F5344CB8AC3E}">
        <p14:creationId xmlns:p14="http://schemas.microsoft.com/office/powerpoint/2010/main" val="2724670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Content Placeholder 2"/>
          <p:cNvSpPr>
            <a:spLocks noGrp="1"/>
          </p:cNvSpPr>
          <p:nvPr>
            <p:ph sz="half" idx="1"/>
          </p:nvPr>
        </p:nvSpPr>
        <p:spPr>
          <a:xfrm>
            <a:off x="762000" y="1905000"/>
            <a:ext cx="76962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62000" y="4000500"/>
            <a:ext cx="76962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BE5D3A0-0B30-49D2-A290-1E2ACD0D235F}" type="slidenum">
              <a:rPr lang="en-US" altLang="en-US"/>
              <a:pPr>
                <a:defRPr/>
              </a:pPr>
              <a:t>‹#›</a:t>
            </a:fld>
            <a:endParaRPr lang="en-US" altLang="en-US"/>
          </a:p>
        </p:txBody>
      </p:sp>
    </p:spTree>
    <p:extLst>
      <p:ext uri="{BB962C8B-B14F-4D97-AF65-F5344CB8AC3E}">
        <p14:creationId xmlns:p14="http://schemas.microsoft.com/office/powerpoint/2010/main" val="920552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D09D5DC-0D6A-4A26-B416-0AAFE711ED51}" type="slidenum">
              <a:rPr lang="en-US" altLang="en-US"/>
              <a:pPr>
                <a:defRPr/>
              </a:pPr>
              <a:t>‹#›</a:t>
            </a:fld>
            <a:endParaRPr lang="en-US" altLang="en-US"/>
          </a:p>
        </p:txBody>
      </p:sp>
    </p:spTree>
    <p:extLst>
      <p:ext uri="{BB962C8B-B14F-4D97-AF65-F5344CB8AC3E}">
        <p14:creationId xmlns:p14="http://schemas.microsoft.com/office/powerpoint/2010/main" val="8642264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0F68101-1F43-410A-BC00-927AC4C5E08A}" type="slidenum">
              <a:rPr lang="en-US" altLang="en-US"/>
              <a:pPr>
                <a:defRPr/>
              </a:pPr>
              <a:t>‹#›</a:t>
            </a:fld>
            <a:endParaRPr lang="en-US" altLang="en-US"/>
          </a:p>
        </p:txBody>
      </p:sp>
    </p:spTree>
    <p:extLst>
      <p:ext uri="{BB962C8B-B14F-4D97-AF65-F5344CB8AC3E}">
        <p14:creationId xmlns:p14="http://schemas.microsoft.com/office/powerpoint/2010/main" val="5924529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028A9C6-652C-4BD6-9173-B54B6D45AA51}" type="slidenum">
              <a:rPr lang="en-US" altLang="en-US"/>
              <a:pPr>
                <a:defRPr/>
              </a:pPr>
              <a:t>‹#›</a:t>
            </a:fld>
            <a:endParaRPr lang="en-US" altLang="en-US"/>
          </a:p>
        </p:txBody>
      </p:sp>
    </p:spTree>
    <p:extLst>
      <p:ext uri="{BB962C8B-B14F-4D97-AF65-F5344CB8AC3E}">
        <p14:creationId xmlns:p14="http://schemas.microsoft.com/office/powerpoint/2010/main" val="2520325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C629BEB-AD35-457E-8712-693F2F386E05}" type="slidenum">
              <a:rPr lang="en-US" altLang="en-US"/>
              <a:pPr>
                <a:defRPr/>
              </a:pPr>
              <a:t>‹#›</a:t>
            </a:fld>
            <a:endParaRPr lang="en-US" altLang="en-US"/>
          </a:p>
        </p:txBody>
      </p:sp>
    </p:spTree>
    <p:extLst>
      <p:ext uri="{BB962C8B-B14F-4D97-AF65-F5344CB8AC3E}">
        <p14:creationId xmlns:p14="http://schemas.microsoft.com/office/powerpoint/2010/main" val="8277015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115D60E-F6B5-48B0-9043-3BF977A27A39}" type="slidenum">
              <a:rPr lang="en-US" altLang="en-US"/>
              <a:pPr>
                <a:defRPr/>
              </a:pPr>
              <a:t>‹#›</a:t>
            </a:fld>
            <a:endParaRPr lang="en-US" altLang="en-US"/>
          </a:p>
        </p:txBody>
      </p:sp>
    </p:spTree>
    <p:extLst>
      <p:ext uri="{BB962C8B-B14F-4D97-AF65-F5344CB8AC3E}">
        <p14:creationId xmlns:p14="http://schemas.microsoft.com/office/powerpoint/2010/main" val="610008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B3D269E-2274-4F95-B5D5-E4DA85416B55}" type="slidenum">
              <a:rPr lang="en-US" altLang="en-US"/>
              <a:pPr>
                <a:defRPr/>
              </a:pPr>
              <a:t>‹#›</a:t>
            </a:fld>
            <a:endParaRPr lang="en-US" altLang="en-US"/>
          </a:p>
        </p:txBody>
      </p:sp>
    </p:spTree>
    <p:extLst>
      <p:ext uri="{BB962C8B-B14F-4D97-AF65-F5344CB8AC3E}">
        <p14:creationId xmlns:p14="http://schemas.microsoft.com/office/powerpoint/2010/main" val="1085596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6B6B607-6C43-48C6-9D9F-4E883B9798E1}" type="slidenum">
              <a:rPr lang="en-US" altLang="en-US"/>
              <a:pPr>
                <a:defRPr/>
              </a:pPr>
              <a:t>‹#›</a:t>
            </a:fld>
            <a:endParaRPr lang="en-US" altLang="en-US"/>
          </a:p>
        </p:txBody>
      </p:sp>
    </p:spTree>
    <p:extLst>
      <p:ext uri="{BB962C8B-B14F-4D97-AF65-F5344CB8AC3E}">
        <p14:creationId xmlns:p14="http://schemas.microsoft.com/office/powerpoint/2010/main" val="1620472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AEDA33F-398A-45F9-8841-05C94C22F062}" type="slidenum">
              <a:rPr lang="en-US" altLang="en-US"/>
              <a:pPr>
                <a:defRPr/>
              </a:pPr>
              <a:t>‹#›</a:t>
            </a:fld>
            <a:endParaRPr lang="en-US" altLang="en-US"/>
          </a:p>
        </p:txBody>
      </p:sp>
    </p:spTree>
    <p:extLst>
      <p:ext uri="{BB962C8B-B14F-4D97-AF65-F5344CB8AC3E}">
        <p14:creationId xmlns:p14="http://schemas.microsoft.com/office/powerpoint/2010/main" val="37221044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w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41668" name="Rectangle 4"/>
          <p:cNvSpPr>
            <a:spLocks noGrp="1" noChangeArrowheads="1"/>
          </p:cNvSpPr>
          <p:nvPr>
            <p:ph type="dt" sz="half" idx="2"/>
          </p:nvPr>
        </p:nvSpPr>
        <p:spPr bwMode="auto">
          <a:xfrm>
            <a:off x="762000" y="63912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241669" name="Rectangle 5"/>
          <p:cNvSpPr>
            <a:spLocks noGrp="1" noChangeArrowheads="1"/>
          </p:cNvSpPr>
          <p:nvPr>
            <p:ph type="ftr" sz="quarter" idx="3"/>
          </p:nvPr>
        </p:nvSpPr>
        <p:spPr bwMode="auto">
          <a:xfrm>
            <a:off x="3352800" y="64039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241670"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200"/>
            </a:lvl1pPr>
          </a:lstStyle>
          <a:p>
            <a:pPr>
              <a:defRPr/>
            </a:pPr>
            <a:fld id="{120EEC18-67CA-4873-9D20-6BA4E258AF53}" type="slidenum">
              <a:rPr lang="en-US" altLang="en-US"/>
              <a:pPr>
                <a:defRPr/>
              </a:pPr>
              <a:t>‹#›</a:t>
            </a:fld>
            <a:endParaRPr lang="en-US" altLang="en-US"/>
          </a:p>
        </p:txBody>
      </p:sp>
      <p:grpSp>
        <p:nvGrpSpPr>
          <p:cNvPr id="1031"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endParaRPr>
            </a:p>
          </p:txBody>
        </p:sp>
        <p:sp>
          <p:nvSpPr>
            <p:cNvPr id="1036"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grpSp>
      <p:pic>
        <p:nvPicPr>
          <p:cNvPr id="1032" name="Picture 10"/>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1"/>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4038600" y="6400800"/>
            <a:ext cx="1295400"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130" r:id="rId1"/>
    <p:sldLayoutId id="2147484114" r:id="rId2"/>
    <p:sldLayoutId id="2147484115" r:id="rId3"/>
    <p:sldLayoutId id="2147484116" r:id="rId4"/>
    <p:sldLayoutId id="2147484117" r:id="rId5"/>
    <p:sldLayoutId id="2147484118" r:id="rId6"/>
    <p:sldLayoutId id="2147484119" r:id="rId7"/>
    <p:sldLayoutId id="2147484120" r:id="rId8"/>
    <p:sldLayoutId id="2147484121" r:id="rId9"/>
    <p:sldLayoutId id="2147484122" r:id="rId10"/>
    <p:sldLayoutId id="2147484123" r:id="rId11"/>
    <p:sldLayoutId id="2147484124" r:id="rId12"/>
    <p:sldLayoutId id="2147484125" r:id="rId13"/>
    <p:sldLayoutId id="2147484126" r:id="rId14"/>
    <p:sldLayoutId id="2147484127" r:id="rId15"/>
    <p:sldLayoutId id="2147484128" r:id="rId16"/>
    <p:sldLayoutId id="2147484129" r:id="rId17"/>
  </p:sldLayoutIdLst>
  <p:timing>
    <p:tnLst>
      <p:par>
        <p:cTn id="1" dur="indefinite" restart="never" nodeType="tmRoot"/>
      </p:par>
    </p:tnLst>
  </p:timing>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anose="05000000000000000000"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Guidance/Excavations/Slide%2037.ppt" TargetMode="External"/><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hyperlink" Target="Guidance/Excavations/Slide%2041.ppt" TargetMode="External"/><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hyperlink" Target="Guidance/Excavations/Slide%2033.ppt" TargetMode="External"/><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hyperlink" Target="Guidance/Excavations/Slide%2040.ppt"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Guidance/Excavations/Slide%2038.ppt" TargetMode="External"/><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hyperlink" Target="Guidance/Excavations/Slide%2036.ppt" TargetMode="External"/><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9"/>
          <p:cNvSpPr>
            <a:spLocks noGrp="1" noChangeArrowheads="1"/>
          </p:cNvSpPr>
          <p:nvPr>
            <p:ph type="sldNum" sz="quarter" idx="10"/>
          </p:nvPr>
        </p:nvSpPr>
        <p:spPr>
          <a:xfrm>
            <a:off x="7543800" y="6416566"/>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3-1</a:t>
            </a:r>
            <a:endParaRPr lang="en-US" altLang="en-US" sz="1200" dirty="0"/>
          </a:p>
        </p:txBody>
      </p:sp>
      <p:sp>
        <p:nvSpPr>
          <p:cNvPr id="4099" name="Rectangle 2056"/>
          <p:cNvSpPr>
            <a:spLocks noGrp="1" noChangeArrowheads="1"/>
          </p:cNvSpPr>
          <p:nvPr>
            <p:ph type="ctrTitle"/>
          </p:nvPr>
        </p:nvSpPr>
        <p:spPr>
          <a:xfrm>
            <a:off x="685800" y="1072054"/>
            <a:ext cx="7772400" cy="2052145"/>
          </a:xfrm>
        </p:spPr>
        <p:txBody>
          <a:bodyPr/>
          <a:lstStyle/>
          <a:p>
            <a:pPr eaLnBrk="1" hangingPunct="1"/>
            <a:r>
              <a:rPr lang="en-US" altLang="en-US" i="0" dirty="0" smtClean="0"/>
              <a:t>Trenching &amp; Excavations</a:t>
            </a:r>
            <a:br>
              <a:rPr lang="en-US" altLang="en-US" i="0" dirty="0" smtClean="0"/>
            </a:br>
            <a:r>
              <a:rPr lang="en-US" altLang="en-US" sz="2800" i="0" dirty="0" smtClean="0"/>
              <a:t>Continuing Education</a:t>
            </a:r>
            <a:br>
              <a:rPr lang="en-US" altLang="en-US" sz="2800" i="0" dirty="0" smtClean="0"/>
            </a:br>
            <a:r>
              <a:rPr lang="en-US" altLang="en-US" sz="2000" i="0" dirty="0" smtClean="0"/>
              <a:t>Third Quarter 2017</a:t>
            </a:r>
            <a:r>
              <a:rPr lang="en-US" altLang="en-US" sz="2800" i="0" dirty="0" smtClean="0"/>
              <a:t/>
            </a:r>
            <a:br>
              <a:rPr lang="en-US" altLang="en-US" sz="2800" i="0" dirty="0" smtClean="0"/>
            </a:br>
            <a:r>
              <a:rPr lang="en-US" altLang="en-US" sz="2000" i="0" dirty="0" smtClean="0"/>
              <a:t>Session 3</a:t>
            </a:r>
            <a:endParaRPr lang="en-US" altLang="en-US" sz="3600" i="0" dirty="0" smtClean="0"/>
          </a:p>
        </p:txBody>
      </p:sp>
    </p:spTree>
    <p:extLst>
      <p:ext uri="{BB962C8B-B14F-4D97-AF65-F5344CB8AC3E}">
        <p14:creationId xmlns:p14="http://schemas.microsoft.com/office/powerpoint/2010/main" val="31972220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6"/>
          <p:cNvSpPr>
            <a:spLocks noGrp="1"/>
          </p:cNvSpPr>
          <p:nvPr>
            <p:ph type="sldNum" sz="quarter" idx="12"/>
          </p:nvPr>
        </p:nvSpPr>
        <p:spPr>
          <a:xfrm>
            <a:off x="7543800" y="6400800"/>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3-10</a:t>
            </a:r>
            <a:endParaRPr lang="en-US" altLang="en-US" sz="1200" dirty="0"/>
          </a:p>
        </p:txBody>
      </p:sp>
      <p:sp>
        <p:nvSpPr>
          <p:cNvPr id="17411" name="Rectangle 1035"/>
          <p:cNvSpPr>
            <a:spLocks noGrp="1" noChangeArrowheads="1"/>
          </p:cNvSpPr>
          <p:nvPr>
            <p:ph type="title"/>
          </p:nvPr>
        </p:nvSpPr>
        <p:spPr/>
        <p:txBody>
          <a:bodyPr/>
          <a:lstStyle/>
          <a:p>
            <a:pPr eaLnBrk="1" hangingPunct="1"/>
            <a:r>
              <a:rPr lang="en-US" altLang="en-US" smtClean="0"/>
              <a:t>Hazardous Atmosphere</a:t>
            </a:r>
          </a:p>
        </p:txBody>
      </p:sp>
      <p:sp>
        <p:nvSpPr>
          <p:cNvPr id="17412" name="Rectangle 1037"/>
          <p:cNvSpPr>
            <a:spLocks noGrp="1" noChangeArrowheads="1"/>
          </p:cNvSpPr>
          <p:nvPr>
            <p:ph type="body" sz="half" idx="2"/>
          </p:nvPr>
        </p:nvSpPr>
        <p:spPr>
          <a:xfrm>
            <a:off x="839788" y="1828800"/>
            <a:ext cx="3771900" cy="4146550"/>
          </a:xfrm>
        </p:spPr>
        <p:txBody>
          <a:bodyPr/>
          <a:lstStyle/>
          <a:p>
            <a:pPr eaLnBrk="1" hangingPunct="1"/>
            <a:r>
              <a:rPr lang="en-US" altLang="en-US" sz="2700" smtClean="0"/>
              <a:t>Test excavations more than 4 feet deep before an employee enters the excavation for:</a:t>
            </a:r>
          </a:p>
          <a:p>
            <a:pPr lvl="1" eaLnBrk="1" hangingPunct="1"/>
            <a:r>
              <a:rPr lang="en-US" altLang="en-US" sz="2200" smtClean="0"/>
              <a:t>Oxygen deficiency</a:t>
            </a:r>
          </a:p>
          <a:p>
            <a:pPr lvl="1" eaLnBrk="1" hangingPunct="1"/>
            <a:r>
              <a:rPr lang="en-US" altLang="en-US" sz="2200" smtClean="0"/>
              <a:t>High combustible gas concentration</a:t>
            </a:r>
          </a:p>
          <a:p>
            <a:pPr lvl="1" eaLnBrk="1" hangingPunct="1"/>
            <a:r>
              <a:rPr lang="en-US" altLang="en-US" sz="2200" smtClean="0"/>
              <a:t>High levels of other hazardous substances</a:t>
            </a:r>
          </a:p>
        </p:txBody>
      </p:sp>
      <p:pic>
        <p:nvPicPr>
          <p:cNvPr id="39941" name="Picture 1038">
            <a:hlinkClick r:id="rId3" action="ppaction://hlinkpres?slideindex=1&amp;slidetitle="/>
          </p:cNvPr>
          <p:cNvPicPr>
            <a:picLocks noGrp="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5089240" y="1789975"/>
            <a:ext cx="3589361" cy="4449170"/>
          </a:xfrm>
          <a:effectLst>
            <a:softEdge rad="112500"/>
          </a:effectLst>
        </p:spPr>
      </p:pic>
    </p:spTree>
    <p:extLst>
      <p:ext uri="{BB962C8B-B14F-4D97-AF65-F5344CB8AC3E}">
        <p14:creationId xmlns:p14="http://schemas.microsoft.com/office/powerpoint/2010/main" val="2107740815"/>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6"/>
          <p:cNvSpPr>
            <a:spLocks noGrp="1"/>
          </p:cNvSpPr>
          <p:nvPr>
            <p:ph type="sldNum" sz="quarter" idx="12"/>
          </p:nvPr>
        </p:nvSpPr>
        <p:spPr>
          <a:xfrm>
            <a:off x="7543800" y="6400800"/>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3-11</a:t>
            </a:r>
            <a:endParaRPr lang="en-US" altLang="en-US" sz="1200" dirty="0"/>
          </a:p>
        </p:txBody>
      </p:sp>
      <p:sp>
        <p:nvSpPr>
          <p:cNvPr id="21507" name="Rectangle 2"/>
          <p:cNvSpPr>
            <a:spLocks noGrp="1" noChangeArrowheads="1"/>
          </p:cNvSpPr>
          <p:nvPr>
            <p:ph type="title"/>
          </p:nvPr>
        </p:nvSpPr>
        <p:spPr/>
        <p:txBody>
          <a:bodyPr/>
          <a:lstStyle/>
          <a:p>
            <a:pPr eaLnBrk="1" hangingPunct="1"/>
            <a:r>
              <a:rPr lang="en-US" altLang="en-US" smtClean="0"/>
              <a:t>Dig Safe</a:t>
            </a:r>
          </a:p>
        </p:txBody>
      </p:sp>
      <p:pic>
        <p:nvPicPr>
          <p:cNvPr id="45060" name="Picture 3" descr="DIG%20MEN%20LOGO">
            <a:hlinkClick r:id="rId3" action="ppaction://hlinkpres?slideindex=1&amp;slidetitle="/>
          </p:cNvPr>
          <p:cNvPicPr>
            <a:picLocks noGrp="1" noChangeAspect="1" noChangeArrowheads="1"/>
          </p:cNvPicPr>
          <p:nvPr>
            <p:ph type="clipArt" sz="half" idx="2"/>
          </p:nvPr>
        </p:nvPicPr>
        <p:blipFill>
          <a:blip r:embed="rId4">
            <a:extLst>
              <a:ext uri="{28A0092B-C50C-407E-A947-70E740481C1C}">
                <a14:useLocalDpi xmlns:a14="http://schemas.microsoft.com/office/drawing/2010/main" val="0"/>
              </a:ext>
            </a:extLst>
          </a:blip>
          <a:srcRect/>
          <a:stretch>
            <a:fillRect/>
          </a:stretch>
        </p:blipFill>
        <p:spPr>
          <a:xfrm>
            <a:off x="4257675" y="1900238"/>
            <a:ext cx="4251325" cy="4062412"/>
          </a:xfrm>
          <a:effectLst>
            <a:softEdge rad="112500"/>
          </a:effectLst>
        </p:spPr>
      </p:pic>
      <p:pic>
        <p:nvPicPr>
          <p:cNvPr id="21509" name="Picture 4" descr="colorcode"/>
          <p:cNvPicPr>
            <a:picLocks noGrp="1" noChangeAspect="1" noChangeArrowheads="1"/>
          </p:cNvPicPr>
          <p:nvPr>
            <p:ph type="body" sz="half" idx="1"/>
          </p:nvPr>
        </p:nvPicPr>
        <p:blipFill>
          <a:blip r:embed="rId5">
            <a:extLst>
              <a:ext uri="{28A0092B-C50C-407E-A947-70E740481C1C}">
                <a14:useLocalDpi xmlns:a14="http://schemas.microsoft.com/office/drawing/2010/main" val="0"/>
              </a:ext>
            </a:extLst>
          </a:blip>
          <a:srcRect/>
          <a:stretch>
            <a:fillRect/>
          </a:stretch>
        </p:blipFill>
        <p:spPr>
          <a:xfrm>
            <a:off x="355600" y="1963738"/>
            <a:ext cx="3756025" cy="3935412"/>
          </a:xfrm>
          <a:noFill/>
        </p:spPr>
      </p:pic>
    </p:spTree>
    <p:extLst>
      <p:ext uri="{BB962C8B-B14F-4D97-AF65-F5344CB8AC3E}">
        <p14:creationId xmlns:p14="http://schemas.microsoft.com/office/powerpoint/2010/main" val="3648415646"/>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6"/>
          <p:cNvSpPr>
            <a:spLocks noGrp="1"/>
          </p:cNvSpPr>
          <p:nvPr>
            <p:ph type="sldNum" sz="quarter" idx="12"/>
          </p:nvPr>
        </p:nvSpPr>
        <p:spPr>
          <a:xfrm>
            <a:off x="7543800" y="6400800"/>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3-12</a:t>
            </a:r>
            <a:endParaRPr lang="en-US" altLang="en-US" sz="1200" dirty="0"/>
          </a:p>
        </p:txBody>
      </p:sp>
      <p:sp>
        <p:nvSpPr>
          <p:cNvPr id="9219" name="Rectangle 9"/>
          <p:cNvSpPr>
            <a:spLocks noGrp="1" noChangeArrowheads="1"/>
          </p:cNvSpPr>
          <p:nvPr>
            <p:ph type="title"/>
          </p:nvPr>
        </p:nvSpPr>
        <p:spPr/>
        <p:txBody>
          <a:bodyPr/>
          <a:lstStyle/>
          <a:p>
            <a:pPr eaLnBrk="1" hangingPunct="1"/>
            <a:r>
              <a:rPr lang="en-US" altLang="en-US" smtClean="0"/>
              <a:t>At Risk?</a:t>
            </a:r>
          </a:p>
        </p:txBody>
      </p:sp>
      <p:sp>
        <p:nvSpPr>
          <p:cNvPr id="261130" name="Rectangle 10"/>
          <p:cNvSpPr>
            <a:spLocks noGrp="1" noChangeArrowheads="1"/>
          </p:cNvSpPr>
          <p:nvPr>
            <p:ph type="body" sz="half" idx="2"/>
          </p:nvPr>
        </p:nvSpPr>
        <p:spPr>
          <a:xfrm>
            <a:off x="350838" y="1825625"/>
            <a:ext cx="3771900" cy="4284663"/>
          </a:xfrm>
        </p:spPr>
        <p:txBody>
          <a:bodyPr/>
          <a:lstStyle/>
          <a:p>
            <a:pPr eaLnBrk="1" hangingPunct="1"/>
            <a:r>
              <a:rPr lang="en-US" altLang="en-US" sz="2300" smtClean="0"/>
              <a:t>No Cave-in Protection</a:t>
            </a:r>
          </a:p>
          <a:p>
            <a:pPr eaLnBrk="1" hangingPunct="1"/>
            <a:r>
              <a:rPr lang="en-US" altLang="en-US" sz="2300" smtClean="0"/>
              <a:t>Close proximity of equipment </a:t>
            </a:r>
          </a:p>
          <a:p>
            <a:pPr eaLnBrk="1" hangingPunct="1"/>
            <a:r>
              <a:rPr lang="en-US" altLang="en-US" sz="2300" smtClean="0"/>
              <a:t>Spoil pile too close</a:t>
            </a:r>
          </a:p>
          <a:p>
            <a:pPr eaLnBrk="1" hangingPunct="1"/>
            <a:r>
              <a:rPr lang="en-US" altLang="en-US" sz="2300" smtClean="0"/>
              <a:t>No ladder</a:t>
            </a:r>
          </a:p>
          <a:p>
            <a:pPr eaLnBrk="1" hangingPunct="1"/>
            <a:r>
              <a:rPr lang="en-US" altLang="en-US" sz="2300" smtClean="0"/>
              <a:t>Unsupported utilities</a:t>
            </a:r>
          </a:p>
          <a:p>
            <a:pPr eaLnBrk="1" hangingPunct="1"/>
            <a:r>
              <a:rPr lang="en-US" altLang="en-US" sz="2300" smtClean="0"/>
              <a:t>No head protection</a:t>
            </a:r>
          </a:p>
          <a:p>
            <a:pPr eaLnBrk="1" hangingPunct="1"/>
            <a:r>
              <a:rPr lang="en-US" altLang="en-US" sz="2300" smtClean="0"/>
              <a:t>Suspended load</a:t>
            </a:r>
          </a:p>
          <a:p>
            <a:pPr eaLnBrk="1" hangingPunct="1"/>
            <a:r>
              <a:rPr lang="en-US" altLang="en-US" sz="2300" smtClean="0"/>
              <a:t>Fall Hazard</a:t>
            </a:r>
          </a:p>
        </p:txBody>
      </p:sp>
      <p:pic>
        <p:nvPicPr>
          <p:cNvPr id="35845" name="Picture 13" descr="12 ft madness">
            <a:hlinkClick r:id="rId3" action="ppaction://hlinkpres?slideindex=1&amp;slidetitle="/>
          </p:cNvPr>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4182550" y="1800444"/>
            <a:ext cx="4378125" cy="4373563"/>
          </a:xfrm>
          <a:effectLst>
            <a:softEdge rad="112500"/>
          </a:effectLst>
        </p:spPr>
      </p:pic>
      <p:sp>
        <p:nvSpPr>
          <p:cNvPr id="6" name="&quot;No&quot; Symbol 5"/>
          <p:cNvSpPr/>
          <p:nvPr/>
        </p:nvSpPr>
        <p:spPr bwMode="auto">
          <a:xfrm>
            <a:off x="4724400" y="2223874"/>
            <a:ext cx="3452649" cy="3216165"/>
          </a:xfrm>
          <a:prstGeom prst="noSmoking">
            <a:avLst>
              <a:gd name="adj" fmla="val 9373"/>
            </a:avLst>
          </a:prstGeom>
          <a:solidFill>
            <a:srgbClr val="FF0000"/>
          </a:solidFill>
          <a:ln w="9525" cap="flat" cmpd="sng" algn="ctr">
            <a:no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238947674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61130">
                                            <p:txEl>
                                              <p:pRg st="0" end="0"/>
                                            </p:txEl>
                                          </p:spTgt>
                                        </p:tgtEl>
                                        <p:attrNameLst>
                                          <p:attrName>style.visibility</p:attrName>
                                        </p:attrNameLst>
                                      </p:cBhvr>
                                      <p:to>
                                        <p:strVal val="visible"/>
                                      </p:to>
                                    </p:set>
                                    <p:animEffect transition="in" filter="fade">
                                      <p:cBhvr>
                                        <p:cTn id="7" dur="500"/>
                                        <p:tgtEl>
                                          <p:spTgt spid="26113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61130">
                                            <p:txEl>
                                              <p:pRg st="1" end="1"/>
                                            </p:txEl>
                                          </p:spTgt>
                                        </p:tgtEl>
                                        <p:attrNameLst>
                                          <p:attrName>style.visibility</p:attrName>
                                        </p:attrNameLst>
                                      </p:cBhvr>
                                      <p:to>
                                        <p:strVal val="visible"/>
                                      </p:to>
                                    </p:set>
                                    <p:animEffect transition="in" filter="fade">
                                      <p:cBhvr>
                                        <p:cTn id="12" dur="500"/>
                                        <p:tgtEl>
                                          <p:spTgt spid="261130">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61130">
                                            <p:txEl>
                                              <p:pRg st="2" end="2"/>
                                            </p:txEl>
                                          </p:spTgt>
                                        </p:tgtEl>
                                        <p:attrNameLst>
                                          <p:attrName>style.visibility</p:attrName>
                                        </p:attrNameLst>
                                      </p:cBhvr>
                                      <p:to>
                                        <p:strVal val="visible"/>
                                      </p:to>
                                    </p:set>
                                    <p:animEffect transition="in" filter="fade">
                                      <p:cBhvr>
                                        <p:cTn id="17" dur="500"/>
                                        <p:tgtEl>
                                          <p:spTgt spid="261130">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61130">
                                            <p:txEl>
                                              <p:pRg st="3" end="3"/>
                                            </p:txEl>
                                          </p:spTgt>
                                        </p:tgtEl>
                                        <p:attrNameLst>
                                          <p:attrName>style.visibility</p:attrName>
                                        </p:attrNameLst>
                                      </p:cBhvr>
                                      <p:to>
                                        <p:strVal val="visible"/>
                                      </p:to>
                                    </p:set>
                                    <p:animEffect transition="in" filter="fade">
                                      <p:cBhvr>
                                        <p:cTn id="22" dur="500"/>
                                        <p:tgtEl>
                                          <p:spTgt spid="261130">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261130">
                                            <p:txEl>
                                              <p:pRg st="4" end="4"/>
                                            </p:txEl>
                                          </p:spTgt>
                                        </p:tgtEl>
                                        <p:attrNameLst>
                                          <p:attrName>style.visibility</p:attrName>
                                        </p:attrNameLst>
                                      </p:cBhvr>
                                      <p:to>
                                        <p:strVal val="visible"/>
                                      </p:to>
                                    </p:set>
                                    <p:animEffect transition="in" filter="fade">
                                      <p:cBhvr>
                                        <p:cTn id="27" dur="500"/>
                                        <p:tgtEl>
                                          <p:spTgt spid="261130">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261130">
                                            <p:txEl>
                                              <p:pRg st="5" end="5"/>
                                            </p:txEl>
                                          </p:spTgt>
                                        </p:tgtEl>
                                        <p:attrNameLst>
                                          <p:attrName>style.visibility</p:attrName>
                                        </p:attrNameLst>
                                      </p:cBhvr>
                                      <p:to>
                                        <p:strVal val="visible"/>
                                      </p:to>
                                    </p:set>
                                    <p:animEffect transition="in" filter="fade">
                                      <p:cBhvr>
                                        <p:cTn id="32" dur="500"/>
                                        <p:tgtEl>
                                          <p:spTgt spid="261130">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261130">
                                            <p:txEl>
                                              <p:pRg st="6" end="6"/>
                                            </p:txEl>
                                          </p:spTgt>
                                        </p:tgtEl>
                                        <p:attrNameLst>
                                          <p:attrName>style.visibility</p:attrName>
                                        </p:attrNameLst>
                                      </p:cBhvr>
                                      <p:to>
                                        <p:strVal val="visible"/>
                                      </p:to>
                                    </p:set>
                                    <p:animEffect transition="in" filter="fade">
                                      <p:cBhvr>
                                        <p:cTn id="37" dur="500"/>
                                        <p:tgtEl>
                                          <p:spTgt spid="261130">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261130">
                                            <p:txEl>
                                              <p:pRg st="7" end="7"/>
                                            </p:txEl>
                                          </p:spTgt>
                                        </p:tgtEl>
                                        <p:attrNameLst>
                                          <p:attrName>style.visibility</p:attrName>
                                        </p:attrNameLst>
                                      </p:cBhvr>
                                      <p:to>
                                        <p:strVal val="visible"/>
                                      </p:to>
                                    </p:set>
                                    <p:animEffect transition="in" filter="fade">
                                      <p:cBhvr>
                                        <p:cTn id="42" dur="500"/>
                                        <p:tgtEl>
                                          <p:spTgt spid="261130">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056"/>
          <p:cNvSpPr>
            <a:spLocks noGrp="1" noChangeArrowheads="1"/>
          </p:cNvSpPr>
          <p:nvPr>
            <p:ph type="ctrTitle"/>
          </p:nvPr>
        </p:nvSpPr>
        <p:spPr>
          <a:xfrm>
            <a:off x="685800" y="1177870"/>
            <a:ext cx="7772400" cy="1946329"/>
          </a:xfrm>
        </p:spPr>
        <p:txBody>
          <a:bodyPr/>
          <a:lstStyle/>
          <a:p>
            <a:pPr eaLnBrk="1" hangingPunct="1"/>
            <a:r>
              <a:rPr lang="en-US" altLang="en-US" i="0" dirty="0" smtClean="0"/>
              <a:t>Trench Hazards</a:t>
            </a:r>
            <a:r>
              <a:rPr lang="en-US" altLang="en-US" dirty="0" smtClean="0"/>
              <a:t/>
            </a:r>
            <a:br>
              <a:rPr lang="en-US" altLang="en-US" dirty="0" smtClean="0"/>
            </a:br>
            <a:endParaRPr lang="en-US" altLang="en-US" sz="2400" dirty="0" smtClean="0"/>
          </a:p>
        </p:txBody>
      </p:sp>
      <p:sp>
        <p:nvSpPr>
          <p:cNvPr id="6" name="Rectangle 9"/>
          <p:cNvSpPr>
            <a:spLocks noGrp="1" noChangeArrowheads="1"/>
          </p:cNvSpPr>
          <p:nvPr>
            <p:ph type="sldNum" sz="quarter" idx="10"/>
          </p:nvPr>
        </p:nvSpPr>
        <p:spPr>
          <a:xfrm>
            <a:off x="7543800" y="6416566"/>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3-2</a:t>
            </a:r>
            <a:endParaRPr lang="en-US" altLang="en-US" sz="1200" dirty="0"/>
          </a:p>
        </p:txBody>
      </p:sp>
    </p:spTree>
    <p:extLst>
      <p:ext uri="{BB962C8B-B14F-4D97-AF65-F5344CB8AC3E}">
        <p14:creationId xmlns:p14="http://schemas.microsoft.com/office/powerpoint/2010/main" val="889176477"/>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10"/>
          <p:cNvSpPr>
            <a:spLocks noGrp="1" noChangeArrowheads="1"/>
          </p:cNvSpPr>
          <p:nvPr>
            <p:ph type="title"/>
          </p:nvPr>
        </p:nvSpPr>
        <p:spPr/>
        <p:txBody>
          <a:bodyPr/>
          <a:lstStyle/>
          <a:p>
            <a:pPr eaLnBrk="1" hangingPunct="1"/>
            <a:r>
              <a:rPr lang="en-US" altLang="en-US" smtClean="0"/>
              <a:t>Injury and Death</a:t>
            </a:r>
          </a:p>
        </p:txBody>
      </p:sp>
      <p:sp>
        <p:nvSpPr>
          <p:cNvPr id="15364" name="Rectangle 11"/>
          <p:cNvSpPr>
            <a:spLocks noGrp="1" noChangeArrowheads="1"/>
          </p:cNvSpPr>
          <p:nvPr>
            <p:ph type="body" sz="half" idx="1"/>
          </p:nvPr>
        </p:nvSpPr>
        <p:spPr>
          <a:xfrm>
            <a:off x="418453" y="1905000"/>
            <a:ext cx="3533615" cy="4038600"/>
          </a:xfrm>
        </p:spPr>
        <p:txBody>
          <a:bodyPr/>
          <a:lstStyle/>
          <a:p>
            <a:pPr eaLnBrk="1" hangingPunct="1">
              <a:lnSpc>
                <a:spcPct val="90000"/>
              </a:lnSpc>
              <a:spcBef>
                <a:spcPts val="1200"/>
              </a:spcBef>
              <a:spcAft>
                <a:spcPts val="1200"/>
              </a:spcAft>
            </a:pPr>
            <a:r>
              <a:rPr lang="en-US" altLang="en-US" sz="2400" dirty="0" smtClean="0"/>
              <a:t>Unprotected trenches and excavations can be hazardous</a:t>
            </a:r>
          </a:p>
          <a:p>
            <a:pPr eaLnBrk="1" hangingPunct="1">
              <a:lnSpc>
                <a:spcPct val="90000"/>
              </a:lnSpc>
              <a:spcBef>
                <a:spcPts val="1200"/>
              </a:spcBef>
              <a:spcAft>
                <a:spcPts val="1200"/>
              </a:spcAft>
            </a:pPr>
            <a:r>
              <a:rPr lang="en-US" altLang="en-US" sz="2400" dirty="0" smtClean="0"/>
              <a:t>Most accidents occur in trenches 5-15 feet deep</a:t>
            </a:r>
          </a:p>
          <a:p>
            <a:pPr eaLnBrk="1" hangingPunct="1">
              <a:lnSpc>
                <a:spcPct val="90000"/>
              </a:lnSpc>
              <a:spcBef>
                <a:spcPts val="1200"/>
              </a:spcBef>
              <a:spcAft>
                <a:spcPts val="1200"/>
              </a:spcAft>
            </a:pPr>
            <a:r>
              <a:rPr lang="en-US" altLang="en-US" sz="2400" dirty="0" smtClean="0"/>
              <a:t>There may be no warning before a cave-in</a:t>
            </a:r>
          </a:p>
        </p:txBody>
      </p:sp>
      <p:pic>
        <p:nvPicPr>
          <p:cNvPr id="6146" name="Picture 2" descr="Related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87439" y="1937288"/>
            <a:ext cx="4742855" cy="393657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Rectangle 9"/>
          <p:cNvSpPr>
            <a:spLocks noGrp="1" noChangeArrowheads="1"/>
          </p:cNvSpPr>
          <p:nvPr>
            <p:ph type="sldNum" sz="quarter" idx="10"/>
          </p:nvPr>
        </p:nvSpPr>
        <p:spPr>
          <a:xfrm>
            <a:off x="7543800" y="6416566"/>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3-3</a:t>
            </a:r>
            <a:endParaRPr lang="en-US" altLang="en-US" sz="1200" dirty="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4"/>
          <p:cNvSpPr>
            <a:spLocks noGrp="1" noChangeArrowheads="1"/>
          </p:cNvSpPr>
          <p:nvPr>
            <p:ph type="title"/>
          </p:nvPr>
        </p:nvSpPr>
        <p:spPr/>
        <p:txBody>
          <a:bodyPr/>
          <a:lstStyle/>
          <a:p>
            <a:pPr eaLnBrk="1" hangingPunct="1"/>
            <a:r>
              <a:rPr lang="en-US" altLang="en-US" smtClean="0"/>
              <a:t>Protection from Falls, Falling Loads, and Mobile Equipment</a:t>
            </a:r>
          </a:p>
        </p:txBody>
      </p:sp>
      <p:sp>
        <p:nvSpPr>
          <p:cNvPr id="44036" name="Rectangle 5"/>
          <p:cNvSpPr>
            <a:spLocks noGrp="1" noChangeArrowheads="1"/>
          </p:cNvSpPr>
          <p:nvPr>
            <p:ph type="body" idx="1"/>
          </p:nvPr>
        </p:nvSpPr>
        <p:spPr>
          <a:xfrm>
            <a:off x="762000" y="1905000"/>
            <a:ext cx="4692650" cy="4038600"/>
          </a:xfrm>
        </p:spPr>
        <p:txBody>
          <a:bodyPr/>
          <a:lstStyle/>
          <a:p>
            <a:pPr eaLnBrk="1" hangingPunct="1">
              <a:lnSpc>
                <a:spcPct val="90000"/>
              </a:lnSpc>
            </a:pPr>
            <a:r>
              <a:rPr lang="en-US" altLang="en-US" sz="2800" smtClean="0"/>
              <a:t>Install barricades</a:t>
            </a:r>
          </a:p>
          <a:p>
            <a:pPr eaLnBrk="1" hangingPunct="1">
              <a:lnSpc>
                <a:spcPct val="90000"/>
              </a:lnSpc>
            </a:pPr>
            <a:r>
              <a:rPr lang="en-US" altLang="en-US" sz="2800" smtClean="0"/>
              <a:t>Hand / mechanical signals</a:t>
            </a:r>
          </a:p>
          <a:p>
            <a:pPr eaLnBrk="1" hangingPunct="1">
              <a:lnSpc>
                <a:spcPct val="90000"/>
              </a:lnSpc>
            </a:pPr>
            <a:r>
              <a:rPr lang="en-US" altLang="en-US" sz="2800" smtClean="0"/>
              <a:t>Grade soil away </a:t>
            </a:r>
          </a:p>
          <a:p>
            <a:pPr eaLnBrk="1" hangingPunct="1">
              <a:lnSpc>
                <a:spcPct val="90000"/>
              </a:lnSpc>
            </a:pPr>
            <a:r>
              <a:rPr lang="en-US" altLang="en-US" sz="2800" smtClean="0"/>
              <a:t>Fence or barricade trenches left overnight</a:t>
            </a:r>
          </a:p>
          <a:p>
            <a:pPr eaLnBrk="1" hangingPunct="1">
              <a:lnSpc>
                <a:spcPct val="90000"/>
              </a:lnSpc>
            </a:pPr>
            <a:r>
              <a:rPr lang="en-US" altLang="en-US" sz="2800" smtClean="0"/>
              <a:t>Use a flag person when signs, signals and barricades are not enough protection</a:t>
            </a:r>
          </a:p>
          <a:p>
            <a:pPr eaLnBrk="1" hangingPunct="1">
              <a:lnSpc>
                <a:spcPct val="90000"/>
              </a:lnSpc>
            </a:pPr>
            <a:endParaRPr lang="en-US" altLang="en-US" smtClean="0"/>
          </a:p>
        </p:txBody>
      </p:sp>
      <p:pic>
        <p:nvPicPr>
          <p:cNvPr id="44038" name="Picture 7" descr="http://www.pd4pic.com/images/glossy-hand-red-stop-triangle-warning-white.png">
            <a:hlinkClick r:id="rId3" action="ppaction://hlinkpres?slideindex=1&amp;slidetit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0075" y="2381250"/>
            <a:ext cx="2871788" cy="256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9"/>
          <p:cNvSpPr>
            <a:spLocks noGrp="1" noChangeArrowheads="1"/>
          </p:cNvSpPr>
          <p:nvPr>
            <p:ph type="sldNum" sz="quarter" idx="10"/>
          </p:nvPr>
        </p:nvSpPr>
        <p:spPr>
          <a:xfrm>
            <a:off x="7543800" y="6416566"/>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3-4</a:t>
            </a:r>
            <a:endParaRPr lang="en-US" altLang="en-US" sz="1200" dirty="0"/>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053"/>
          <p:cNvSpPr>
            <a:spLocks noGrp="1" noChangeArrowheads="1"/>
          </p:cNvSpPr>
          <p:nvPr>
            <p:ph type="title"/>
          </p:nvPr>
        </p:nvSpPr>
        <p:spPr/>
        <p:txBody>
          <a:bodyPr/>
          <a:lstStyle/>
          <a:p>
            <a:pPr eaLnBrk="1" hangingPunct="1"/>
            <a:r>
              <a:rPr lang="en-US" altLang="en-US" smtClean="0"/>
              <a:t>Protection from Falling Objects</a:t>
            </a:r>
          </a:p>
        </p:txBody>
      </p:sp>
      <p:sp>
        <p:nvSpPr>
          <p:cNvPr id="7172" name="Rectangle 2054"/>
          <p:cNvSpPr>
            <a:spLocks noGrp="1" noChangeArrowheads="1"/>
          </p:cNvSpPr>
          <p:nvPr>
            <p:ph type="body" sz="half" idx="1"/>
          </p:nvPr>
        </p:nvSpPr>
        <p:spPr>
          <a:xfrm>
            <a:off x="477838" y="1905000"/>
            <a:ext cx="3288250" cy="4252913"/>
          </a:xfrm>
        </p:spPr>
        <p:txBody>
          <a:bodyPr/>
          <a:lstStyle/>
          <a:p>
            <a:pPr eaLnBrk="1" hangingPunct="1">
              <a:lnSpc>
                <a:spcPct val="90000"/>
              </a:lnSpc>
              <a:spcBef>
                <a:spcPts val="1200"/>
              </a:spcBef>
              <a:spcAft>
                <a:spcPts val="1200"/>
              </a:spcAft>
            </a:pPr>
            <a:r>
              <a:rPr lang="en-US" altLang="en-US" sz="2400" dirty="0" smtClean="0"/>
              <a:t>Don’t operate equipment above workers </a:t>
            </a:r>
          </a:p>
          <a:p>
            <a:pPr eaLnBrk="1" hangingPunct="1">
              <a:lnSpc>
                <a:spcPct val="90000"/>
              </a:lnSpc>
              <a:spcBef>
                <a:spcPts val="1200"/>
              </a:spcBef>
              <a:spcAft>
                <a:spcPts val="1200"/>
              </a:spcAft>
            </a:pPr>
            <a:r>
              <a:rPr lang="en-US" altLang="en-US" sz="2400" dirty="0" smtClean="0"/>
              <a:t>Maintain equipment distance from the edge by using warning systems spotters or stop logs</a:t>
            </a:r>
          </a:p>
        </p:txBody>
      </p:sp>
      <p:sp>
        <p:nvSpPr>
          <p:cNvPr id="7173" name="Text Box 4"/>
          <p:cNvSpPr txBox="1">
            <a:spLocks noChangeArrowheads="1"/>
          </p:cNvSpPr>
          <p:nvPr/>
        </p:nvSpPr>
        <p:spPr bwMode="auto">
          <a:xfrm>
            <a:off x="4724400" y="5791200"/>
            <a:ext cx="3429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50000"/>
              </a:spcBef>
              <a:buClrTx/>
              <a:buSzTx/>
              <a:buFontTx/>
              <a:buNone/>
            </a:pPr>
            <a:endParaRPr lang="en-US" altLang="en-US" sz="1800">
              <a:solidFill>
                <a:srgbClr val="FFFF00"/>
              </a:solidFill>
              <a:latin typeface="Times New Roman" pitchFamily="18" charset="0"/>
            </a:endParaRPr>
          </a:p>
        </p:txBody>
      </p:sp>
      <p:pic>
        <p:nvPicPr>
          <p:cNvPr id="20481" name="Picture 1"/>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084206" y="2061517"/>
            <a:ext cx="4684102" cy="345588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a:spLocks noGrp="1" noChangeArrowheads="1"/>
          </p:cNvSpPr>
          <p:nvPr>
            <p:ph type="sldNum" sz="quarter" idx="10"/>
          </p:nvPr>
        </p:nvSpPr>
        <p:spPr>
          <a:xfrm>
            <a:off x="7543800" y="6400800"/>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3-5</a:t>
            </a:r>
            <a:endParaRPr lang="en-US" altLang="en-US" sz="1200" dirty="0"/>
          </a:p>
        </p:txBody>
      </p:sp>
      <p:sp>
        <p:nvSpPr>
          <p:cNvPr id="7" name="&quot;No&quot; Symbol 6"/>
          <p:cNvSpPr/>
          <p:nvPr/>
        </p:nvSpPr>
        <p:spPr bwMode="auto">
          <a:xfrm>
            <a:off x="4724400" y="2223874"/>
            <a:ext cx="3452649" cy="3216165"/>
          </a:xfrm>
          <a:prstGeom prst="noSmoking">
            <a:avLst>
              <a:gd name="adj" fmla="val 9373"/>
            </a:avLst>
          </a:prstGeom>
          <a:solidFill>
            <a:srgbClr val="FF0000"/>
          </a:solidFill>
          <a:ln w="9525" cap="flat" cmpd="sng" algn="ctr">
            <a:no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43079731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3" name="Picture 15" descr="trench-haz-rec-30">
            <a:hlinkClick r:id="rId3" action="ppaction://hlinkpres?slideindex=1&amp;slidetitle="/>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367284" y="1996701"/>
            <a:ext cx="4253136" cy="3653472"/>
          </a:xfrm>
          <a:effectLst>
            <a:softEdge rad="112500"/>
          </a:effectLst>
        </p:spPr>
      </p:pic>
      <p:sp>
        <p:nvSpPr>
          <p:cNvPr id="19460" name="Rectangle 12"/>
          <p:cNvSpPr>
            <a:spLocks noGrp="1" noChangeArrowheads="1"/>
          </p:cNvSpPr>
          <p:nvPr>
            <p:ph type="title"/>
          </p:nvPr>
        </p:nvSpPr>
        <p:spPr/>
        <p:txBody>
          <a:bodyPr/>
          <a:lstStyle/>
          <a:p>
            <a:pPr eaLnBrk="1" hangingPunct="1"/>
            <a:r>
              <a:rPr lang="en-US" altLang="en-US" smtClean="0"/>
              <a:t>Means of Egress</a:t>
            </a:r>
          </a:p>
        </p:txBody>
      </p:sp>
      <p:sp>
        <p:nvSpPr>
          <p:cNvPr id="19461" name="Rectangle 13"/>
          <p:cNvSpPr>
            <a:spLocks noGrp="1" noChangeArrowheads="1"/>
          </p:cNvSpPr>
          <p:nvPr>
            <p:ph type="body" sz="half" idx="1"/>
          </p:nvPr>
        </p:nvSpPr>
        <p:spPr>
          <a:xfrm>
            <a:off x="278969" y="1937288"/>
            <a:ext cx="3937431" cy="4006312"/>
          </a:xfrm>
        </p:spPr>
        <p:txBody>
          <a:bodyPr/>
          <a:lstStyle/>
          <a:p>
            <a:pPr eaLnBrk="1" hangingPunct="1"/>
            <a:r>
              <a:rPr lang="en-US" altLang="en-US" sz="2400" dirty="0" smtClean="0"/>
              <a:t>A stairway, ladder, or ramp must be present in excavations that are 4 or more feet deep</a:t>
            </a:r>
          </a:p>
          <a:p>
            <a:pPr eaLnBrk="1" hangingPunct="1"/>
            <a:r>
              <a:rPr lang="en-US" altLang="en-US" sz="2400" dirty="0" smtClean="0"/>
              <a:t>25 feet lateral travel distance from the employees</a:t>
            </a:r>
          </a:p>
          <a:p>
            <a:pPr eaLnBrk="1" hangingPunct="1"/>
            <a:r>
              <a:rPr lang="en-US" altLang="en-US" sz="2400" dirty="0" smtClean="0"/>
              <a:t>The ladder should extend 3 feet  above the top of the  excavation</a:t>
            </a:r>
          </a:p>
          <a:p>
            <a:pPr eaLnBrk="1" hangingPunct="1"/>
            <a:endParaRPr lang="en-US" altLang="en-US" sz="2700" dirty="0" smtClean="0"/>
          </a:p>
        </p:txBody>
      </p:sp>
      <p:sp>
        <p:nvSpPr>
          <p:cNvPr id="19462" name="Text Box 9"/>
          <p:cNvSpPr txBox="1">
            <a:spLocks noChangeArrowheads="1"/>
          </p:cNvSpPr>
          <p:nvPr/>
        </p:nvSpPr>
        <p:spPr bwMode="auto">
          <a:xfrm>
            <a:off x="609600" y="5791200"/>
            <a:ext cx="2743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50000"/>
              </a:spcBef>
              <a:buClrTx/>
              <a:buSzTx/>
              <a:buFontTx/>
              <a:buNone/>
            </a:pPr>
            <a:endParaRPr lang="en-US" altLang="en-US" sz="1800">
              <a:solidFill>
                <a:srgbClr val="FFFF00"/>
              </a:solidFill>
              <a:latin typeface="Times New Roman" pitchFamily="18" charset="0"/>
            </a:endParaRPr>
          </a:p>
        </p:txBody>
      </p:sp>
      <p:sp>
        <p:nvSpPr>
          <p:cNvPr id="40972" name="Oval 12"/>
          <p:cNvSpPr>
            <a:spLocks noChangeArrowheads="1"/>
          </p:cNvSpPr>
          <p:nvPr/>
        </p:nvSpPr>
        <p:spPr bwMode="auto">
          <a:xfrm>
            <a:off x="6248400" y="4356100"/>
            <a:ext cx="1270000" cy="1143000"/>
          </a:xfrm>
          <a:prstGeom prst="ellipse">
            <a:avLst/>
          </a:prstGeom>
          <a:noFill/>
          <a:ln w="38100">
            <a:solidFill>
              <a:srgbClr val="FFFF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endParaRPr lang="en-US" altLang="en-US" sz="1800"/>
          </a:p>
        </p:txBody>
      </p:sp>
      <p:sp>
        <p:nvSpPr>
          <p:cNvPr id="9" name="Rectangle 9"/>
          <p:cNvSpPr>
            <a:spLocks noGrp="1" noChangeArrowheads="1"/>
          </p:cNvSpPr>
          <p:nvPr>
            <p:ph type="sldNum" sz="quarter" idx="10"/>
          </p:nvPr>
        </p:nvSpPr>
        <p:spPr>
          <a:xfrm>
            <a:off x="7543800" y="6416566"/>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3-6</a:t>
            </a:r>
            <a:endParaRPr lang="en-US" altLang="en-US" sz="1200" dirty="0"/>
          </a:p>
        </p:txBody>
      </p:sp>
      <p:sp>
        <p:nvSpPr>
          <p:cNvPr id="8" name="&quot;No&quot; Symbol 7"/>
          <p:cNvSpPr/>
          <p:nvPr/>
        </p:nvSpPr>
        <p:spPr bwMode="auto">
          <a:xfrm>
            <a:off x="4724400" y="2223874"/>
            <a:ext cx="3452649" cy="3216165"/>
          </a:xfrm>
          <a:prstGeom prst="noSmoking">
            <a:avLst>
              <a:gd name="adj" fmla="val 9373"/>
            </a:avLst>
          </a:prstGeom>
          <a:solidFill>
            <a:srgbClr val="FF0000"/>
          </a:solidFill>
          <a:ln w="9525" cap="flat" cmpd="sng" algn="ctr">
            <a:no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202789316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72"/>
                                        </p:tgtEl>
                                        <p:attrNameLst>
                                          <p:attrName>style.visibility</p:attrName>
                                        </p:attrNameLst>
                                      </p:cBhvr>
                                      <p:to>
                                        <p:strVal val="visible"/>
                                      </p:to>
                                    </p:set>
                                    <p:animEffect transition="in" filter="fade">
                                      <p:cBhvr>
                                        <p:cTn id="7" dur="1000"/>
                                        <p:tgtEl>
                                          <p:spTgt spid="4097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2"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Number Placeholder 6"/>
          <p:cNvSpPr>
            <a:spLocks noGrp="1"/>
          </p:cNvSpPr>
          <p:nvPr>
            <p:ph type="sldNum" sz="quarter" idx="12"/>
          </p:nvPr>
        </p:nvSpPr>
        <p:spPr>
          <a:xfrm>
            <a:off x="7543800" y="6408549"/>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3-7</a:t>
            </a:r>
          </a:p>
        </p:txBody>
      </p:sp>
      <p:pic>
        <p:nvPicPr>
          <p:cNvPr id="41987" name="Picture 3" descr="Excavation oper -ladder access"/>
          <p:cNvPicPr>
            <a:picLocks noChangeAspect="1" noChangeArrowheads="1"/>
          </p:cNvPicPr>
          <p:nvPr/>
        </p:nvPicPr>
        <p:blipFill>
          <a:blip r:embed="rId3">
            <a:extLst>
              <a:ext uri="{28A0092B-C50C-407E-A947-70E740481C1C}">
                <a14:useLocalDpi xmlns:a14="http://schemas.microsoft.com/office/drawing/2010/main" val="0"/>
              </a:ext>
            </a:extLst>
          </a:blip>
          <a:srcRect l="25893" r="23512"/>
          <a:stretch>
            <a:fillRect/>
          </a:stretch>
        </p:blipFill>
        <p:spPr bwMode="auto">
          <a:xfrm>
            <a:off x="971550" y="1828800"/>
            <a:ext cx="3238500" cy="438467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3012" name="Text Box 6"/>
          <p:cNvSpPr txBox="1">
            <a:spLocks noChangeArrowheads="1"/>
          </p:cNvSpPr>
          <p:nvPr/>
        </p:nvSpPr>
        <p:spPr bwMode="auto">
          <a:xfrm>
            <a:off x="609600" y="381000"/>
            <a:ext cx="815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lgn="ctr">
              <a:spcBef>
                <a:spcPct val="50000"/>
              </a:spcBef>
              <a:buClrTx/>
              <a:buSzTx/>
              <a:buFontTx/>
              <a:buNone/>
            </a:pPr>
            <a:endParaRPr lang="en-US" altLang="en-US" sz="2400">
              <a:latin typeface="Times New Roman" pitchFamily="18" charset="0"/>
            </a:endParaRPr>
          </a:p>
        </p:txBody>
      </p:sp>
      <p:sp>
        <p:nvSpPr>
          <p:cNvPr id="43013" name="Rectangle 1035"/>
          <p:cNvSpPr>
            <a:spLocks noGrp="1" noChangeArrowheads="1"/>
          </p:cNvSpPr>
          <p:nvPr>
            <p:ph type="title"/>
          </p:nvPr>
        </p:nvSpPr>
        <p:spPr/>
        <p:txBody>
          <a:bodyPr/>
          <a:lstStyle/>
          <a:p>
            <a:pPr eaLnBrk="1" hangingPunct="1"/>
            <a:r>
              <a:rPr lang="en-US" altLang="en-US" smtClean="0"/>
              <a:t>Access and Egress</a:t>
            </a:r>
          </a:p>
        </p:txBody>
      </p:sp>
      <p:sp>
        <p:nvSpPr>
          <p:cNvPr id="43014" name="Rectangle 1037"/>
          <p:cNvSpPr>
            <a:spLocks noGrp="1" noChangeArrowheads="1"/>
          </p:cNvSpPr>
          <p:nvPr>
            <p:ph type="body" sz="half" idx="2"/>
          </p:nvPr>
        </p:nvSpPr>
        <p:spPr/>
        <p:txBody>
          <a:bodyPr/>
          <a:lstStyle/>
          <a:p>
            <a:pPr eaLnBrk="1" hangingPunct="1"/>
            <a:r>
              <a:rPr lang="en-US" altLang="en-US" sz="2700" smtClean="0"/>
              <a:t>These two lashed together ladders are not an adequate means of egress</a:t>
            </a:r>
          </a:p>
          <a:p>
            <a:pPr eaLnBrk="1" hangingPunct="1"/>
            <a:r>
              <a:rPr lang="en-US" altLang="en-US" sz="2700" smtClean="0"/>
              <a:t>The ladder should extend 3 feet  above the top of the  excavation</a:t>
            </a:r>
          </a:p>
          <a:p>
            <a:pPr eaLnBrk="1" hangingPunct="1"/>
            <a:endParaRPr lang="en-US" altLang="en-US" sz="2700" smtClean="0"/>
          </a:p>
        </p:txBody>
      </p:sp>
      <p:sp>
        <p:nvSpPr>
          <p:cNvPr id="7" name="&quot;No&quot; Symbol 6"/>
          <p:cNvSpPr/>
          <p:nvPr/>
        </p:nvSpPr>
        <p:spPr bwMode="auto">
          <a:xfrm>
            <a:off x="791827" y="2305240"/>
            <a:ext cx="3452649" cy="3216165"/>
          </a:xfrm>
          <a:prstGeom prst="noSmoking">
            <a:avLst>
              <a:gd name="adj" fmla="val 9373"/>
            </a:avLst>
          </a:prstGeom>
          <a:solidFill>
            <a:srgbClr val="FF0000"/>
          </a:solidFill>
          <a:ln w="9525" cap="flat" cmpd="sng" algn="ctr">
            <a:no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6"/>
          <p:cNvSpPr>
            <a:spLocks noGrp="1"/>
          </p:cNvSpPr>
          <p:nvPr>
            <p:ph type="sldNum" sz="quarter" idx="12"/>
          </p:nvPr>
        </p:nvSpPr>
        <p:spPr>
          <a:xfrm>
            <a:off x="7543800" y="6408549"/>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a:t>
            </a:r>
            <a:fld id="{6A4D76BB-30E9-4A30-AF53-35E127D28DDC}" type="slidenum">
              <a:rPr lang="en-US" altLang="en-US" sz="1200" smtClean="0"/>
              <a:pPr>
                <a:spcBef>
                  <a:spcPct val="0"/>
                </a:spcBef>
                <a:buClrTx/>
                <a:buSzTx/>
                <a:buFontTx/>
                <a:buNone/>
              </a:pPr>
              <a:t>8</a:t>
            </a:fld>
            <a:endParaRPr lang="en-US" altLang="en-US" sz="1200" dirty="0"/>
          </a:p>
        </p:txBody>
      </p:sp>
      <p:sp>
        <p:nvSpPr>
          <p:cNvPr id="13315" name="Text Box 3"/>
          <p:cNvSpPr txBox="1">
            <a:spLocks noChangeArrowheads="1"/>
          </p:cNvSpPr>
          <p:nvPr/>
        </p:nvSpPr>
        <p:spPr bwMode="auto">
          <a:xfrm>
            <a:off x="2498725" y="1506538"/>
            <a:ext cx="184150"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lnSpc>
                <a:spcPct val="80000"/>
              </a:lnSpc>
              <a:spcBef>
                <a:spcPct val="10000"/>
              </a:spcBef>
              <a:buClrTx/>
              <a:buSzTx/>
              <a:buFontTx/>
              <a:buNone/>
            </a:pPr>
            <a:endParaRPr lang="en-US" altLang="en-US" sz="2800" b="1"/>
          </a:p>
        </p:txBody>
      </p:sp>
      <p:sp>
        <p:nvSpPr>
          <p:cNvPr id="13316" name="Rectangle 8"/>
          <p:cNvSpPr>
            <a:spLocks noGrp="1" noChangeArrowheads="1"/>
          </p:cNvSpPr>
          <p:nvPr>
            <p:ph type="title"/>
          </p:nvPr>
        </p:nvSpPr>
        <p:spPr/>
        <p:txBody>
          <a:bodyPr/>
          <a:lstStyle/>
          <a:p>
            <a:pPr eaLnBrk="1" hangingPunct="1"/>
            <a:r>
              <a:rPr lang="en-US" altLang="en-US" smtClean="0"/>
              <a:t>Other Excavation Hazards</a:t>
            </a:r>
          </a:p>
        </p:txBody>
      </p:sp>
      <p:sp>
        <p:nvSpPr>
          <p:cNvPr id="13317" name="Rectangle 9"/>
          <p:cNvSpPr>
            <a:spLocks noGrp="1" noChangeArrowheads="1"/>
          </p:cNvSpPr>
          <p:nvPr>
            <p:ph type="body" sz="half" idx="1"/>
          </p:nvPr>
        </p:nvSpPr>
        <p:spPr>
          <a:xfrm>
            <a:off x="762000" y="1905000"/>
            <a:ext cx="3563938" cy="4038600"/>
          </a:xfrm>
        </p:spPr>
        <p:txBody>
          <a:bodyPr/>
          <a:lstStyle/>
          <a:p>
            <a:pPr eaLnBrk="1" hangingPunct="1"/>
            <a:r>
              <a:rPr lang="en-US" altLang="en-US" sz="2700" smtClean="0"/>
              <a:t>Water accumulation</a:t>
            </a:r>
          </a:p>
          <a:p>
            <a:pPr eaLnBrk="1" hangingPunct="1"/>
            <a:r>
              <a:rPr lang="en-US" altLang="en-US" sz="2700" smtClean="0"/>
              <a:t>Oxygen deficiency</a:t>
            </a:r>
          </a:p>
          <a:p>
            <a:pPr eaLnBrk="1" hangingPunct="1"/>
            <a:r>
              <a:rPr lang="en-US" altLang="en-US" sz="2700" smtClean="0"/>
              <a:t>Toxic fumes</a:t>
            </a:r>
          </a:p>
          <a:p>
            <a:pPr eaLnBrk="1" hangingPunct="1"/>
            <a:r>
              <a:rPr lang="en-US" altLang="en-US" sz="2700" smtClean="0"/>
              <a:t>Access/Egress</a:t>
            </a:r>
          </a:p>
          <a:p>
            <a:pPr eaLnBrk="1" hangingPunct="1"/>
            <a:r>
              <a:rPr lang="en-US" altLang="en-US" sz="2700" smtClean="0"/>
              <a:t>Falls</a:t>
            </a:r>
          </a:p>
        </p:txBody>
      </p:sp>
      <p:pic>
        <p:nvPicPr>
          <p:cNvPr id="37894" name="Picture 10" descr="trench-haz-rec-17"/>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04412" y="2039085"/>
            <a:ext cx="4149507" cy="3515554"/>
          </a:xfrm>
          <a:effectLst>
            <a:softEdge rad="112500"/>
          </a:effectLst>
        </p:spPr>
      </p:pic>
      <p:sp>
        <p:nvSpPr>
          <p:cNvPr id="7" name="&quot;No&quot; Symbol 6"/>
          <p:cNvSpPr/>
          <p:nvPr/>
        </p:nvSpPr>
        <p:spPr bwMode="auto">
          <a:xfrm>
            <a:off x="4972373" y="2223874"/>
            <a:ext cx="3452649" cy="3216165"/>
          </a:xfrm>
          <a:prstGeom prst="noSmoking">
            <a:avLst>
              <a:gd name="adj" fmla="val 9373"/>
            </a:avLst>
          </a:prstGeom>
          <a:solidFill>
            <a:srgbClr val="FF0000"/>
          </a:solidFill>
          <a:ln w="9525" cap="flat" cmpd="sng" algn="ctr">
            <a:no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403373041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6"/>
          <p:cNvSpPr>
            <a:spLocks noGrp="1"/>
          </p:cNvSpPr>
          <p:nvPr>
            <p:ph type="sldNum" sz="quarter" idx="12"/>
          </p:nvPr>
        </p:nvSpPr>
        <p:spPr>
          <a:xfrm>
            <a:off x="7543800" y="6400800"/>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a:t>
            </a:r>
            <a:fld id="{FCBF07FE-7299-46D9-AD5F-B15464F3A518}" type="slidenum">
              <a:rPr lang="en-US" altLang="en-US" sz="1200" smtClean="0"/>
              <a:pPr>
                <a:spcBef>
                  <a:spcPct val="0"/>
                </a:spcBef>
                <a:buClrTx/>
                <a:buSzTx/>
                <a:buFontTx/>
                <a:buNone/>
              </a:pPr>
              <a:t>9</a:t>
            </a:fld>
            <a:endParaRPr lang="en-US" altLang="en-US" sz="1200" dirty="0"/>
          </a:p>
        </p:txBody>
      </p:sp>
      <p:sp>
        <p:nvSpPr>
          <p:cNvPr id="15363" name="Rectangle 1028"/>
          <p:cNvSpPr>
            <a:spLocks noGrp="1" noChangeArrowheads="1"/>
          </p:cNvSpPr>
          <p:nvPr>
            <p:ph type="title"/>
          </p:nvPr>
        </p:nvSpPr>
        <p:spPr/>
        <p:txBody>
          <a:bodyPr/>
          <a:lstStyle/>
          <a:p>
            <a:pPr eaLnBrk="1" hangingPunct="1"/>
            <a:r>
              <a:rPr lang="en-US" altLang="en-US" smtClean="0"/>
              <a:t>Water is Hazardous</a:t>
            </a:r>
          </a:p>
        </p:txBody>
      </p:sp>
      <p:sp>
        <p:nvSpPr>
          <p:cNvPr id="15364" name="Rectangle 1030"/>
          <p:cNvSpPr>
            <a:spLocks noGrp="1" noChangeArrowheads="1"/>
          </p:cNvSpPr>
          <p:nvPr>
            <p:ph type="body" sz="half" idx="2"/>
          </p:nvPr>
        </p:nvSpPr>
        <p:spPr>
          <a:xfrm>
            <a:off x="346075" y="1971675"/>
            <a:ext cx="4068763" cy="3814763"/>
          </a:xfrm>
        </p:spPr>
        <p:txBody>
          <a:bodyPr/>
          <a:lstStyle/>
          <a:p>
            <a:pPr eaLnBrk="1" hangingPunct="1"/>
            <a:r>
              <a:rPr lang="en-US" altLang="en-US" sz="2700" smtClean="0"/>
              <a:t>Water in an excavation is hazardous</a:t>
            </a:r>
          </a:p>
          <a:p>
            <a:pPr eaLnBrk="1" hangingPunct="1"/>
            <a:r>
              <a:rPr lang="en-US" altLang="en-US" sz="2700" smtClean="0"/>
              <a:t>Employees cannot work in an excavation where:</a:t>
            </a:r>
          </a:p>
          <a:p>
            <a:pPr lvl="1" eaLnBrk="1" hangingPunct="1"/>
            <a:r>
              <a:rPr lang="en-US" altLang="en-US" sz="2200" smtClean="0"/>
              <a:t>Water has accumulated</a:t>
            </a:r>
          </a:p>
          <a:p>
            <a:pPr lvl="1" eaLnBrk="1" hangingPunct="1"/>
            <a:r>
              <a:rPr lang="en-US" altLang="en-US" sz="2200" smtClean="0"/>
              <a:t>Water is accumulating</a:t>
            </a:r>
          </a:p>
        </p:txBody>
      </p:sp>
      <p:pic>
        <p:nvPicPr>
          <p:cNvPr id="38917" name="Picture 1032" descr="moose in the trench1">
            <a:hlinkClick r:id="rId3" action="ppaction://hlinkpres?slideindex=1&amp;slidetitle="/>
          </p:cNvPr>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t="6667"/>
          <a:stretch>
            <a:fillRect/>
          </a:stretch>
        </p:blipFill>
        <p:spPr>
          <a:xfrm>
            <a:off x="4445876" y="1965434"/>
            <a:ext cx="4318712" cy="3773213"/>
          </a:xfrm>
          <a:effectLst>
            <a:softEdge rad="112500"/>
          </a:effectLst>
        </p:spPr>
      </p:pic>
      <p:sp>
        <p:nvSpPr>
          <p:cNvPr id="6" name="&quot;No&quot; Symbol 5"/>
          <p:cNvSpPr/>
          <p:nvPr/>
        </p:nvSpPr>
        <p:spPr bwMode="auto">
          <a:xfrm>
            <a:off x="4724400" y="2223874"/>
            <a:ext cx="3452649" cy="3216165"/>
          </a:xfrm>
          <a:prstGeom prst="noSmoking">
            <a:avLst>
              <a:gd name="adj" fmla="val 9373"/>
            </a:avLst>
          </a:prstGeom>
          <a:solidFill>
            <a:srgbClr val="FF0000"/>
          </a:solidFill>
          <a:ln w="9525" cap="flat" cmpd="sng" algn="ctr">
            <a:no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281265594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FF00"/>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FF00"/>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Studio</Template>
  <TotalTime>6395</TotalTime>
  <Words>1361</Words>
  <Application>Microsoft Office PowerPoint</Application>
  <PresentationFormat>On-screen Show (4:3)</PresentationFormat>
  <Paragraphs>124</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Studio</vt:lpstr>
      <vt:lpstr>Trenching &amp; Excavations Continuing Education Third Quarter 2017 Session 3</vt:lpstr>
      <vt:lpstr>Trench Hazards </vt:lpstr>
      <vt:lpstr>Injury and Death</vt:lpstr>
      <vt:lpstr>Protection from Falls, Falling Loads, and Mobile Equipment</vt:lpstr>
      <vt:lpstr>Protection from Falling Objects</vt:lpstr>
      <vt:lpstr>Means of Egress</vt:lpstr>
      <vt:lpstr>Access and Egress</vt:lpstr>
      <vt:lpstr>Other Excavation Hazards</vt:lpstr>
      <vt:lpstr>Water is Hazardous</vt:lpstr>
      <vt:lpstr>Hazardous Atmosphere</vt:lpstr>
      <vt:lpstr>Dig Safe</vt:lpstr>
      <vt:lpstr>At Risk?</vt:lpstr>
    </vt:vector>
  </TitlesOfParts>
  <Company>OSP Task Team 2</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Excavations</dc:title>
  <dc:subject>T&amp;D 10 Hour</dc:subject>
  <dc:creator>OSP Task Team 2</dc:creator>
  <dc:description>v2.03.06</dc:description>
  <cp:lastModifiedBy>McGowan, James</cp:lastModifiedBy>
  <cp:revision>456</cp:revision>
  <cp:lastPrinted>2000-07-21T13:40:41Z</cp:lastPrinted>
  <dcterms:created xsi:type="dcterms:W3CDTF">1998-12-15T16:49:48Z</dcterms:created>
  <dcterms:modified xsi:type="dcterms:W3CDTF">2017-04-23T00:22:53Z</dcterms:modified>
</cp:coreProperties>
</file>