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1"/>
  </p:sldMasterIdLst>
  <p:notesMasterIdLst>
    <p:notesMasterId r:id="rId13"/>
  </p:notesMasterIdLst>
  <p:handoutMasterIdLst>
    <p:handoutMasterId r:id="rId14"/>
  </p:handoutMasterIdLst>
  <p:sldIdLst>
    <p:sldId id="256" r:id="rId2"/>
    <p:sldId id="627" r:id="rId3"/>
    <p:sldId id="628" r:id="rId4"/>
    <p:sldId id="629" r:id="rId5"/>
    <p:sldId id="630" r:id="rId6"/>
    <p:sldId id="631" r:id="rId7"/>
    <p:sldId id="632" r:id="rId8"/>
    <p:sldId id="633" r:id="rId9"/>
    <p:sldId id="634" r:id="rId10"/>
    <p:sldId id="635" r:id="rId11"/>
    <p:sldId id="636"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3360">
          <p15:clr>
            <a:srgbClr val="A4A3A4"/>
          </p15:clr>
        </p15:guide>
        <p15:guide id="2" pos="3792">
          <p15:clr>
            <a:srgbClr val="A4A3A4"/>
          </p15:clr>
        </p15:guide>
      </p15:sldGuideLst>
    </p:ext>
    <p:ext uri="{2D200454-40CA-4A62-9FC3-DE9A4176ACB9}">
      <p15:notesGuideLst xmlns:p15="http://schemas.microsoft.com/office/powerpoint/2012/main" xmlns="">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000066"/>
    <a:srgbClr val="990000"/>
    <a:srgbClr val="FFFF00"/>
    <a:srgbClr val="99CCFF"/>
    <a:srgbClr val="FFFFFF"/>
    <a:srgbClr val="FF0000"/>
    <a:srgbClr val="66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1845" autoAdjust="0"/>
    <p:restoredTop sz="82416" autoAdjust="0"/>
  </p:normalViewPr>
  <p:slideViewPr>
    <p:cSldViewPr snapToGrid="0">
      <p:cViewPr varScale="1">
        <p:scale>
          <a:sx n="69" d="100"/>
          <a:sy n="69" d="100"/>
        </p:scale>
        <p:origin x="-1648" y="-68"/>
      </p:cViewPr>
      <p:guideLst>
        <p:guide orient="horz" pos="3360"/>
        <p:guide pos="37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3180" y="-198"/>
      </p:cViewPr>
      <p:guideLst>
        <p:guide orient="horz" pos="3012"/>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3" name="Rectangle 3"/>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117764" name="Rectangle 4"/>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17765" name="Rectangle 5"/>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smtClean="0">
                <a:latin typeface="Times New Roman" pitchFamily="18" charset="0"/>
              </a:defRPr>
            </a:lvl1pPr>
          </a:lstStyle>
          <a:p>
            <a:pPr>
              <a:defRPr/>
            </a:pPr>
            <a:fld id="{7BD13280-7969-450A-93F7-6CB6E81FB1F8}" type="slidenum">
              <a:rPr lang="en-US" altLang="en-US"/>
              <a:pPr>
                <a:defRPr/>
              </a:pPr>
              <a:t>‹#›</a:t>
            </a:fld>
            <a:endParaRPr lang="en-US" altLang="en-US"/>
          </a:p>
        </p:txBody>
      </p:sp>
    </p:spTree>
    <p:extLst>
      <p:ext uri="{BB962C8B-B14F-4D97-AF65-F5344CB8AC3E}">
        <p14:creationId xmlns:p14="http://schemas.microsoft.com/office/powerpoint/2010/main" xmlns="" val="3840563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1" name="Rectangle 3"/>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a:p>
        </p:txBody>
      </p:sp>
      <p:sp>
        <p:nvSpPr>
          <p:cNvPr id="34820"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3"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a:p>
        </p:txBody>
      </p:sp>
      <p:sp>
        <p:nvSpPr>
          <p:cNvPr id="17415" name="Rectangle 7"/>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smtClean="0">
                <a:latin typeface="Times New Roman" pitchFamily="18" charset="0"/>
              </a:defRPr>
            </a:lvl1pPr>
          </a:lstStyle>
          <a:p>
            <a:pPr>
              <a:defRPr/>
            </a:pPr>
            <a:fld id="{9639D846-830C-4CD3-83D8-6C7A7CE508F2}" type="slidenum">
              <a:rPr lang="en-US" altLang="en-US"/>
              <a:pPr>
                <a:defRPr/>
              </a:pPr>
              <a:t>‹#›</a:t>
            </a:fld>
            <a:endParaRPr lang="en-US" altLang="en-US"/>
          </a:p>
        </p:txBody>
      </p:sp>
    </p:spTree>
    <p:extLst>
      <p:ext uri="{BB962C8B-B14F-4D97-AF65-F5344CB8AC3E}">
        <p14:creationId xmlns:p14="http://schemas.microsoft.com/office/powerpoint/2010/main" xmlns="" val="453626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1</a:t>
            </a:fld>
            <a:endParaRPr lang="en-US" altLang="en-US">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dirty="0" smtClean="0"/>
          </a:p>
          <a:p>
            <a:endParaRPr lang="en-US" altLang="en-US" dirty="0" smtClean="0"/>
          </a:p>
        </p:txBody>
      </p:sp>
    </p:spTree>
    <p:extLst>
      <p:ext uri="{BB962C8B-B14F-4D97-AF65-F5344CB8AC3E}">
        <p14:creationId xmlns:p14="http://schemas.microsoft.com/office/powerpoint/2010/main" xmlns="" val="4031134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CB1DBDA3-2F50-437A-869A-C97F14CBDC35}" type="slidenum">
              <a:rPr lang="en-US" altLang="en-US">
                <a:latin typeface="Times New Roman" panose="02020603050405020304" pitchFamily="18" charset="0"/>
              </a:rPr>
              <a:pPr/>
              <a:t>10</a:t>
            </a:fld>
            <a:endParaRPr lang="en-US" altLang="en-US">
              <a:latin typeface="Times New Roman" panose="02020603050405020304" pitchFamily="18" charset="0"/>
            </a:endParaRPr>
          </a:p>
        </p:txBody>
      </p:sp>
      <p:sp>
        <p:nvSpPr>
          <p:cNvPr id="20483" name="Rectangle 2"/>
          <p:cNvSpPr>
            <a:spLocks noGrp="1" noRot="1" noChangeAspect="1" noChangeArrowheads="1" noTextEdit="1"/>
          </p:cNvSpPr>
          <p:nvPr>
            <p:ph type="sldImg"/>
          </p:nvPr>
        </p:nvSpPr>
        <p:spPr>
          <a:xfrm>
            <a:off x="1257300" y="719138"/>
            <a:ext cx="4802188" cy="3602037"/>
          </a:xfrm>
          <a:solidFill>
            <a:srgbClr val="FFFFFF"/>
          </a:solidFill>
          <a:ln/>
        </p:spPr>
      </p:sp>
      <p:sp>
        <p:nvSpPr>
          <p:cNvPr id="20484" name="Rectangle 3"/>
          <p:cNvSpPr>
            <a:spLocks noGrp="1" noChangeArrowheads="1"/>
          </p:cNvSpPr>
          <p:nvPr>
            <p:ph type="body" idx="1"/>
          </p:nvPr>
        </p:nvSpPr>
        <p:spPr>
          <a:solidFill>
            <a:srgbClr val="FFFFFF"/>
          </a:solidFill>
          <a:ln>
            <a:solidFill>
              <a:srgbClr val="000000"/>
            </a:solidFill>
          </a:ln>
        </p:spPr>
        <p:txBody>
          <a:bodyPr/>
          <a:lstStyle/>
          <a:p>
            <a:pPr marL="241653" indent="-241653">
              <a:buFontTx/>
              <a:buChar char="•"/>
            </a:pPr>
            <a:r>
              <a:rPr lang="en-US" altLang="en-US" dirty="0" smtClean="0">
                <a:latin typeface="Arial" panose="020B0604020202020204" pitchFamily="34" charset="0"/>
              </a:rPr>
              <a:t>Daily inspections of excavations, the adjacent areas, and protective systems shall be made by a competent person for evidence of a situation that could result in possible cave-ins, indications of failure of protective systems, hazardous atmospheres, or other hazardous conditions.  </a:t>
            </a:r>
          </a:p>
          <a:p>
            <a:pPr marL="241653" indent="-241653">
              <a:buFontTx/>
              <a:buChar char="•"/>
            </a:pPr>
            <a:r>
              <a:rPr lang="en-US" altLang="en-US" dirty="0" smtClean="0">
                <a:latin typeface="Arial" panose="020B0604020202020204" pitchFamily="34" charset="0"/>
              </a:rPr>
              <a:t>An inspection shall be conducted by the competent person prior to the start of work and as conditions</a:t>
            </a:r>
            <a:r>
              <a:rPr lang="en-US" altLang="en-US" baseline="0" dirty="0" smtClean="0">
                <a:latin typeface="Arial" panose="020B0604020202020204" pitchFamily="34" charset="0"/>
              </a:rPr>
              <a:t> change </a:t>
            </a:r>
            <a:r>
              <a:rPr lang="en-US" altLang="en-US" dirty="0" smtClean="0">
                <a:latin typeface="Arial" panose="020B0604020202020204" pitchFamily="34" charset="0"/>
              </a:rPr>
              <a:t>throughout the shift.  </a:t>
            </a:r>
          </a:p>
          <a:p>
            <a:pPr marL="241653" indent="-241653">
              <a:buFontTx/>
              <a:buChar char="•"/>
            </a:pPr>
            <a:r>
              <a:rPr lang="en-US" altLang="en-US" dirty="0" smtClean="0">
                <a:latin typeface="Arial" panose="020B0604020202020204" pitchFamily="34" charset="0"/>
              </a:rPr>
              <a:t>Inspections shall also be made after every rainstorm or other hazard increasing occurrence.  </a:t>
            </a:r>
          </a:p>
          <a:p>
            <a:pPr marL="241653" indent="-241653">
              <a:buFontTx/>
              <a:buChar char="•"/>
            </a:pPr>
            <a:r>
              <a:rPr lang="en-US" altLang="en-US" dirty="0" smtClean="0">
                <a:latin typeface="Arial" panose="020B0604020202020204" pitchFamily="34" charset="0"/>
              </a:rPr>
              <a:t>These inspections are only required when employee exposure can be reasonably anticipated.</a:t>
            </a:r>
          </a:p>
        </p:txBody>
      </p:sp>
    </p:spTree>
    <p:extLst>
      <p:ext uri="{BB962C8B-B14F-4D97-AF65-F5344CB8AC3E}">
        <p14:creationId xmlns:p14="http://schemas.microsoft.com/office/powerpoint/2010/main" xmlns="" val="4005856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884CA0D7-39F1-4E92-9AE0-4B2830D8A982}" type="slidenum">
              <a:rPr lang="en-US" altLang="en-US">
                <a:latin typeface="Times New Roman" panose="02020603050405020304" pitchFamily="18" charset="0"/>
              </a:rPr>
              <a:pPr/>
              <a:t>11</a:t>
            </a:fld>
            <a:endParaRPr lang="en-US" altLang="en-US">
              <a:latin typeface="Times New Roman" panose="02020603050405020304" pitchFamily="18" charset="0"/>
            </a:endParaRPr>
          </a:p>
        </p:txBody>
      </p:sp>
      <p:sp>
        <p:nvSpPr>
          <p:cNvPr id="22531" name="Rectangle 2"/>
          <p:cNvSpPr>
            <a:spLocks noGrp="1" noRot="1" noChangeAspect="1" noChangeArrowheads="1" noTextEdit="1"/>
          </p:cNvSpPr>
          <p:nvPr>
            <p:ph type="sldImg"/>
          </p:nvPr>
        </p:nvSpPr>
        <p:spPr>
          <a:xfrm>
            <a:off x="1257300" y="719138"/>
            <a:ext cx="4802188" cy="3602037"/>
          </a:xfrm>
          <a:solidFill>
            <a:srgbClr val="FFFFFF"/>
          </a:solidFill>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41653" indent="-241653">
              <a:buFontTx/>
              <a:buChar char="•"/>
            </a:pPr>
            <a:r>
              <a:rPr lang="en-US" altLang="en-US" dirty="0" smtClean="0">
                <a:latin typeface="Arial" panose="020B0604020202020204" pitchFamily="34" charset="0"/>
              </a:rPr>
              <a:t>Where the competent person finds evidence of a situation that could result in a possible cave-in, indications of failure of protective systems, hazardous atmospheres, or other hazardous conditions, exposed employees shall be removed from the hazardous area until the necessary precautions have been taken to ensure their safety.</a:t>
            </a:r>
          </a:p>
        </p:txBody>
      </p:sp>
    </p:spTree>
    <p:extLst>
      <p:ext uri="{BB962C8B-B14F-4D97-AF65-F5344CB8AC3E}">
        <p14:creationId xmlns:p14="http://schemas.microsoft.com/office/powerpoint/2010/main" xmlns="" val="1251385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AD43E876-1E75-45E9-AE77-D81898A1D879}" type="slidenum">
              <a:rPr lang="en-US" altLang="en-US">
                <a:latin typeface="Times New Roman" panose="02020603050405020304" pitchFamily="18" charset="0"/>
              </a:rPr>
              <a:pPr/>
              <a:t>2</a:t>
            </a:fld>
            <a:endParaRPr lang="en-US" altLang="en-US">
              <a:latin typeface="Times New Roman" panose="02020603050405020304" pitchFamily="18" charset="0"/>
            </a:endParaRPr>
          </a:p>
        </p:txBody>
      </p:sp>
      <p:sp>
        <p:nvSpPr>
          <p:cNvPr id="8195" name="Rectangle 2"/>
          <p:cNvSpPr>
            <a:spLocks noGrp="1" noRot="1" noChangeAspect="1" noChangeArrowheads="1" noTextEdit="1"/>
          </p:cNvSpPr>
          <p:nvPr>
            <p:ph type="sldImg"/>
          </p:nvPr>
        </p:nvSpPr>
        <p:spPr>
          <a:xfrm>
            <a:off x="1381125" y="755650"/>
            <a:ext cx="5040313" cy="3779838"/>
          </a:xfrm>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smtClean="0">
                <a:latin typeface="Arial" panose="020B0604020202020204" pitchFamily="34" charset="0"/>
              </a:rPr>
              <a:t>This presentation will provide you with an overview of the 1926 Subpart P standard on excavations.  This will not serve as competent person training on this topic.</a:t>
            </a:r>
          </a:p>
          <a:p>
            <a:endParaRPr lang="en-US" altLang="en-US" dirty="0" smtClean="0">
              <a:latin typeface="Arial" panose="020B0604020202020204" pitchFamily="34" charset="0"/>
            </a:endParaRPr>
          </a:p>
          <a:p>
            <a:r>
              <a:rPr lang="en-US" altLang="en-US" dirty="0" smtClean="0">
                <a:latin typeface="Arial" panose="020B0604020202020204" pitchFamily="34" charset="0"/>
              </a:rPr>
              <a:t>The discussion of this topic covers four main points. </a:t>
            </a:r>
          </a:p>
          <a:p>
            <a:r>
              <a:rPr lang="en-US" altLang="en-US" dirty="0" smtClean="0">
                <a:latin typeface="Arial" panose="020B0604020202020204" pitchFamily="34" charset="0"/>
              </a:rPr>
              <a:t>At the conclusion of the training, you should be able to:</a:t>
            </a:r>
          </a:p>
          <a:p>
            <a:pPr lvl="1"/>
            <a:r>
              <a:rPr lang="en-US" altLang="en-US" dirty="0" smtClean="0">
                <a:latin typeface="Arial" panose="020B0604020202020204" pitchFamily="34" charset="0"/>
              </a:rPr>
              <a:t>State the greatest risk that is present in an excavation.</a:t>
            </a:r>
          </a:p>
          <a:p>
            <a:pPr lvl="1"/>
            <a:r>
              <a:rPr lang="en-US" altLang="en-US" dirty="0" smtClean="0">
                <a:latin typeface="Arial" panose="020B0604020202020204" pitchFamily="34" charset="0"/>
              </a:rPr>
              <a:t>Briefly describe the three main methods for protecting employees from cave-ins.</a:t>
            </a:r>
          </a:p>
          <a:p>
            <a:pPr lvl="1"/>
            <a:r>
              <a:rPr lang="en-US" altLang="en-US" dirty="0" smtClean="0">
                <a:latin typeface="Arial" panose="020B0604020202020204" pitchFamily="34" charset="0"/>
              </a:rPr>
              <a:t>Name at least three factors that pose a hazard to employees working in excavations, and at least one way to eliminate or reduce each of the hazards.</a:t>
            </a:r>
          </a:p>
          <a:p>
            <a:pPr lvl="1"/>
            <a:r>
              <a:rPr lang="en-US" altLang="en-US" dirty="0" smtClean="0">
                <a:latin typeface="Arial" panose="020B0604020202020204" pitchFamily="34" charset="0"/>
              </a:rPr>
              <a:t>Describe the role of a competent person at an excavation site</a:t>
            </a:r>
            <a:r>
              <a:rPr lang="en-US" altLang="en-US" baseline="0" dirty="0" smtClean="0">
                <a:latin typeface="Arial" panose="020B0604020202020204" pitchFamily="34" charset="0"/>
              </a:rPr>
              <a:t> and their responsibilities.</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xmlns="" val="715480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38BC9F19-FEC7-4908-9BAB-33A7659862A8}" type="slidenum">
              <a:rPr lang="en-US" altLang="en-US">
                <a:latin typeface="Times New Roman" panose="02020603050405020304" pitchFamily="18" charset="0"/>
              </a:rPr>
              <a:pPr/>
              <a:t>3</a:t>
            </a:fld>
            <a:endParaRPr lang="en-US" altLang="en-US">
              <a:latin typeface="Times New Roman" panose="02020603050405020304" pitchFamily="18" charset="0"/>
            </a:endParaRPr>
          </a:p>
        </p:txBody>
      </p:sp>
      <p:sp>
        <p:nvSpPr>
          <p:cNvPr id="12291" name="Rectangle 2"/>
          <p:cNvSpPr>
            <a:spLocks noGrp="1" noRot="1" noChangeAspect="1" noChangeArrowheads="1" noTextEdit="1"/>
          </p:cNvSpPr>
          <p:nvPr>
            <p:ph type="sldImg"/>
          </p:nvPr>
        </p:nvSpPr>
        <p:spPr>
          <a:xfrm>
            <a:off x="1381125" y="755650"/>
            <a:ext cx="5040313" cy="3779838"/>
          </a:xfrm>
          <a:ln/>
        </p:spPr>
      </p:sp>
      <p:sp>
        <p:nvSpPr>
          <p:cNvPr id="12292" name="Rectangle 3"/>
          <p:cNvSpPr>
            <a:spLocks noGrp="1" noChangeArrowheads="1"/>
          </p:cNvSpPr>
          <p:nvPr>
            <p:ph type="body" idx="1"/>
          </p:nvPr>
        </p:nvSpPr>
        <p:spPr>
          <a:xfrm>
            <a:off x="606213" y="4788933"/>
            <a:ext cx="6849534" cy="4537234"/>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b="1" dirty="0" smtClean="0">
                <a:latin typeface="Arial" panose="020B0604020202020204" pitchFamily="34" charset="0"/>
              </a:rPr>
              <a:t>Reference 1926.650</a:t>
            </a:r>
          </a:p>
          <a:p>
            <a:pPr>
              <a:buFontTx/>
              <a:buChar char="•"/>
            </a:pPr>
            <a:r>
              <a:rPr lang="en-US" altLang="en-US" b="1" dirty="0" smtClean="0">
                <a:latin typeface="Arial" panose="020B0604020202020204" pitchFamily="34" charset="0"/>
              </a:rPr>
              <a:t>Excavation:  </a:t>
            </a:r>
            <a:r>
              <a:rPr lang="en-US" altLang="en-US" dirty="0" smtClean="0">
                <a:latin typeface="Arial" panose="020B0604020202020204" pitchFamily="34" charset="0"/>
              </a:rPr>
              <a:t>means any man-made cut, cavity, trench, or depression in an earth surface, formed by earth removal. </a:t>
            </a:r>
          </a:p>
          <a:p>
            <a:pPr>
              <a:buFontTx/>
              <a:buChar char="•"/>
            </a:pPr>
            <a:endParaRPr lang="en-US" altLang="en-US" dirty="0" smtClean="0">
              <a:latin typeface="Arial" panose="020B0604020202020204" pitchFamily="34" charset="0"/>
            </a:endParaRPr>
          </a:p>
          <a:p>
            <a:pPr>
              <a:buFontTx/>
              <a:buChar char="•"/>
            </a:pPr>
            <a:r>
              <a:rPr lang="en-US" altLang="en-US" b="1" dirty="0" smtClean="0">
                <a:latin typeface="Arial" panose="020B0604020202020204" pitchFamily="34" charset="0"/>
              </a:rPr>
              <a:t>Trench/Trench excavation:  </a:t>
            </a:r>
            <a:r>
              <a:rPr lang="en-US" altLang="en-US" dirty="0" smtClean="0">
                <a:latin typeface="Arial" panose="020B0604020202020204" pitchFamily="34" charset="0"/>
              </a:rPr>
              <a:t>means a narrow excavation (in relation to its length) made below the surface of the ground. In general, the depth is greater than the width, but the width of a trench (measured at the bottom) is not greater than 15 feet (4.6 m). If forms or other structures are installed or constructed in an excavation so as to reduce the dimension measured from the forms or structure to the side of the excavation to 15 feet (4.6 m) or less (measured at the bottom of the excavation), the excavation is also considered to be a trench. </a:t>
            </a:r>
          </a:p>
          <a:p>
            <a:pPr>
              <a:buFontTx/>
              <a:buNone/>
            </a:pPr>
            <a:endParaRPr lang="en-US" altLang="en-US" dirty="0" smtClean="0">
              <a:latin typeface="Arial" panose="020B0604020202020204" pitchFamily="34" charset="0"/>
            </a:endParaRPr>
          </a:p>
        </p:txBody>
      </p:sp>
    </p:spTree>
    <p:extLst>
      <p:ext uri="{BB962C8B-B14F-4D97-AF65-F5344CB8AC3E}">
        <p14:creationId xmlns:p14="http://schemas.microsoft.com/office/powerpoint/2010/main" xmlns="" val="158982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0EF67DA0-7B29-47AB-9771-1E9A1E64F6BD}" type="slidenum">
              <a:rPr lang="en-US" altLang="en-US">
                <a:latin typeface="Times New Roman" panose="02020603050405020304" pitchFamily="18" charset="0"/>
              </a:rPr>
              <a:pPr/>
              <a:t>4</a:t>
            </a:fld>
            <a:endParaRPr lang="en-US" altLang="en-US">
              <a:latin typeface="Times New Roman" panose="02020603050405020304" pitchFamily="18" charset="0"/>
            </a:endParaRPr>
          </a:p>
        </p:txBody>
      </p:sp>
      <p:sp>
        <p:nvSpPr>
          <p:cNvPr id="10243" name="Rectangle 2"/>
          <p:cNvSpPr>
            <a:spLocks noGrp="1" noRot="1" noChangeAspect="1" noChangeArrowheads="1" noTextEdit="1"/>
          </p:cNvSpPr>
          <p:nvPr>
            <p:ph type="sldImg"/>
          </p:nvPr>
        </p:nvSpPr>
        <p:spPr>
          <a:xfrm>
            <a:off x="1381125" y="755650"/>
            <a:ext cx="5040313" cy="3779838"/>
          </a:xfrm>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smtClean="0">
                <a:latin typeface="Arial" panose="020B0604020202020204" pitchFamily="34" charset="0"/>
              </a:rPr>
              <a:t>Discuss that according to the U.S. Bureau of Labor Statistics (BLS) 271 workers died in trenching or excavation cave-ins from 2000 through 2006. A review of multiple national databases by NIOSH researchers found that trenching and excavation hazards during construction activities resulted in 488 deaths between 1992 and 2000 - an average of 54 fatalities each year. Sixty-eight percent of those fatalities occurred in companies with fewer than 50 workers. Forty-six percent of the deaths occurred in small companies with 10 or fewer workers. Hazards associated with trench work and excavation are recognized and preventable, yet injuries and fatalities associated with these hazards continue to occur. Regulations and consensus standards describe engineering controls, protective equipment, and safe work practices to minimize hazards for workers during trench work and excavations.</a:t>
            </a:r>
          </a:p>
        </p:txBody>
      </p:sp>
    </p:spTree>
    <p:extLst>
      <p:ext uri="{BB962C8B-B14F-4D97-AF65-F5344CB8AC3E}">
        <p14:creationId xmlns:p14="http://schemas.microsoft.com/office/powerpoint/2010/main" xmlns="" val="3023547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877021F8-10F6-4B37-AF29-B2D163629B17}" type="slidenum">
              <a:rPr lang="en-US" altLang="en-US">
                <a:latin typeface="Times New Roman" panose="02020603050405020304" pitchFamily="18" charset="0"/>
              </a:rPr>
              <a:pPr/>
              <a:t>5</a:t>
            </a:fld>
            <a:endParaRPr lang="en-US" altLang="en-US">
              <a:latin typeface="Times New Roman" panose="02020603050405020304" pitchFamily="18" charset="0"/>
            </a:endParaRPr>
          </a:p>
        </p:txBody>
      </p:sp>
      <p:sp>
        <p:nvSpPr>
          <p:cNvPr id="24579" name="Rectangle 2"/>
          <p:cNvSpPr>
            <a:spLocks noGrp="1" noRot="1" noChangeAspect="1" noChangeArrowheads="1" noTextEdit="1"/>
          </p:cNvSpPr>
          <p:nvPr>
            <p:ph type="sldImg"/>
          </p:nvPr>
        </p:nvSpPr>
        <p:spPr>
          <a:xfrm>
            <a:off x="1257300" y="719138"/>
            <a:ext cx="4802188" cy="3602037"/>
          </a:xfrm>
          <a:ln/>
        </p:spPr>
      </p:sp>
      <p:sp>
        <p:nvSpPr>
          <p:cNvPr id="24580" name="Rectangle 3"/>
          <p:cNvSpPr>
            <a:spLocks noGrp="1" noChangeArrowheads="1"/>
          </p:cNvSpPr>
          <p:nvPr>
            <p:ph type="body" idx="1"/>
          </p:nvPr>
        </p:nvSpPr>
        <p:spPr>
          <a:xfrm>
            <a:off x="519855" y="4685587"/>
            <a:ext cx="6763173" cy="4750594"/>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buFontTx/>
              <a:buChar char="•"/>
            </a:pPr>
            <a:r>
              <a:rPr lang="en-US" altLang="en-US" b="1" i="1" dirty="0" smtClean="0">
                <a:latin typeface="Arial" panose="020B0604020202020204" pitchFamily="34" charset="0"/>
              </a:rPr>
              <a:t>Cave-ins are the greatest hazard from excavations.</a:t>
            </a:r>
            <a:r>
              <a:rPr lang="en-US" altLang="en-US" dirty="0" smtClean="0">
                <a:latin typeface="Arial" panose="020B0604020202020204" pitchFamily="34" charset="0"/>
              </a:rPr>
              <a:t>  </a:t>
            </a:r>
          </a:p>
          <a:p>
            <a:pPr>
              <a:lnSpc>
                <a:spcPct val="80000"/>
              </a:lnSpc>
              <a:buFontTx/>
              <a:buChar char="•"/>
            </a:pPr>
            <a:r>
              <a:rPr lang="en-US" altLang="en-US" dirty="0" smtClean="0">
                <a:latin typeface="Arial" panose="020B0604020202020204" pitchFamily="34" charset="0"/>
              </a:rPr>
              <a:t>However, other hazards such as asphyxiation due to lack of oxygen, inhalation of toxic materials, fire, overhead hazards from moving machinery near the edge, and underground utilities. </a:t>
            </a:r>
          </a:p>
          <a:p>
            <a:pPr>
              <a:lnSpc>
                <a:spcPct val="80000"/>
              </a:lnSpc>
              <a:buFontTx/>
              <a:buChar char="•"/>
            </a:pPr>
            <a:r>
              <a:rPr lang="en-US" altLang="en-US" dirty="0" smtClean="0">
                <a:latin typeface="Arial" panose="020B0604020202020204" pitchFamily="34" charset="0"/>
              </a:rPr>
              <a:t>Its important to follow requirements for Dig-safe, One-call or other programs to insure you know about any underground</a:t>
            </a:r>
            <a:r>
              <a:rPr lang="en-US" altLang="en-US" baseline="0" dirty="0" smtClean="0">
                <a:latin typeface="Arial" panose="020B0604020202020204" pitchFamily="34" charset="0"/>
              </a:rPr>
              <a:t> utilities that may be in the area.</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xmlns="" val="81862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6910C992-9E88-40DF-BCF8-F018E989EF3E}" type="slidenum">
              <a:rPr lang="en-US" altLang="en-US">
                <a:latin typeface="Times New Roman" panose="02020603050405020304" pitchFamily="18" charset="0"/>
              </a:rPr>
              <a:pPr/>
              <a:t>6</a:t>
            </a:fld>
            <a:endParaRPr lang="en-US" altLang="en-US">
              <a:latin typeface="Times New Roman" panose="02020603050405020304" pitchFamily="18" charset="0"/>
            </a:endParaRPr>
          </a:p>
        </p:txBody>
      </p:sp>
      <p:sp>
        <p:nvSpPr>
          <p:cNvPr id="26627" name="Rectangle 2"/>
          <p:cNvSpPr>
            <a:spLocks noGrp="1" noRot="1" noChangeAspect="1" noChangeArrowheads="1" noTextEdit="1"/>
          </p:cNvSpPr>
          <p:nvPr>
            <p:ph type="sldImg"/>
          </p:nvPr>
        </p:nvSpPr>
        <p:spPr>
          <a:xfrm>
            <a:off x="1381125" y="755650"/>
            <a:ext cx="5040313" cy="3779838"/>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dirty="0" smtClean="0">
                <a:latin typeface="Arial" panose="020B0604020202020204" pitchFamily="34" charset="0"/>
              </a:rPr>
              <a:t>Discuss that this is typical weight.  </a:t>
            </a:r>
          </a:p>
          <a:p>
            <a:pPr>
              <a:buFontTx/>
              <a:buChar char="•"/>
            </a:pPr>
            <a:r>
              <a:rPr lang="en-US" altLang="en-US" dirty="0" smtClean="0">
                <a:latin typeface="Arial" panose="020B0604020202020204" pitchFamily="34" charset="0"/>
              </a:rPr>
              <a:t>The addition of water in the soil, or heavy loams or clays can greatly increase this weight.</a:t>
            </a:r>
          </a:p>
          <a:p>
            <a:pPr>
              <a:buFontTx/>
              <a:buChar char="•"/>
            </a:pPr>
            <a:r>
              <a:rPr lang="en-US" altLang="en-US" dirty="0" smtClean="0">
                <a:latin typeface="Arial" panose="020B0604020202020204" pitchFamily="34" charset="0"/>
              </a:rPr>
              <a:t>This</a:t>
            </a:r>
            <a:r>
              <a:rPr lang="en-US" altLang="en-US" baseline="0" dirty="0" smtClean="0">
                <a:latin typeface="Arial" panose="020B0604020202020204" pitchFamily="34" charset="0"/>
              </a:rPr>
              <a:t> much weight on your chest will prevent you from breathing.</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xmlns="" val="1299062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4B764217-BCF2-4E04-B7DD-A4EB7BDED6E5}" type="slidenum">
              <a:rPr lang="en-US" altLang="en-US">
                <a:latin typeface="Times New Roman" panose="02020603050405020304" pitchFamily="18" charset="0"/>
              </a:rPr>
              <a:pPr/>
              <a:t>7</a:t>
            </a:fld>
            <a:endParaRPr lang="en-US" altLang="en-US">
              <a:latin typeface="Times New Roman" panose="02020603050405020304" pitchFamily="18" charset="0"/>
            </a:endParaRPr>
          </a:p>
        </p:txBody>
      </p:sp>
      <p:sp>
        <p:nvSpPr>
          <p:cNvPr id="18435" name="Rectangle 2"/>
          <p:cNvSpPr>
            <a:spLocks noGrp="1" noRot="1" noChangeAspect="1" noChangeArrowheads="1" noTextEdit="1"/>
          </p:cNvSpPr>
          <p:nvPr>
            <p:ph type="sldImg"/>
          </p:nvPr>
        </p:nvSpPr>
        <p:spPr>
          <a:xfrm>
            <a:off x="1257300" y="719138"/>
            <a:ext cx="4802188" cy="3602037"/>
          </a:xfrm>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smtClean="0">
                <a:latin typeface="Arial" panose="020B0604020202020204" pitchFamily="34" charset="0"/>
              </a:rPr>
              <a:t>As with any part of the job, preplanning is an important step.  </a:t>
            </a:r>
          </a:p>
          <a:p>
            <a:pPr>
              <a:buFontTx/>
              <a:buChar char="•"/>
            </a:pPr>
            <a:r>
              <a:rPr lang="en-US" altLang="en-US" smtClean="0">
                <a:latin typeface="Arial" panose="020B0604020202020204" pitchFamily="34" charset="0"/>
              </a:rPr>
              <a:t>Before beginning an excavation, the competent person should evaluate the soil conditions, protective systems to be used, determine if atmospheric hazards could possibly be present, determine how employees will access the excavation, are there any underground utilities present and are there any structures that will be undermined.</a:t>
            </a:r>
          </a:p>
        </p:txBody>
      </p:sp>
    </p:spTree>
    <p:extLst>
      <p:ext uri="{BB962C8B-B14F-4D97-AF65-F5344CB8AC3E}">
        <p14:creationId xmlns:p14="http://schemas.microsoft.com/office/powerpoint/2010/main" xmlns="" val="3120316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221D1E0B-71F6-4F1D-A2AE-AFE5CACBE50C}" type="slidenum">
              <a:rPr lang="en-US" altLang="en-US">
                <a:latin typeface="Times New Roman" panose="02020603050405020304" pitchFamily="18" charset="0"/>
              </a:rPr>
              <a:pPr/>
              <a:t>8</a:t>
            </a:fld>
            <a:endParaRPr lang="en-US" altLang="en-US">
              <a:latin typeface="Times New Roman" panose="02020603050405020304" pitchFamily="18" charset="0"/>
            </a:endParaRPr>
          </a:p>
        </p:txBody>
      </p:sp>
      <p:sp>
        <p:nvSpPr>
          <p:cNvPr id="14339" name="Rectangle 2"/>
          <p:cNvSpPr>
            <a:spLocks noGrp="1" noRot="1" noChangeAspect="1" noChangeArrowheads="1" noTextEdit="1"/>
          </p:cNvSpPr>
          <p:nvPr>
            <p:ph type="sldImg"/>
          </p:nvPr>
        </p:nvSpPr>
        <p:spPr>
          <a:xfrm>
            <a:off x="1381125" y="755650"/>
            <a:ext cx="5040313" cy="3779838"/>
          </a:xfrm>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en-US" dirty="0" smtClean="0">
                <a:latin typeface="Arial" panose="020B0604020202020204" pitchFamily="34" charset="0"/>
              </a:rPr>
              <a:t>Protection of employees can be provided through use of a protective system</a:t>
            </a:r>
            <a:r>
              <a:rPr lang="en-US" altLang="en-US" baseline="0" dirty="0" smtClean="0">
                <a:latin typeface="Arial" panose="020B0604020202020204" pitchFamily="34" charset="0"/>
              </a:rPr>
              <a:t> or by sloping or benching the walls of the trench to prevent cave-in.  There are different requirements based on soil classification.</a:t>
            </a:r>
            <a:endParaRPr lang="en-US" altLang="en-US" dirty="0" smtClean="0">
              <a:latin typeface="Arial" panose="020B0604020202020204" pitchFamily="34" charset="0"/>
            </a:endParaRPr>
          </a:p>
          <a:p>
            <a:r>
              <a:rPr lang="en-US" altLang="en-US" dirty="0" smtClean="0">
                <a:latin typeface="Arial" panose="020B0604020202020204" pitchFamily="34" charset="0"/>
              </a:rPr>
              <a:t>This system is a method of protecting employees from cave-ins, from material that could fall or roll from an excavation face or into an excavation, or from the collapse of adjacent structures.  </a:t>
            </a: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xmlns="" val="2893687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11923">
              <a:defRPr>
                <a:solidFill>
                  <a:schemeClr val="tx1"/>
                </a:solidFill>
                <a:latin typeface="Arial" panose="020B0604020202020204" pitchFamily="34" charset="0"/>
              </a:defRPr>
            </a:lvl1pPr>
            <a:lvl2pPr marL="785372" indent="-302066" defTabSz="1011923">
              <a:defRPr>
                <a:solidFill>
                  <a:schemeClr val="tx1"/>
                </a:solidFill>
                <a:latin typeface="Arial" panose="020B0604020202020204" pitchFamily="34" charset="0"/>
              </a:defRPr>
            </a:lvl2pPr>
            <a:lvl3pPr marL="1208265" indent="-241653" defTabSz="1011923">
              <a:defRPr>
                <a:solidFill>
                  <a:schemeClr val="tx1"/>
                </a:solidFill>
                <a:latin typeface="Arial" panose="020B0604020202020204" pitchFamily="34" charset="0"/>
              </a:defRPr>
            </a:lvl3pPr>
            <a:lvl4pPr marL="1691571" indent="-241653" defTabSz="1011923">
              <a:defRPr>
                <a:solidFill>
                  <a:schemeClr val="tx1"/>
                </a:solidFill>
                <a:latin typeface="Arial" panose="020B0604020202020204" pitchFamily="34" charset="0"/>
              </a:defRPr>
            </a:lvl4pPr>
            <a:lvl5pPr marL="2174878" indent="-241653" defTabSz="1011923">
              <a:defRPr>
                <a:solidFill>
                  <a:schemeClr val="tx1"/>
                </a:solidFill>
                <a:latin typeface="Arial" panose="020B0604020202020204" pitchFamily="34" charset="0"/>
              </a:defRPr>
            </a:lvl5pPr>
            <a:lvl6pPr marL="2658184" indent="-241653" defTabSz="1011923" eaLnBrk="0" fontAlgn="base" hangingPunct="0">
              <a:spcBef>
                <a:spcPct val="0"/>
              </a:spcBef>
              <a:spcAft>
                <a:spcPct val="0"/>
              </a:spcAft>
              <a:defRPr>
                <a:solidFill>
                  <a:schemeClr val="tx1"/>
                </a:solidFill>
                <a:latin typeface="Arial" panose="020B0604020202020204" pitchFamily="34" charset="0"/>
              </a:defRPr>
            </a:lvl6pPr>
            <a:lvl7pPr marL="3141490" indent="-241653" defTabSz="1011923" eaLnBrk="0" fontAlgn="base" hangingPunct="0">
              <a:spcBef>
                <a:spcPct val="0"/>
              </a:spcBef>
              <a:spcAft>
                <a:spcPct val="0"/>
              </a:spcAft>
              <a:defRPr>
                <a:solidFill>
                  <a:schemeClr val="tx1"/>
                </a:solidFill>
                <a:latin typeface="Arial" panose="020B0604020202020204" pitchFamily="34" charset="0"/>
              </a:defRPr>
            </a:lvl7pPr>
            <a:lvl8pPr marL="3624796" indent="-241653" defTabSz="1011923" eaLnBrk="0" fontAlgn="base" hangingPunct="0">
              <a:spcBef>
                <a:spcPct val="0"/>
              </a:spcBef>
              <a:spcAft>
                <a:spcPct val="0"/>
              </a:spcAft>
              <a:defRPr>
                <a:solidFill>
                  <a:schemeClr val="tx1"/>
                </a:solidFill>
                <a:latin typeface="Arial" panose="020B0604020202020204" pitchFamily="34" charset="0"/>
              </a:defRPr>
            </a:lvl8pPr>
            <a:lvl9pPr marL="4108102" indent="-241653" defTabSz="1011923" eaLnBrk="0" fontAlgn="base" hangingPunct="0">
              <a:spcBef>
                <a:spcPct val="0"/>
              </a:spcBef>
              <a:spcAft>
                <a:spcPct val="0"/>
              </a:spcAft>
              <a:defRPr>
                <a:solidFill>
                  <a:schemeClr val="tx1"/>
                </a:solidFill>
                <a:latin typeface="Arial" panose="020B0604020202020204" pitchFamily="34" charset="0"/>
              </a:defRPr>
            </a:lvl9pPr>
          </a:lstStyle>
          <a:p>
            <a:fld id="{012A754A-CB8D-40AD-BDAD-90F8A5E3A9EC}" type="slidenum">
              <a:rPr lang="en-US" altLang="en-US">
                <a:latin typeface="Times New Roman" panose="02020603050405020304" pitchFamily="18" charset="0"/>
              </a:rPr>
              <a:pPr/>
              <a:t>9</a:t>
            </a:fld>
            <a:endParaRPr lang="en-US" altLang="en-US">
              <a:latin typeface="Times New Roman" panose="02020603050405020304" pitchFamily="18" charset="0"/>
            </a:endParaRPr>
          </a:p>
        </p:txBody>
      </p:sp>
      <p:sp>
        <p:nvSpPr>
          <p:cNvPr id="16387" name="Rectangle 2"/>
          <p:cNvSpPr>
            <a:spLocks noGrp="1" noRot="1" noChangeAspect="1" noChangeArrowheads="1" noTextEdit="1"/>
          </p:cNvSpPr>
          <p:nvPr>
            <p:ph type="sldImg"/>
          </p:nvPr>
        </p:nvSpPr>
        <p:spPr>
          <a:xfrm>
            <a:off x="1257300" y="719138"/>
            <a:ext cx="4802188" cy="360203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buFontTx/>
              <a:buChar char="•"/>
            </a:pPr>
            <a:r>
              <a:rPr lang="en-US" altLang="en-US" dirty="0" smtClean="0">
                <a:latin typeface="Arial" panose="020B0604020202020204" pitchFamily="34" charset="0"/>
              </a:rPr>
              <a:t>Throughout the program we talk about a competent person.  A competent person in excavation is a person who has specific training in, and who is knowledgeable about:</a:t>
            </a:r>
          </a:p>
          <a:p>
            <a:pPr lvl="1">
              <a:buFontTx/>
              <a:buChar char="•"/>
            </a:pPr>
            <a:r>
              <a:rPr lang="en-US" altLang="en-US" dirty="0" smtClean="0">
                <a:latin typeface="Arial" panose="020B0604020202020204" pitchFamily="34" charset="0"/>
              </a:rPr>
              <a:t>Soil classification;</a:t>
            </a:r>
          </a:p>
          <a:p>
            <a:pPr lvl="1">
              <a:buFontTx/>
              <a:buChar char="•"/>
            </a:pPr>
            <a:r>
              <a:rPr lang="en-US" altLang="en-US" dirty="0" smtClean="0">
                <a:latin typeface="Arial" panose="020B0604020202020204" pitchFamily="34" charset="0"/>
              </a:rPr>
              <a:t>The use of protective systems; and</a:t>
            </a:r>
          </a:p>
          <a:p>
            <a:pPr lvl="1">
              <a:buFontTx/>
              <a:buChar char="•"/>
            </a:pPr>
            <a:r>
              <a:rPr lang="en-US" altLang="en-US" dirty="0" smtClean="0">
                <a:latin typeface="Arial" panose="020B0604020202020204" pitchFamily="34" charset="0"/>
              </a:rPr>
              <a:t>The requirements of the OSHA standard (Subpart P).</a:t>
            </a:r>
          </a:p>
          <a:p>
            <a:pPr>
              <a:buFontTx/>
              <a:buChar char="•"/>
            </a:pPr>
            <a:r>
              <a:rPr lang="en-US" altLang="en-US" dirty="0" smtClean="0">
                <a:latin typeface="Arial" panose="020B0604020202020204" pitchFamily="34" charset="0"/>
              </a:rPr>
              <a:t>This person must also be capable of identifying hazards and has the </a:t>
            </a:r>
            <a:r>
              <a:rPr lang="en-US" altLang="en-US" b="1" i="1" dirty="0" smtClean="0">
                <a:latin typeface="Arial" panose="020B0604020202020204" pitchFamily="34" charset="0"/>
              </a:rPr>
              <a:t>authority to eliminate those hazards</a:t>
            </a:r>
            <a:r>
              <a:rPr lang="en-US" altLang="en-US" dirty="0" smtClean="0">
                <a:latin typeface="Arial" panose="020B0604020202020204" pitchFamily="34" charset="0"/>
              </a:rPr>
              <a:t>.  If the person does not have the authority to take corrective action; they are not a competent person.</a:t>
            </a:r>
          </a:p>
        </p:txBody>
      </p:sp>
    </p:spTree>
    <p:extLst>
      <p:ext uri="{BB962C8B-B14F-4D97-AF65-F5344CB8AC3E}">
        <p14:creationId xmlns:p14="http://schemas.microsoft.com/office/powerpoint/2010/main" xmlns="" val="39099669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2"/>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6"/>
          <p:cNvSpPr>
            <a:spLocks noGrp="1" noChangeArrowheads="1"/>
          </p:cNvSpPr>
          <p:nvPr>
            <p:ph type="sldNum" sz="quarter" idx="10"/>
          </p:nvPr>
        </p:nvSpPr>
        <p:spPr>
          <a:xfrm>
            <a:off x="7315200" y="6227379"/>
            <a:ext cx="1600200" cy="457200"/>
          </a:xfrm>
        </p:spPr>
        <p:txBody>
          <a:bodyPr/>
          <a:lstStyle>
            <a:lvl1pPr>
              <a:defRPr smtClean="0"/>
            </a:lvl1pPr>
          </a:lstStyle>
          <a:p>
            <a:pPr>
              <a:defRPr/>
            </a:pPr>
            <a:fld id="{1BD38BDB-5390-445A-A788-EEB17D048DCF}" type="slidenum">
              <a:rPr lang="en-US" altLang="en-US"/>
              <a:pPr>
                <a:defRPr/>
              </a:pPr>
              <a:t>‹#›</a:t>
            </a:fld>
            <a:endParaRPr lang="en-US" altLang="en-US"/>
          </a:p>
        </p:txBody>
      </p:sp>
    </p:spTree>
    <p:extLst>
      <p:ext uri="{BB962C8B-B14F-4D97-AF65-F5344CB8AC3E}">
        <p14:creationId xmlns:p14="http://schemas.microsoft.com/office/powerpoint/2010/main" xmlns="" val="3785465474"/>
      </p:ext>
    </p:extLst>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E9AB776-83FB-4621-A0EC-D55098DD66F3}" type="slidenum">
              <a:rPr lang="en-US" altLang="en-US"/>
              <a:pPr>
                <a:defRPr/>
              </a:pPr>
              <a:t>‹#›</a:t>
            </a:fld>
            <a:endParaRPr lang="en-US" altLang="en-US"/>
          </a:p>
        </p:txBody>
      </p:sp>
    </p:spTree>
    <p:extLst>
      <p:ext uri="{BB962C8B-B14F-4D97-AF65-F5344CB8AC3E}">
        <p14:creationId xmlns:p14="http://schemas.microsoft.com/office/powerpoint/2010/main" xmlns="" val="318105717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717BF60-E7BC-43CF-BC8B-4CF90A73C349}" type="slidenum">
              <a:rPr lang="en-US" altLang="en-US"/>
              <a:pPr>
                <a:defRPr/>
              </a:pPr>
              <a:t>‹#›</a:t>
            </a:fld>
            <a:endParaRPr lang="en-US" altLang="en-US"/>
          </a:p>
        </p:txBody>
      </p:sp>
    </p:spTree>
    <p:extLst>
      <p:ext uri="{BB962C8B-B14F-4D97-AF65-F5344CB8AC3E}">
        <p14:creationId xmlns:p14="http://schemas.microsoft.com/office/powerpoint/2010/main" xmlns="" val="95005671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6"/>
          <p:cNvSpPr>
            <a:spLocks noGrp="1" noChangeArrowheads="1"/>
          </p:cNvSpPr>
          <p:nvPr>
            <p:ph type="sldNum" sz="quarter" idx="10"/>
          </p:nvPr>
        </p:nvSpPr>
        <p:spPr>
          <a:ln/>
        </p:spPr>
        <p:txBody>
          <a:bodyPr/>
          <a:lstStyle>
            <a:lvl1pPr>
              <a:defRPr/>
            </a:lvl1pPr>
          </a:lstStyle>
          <a:p>
            <a:pPr>
              <a:defRPr/>
            </a:pPr>
            <a:fld id="{EE7B5AAF-6421-4D01-899F-077EDD5AAA5C}" type="slidenum">
              <a:rPr lang="en-US" altLang="en-US"/>
              <a:pPr>
                <a:defRPr/>
              </a:pPr>
              <a:t>‹#›</a:t>
            </a:fld>
            <a:endParaRPr lang="en-US" altLang="en-US"/>
          </a:p>
        </p:txBody>
      </p:sp>
    </p:spTree>
    <p:extLst>
      <p:ext uri="{BB962C8B-B14F-4D97-AF65-F5344CB8AC3E}">
        <p14:creationId xmlns:p14="http://schemas.microsoft.com/office/powerpoint/2010/main" xmlns="" val="237040301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5DCE3528-7979-46B3-B18B-1DA117B56F38}" type="slidenum">
              <a:rPr lang="en-US" altLang="en-US"/>
              <a:pPr>
                <a:defRPr/>
              </a:pPr>
              <a:t>‹#›</a:t>
            </a:fld>
            <a:endParaRPr lang="en-US" altLang="en-US"/>
          </a:p>
        </p:txBody>
      </p:sp>
    </p:spTree>
    <p:extLst>
      <p:ext uri="{BB962C8B-B14F-4D97-AF65-F5344CB8AC3E}">
        <p14:creationId xmlns:p14="http://schemas.microsoft.com/office/powerpoint/2010/main" xmlns="" val="22823198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8CDEDCD1-DD3B-4306-B5B5-D3699F63A0A3}" type="slidenum">
              <a:rPr lang="en-US" altLang="en-US"/>
              <a:pPr>
                <a:defRPr/>
              </a:pPr>
              <a:t>‹#›</a:t>
            </a:fld>
            <a:endParaRPr lang="en-US" altLang="en-US"/>
          </a:p>
        </p:txBody>
      </p:sp>
    </p:spTree>
    <p:extLst>
      <p:ext uri="{BB962C8B-B14F-4D97-AF65-F5344CB8AC3E}">
        <p14:creationId xmlns:p14="http://schemas.microsoft.com/office/powerpoint/2010/main" xmlns="" val="34904101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10"/>
          </p:nvPr>
        </p:nvSpPr>
        <p:spPr>
          <a:ln/>
        </p:spPr>
        <p:txBody>
          <a:bodyPr/>
          <a:lstStyle>
            <a:lvl1pPr>
              <a:defRPr/>
            </a:lvl1pPr>
          </a:lstStyle>
          <a:p>
            <a:pPr>
              <a:defRPr/>
            </a:pPr>
            <a:fld id="{EACAF794-4EEA-4B04-8E14-A284D468396D}" type="slidenum">
              <a:rPr lang="en-US" altLang="en-US"/>
              <a:pPr>
                <a:defRPr/>
              </a:pPr>
              <a:t>‹#›</a:t>
            </a:fld>
            <a:endParaRPr lang="en-US" altLang="en-US"/>
          </a:p>
        </p:txBody>
      </p:sp>
    </p:spTree>
    <p:extLst>
      <p:ext uri="{BB962C8B-B14F-4D97-AF65-F5344CB8AC3E}">
        <p14:creationId xmlns:p14="http://schemas.microsoft.com/office/powerpoint/2010/main" xmlns="" val="221666861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DC9AC493-348E-4786-9362-68998E66B30B}" type="slidenum">
              <a:rPr lang="en-US" altLang="en-US"/>
              <a:pPr>
                <a:defRPr/>
              </a:pPr>
              <a:t>‹#›</a:t>
            </a:fld>
            <a:endParaRPr lang="en-US" altLang="en-US"/>
          </a:p>
        </p:txBody>
      </p:sp>
    </p:spTree>
    <p:extLst>
      <p:ext uri="{BB962C8B-B14F-4D97-AF65-F5344CB8AC3E}">
        <p14:creationId xmlns:p14="http://schemas.microsoft.com/office/powerpoint/2010/main" xmlns="" val="2629518826"/>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F19FE9FF-C475-48E3-81E6-EC0401ECEE66}" type="slidenum">
              <a:rPr lang="en-US" altLang="en-US"/>
              <a:pPr>
                <a:defRPr/>
              </a:pPr>
              <a:t>‹#›</a:t>
            </a:fld>
            <a:endParaRPr lang="en-US" altLang="en-US"/>
          </a:p>
        </p:txBody>
      </p:sp>
    </p:spTree>
    <p:extLst>
      <p:ext uri="{BB962C8B-B14F-4D97-AF65-F5344CB8AC3E}">
        <p14:creationId xmlns:p14="http://schemas.microsoft.com/office/powerpoint/2010/main" xmlns="" val="53969518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xfrm>
            <a:off x="7543800" y="6400800"/>
            <a:ext cx="1600200" cy="457200"/>
          </a:xfrm>
          <a:ln/>
        </p:spPr>
        <p:txBody>
          <a:bodyPr/>
          <a:lstStyle>
            <a:lvl1pPr>
              <a:defRPr/>
            </a:lvl1pPr>
          </a:lstStyle>
          <a:p>
            <a:pPr>
              <a:defRPr/>
            </a:pPr>
            <a:fld id="{82195E6C-1933-43BB-8837-9B0503A93FA0}" type="slidenum">
              <a:rPr lang="en-US" altLang="en-US"/>
              <a:pPr>
                <a:defRPr/>
              </a:pPr>
              <a:t>‹#›</a:t>
            </a:fld>
            <a:endParaRPr lang="en-US" altLang="en-US"/>
          </a:p>
        </p:txBody>
      </p:sp>
    </p:spTree>
    <p:extLst>
      <p:ext uri="{BB962C8B-B14F-4D97-AF65-F5344CB8AC3E}">
        <p14:creationId xmlns:p14="http://schemas.microsoft.com/office/powerpoint/2010/main" xmlns="" val="337979475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F90E7037-75A7-4433-A6FC-F8E84C159202}" type="slidenum">
              <a:rPr lang="en-US" altLang="en-US"/>
              <a:pPr>
                <a:defRPr/>
              </a:pPr>
              <a:t>‹#›</a:t>
            </a:fld>
            <a:endParaRPr lang="en-US" altLang="en-US"/>
          </a:p>
        </p:txBody>
      </p:sp>
    </p:spTree>
    <p:extLst>
      <p:ext uri="{BB962C8B-B14F-4D97-AF65-F5344CB8AC3E}">
        <p14:creationId xmlns:p14="http://schemas.microsoft.com/office/powerpoint/2010/main" xmlns="" val="103898074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xfrm>
            <a:off x="7543800" y="6400800"/>
            <a:ext cx="1600200" cy="457200"/>
          </a:xfrm>
          <a:ln/>
        </p:spPr>
        <p:txBody>
          <a:bodyPr/>
          <a:lstStyle>
            <a:lvl1pPr>
              <a:defRPr/>
            </a:lvl1pPr>
          </a:lstStyle>
          <a:p>
            <a:pPr>
              <a:defRPr/>
            </a:pPr>
            <a:fld id="{EB902347-34EF-49EC-8FE0-267351253188}" type="slidenum">
              <a:rPr lang="en-US" altLang="en-US"/>
              <a:pPr>
                <a:defRPr/>
              </a:pPr>
              <a:t>‹#›</a:t>
            </a:fld>
            <a:endParaRPr lang="en-US" altLang="en-US"/>
          </a:p>
        </p:txBody>
      </p:sp>
    </p:spTree>
    <p:extLst>
      <p:ext uri="{BB962C8B-B14F-4D97-AF65-F5344CB8AC3E}">
        <p14:creationId xmlns:p14="http://schemas.microsoft.com/office/powerpoint/2010/main" xmlns="" val="365693248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xfrm>
            <a:off x="7543800" y="6400800"/>
            <a:ext cx="1600200" cy="457200"/>
          </a:xfrm>
          <a:ln/>
        </p:spPr>
        <p:txBody>
          <a:bodyPr/>
          <a:lstStyle>
            <a:lvl1pPr>
              <a:defRPr/>
            </a:lvl1pPr>
          </a:lstStyle>
          <a:p>
            <a:pPr>
              <a:defRPr/>
            </a:pPr>
            <a:fld id="{4777BE81-BBEB-4DB3-9D3E-DEDDD87ADB5A}" type="slidenum">
              <a:rPr lang="en-US" altLang="en-US"/>
              <a:pPr>
                <a:defRPr/>
              </a:pPr>
              <a:t>‹#›</a:t>
            </a:fld>
            <a:endParaRPr lang="en-US" altLang="en-US"/>
          </a:p>
        </p:txBody>
      </p:sp>
    </p:spTree>
    <p:extLst>
      <p:ext uri="{BB962C8B-B14F-4D97-AF65-F5344CB8AC3E}">
        <p14:creationId xmlns:p14="http://schemas.microsoft.com/office/powerpoint/2010/main" xmlns="" val="237422543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3744945464"/>
      </p:ext>
    </p:extLst>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7543800" y="6400800"/>
            <a:ext cx="1600200" cy="457200"/>
          </a:xfrm>
          <a:ln/>
        </p:spPr>
        <p:txBody>
          <a:bodyPr/>
          <a:lstStyle>
            <a:lvl1pPr>
              <a:defRPr/>
            </a:lvl1pPr>
          </a:lstStyle>
          <a:p>
            <a:pPr>
              <a:defRPr/>
            </a:pPr>
            <a:fld id="{AE3FB6B4-3AA6-4A27-B1AF-470D1C96D9D1}" type="slidenum">
              <a:rPr lang="en-US" altLang="en-US"/>
              <a:pPr>
                <a:defRPr/>
              </a:pPr>
              <a:t>‹#›</a:t>
            </a:fld>
            <a:endParaRPr lang="en-US" altLang="en-US"/>
          </a:p>
        </p:txBody>
      </p:sp>
    </p:spTree>
    <p:extLst>
      <p:ext uri="{BB962C8B-B14F-4D97-AF65-F5344CB8AC3E}">
        <p14:creationId xmlns:p14="http://schemas.microsoft.com/office/powerpoint/2010/main" xmlns="" val="279277373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A3DE44-1078-44A6-A874-8485979936E0}" type="slidenum">
              <a:rPr lang="en-US" altLang="en-US"/>
              <a:pPr>
                <a:defRPr/>
              </a:pPr>
              <a:t>‹#›</a:t>
            </a:fld>
            <a:endParaRPr lang="en-US" altLang="en-US"/>
          </a:p>
        </p:txBody>
      </p:sp>
    </p:spTree>
    <p:extLst>
      <p:ext uri="{BB962C8B-B14F-4D97-AF65-F5344CB8AC3E}">
        <p14:creationId xmlns:p14="http://schemas.microsoft.com/office/powerpoint/2010/main" xmlns="" val="298646940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xfrm>
            <a:off x="7543800" y="6400800"/>
            <a:ext cx="1600200" cy="457200"/>
          </a:xfrm>
          <a:ln/>
        </p:spPr>
        <p:txBody>
          <a:bodyPr/>
          <a:lstStyle>
            <a:lvl1pPr>
              <a:defRPr/>
            </a:lvl1pPr>
          </a:lstStyle>
          <a:p>
            <a:pPr>
              <a:defRPr/>
            </a:pPr>
            <a:fld id="{2AC80291-C4EF-48D5-89E2-0A522FF0C2FB}" type="slidenum">
              <a:rPr lang="en-US" altLang="en-US"/>
              <a:pPr>
                <a:defRPr/>
              </a:pPr>
              <a:t>‹#›</a:t>
            </a:fld>
            <a:endParaRPr lang="en-US" altLang="en-US"/>
          </a:p>
        </p:txBody>
      </p:sp>
    </p:spTree>
    <p:extLst>
      <p:ext uri="{BB962C8B-B14F-4D97-AF65-F5344CB8AC3E}">
        <p14:creationId xmlns:p14="http://schemas.microsoft.com/office/powerpoint/2010/main" xmlns="" val="399947889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28"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endParaRPr>
            </a:p>
          </p:txBody>
        </p:sp>
        <p:sp>
          <p:nvSpPr>
            <p:cNvPr id="1034"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1029" name="Picture 10"/>
          <p:cNvPicPr>
            <a:picLocks noChangeAspect="1" noChangeArrowheads="1"/>
          </p:cNvPicPr>
          <p:nvPr userDrawn="1"/>
        </p:nvPicPr>
        <p:blipFill>
          <a:blip r:embed="rId19" cstate="print">
            <a:extLst>
              <a:ext uri="{28A0092B-C50C-407E-A947-70E740481C1C}">
                <a14:useLocalDpi xmlns:a14="http://schemas.microsoft.com/office/drawing/2010/main" xmlns=""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0" name="Picture 11"/>
          <p:cNvPicPr>
            <a:picLocks noChangeAspect="1" noChangeArrowheads="1"/>
          </p:cNvPicPr>
          <p:nvPr userDrawn="1"/>
        </p:nvPicPr>
        <p:blipFill>
          <a:blip r:embed="rId20" cstate="print">
            <a:extLst>
              <a:ext uri="{28A0092B-C50C-407E-A947-70E740481C1C}">
                <a14:useLocalDpi xmlns:a14="http://schemas.microsoft.com/office/drawing/2010/main" xmlns=""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fld id="{E3E5DEC9-95CC-417B-905F-E7CD22CA1D9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52" r:id="rId1"/>
    <p:sldLayoutId id="2147484537" r:id="rId2"/>
    <p:sldLayoutId id="2147484538" r:id="rId3"/>
    <p:sldLayoutId id="2147484539" r:id="rId4"/>
    <p:sldLayoutId id="2147484540" r:id="rId5"/>
    <p:sldLayoutId id="2147484553" r:id="rId6"/>
    <p:sldLayoutId id="2147484541" r:id="rId7"/>
    <p:sldLayoutId id="2147484542" r:id="rId8"/>
    <p:sldLayoutId id="2147484543" r:id="rId9"/>
    <p:sldLayoutId id="2147484544" r:id="rId10"/>
    <p:sldLayoutId id="2147484545" r:id="rId11"/>
    <p:sldLayoutId id="2147484546" r:id="rId12"/>
    <p:sldLayoutId id="2147484547" r:id="rId13"/>
    <p:sldLayoutId id="2147484548" r:id="rId14"/>
    <p:sldLayoutId id="2147484549" r:id="rId15"/>
    <p:sldLayoutId id="2147484550" r:id="rId16"/>
    <p:sldLayoutId id="2147484551" r:id="rId17"/>
  </p:sldLayoutIdLst>
  <p:transition>
    <p:wipe dir="r"/>
  </p:transition>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Guidance/Excavations/Slide%2011.ppt" TargetMode="External"/><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Guidance/Excavations/Slide%207.ppt"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1</a:t>
            </a:fld>
            <a:endParaRPr lang="en-US" altLang="en-US" sz="1200"/>
          </a:p>
        </p:txBody>
      </p:sp>
      <p:sp>
        <p:nvSpPr>
          <p:cNvPr id="4099" name="Rectangle 2056"/>
          <p:cNvSpPr>
            <a:spLocks noGrp="1" noChangeArrowheads="1"/>
          </p:cNvSpPr>
          <p:nvPr>
            <p:ph type="ctrTitle"/>
          </p:nvPr>
        </p:nvSpPr>
        <p:spPr>
          <a:xfrm>
            <a:off x="685800" y="1072054"/>
            <a:ext cx="7772400" cy="2052145"/>
          </a:xfrm>
        </p:spPr>
        <p:txBody>
          <a:bodyPr/>
          <a:lstStyle/>
          <a:p>
            <a:pPr eaLnBrk="1" hangingPunct="1"/>
            <a:r>
              <a:rPr lang="en-US" altLang="en-US" i="0" dirty="0" smtClean="0"/>
              <a:t>Trenching &amp; Excavations</a:t>
            </a:r>
            <a:br>
              <a:rPr lang="en-US" altLang="en-US" i="0" dirty="0" smtClean="0"/>
            </a:br>
            <a:r>
              <a:rPr lang="en-US" altLang="en-US" sz="2800" i="0" dirty="0" smtClean="0"/>
              <a:t>Continuing Education</a:t>
            </a:r>
            <a:br>
              <a:rPr lang="en-US" altLang="en-US" sz="2800" i="0" dirty="0" smtClean="0"/>
            </a:br>
            <a:r>
              <a:rPr lang="en-US" altLang="en-US" sz="2000" i="0" dirty="0" smtClean="0"/>
              <a:t>Third Quarter 2017</a:t>
            </a:r>
            <a:r>
              <a:rPr lang="en-US" altLang="en-US" sz="2800" i="0" dirty="0" smtClean="0"/>
              <a:t/>
            </a:r>
            <a:br>
              <a:rPr lang="en-US" altLang="en-US" sz="2800" i="0" dirty="0" smtClean="0"/>
            </a:br>
            <a:r>
              <a:rPr lang="en-US" altLang="en-US" sz="2000" i="0" dirty="0" smtClean="0"/>
              <a:t>Session 1</a:t>
            </a:r>
            <a:endParaRPr lang="en-US" altLang="en-US" sz="3600" i="0" dirty="0"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8"/>
          <p:cNvSpPr>
            <a:spLocks noGrp="1" noChangeArrowheads="1"/>
          </p:cNvSpPr>
          <p:nvPr>
            <p:ph type="title"/>
          </p:nvPr>
        </p:nvSpPr>
        <p:spPr/>
        <p:txBody>
          <a:bodyPr/>
          <a:lstStyle/>
          <a:p>
            <a:pPr eaLnBrk="1" hangingPunct="1"/>
            <a:r>
              <a:rPr lang="en-US" altLang="en-US" smtClean="0"/>
              <a:t>Inspections of Excavations</a:t>
            </a:r>
          </a:p>
        </p:txBody>
      </p:sp>
      <p:sp>
        <p:nvSpPr>
          <p:cNvPr id="19460" name="Rectangle 9"/>
          <p:cNvSpPr>
            <a:spLocks noGrp="1" noChangeArrowheads="1"/>
          </p:cNvSpPr>
          <p:nvPr>
            <p:ph type="body" sz="half" idx="1"/>
          </p:nvPr>
        </p:nvSpPr>
        <p:spPr>
          <a:xfrm>
            <a:off x="394138" y="1904999"/>
            <a:ext cx="4149287" cy="4252915"/>
          </a:xfrm>
        </p:spPr>
        <p:txBody>
          <a:bodyPr/>
          <a:lstStyle/>
          <a:p>
            <a:pPr>
              <a:spcBef>
                <a:spcPts val="1200"/>
              </a:spcBef>
              <a:spcAft>
                <a:spcPts val="600"/>
              </a:spcAft>
            </a:pPr>
            <a:r>
              <a:rPr lang="en-US" altLang="en-US" sz="2000" dirty="0"/>
              <a:t>A competent person must make daily inspections of excavations, areas around them and protective systems: </a:t>
            </a:r>
          </a:p>
          <a:p>
            <a:pPr lvl="1">
              <a:spcBef>
                <a:spcPts val="1200"/>
              </a:spcBef>
              <a:spcAft>
                <a:spcPts val="600"/>
              </a:spcAft>
              <a:buClrTx/>
              <a:buSzPct val="100000"/>
              <a:buFont typeface="Wingdings" panose="05000000000000000000" pitchFamily="2" charset="2"/>
              <a:buChar char="ü"/>
            </a:pPr>
            <a:r>
              <a:rPr lang="en-US" altLang="en-US" sz="1800" dirty="0"/>
              <a:t>Before work starts and as </a:t>
            </a:r>
            <a:r>
              <a:rPr lang="en-US" altLang="en-US" sz="1800" dirty="0" smtClean="0"/>
              <a:t>needed </a:t>
            </a:r>
            <a:endParaRPr lang="en-US" altLang="en-US" sz="1800" dirty="0"/>
          </a:p>
          <a:p>
            <a:pPr lvl="1">
              <a:spcBef>
                <a:spcPts val="1200"/>
              </a:spcBef>
              <a:spcAft>
                <a:spcPts val="600"/>
              </a:spcAft>
              <a:buClrTx/>
              <a:buSzPct val="100000"/>
              <a:buFont typeface="Wingdings" panose="05000000000000000000" pitchFamily="2" charset="2"/>
              <a:buChar char="ü"/>
            </a:pPr>
            <a:r>
              <a:rPr lang="en-US" altLang="en-US" sz="1800" dirty="0"/>
              <a:t>After rainstorms, high winds  or other occurrence which may increase hazards, and </a:t>
            </a:r>
          </a:p>
          <a:p>
            <a:pPr lvl="1">
              <a:spcBef>
                <a:spcPts val="1200"/>
              </a:spcBef>
              <a:spcAft>
                <a:spcPts val="600"/>
              </a:spcAft>
              <a:buClrTx/>
              <a:buSzPct val="100000"/>
              <a:buFont typeface="Wingdings" panose="05000000000000000000" pitchFamily="2" charset="2"/>
              <a:buChar char="ü"/>
            </a:pPr>
            <a:r>
              <a:rPr lang="en-US" altLang="en-US" sz="1800" dirty="0"/>
              <a:t>When you can reasonably anticipate an employee will be exposed to </a:t>
            </a:r>
            <a:r>
              <a:rPr lang="en-US" altLang="en-US" sz="1800" dirty="0" smtClean="0"/>
              <a:t>hazards</a:t>
            </a:r>
            <a:endParaRPr lang="en-US" altLang="en-US" sz="1800" dirty="0"/>
          </a:p>
        </p:txBody>
      </p:sp>
      <p:pic>
        <p:nvPicPr>
          <p:cNvPr id="9223"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33924" y="1752600"/>
            <a:ext cx="3700627" cy="4572000"/>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
        <p:nvSpPr>
          <p:cNvPr id="7"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10</a:t>
            </a:fld>
            <a:endParaRPr lang="en-US" altLang="en-US" sz="1200"/>
          </a:p>
        </p:txBody>
      </p:sp>
    </p:spTree>
    <p:extLst>
      <p:ext uri="{BB962C8B-B14F-4D97-AF65-F5344CB8AC3E}">
        <p14:creationId xmlns:p14="http://schemas.microsoft.com/office/powerpoint/2010/main" xmlns="" val="3527597434"/>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8"/>
          <p:cNvSpPr>
            <a:spLocks noGrp="1" noChangeArrowheads="1"/>
          </p:cNvSpPr>
          <p:nvPr>
            <p:ph type="title"/>
          </p:nvPr>
        </p:nvSpPr>
        <p:spPr/>
        <p:txBody>
          <a:bodyPr/>
          <a:lstStyle/>
          <a:p>
            <a:pPr eaLnBrk="1" hangingPunct="1"/>
            <a:r>
              <a:rPr lang="en-US" altLang="en-US" smtClean="0"/>
              <a:t>Inspections of Excavations</a:t>
            </a:r>
          </a:p>
        </p:txBody>
      </p:sp>
      <p:sp>
        <p:nvSpPr>
          <p:cNvPr id="21508" name="Rectangle 10"/>
          <p:cNvSpPr>
            <a:spLocks noGrp="1" noChangeArrowheads="1"/>
          </p:cNvSpPr>
          <p:nvPr>
            <p:ph type="body" sz="half" idx="2"/>
          </p:nvPr>
        </p:nvSpPr>
        <p:spPr>
          <a:xfrm>
            <a:off x="677917" y="1905000"/>
            <a:ext cx="7866993" cy="1473200"/>
          </a:xfrm>
        </p:spPr>
        <p:txBody>
          <a:bodyPr/>
          <a:lstStyle/>
          <a:p>
            <a:pPr eaLnBrk="1" hangingPunct="1">
              <a:lnSpc>
                <a:spcPct val="90000"/>
              </a:lnSpc>
            </a:pPr>
            <a:r>
              <a:rPr lang="en-US" altLang="en-US" sz="2500" dirty="0"/>
              <a:t>If the competent person finds evidence of a possible cave-in, indications of failure of protective systems, hazardous atmospheres, or other hazardous conditions:</a:t>
            </a:r>
          </a:p>
        </p:txBody>
      </p:sp>
      <p:sp>
        <p:nvSpPr>
          <p:cNvPr id="21509" name="Text Box 4"/>
          <p:cNvSpPr txBox="1">
            <a:spLocks noChangeArrowheads="1"/>
          </p:cNvSpPr>
          <p:nvPr/>
        </p:nvSpPr>
        <p:spPr bwMode="auto">
          <a:xfrm>
            <a:off x="1600200" y="5791202"/>
            <a:ext cx="20574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endParaRPr lang="en-US" altLang="en-US" sz="1800">
              <a:solidFill>
                <a:srgbClr val="FFFF00"/>
              </a:solidFill>
              <a:latin typeface="Times New Roman" panose="02020603050405020304" pitchFamily="18" charset="0"/>
            </a:endParaRPr>
          </a:p>
        </p:txBody>
      </p:sp>
      <p:pic>
        <p:nvPicPr>
          <p:cNvPr id="10246" name="Picture 12" descr="crazy at 18 ft"/>
          <p:cNvPicPr>
            <a:picLocks noGrp="1" noChangeAspect="1" noChangeArrowheads="1"/>
          </p:cNvPicPr>
          <p:nvPr>
            <p:ph sz="half" idx="1"/>
          </p:nvPr>
        </p:nvPicPr>
        <p:blipFill>
          <a:blip r:embed="rId3" cstate="print">
            <a:extLst>
              <a:ext uri="{28A0092B-C50C-407E-A947-70E740481C1C}">
                <a14:useLocalDpi xmlns:a14="http://schemas.microsoft.com/office/drawing/2010/main" xmlns="" val="0"/>
              </a:ext>
            </a:extLst>
          </a:blip>
          <a:srcRect/>
          <a:stretch>
            <a:fillRect/>
          </a:stretch>
        </p:blipFill>
        <p:spPr>
          <a:xfrm>
            <a:off x="5465845" y="3073402"/>
            <a:ext cx="3072639" cy="2901156"/>
          </a:xfrm>
          <a:effectLst>
            <a:softEdge rad="112500"/>
          </a:effectLst>
        </p:spPr>
      </p:pic>
      <p:sp>
        <p:nvSpPr>
          <p:cNvPr id="21511" name="TextBox 1"/>
          <p:cNvSpPr txBox="1">
            <a:spLocks noChangeArrowheads="1"/>
          </p:cNvSpPr>
          <p:nvPr/>
        </p:nvSpPr>
        <p:spPr bwMode="auto">
          <a:xfrm>
            <a:off x="693683" y="3403600"/>
            <a:ext cx="4682357" cy="2579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342900" indent="-34290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lvl="1">
              <a:lnSpc>
                <a:spcPct val="90000"/>
              </a:lnSpc>
              <a:spcBef>
                <a:spcPts val="600"/>
              </a:spcBef>
              <a:buClrTx/>
              <a:buSzTx/>
              <a:buFont typeface="Wingdings" panose="05000000000000000000" pitchFamily="2" charset="2"/>
              <a:buChar char="ü"/>
            </a:pPr>
            <a:r>
              <a:rPr lang="en-US" altLang="en-US" sz="2200" dirty="0"/>
              <a:t>Exposed employees </a:t>
            </a:r>
            <a:br>
              <a:rPr lang="en-US" altLang="en-US" sz="2200" dirty="0"/>
            </a:br>
            <a:r>
              <a:rPr lang="en-US" altLang="en-US" sz="2200" dirty="0"/>
              <a:t>must be removed from the </a:t>
            </a:r>
            <a:br>
              <a:rPr lang="en-US" altLang="en-US" sz="2200" dirty="0"/>
            </a:br>
            <a:r>
              <a:rPr lang="en-US" altLang="en-US" sz="2200" dirty="0"/>
              <a:t>hazardous area</a:t>
            </a:r>
          </a:p>
          <a:p>
            <a:pPr lvl="1">
              <a:lnSpc>
                <a:spcPct val="90000"/>
              </a:lnSpc>
              <a:spcBef>
                <a:spcPts val="600"/>
              </a:spcBef>
              <a:buClrTx/>
              <a:buSzTx/>
              <a:buFont typeface="Wingdings" panose="05000000000000000000" pitchFamily="2" charset="2"/>
              <a:buChar char="ü"/>
            </a:pPr>
            <a:r>
              <a:rPr lang="en-US" altLang="en-US" sz="2200" dirty="0"/>
              <a:t>Employees may not return </a:t>
            </a:r>
            <a:br>
              <a:rPr lang="en-US" altLang="en-US" sz="2200" dirty="0"/>
            </a:br>
            <a:r>
              <a:rPr lang="en-US" altLang="en-US" sz="2200" dirty="0"/>
              <a:t>until the necessary </a:t>
            </a:r>
            <a:br>
              <a:rPr lang="en-US" altLang="en-US" sz="2200" dirty="0"/>
            </a:br>
            <a:r>
              <a:rPr lang="en-US" altLang="en-US" sz="2200" dirty="0"/>
              <a:t>precautions have been </a:t>
            </a:r>
            <a:br>
              <a:rPr lang="en-US" altLang="en-US" sz="2200" dirty="0"/>
            </a:br>
            <a:r>
              <a:rPr lang="en-US" altLang="en-US" sz="2200" dirty="0"/>
              <a:t>taken</a:t>
            </a:r>
          </a:p>
          <a:p>
            <a:pPr>
              <a:spcBef>
                <a:spcPct val="0"/>
              </a:spcBef>
              <a:buClrTx/>
              <a:buSzTx/>
              <a:buFontTx/>
              <a:buNone/>
            </a:pPr>
            <a:endParaRPr lang="en-US" altLang="en-US" sz="1800" dirty="0"/>
          </a:p>
        </p:txBody>
      </p:sp>
      <p:sp>
        <p:nvSpPr>
          <p:cNvPr id="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11</a:t>
            </a:fld>
            <a:endParaRPr lang="en-US" altLang="en-US" sz="1200"/>
          </a:p>
        </p:txBody>
      </p:sp>
    </p:spTree>
    <p:extLst>
      <p:ext uri="{BB962C8B-B14F-4D97-AF65-F5344CB8AC3E}">
        <p14:creationId xmlns:p14="http://schemas.microsoft.com/office/powerpoint/2010/main" xmlns="" val="4095974246"/>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p:txBody>
          <a:bodyPr/>
          <a:lstStyle/>
          <a:p>
            <a:pPr eaLnBrk="1" hangingPunct="1"/>
            <a:r>
              <a:rPr lang="en-US" altLang="en-US" smtClean="0"/>
              <a:t>Objectives</a:t>
            </a:r>
          </a:p>
        </p:txBody>
      </p:sp>
      <p:sp>
        <p:nvSpPr>
          <p:cNvPr id="7172" name="Rectangle 5"/>
          <p:cNvSpPr>
            <a:spLocks noGrp="1" noChangeArrowheads="1"/>
          </p:cNvSpPr>
          <p:nvPr>
            <p:ph type="body" idx="1"/>
          </p:nvPr>
        </p:nvSpPr>
        <p:spPr>
          <a:xfrm>
            <a:off x="677917" y="1816100"/>
            <a:ext cx="7977352" cy="4394200"/>
          </a:xfrm>
        </p:spPr>
        <p:txBody>
          <a:bodyPr/>
          <a:lstStyle/>
          <a:p>
            <a:pPr marL="0" indent="0">
              <a:buNone/>
            </a:pPr>
            <a:r>
              <a:rPr lang="en-US" altLang="en-US" b="1" dirty="0"/>
              <a:t>Upon completion of this module you should be able to:</a:t>
            </a:r>
            <a:endParaRPr lang="en-US" altLang="en-US" sz="2400" dirty="0"/>
          </a:p>
          <a:p>
            <a:pPr marL="635000" lvl="1" indent="-406400">
              <a:buClrTx/>
              <a:buSzPct val="100000"/>
              <a:buFont typeface="Wingdings" panose="05000000000000000000" pitchFamily="2" charset="2"/>
              <a:buChar char="þ"/>
            </a:pPr>
            <a:r>
              <a:rPr lang="en-US" altLang="en-US" dirty="0"/>
              <a:t>Explain the </a:t>
            </a:r>
            <a:r>
              <a:rPr lang="en-US" altLang="en-US" dirty="0" smtClean="0"/>
              <a:t>potential hazards </a:t>
            </a:r>
            <a:r>
              <a:rPr lang="en-US" altLang="en-US" dirty="0"/>
              <a:t>of working in </a:t>
            </a:r>
            <a:r>
              <a:rPr lang="en-US" altLang="en-US" dirty="0" smtClean="0"/>
              <a:t>excavations</a:t>
            </a:r>
            <a:endParaRPr lang="en-US" altLang="en-US" dirty="0"/>
          </a:p>
          <a:p>
            <a:pPr marL="635000" lvl="1" indent="-406400">
              <a:buClrTx/>
              <a:buSzPct val="100000"/>
              <a:buFont typeface="Wingdings" panose="05000000000000000000" pitchFamily="2" charset="2"/>
              <a:buChar char="þ"/>
            </a:pPr>
            <a:r>
              <a:rPr lang="en-US" altLang="en-US" dirty="0"/>
              <a:t>Describe the various types of protective </a:t>
            </a:r>
            <a:r>
              <a:rPr lang="en-US" altLang="en-US" dirty="0" smtClean="0"/>
              <a:t>systems</a:t>
            </a:r>
          </a:p>
          <a:p>
            <a:pPr marL="635000" lvl="1" indent="-406400">
              <a:buClrTx/>
              <a:buSzPct val="100000"/>
              <a:buFont typeface="Wingdings" panose="05000000000000000000" pitchFamily="2" charset="2"/>
              <a:buChar char="þ"/>
            </a:pPr>
            <a:r>
              <a:rPr lang="en-US" altLang="en-US" dirty="0" smtClean="0"/>
              <a:t>Understand the importance of evaluating site conditions and planning for them</a:t>
            </a:r>
            <a:endParaRPr lang="en-US" altLang="en-US" dirty="0"/>
          </a:p>
          <a:p>
            <a:pPr marL="635000" lvl="1" indent="-406400">
              <a:buClrTx/>
              <a:buSzPct val="100000"/>
              <a:buFont typeface="Wingdings" panose="05000000000000000000" pitchFamily="2" charset="2"/>
              <a:buChar char="þ"/>
            </a:pPr>
            <a:r>
              <a:rPr lang="en-US" altLang="en-US" dirty="0" smtClean="0"/>
              <a:t>Define </a:t>
            </a:r>
            <a:r>
              <a:rPr lang="en-US" altLang="en-US" dirty="0"/>
              <a:t>the role of the T&amp;E competent person</a:t>
            </a:r>
          </a:p>
          <a:p>
            <a:pPr marL="635000" lvl="1" indent="-406400">
              <a:buClrTx/>
              <a:buSzPct val="100000"/>
              <a:buFont typeface="Wingdings" panose="05000000000000000000" pitchFamily="2" charset="2"/>
              <a:buChar char="þ"/>
            </a:pPr>
            <a:r>
              <a:rPr lang="en-US" altLang="en-US" dirty="0" smtClean="0"/>
              <a:t>Describe inspection requirements</a:t>
            </a:r>
            <a:endParaRPr lang="en-US" altLang="en-US" dirty="0"/>
          </a:p>
          <a:p>
            <a:pPr marL="228600" lvl="1" indent="0">
              <a:buSzPct val="100000"/>
              <a:buNone/>
            </a:pPr>
            <a:endParaRPr lang="en-US" altLang="en-US" dirty="0"/>
          </a:p>
        </p:txBody>
      </p:sp>
      <p:sp>
        <p:nvSpPr>
          <p:cNvPr id="5"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2</a:t>
            </a:fld>
            <a:endParaRPr lang="en-US" altLang="en-US" sz="1200"/>
          </a:p>
        </p:txBody>
      </p:sp>
    </p:spTree>
    <p:extLst>
      <p:ext uri="{BB962C8B-B14F-4D97-AF65-F5344CB8AC3E}">
        <p14:creationId xmlns:p14="http://schemas.microsoft.com/office/powerpoint/2010/main" xmlns="" val="188364330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p:cNvSpPr>
            <a:spLocks noGrp="1" noChangeArrowheads="1"/>
          </p:cNvSpPr>
          <p:nvPr>
            <p:ph type="title"/>
          </p:nvPr>
        </p:nvSpPr>
        <p:spPr/>
        <p:txBody>
          <a:bodyPr/>
          <a:lstStyle/>
          <a:p>
            <a:pPr eaLnBrk="1" hangingPunct="1"/>
            <a:r>
              <a:rPr lang="en-US" altLang="en-US" smtClean="0"/>
              <a:t>Definitions</a:t>
            </a:r>
          </a:p>
        </p:txBody>
      </p:sp>
      <p:sp>
        <p:nvSpPr>
          <p:cNvPr id="11268" name="Rectangle 6"/>
          <p:cNvSpPr>
            <a:spLocks noGrp="1" noChangeArrowheads="1"/>
          </p:cNvSpPr>
          <p:nvPr>
            <p:ph type="body" idx="1"/>
          </p:nvPr>
        </p:nvSpPr>
        <p:spPr/>
        <p:txBody>
          <a:bodyPr/>
          <a:lstStyle/>
          <a:p>
            <a:pPr marL="0" indent="0" eaLnBrk="1" hangingPunct="1">
              <a:lnSpc>
                <a:spcPct val="90000"/>
              </a:lnSpc>
              <a:buNone/>
            </a:pPr>
            <a:r>
              <a:rPr lang="en-US" altLang="en-US" dirty="0" smtClean="0"/>
              <a:t>Excavation </a:t>
            </a:r>
          </a:p>
          <a:p>
            <a:pPr marL="457200" lvl="1" indent="0" eaLnBrk="1" hangingPunct="1">
              <a:lnSpc>
                <a:spcPct val="90000"/>
              </a:lnSpc>
              <a:buNone/>
            </a:pPr>
            <a:r>
              <a:rPr lang="en-US" altLang="en-US" dirty="0" smtClean="0"/>
              <a:t>Any man-made cut, cavity, trench, or depression formed by earth removal.</a:t>
            </a:r>
          </a:p>
          <a:p>
            <a:pPr marL="0" indent="0" eaLnBrk="1" hangingPunct="1">
              <a:lnSpc>
                <a:spcPct val="90000"/>
              </a:lnSpc>
              <a:buNone/>
            </a:pPr>
            <a:r>
              <a:rPr lang="en-US" altLang="en-US" dirty="0" smtClean="0"/>
              <a:t>Trench </a:t>
            </a:r>
          </a:p>
          <a:p>
            <a:pPr marL="457200" lvl="1" indent="0" eaLnBrk="1" hangingPunct="1">
              <a:lnSpc>
                <a:spcPct val="90000"/>
              </a:lnSpc>
              <a:buNone/>
            </a:pPr>
            <a:r>
              <a:rPr lang="en-US" altLang="en-US" dirty="0" smtClean="0"/>
              <a:t>a narrow excavation.  The depth is greater than the width, but not wider than 15 feet.</a:t>
            </a:r>
          </a:p>
        </p:txBody>
      </p:sp>
      <p:sp>
        <p:nvSpPr>
          <p:cNvPr id="11269" name="Text Box 4"/>
          <p:cNvSpPr txBox="1">
            <a:spLocks noChangeArrowheads="1"/>
          </p:cNvSpPr>
          <p:nvPr/>
        </p:nvSpPr>
        <p:spPr bwMode="auto">
          <a:xfrm>
            <a:off x="1543050" y="5562602"/>
            <a:ext cx="1828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endParaRPr lang="en-US" altLang="en-US" sz="1800" b="1">
              <a:solidFill>
                <a:srgbClr val="FFFF00"/>
              </a:solidFill>
              <a:latin typeface="Times New Roman" panose="02020603050405020304" pitchFamily="18" charset="0"/>
            </a:endParaRPr>
          </a:p>
        </p:txBody>
      </p:sp>
      <p:sp>
        <p:nvSpPr>
          <p:cNvPr id="6"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3</a:t>
            </a:fld>
            <a:endParaRPr lang="en-US" altLang="en-US" sz="1200"/>
          </a:p>
        </p:txBody>
      </p:sp>
    </p:spTree>
    <p:extLst>
      <p:ext uri="{BB962C8B-B14F-4D97-AF65-F5344CB8AC3E}">
        <p14:creationId xmlns:p14="http://schemas.microsoft.com/office/powerpoint/2010/main" xmlns="" val="3868510973"/>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p:txBody>
          <a:bodyPr/>
          <a:lstStyle/>
          <a:p>
            <a:pPr eaLnBrk="1" hangingPunct="1"/>
            <a:r>
              <a:rPr lang="en-US" altLang="en-US" smtClean="0"/>
              <a:t>Excavation Safety</a:t>
            </a:r>
          </a:p>
        </p:txBody>
      </p:sp>
      <p:sp>
        <p:nvSpPr>
          <p:cNvPr id="6" name="Rectangle 3"/>
          <p:cNvSpPr txBox="1">
            <a:spLocks noChangeArrowheads="1"/>
          </p:cNvSpPr>
          <p:nvPr/>
        </p:nvSpPr>
        <p:spPr bwMode="auto">
          <a:xfrm>
            <a:off x="662152" y="1891862"/>
            <a:ext cx="4256689" cy="4164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a:lstStyle>
          <a:p>
            <a:pPr eaLnBrk="1" hangingPunct="1">
              <a:lnSpc>
                <a:spcPct val="85000"/>
              </a:lnSpc>
              <a:spcBef>
                <a:spcPts val="1200"/>
              </a:spcBef>
              <a:spcAft>
                <a:spcPts val="600"/>
              </a:spcAft>
              <a:defRPr/>
            </a:pPr>
            <a:r>
              <a:rPr lang="en-US" altLang="en-US" sz="2700" kern="0" dirty="0"/>
              <a:t>One of the most hazardous job task performed in construction</a:t>
            </a:r>
          </a:p>
          <a:p>
            <a:pPr eaLnBrk="1" hangingPunct="1">
              <a:lnSpc>
                <a:spcPct val="85000"/>
              </a:lnSpc>
              <a:spcBef>
                <a:spcPts val="1200"/>
              </a:spcBef>
              <a:spcAft>
                <a:spcPts val="600"/>
              </a:spcAft>
              <a:defRPr/>
            </a:pPr>
            <a:r>
              <a:rPr lang="en-US" altLang="en-US" sz="2700" kern="0" dirty="0"/>
              <a:t>Around 70 fatalities each year</a:t>
            </a:r>
          </a:p>
          <a:p>
            <a:pPr eaLnBrk="1" hangingPunct="1">
              <a:lnSpc>
                <a:spcPct val="85000"/>
              </a:lnSpc>
              <a:spcBef>
                <a:spcPts val="1200"/>
              </a:spcBef>
              <a:spcAft>
                <a:spcPts val="600"/>
              </a:spcAft>
              <a:defRPr/>
            </a:pPr>
            <a:r>
              <a:rPr lang="en-US" altLang="en-US" sz="2700" kern="0" dirty="0"/>
              <a:t>1000 injuries per year</a:t>
            </a:r>
          </a:p>
          <a:p>
            <a:pPr eaLnBrk="1" hangingPunct="1">
              <a:defRPr/>
            </a:pPr>
            <a:endParaRPr lang="en-US" altLang="en-US" sz="2700" kern="0" dirty="0"/>
          </a:p>
        </p:txBody>
      </p:sp>
      <p:sp>
        <p:nvSpPr>
          <p:cNvPr id="7"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4</a:t>
            </a:fld>
            <a:endParaRPr lang="en-US" altLang="en-US" sz="120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18841" y="2002783"/>
            <a:ext cx="3770996" cy="3657037"/>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7637082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0"/>
          <p:cNvSpPr>
            <a:spLocks noGrp="1" noChangeArrowheads="1"/>
          </p:cNvSpPr>
          <p:nvPr>
            <p:ph type="title"/>
          </p:nvPr>
        </p:nvSpPr>
        <p:spPr/>
        <p:txBody>
          <a:bodyPr/>
          <a:lstStyle/>
          <a:p>
            <a:pPr eaLnBrk="1" hangingPunct="1"/>
            <a:r>
              <a:rPr lang="en-US" altLang="en-US" smtClean="0"/>
              <a:t>Excavation Hazards</a:t>
            </a:r>
          </a:p>
        </p:txBody>
      </p:sp>
      <p:sp>
        <p:nvSpPr>
          <p:cNvPr id="23556" name="Rectangle 11"/>
          <p:cNvSpPr>
            <a:spLocks noGrp="1" noChangeArrowheads="1"/>
          </p:cNvSpPr>
          <p:nvPr>
            <p:ph type="body" sz="half" idx="1"/>
          </p:nvPr>
        </p:nvSpPr>
        <p:spPr>
          <a:xfrm>
            <a:off x="677918" y="1905000"/>
            <a:ext cx="3865508" cy="3092450"/>
          </a:xfrm>
        </p:spPr>
        <p:txBody>
          <a:bodyPr/>
          <a:lstStyle/>
          <a:p>
            <a:pPr eaLnBrk="1" hangingPunct="1"/>
            <a:r>
              <a:rPr lang="en-US" altLang="en-US" sz="2700" dirty="0"/>
              <a:t>Cave-ins</a:t>
            </a:r>
          </a:p>
          <a:p>
            <a:pPr eaLnBrk="1" hangingPunct="1"/>
            <a:r>
              <a:rPr lang="en-US" altLang="en-US" sz="2700" dirty="0"/>
              <a:t>Asphyxiation</a:t>
            </a:r>
          </a:p>
          <a:p>
            <a:pPr eaLnBrk="1" hangingPunct="1"/>
            <a:r>
              <a:rPr lang="en-US" altLang="en-US" sz="2700" dirty="0"/>
              <a:t>Toxic materials</a:t>
            </a:r>
          </a:p>
          <a:p>
            <a:pPr eaLnBrk="1" hangingPunct="1"/>
            <a:r>
              <a:rPr lang="en-US" altLang="en-US" sz="2700" dirty="0"/>
              <a:t>Fire</a:t>
            </a:r>
          </a:p>
          <a:p>
            <a:pPr eaLnBrk="1" hangingPunct="1"/>
            <a:r>
              <a:rPr lang="en-US" altLang="en-US" sz="2700" dirty="0"/>
              <a:t>Equipment</a:t>
            </a:r>
          </a:p>
          <a:p>
            <a:pPr eaLnBrk="1" hangingPunct="1"/>
            <a:r>
              <a:rPr lang="en-US" altLang="en-US" sz="2700" dirty="0"/>
              <a:t>Underground utilities</a:t>
            </a:r>
          </a:p>
        </p:txBody>
      </p:sp>
      <p:pic>
        <p:nvPicPr>
          <p:cNvPr id="23558" name="Picture 8">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40524" y="5140325"/>
            <a:ext cx="3034986" cy="960438"/>
          </a:xfrm>
          <a:prstGeom prst="rect">
            <a:avLst/>
          </a:prstGeom>
          <a:noFill/>
          <a:ln>
            <a:noFill/>
          </a:ln>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903075" y="1839311"/>
            <a:ext cx="3657601" cy="2787472"/>
          </a:xfrm>
          <a:prstGeom prst="rect">
            <a:avLst/>
          </a:prstGeom>
        </p:spPr>
      </p:pic>
      <p:sp>
        <p:nvSpPr>
          <p:cNvPr id="3" name="Rectangle 2"/>
          <p:cNvSpPr/>
          <p:nvPr/>
        </p:nvSpPr>
        <p:spPr>
          <a:xfrm>
            <a:off x="4903075" y="4623435"/>
            <a:ext cx="3486150" cy="1477328"/>
          </a:xfrm>
          <a:prstGeom prst="rect">
            <a:avLst/>
          </a:prstGeom>
        </p:spPr>
        <p:txBody>
          <a:bodyPr wrap="square">
            <a:spAutoFit/>
          </a:bodyPr>
          <a:lstStyle/>
          <a:p>
            <a:r>
              <a:rPr lang="en-US" b="1" dirty="0"/>
              <a:t>Did you know</a:t>
            </a:r>
            <a:r>
              <a:rPr lang="en-US" b="1" dirty="0" smtClean="0"/>
              <a:t>?</a:t>
            </a:r>
          </a:p>
          <a:p>
            <a:endParaRPr lang="en-US" dirty="0"/>
          </a:p>
          <a:p>
            <a:r>
              <a:rPr lang="en-US" b="1" dirty="0"/>
              <a:t>The fatality rate for excavation work is 112% higher than the rate for general construction.</a:t>
            </a:r>
            <a:endParaRPr lang="en-US" dirty="0"/>
          </a:p>
        </p:txBody>
      </p:sp>
      <p:sp>
        <p:nvSpPr>
          <p:cNvPr id="8"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5</a:t>
            </a:fld>
            <a:endParaRPr lang="en-US" altLang="en-US" sz="1200"/>
          </a:p>
        </p:txBody>
      </p:sp>
    </p:spTree>
    <p:extLst>
      <p:ext uri="{BB962C8B-B14F-4D97-AF65-F5344CB8AC3E}">
        <p14:creationId xmlns:p14="http://schemas.microsoft.com/office/powerpoint/2010/main" xmlns="" val="8830912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5"/>
          <p:cNvSpPr>
            <a:spLocks noGrp="1" noChangeArrowheads="1"/>
          </p:cNvSpPr>
          <p:nvPr>
            <p:ph type="title"/>
          </p:nvPr>
        </p:nvSpPr>
        <p:spPr/>
        <p:txBody>
          <a:bodyPr/>
          <a:lstStyle/>
          <a:p>
            <a:pPr eaLnBrk="1" hangingPunct="1"/>
            <a:r>
              <a:rPr lang="en-US" altLang="en-US" smtClean="0"/>
              <a:t>Soil Weight</a:t>
            </a:r>
          </a:p>
        </p:txBody>
      </p:sp>
      <p:sp>
        <p:nvSpPr>
          <p:cNvPr id="14340" name="Rectangle 6"/>
          <p:cNvSpPr>
            <a:spLocks noGrp="1" noChangeArrowheads="1"/>
          </p:cNvSpPr>
          <p:nvPr>
            <p:ph type="body" sz="half" idx="1"/>
          </p:nvPr>
        </p:nvSpPr>
        <p:spPr>
          <a:xfrm>
            <a:off x="566451" y="1940693"/>
            <a:ext cx="3264569" cy="3863975"/>
          </a:xfrm>
        </p:spPr>
        <p:txBody>
          <a:bodyPr/>
          <a:lstStyle/>
          <a:p>
            <a:pPr eaLnBrk="1" hangingPunct="1"/>
            <a:r>
              <a:rPr lang="en-US" altLang="en-US" sz="3200" dirty="0"/>
              <a:t>One cubic foot of soil weighs approximately 100 </a:t>
            </a:r>
            <a:r>
              <a:rPr lang="en-US" altLang="en-US" sz="3200" dirty="0" smtClean="0"/>
              <a:t>pounds</a:t>
            </a:r>
            <a:endParaRPr lang="en-US" altLang="en-US" sz="3200" dirty="0"/>
          </a:p>
          <a:p>
            <a:pPr eaLnBrk="1" hangingPunct="1"/>
            <a:r>
              <a:rPr lang="en-US" altLang="en-US" sz="3200" dirty="0"/>
              <a:t>That’s 2700 pounds per cubic yard</a:t>
            </a:r>
          </a:p>
        </p:txBody>
      </p:sp>
      <p:pic>
        <p:nvPicPr>
          <p:cNvPr id="25605" name="Picture 7"/>
          <p:cNvPicPr>
            <a:picLocks noGrp="1" noChangeAspect="1" noChangeArrowheads="1"/>
          </p:cNvPicPr>
          <p:nvPr>
            <p:ph sz="quarter" idx="2"/>
          </p:nvPr>
        </p:nvPicPr>
        <p:blipFill>
          <a:blip r:embed="rId3" cstate="print">
            <a:extLst>
              <a:ext uri="{28A0092B-C50C-407E-A947-70E740481C1C}">
                <a14:useLocalDpi xmlns:a14="http://schemas.microsoft.com/office/drawing/2010/main" xmlns="" val="0"/>
              </a:ext>
            </a:extLst>
          </a:blip>
          <a:srcRect l="2136"/>
          <a:stretch>
            <a:fillRect/>
          </a:stretch>
        </p:blipFill>
        <p:spPr>
          <a:xfrm>
            <a:off x="3962400" y="1871665"/>
            <a:ext cx="4661338" cy="4073525"/>
          </a:xfrm>
        </p:spPr>
      </p:pic>
      <p:sp>
        <p:nvSpPr>
          <p:cNvPr id="6"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6</a:t>
            </a:fld>
            <a:endParaRPr lang="en-US" altLang="en-US" sz="1200"/>
          </a:p>
        </p:txBody>
      </p:sp>
    </p:spTree>
    <p:extLst>
      <p:ext uri="{BB962C8B-B14F-4D97-AF65-F5344CB8AC3E}">
        <p14:creationId xmlns:p14="http://schemas.microsoft.com/office/powerpoint/2010/main" xmlns="" val="15992083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animEffect transition="in" filter="fade">
                                      <p:cBhvr>
                                        <p:cTn id="7" dur="1000"/>
                                        <p:tgtEl>
                                          <p:spTgt spid="14340">
                                            <p:txEl>
                                              <p:pRg st="0" end="0"/>
                                            </p:txEl>
                                          </p:spTgt>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4340">
                                            <p:txEl>
                                              <p:pRg st="1" end="1"/>
                                            </p:txEl>
                                          </p:spTgt>
                                        </p:tgtEl>
                                        <p:attrNameLst>
                                          <p:attrName>style.visibility</p:attrName>
                                        </p:attrNameLst>
                                      </p:cBhvr>
                                      <p:to>
                                        <p:strVal val="visible"/>
                                      </p:to>
                                    </p:set>
                                    <p:animEffect transition="in" filter="fade">
                                      <p:cBhvr>
                                        <p:cTn id="11" dur="1000"/>
                                        <p:tgtEl>
                                          <p:spTgt spid="1434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4"/>
          <p:cNvSpPr>
            <a:spLocks noGrp="1" noChangeArrowheads="1"/>
          </p:cNvSpPr>
          <p:nvPr>
            <p:ph type="title"/>
          </p:nvPr>
        </p:nvSpPr>
        <p:spPr/>
        <p:txBody>
          <a:bodyPr/>
          <a:lstStyle/>
          <a:p>
            <a:pPr eaLnBrk="1" hangingPunct="1"/>
            <a:r>
              <a:rPr lang="en-US" altLang="en-US" dirty="0" smtClean="0"/>
              <a:t>Site Evaluation and Planning</a:t>
            </a:r>
          </a:p>
        </p:txBody>
      </p:sp>
      <p:sp>
        <p:nvSpPr>
          <p:cNvPr id="17412" name="Rectangle 5"/>
          <p:cNvSpPr>
            <a:spLocks noGrp="1" noChangeArrowheads="1"/>
          </p:cNvSpPr>
          <p:nvPr>
            <p:ph type="body" sz="half" idx="1"/>
          </p:nvPr>
        </p:nvSpPr>
        <p:spPr>
          <a:xfrm>
            <a:off x="536028" y="2006600"/>
            <a:ext cx="4051738" cy="3937000"/>
          </a:xfrm>
        </p:spPr>
        <p:txBody>
          <a:bodyPr/>
          <a:lstStyle/>
          <a:p>
            <a:pPr eaLnBrk="1" hangingPunct="1"/>
            <a:r>
              <a:rPr lang="en-US" altLang="en-US" sz="2800" dirty="0"/>
              <a:t>Soil conditions</a:t>
            </a:r>
          </a:p>
          <a:p>
            <a:pPr eaLnBrk="1" hangingPunct="1"/>
            <a:r>
              <a:rPr lang="en-US" altLang="en-US" sz="2800" dirty="0"/>
              <a:t>Protective systems</a:t>
            </a:r>
          </a:p>
          <a:p>
            <a:pPr eaLnBrk="1" hangingPunct="1"/>
            <a:r>
              <a:rPr lang="en-US" altLang="en-US" sz="2800" dirty="0"/>
              <a:t>Atmospheric hazards</a:t>
            </a:r>
          </a:p>
          <a:p>
            <a:pPr eaLnBrk="1" hangingPunct="1"/>
            <a:r>
              <a:rPr lang="en-US" altLang="en-US" sz="2800" dirty="0"/>
              <a:t>Access/egress </a:t>
            </a:r>
          </a:p>
          <a:p>
            <a:pPr eaLnBrk="1" hangingPunct="1"/>
            <a:r>
              <a:rPr lang="en-US" altLang="en-US" sz="2800" dirty="0"/>
              <a:t>Underground utilities</a:t>
            </a:r>
          </a:p>
          <a:p>
            <a:pPr eaLnBrk="1" hangingPunct="1"/>
            <a:r>
              <a:rPr lang="en-US" altLang="en-US" sz="2800" dirty="0"/>
              <a:t>Structures</a:t>
            </a:r>
          </a:p>
        </p:txBody>
      </p:sp>
      <p:pic>
        <p:nvPicPr>
          <p:cNvPr id="8198" name="Picture 9" descr="excavation3"/>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l="13359" r="11977" b="14899"/>
          <a:stretch>
            <a:fillRect/>
          </a:stretch>
        </p:blipFill>
        <p:spPr>
          <a:xfrm>
            <a:off x="4849211" y="1975506"/>
            <a:ext cx="3656410" cy="3759200"/>
          </a:xfrm>
          <a:effectLst>
            <a:softEdge rad="112500"/>
          </a:effectLst>
        </p:spPr>
      </p:pic>
      <p:sp>
        <p:nvSpPr>
          <p:cNvPr id="6"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7</a:t>
            </a:fld>
            <a:endParaRPr lang="en-US" altLang="en-US" sz="1200"/>
          </a:p>
        </p:txBody>
      </p:sp>
    </p:spTree>
    <p:extLst>
      <p:ext uri="{BB962C8B-B14F-4D97-AF65-F5344CB8AC3E}">
        <p14:creationId xmlns:p14="http://schemas.microsoft.com/office/powerpoint/2010/main" xmlns="" val="3265901997"/>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lnSpc>
                <a:spcPct val="80000"/>
              </a:lnSpc>
            </a:pPr>
            <a:r>
              <a:rPr lang="en-US" altLang="en-US" smtClean="0">
                <a:latin typeface="Arial" panose="020B0604020202020204" pitchFamily="34" charset="0"/>
              </a:rPr>
              <a:t> </a:t>
            </a:r>
            <a:r>
              <a:rPr lang="en-US" altLang="en-US" smtClean="0"/>
              <a:t>Protection of Employees</a:t>
            </a:r>
            <a:endParaRPr lang="en-US" altLang="en-US" sz="2900"/>
          </a:p>
        </p:txBody>
      </p:sp>
      <p:sp>
        <p:nvSpPr>
          <p:cNvPr id="13316" name="Rectangle 3"/>
          <p:cNvSpPr>
            <a:spLocks noGrp="1" noChangeArrowheads="1"/>
          </p:cNvSpPr>
          <p:nvPr>
            <p:ph type="body" sz="half" idx="1"/>
          </p:nvPr>
        </p:nvSpPr>
        <p:spPr>
          <a:xfrm>
            <a:off x="457200" y="1905002"/>
            <a:ext cx="4086225" cy="4151313"/>
          </a:xfrm>
        </p:spPr>
        <p:txBody>
          <a:bodyPr/>
          <a:lstStyle/>
          <a:p>
            <a:pPr eaLnBrk="1" hangingPunct="1">
              <a:lnSpc>
                <a:spcPct val="85000"/>
              </a:lnSpc>
              <a:spcBef>
                <a:spcPct val="30000"/>
              </a:spcBef>
            </a:pPr>
            <a:r>
              <a:rPr lang="en-US" altLang="en-US" sz="2700" dirty="0"/>
              <a:t>Employees shall be protected from cave-ins by using an adequately designed protective </a:t>
            </a:r>
            <a:r>
              <a:rPr lang="en-US" altLang="en-US" sz="2700" dirty="0" smtClean="0"/>
              <a:t>system or by sloping or benching the excavation</a:t>
            </a:r>
            <a:endParaRPr lang="en-US" altLang="en-US" sz="2700" dirty="0"/>
          </a:p>
          <a:p>
            <a:pPr eaLnBrk="1" hangingPunct="1">
              <a:lnSpc>
                <a:spcPct val="85000"/>
              </a:lnSpc>
              <a:spcBef>
                <a:spcPct val="30000"/>
              </a:spcBef>
            </a:pPr>
            <a:r>
              <a:rPr lang="en-US" altLang="en-US" sz="2700" dirty="0"/>
              <a:t>Protective systems must be able to resist all expected loads to the system</a:t>
            </a:r>
          </a:p>
          <a:p>
            <a:pPr eaLnBrk="1" hangingPunct="1"/>
            <a:endParaRPr lang="en-US" altLang="en-US" sz="2700" dirty="0"/>
          </a:p>
        </p:txBody>
      </p:sp>
      <p:sp>
        <p:nvSpPr>
          <p:cNvPr id="13317" name="Text Box 4"/>
          <p:cNvSpPr txBox="1">
            <a:spLocks noChangeArrowheads="1"/>
          </p:cNvSpPr>
          <p:nvPr/>
        </p:nvSpPr>
        <p:spPr bwMode="auto">
          <a:xfrm>
            <a:off x="1543050" y="5562602"/>
            <a:ext cx="1828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0000"/>
              <a:buFont typeface="Wingdings" panose="05000000000000000000" pitchFamily="2" charset="2"/>
              <a:buChar char="l"/>
              <a:defRPr sz="3100">
                <a:solidFill>
                  <a:schemeClr val="tx1"/>
                </a:solidFill>
                <a:latin typeface="Arial" panose="020B0604020202020204" pitchFamily="34" charset="0"/>
              </a:defRPr>
            </a:lvl1pPr>
            <a:lvl2pPr marL="742950" indent="-285750">
              <a:spcBef>
                <a:spcPct val="20000"/>
              </a:spcBef>
              <a:buClr>
                <a:schemeClr val="accent1"/>
              </a:buClr>
              <a:buSzPct val="150000"/>
              <a:buChar char="•"/>
              <a:defRPr sz="2600">
                <a:solidFill>
                  <a:schemeClr val="tx1"/>
                </a:solidFill>
                <a:latin typeface="Arial" panose="020B0604020202020204" pitchFamily="34" charset="0"/>
              </a:defRPr>
            </a:lvl2pPr>
            <a:lvl3pPr marL="1143000" indent="-228600">
              <a:spcBef>
                <a:spcPct val="20000"/>
              </a:spcBef>
              <a:buClr>
                <a:schemeClr val="tx1"/>
              </a:buClr>
              <a:buSzPct val="150000"/>
              <a:buChar char="•"/>
              <a:defRPr sz="2200">
                <a:solidFill>
                  <a:schemeClr val="tx1"/>
                </a:solidFill>
                <a:latin typeface="Arial" panose="020B0604020202020204" pitchFamily="34" charset="0"/>
              </a:defRPr>
            </a:lvl3pPr>
            <a:lvl4pPr marL="1600200" indent="-228600">
              <a:spcBef>
                <a:spcPct val="20000"/>
              </a:spcBef>
              <a:buClr>
                <a:schemeClr val="tx2"/>
              </a:buClr>
              <a:buSzPct val="150000"/>
              <a:buChar char="•"/>
              <a:defRPr sz="2000">
                <a:solidFill>
                  <a:schemeClr val="tx1"/>
                </a:solidFill>
                <a:latin typeface="Arial" panose="020B0604020202020204" pitchFamily="34" charset="0"/>
              </a:defRPr>
            </a:lvl4pPr>
            <a:lvl5pPr marL="2057400" indent="-228600">
              <a:spcBef>
                <a:spcPct val="20000"/>
              </a:spcBef>
              <a:buClr>
                <a:schemeClr val="folHlink"/>
              </a:buClr>
              <a:buSzPct val="15000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panose="020B0604020202020204" pitchFamily="34" charset="0"/>
              </a:defRPr>
            </a:lvl9pPr>
          </a:lstStyle>
          <a:p>
            <a:pPr>
              <a:spcBef>
                <a:spcPct val="50000"/>
              </a:spcBef>
              <a:buClrTx/>
              <a:buSzTx/>
              <a:buFontTx/>
              <a:buNone/>
            </a:pPr>
            <a:endParaRPr lang="en-US" altLang="en-US" sz="1800" b="1">
              <a:solidFill>
                <a:srgbClr val="FFFF00"/>
              </a:solidFill>
              <a:latin typeface="Times New Roman" panose="02020603050405020304" pitchFamily="18" charset="0"/>
            </a:endParaRPr>
          </a:p>
        </p:txBody>
      </p:sp>
      <p:pic>
        <p:nvPicPr>
          <p:cNvPr id="615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13434" y="1879603"/>
            <a:ext cx="3511113" cy="4049712"/>
          </a:xfrm>
          <a:prstGeom prst="rect">
            <a:avLst/>
          </a:prstGeom>
          <a:ln>
            <a:noFill/>
          </a:ln>
          <a:effectLst>
            <a:softEdge rad="112500"/>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flat" cmpd="sng">
                <a:solidFill>
                  <a:schemeClr val="tx1"/>
                </a:solidFill>
                <a:prstDash val="solid"/>
                <a:miter lim="800000"/>
                <a:headEnd/>
                <a:tailEnd/>
              </a14:hiddenLine>
            </a:ext>
          </a:extLst>
        </p:spPr>
      </p:pic>
      <p:sp>
        <p:nvSpPr>
          <p:cNvPr id="7"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8</a:t>
            </a:fld>
            <a:endParaRPr lang="en-US" altLang="en-US" sz="1200"/>
          </a:p>
        </p:txBody>
      </p:sp>
    </p:spTree>
    <p:extLst>
      <p:ext uri="{BB962C8B-B14F-4D97-AF65-F5344CB8AC3E}">
        <p14:creationId xmlns:p14="http://schemas.microsoft.com/office/powerpoint/2010/main" xmlns="" val="15229960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6"/>
          <p:cNvSpPr>
            <a:spLocks noGrp="1" noChangeArrowheads="1"/>
          </p:cNvSpPr>
          <p:nvPr>
            <p:ph type="title"/>
          </p:nvPr>
        </p:nvSpPr>
        <p:spPr/>
        <p:txBody>
          <a:bodyPr/>
          <a:lstStyle/>
          <a:p>
            <a:pPr eaLnBrk="1" hangingPunct="1"/>
            <a:r>
              <a:rPr lang="en-US" altLang="en-US" smtClean="0"/>
              <a:t>Competent Person</a:t>
            </a:r>
          </a:p>
        </p:txBody>
      </p:sp>
      <p:sp>
        <p:nvSpPr>
          <p:cNvPr id="15364" name="Rectangle 7"/>
          <p:cNvSpPr>
            <a:spLocks noGrp="1" noChangeArrowheads="1"/>
          </p:cNvSpPr>
          <p:nvPr>
            <p:ph type="body" sz="half" idx="1"/>
          </p:nvPr>
        </p:nvSpPr>
        <p:spPr>
          <a:xfrm>
            <a:off x="520262" y="1905000"/>
            <a:ext cx="4556235" cy="4038600"/>
          </a:xfrm>
        </p:spPr>
        <p:txBody>
          <a:bodyPr>
            <a:normAutofit lnSpcReduction="10000"/>
          </a:bodyPr>
          <a:lstStyle/>
          <a:p>
            <a:pPr>
              <a:lnSpc>
                <a:spcPct val="80000"/>
              </a:lnSpc>
              <a:spcBef>
                <a:spcPts val="1200"/>
              </a:spcBef>
              <a:spcAft>
                <a:spcPts val="600"/>
              </a:spcAft>
            </a:pPr>
            <a:r>
              <a:rPr lang="en-US" altLang="en-US" sz="2300" dirty="0"/>
              <a:t>Must have specific training</a:t>
            </a:r>
          </a:p>
          <a:p>
            <a:pPr>
              <a:lnSpc>
                <a:spcPct val="80000"/>
              </a:lnSpc>
              <a:spcBef>
                <a:spcPts val="1200"/>
              </a:spcBef>
              <a:spcAft>
                <a:spcPts val="600"/>
              </a:spcAft>
            </a:pPr>
            <a:r>
              <a:rPr lang="en-US" altLang="en-US" sz="2300" dirty="0"/>
              <a:t>Knowledgeable about:</a:t>
            </a:r>
          </a:p>
          <a:p>
            <a:pPr lvl="1">
              <a:lnSpc>
                <a:spcPct val="80000"/>
              </a:lnSpc>
              <a:spcBef>
                <a:spcPts val="1200"/>
              </a:spcBef>
              <a:spcAft>
                <a:spcPts val="600"/>
              </a:spcAft>
              <a:buClrTx/>
              <a:buSzPct val="100000"/>
              <a:buFont typeface="Wingdings" panose="05000000000000000000" pitchFamily="2" charset="2"/>
              <a:buChar char="ü"/>
            </a:pPr>
            <a:r>
              <a:rPr lang="en-US" altLang="en-US" sz="2000" dirty="0"/>
              <a:t>Soils classification</a:t>
            </a:r>
          </a:p>
          <a:p>
            <a:pPr lvl="1">
              <a:lnSpc>
                <a:spcPct val="80000"/>
              </a:lnSpc>
              <a:spcBef>
                <a:spcPts val="1200"/>
              </a:spcBef>
              <a:spcAft>
                <a:spcPts val="600"/>
              </a:spcAft>
              <a:buClrTx/>
              <a:buSzPct val="100000"/>
              <a:buFont typeface="Wingdings" panose="05000000000000000000" pitchFamily="2" charset="2"/>
              <a:buChar char="ü"/>
            </a:pPr>
            <a:r>
              <a:rPr lang="en-US" altLang="en-US" sz="2000" dirty="0"/>
              <a:t>The use of protective systems</a:t>
            </a:r>
          </a:p>
          <a:p>
            <a:pPr lvl="1">
              <a:lnSpc>
                <a:spcPct val="80000"/>
              </a:lnSpc>
              <a:spcBef>
                <a:spcPts val="1200"/>
              </a:spcBef>
              <a:spcAft>
                <a:spcPts val="600"/>
              </a:spcAft>
              <a:buClrTx/>
              <a:buSzPct val="100000"/>
              <a:buFont typeface="Wingdings" panose="05000000000000000000" pitchFamily="2" charset="2"/>
              <a:buChar char="ü"/>
            </a:pPr>
            <a:r>
              <a:rPr lang="en-US" altLang="en-US" sz="2000" dirty="0"/>
              <a:t>The requirements of the standard</a:t>
            </a:r>
          </a:p>
          <a:p>
            <a:pPr>
              <a:lnSpc>
                <a:spcPct val="80000"/>
              </a:lnSpc>
              <a:spcBef>
                <a:spcPts val="1200"/>
              </a:spcBef>
              <a:spcAft>
                <a:spcPts val="600"/>
              </a:spcAft>
            </a:pPr>
            <a:r>
              <a:rPr lang="en-US" altLang="en-US" sz="2300" dirty="0"/>
              <a:t>Must be capable of identifying hazards</a:t>
            </a:r>
          </a:p>
          <a:p>
            <a:pPr>
              <a:lnSpc>
                <a:spcPct val="80000"/>
              </a:lnSpc>
              <a:spcBef>
                <a:spcPts val="1200"/>
              </a:spcBef>
              <a:spcAft>
                <a:spcPts val="600"/>
              </a:spcAft>
            </a:pPr>
            <a:r>
              <a:rPr lang="en-US" altLang="en-US" sz="2300" dirty="0"/>
              <a:t>Authorized to immediately eliminate hazards</a:t>
            </a:r>
          </a:p>
          <a:p>
            <a:pPr eaLnBrk="1" hangingPunct="1">
              <a:lnSpc>
                <a:spcPct val="80000"/>
              </a:lnSpc>
            </a:pPr>
            <a:endParaRPr lang="en-US" altLang="en-US" sz="2300" dirty="0"/>
          </a:p>
        </p:txBody>
      </p:sp>
      <p:pic>
        <p:nvPicPr>
          <p:cNvPr id="7173" name="Picture 10" descr="ladder in trench box">
            <a:hlinkClick r:id="rId3" action="ppaction://hlinkpres?slideindex=1&amp;slidetitle="/>
          </p:cNvPr>
          <p:cNvPicPr>
            <a:picLocks noGrp="1" noChangeAspect="1" noChangeArrowheads="1"/>
          </p:cNvPicPr>
          <p:nvPr>
            <p:ph sz="half" idx="2"/>
          </p:nvPr>
        </p:nvPicPr>
        <p:blipFill>
          <a:blip r:embed="rId4" cstate="print">
            <a:extLst>
              <a:ext uri="{28A0092B-C50C-407E-A947-70E740481C1C}">
                <a14:useLocalDpi xmlns:a14="http://schemas.microsoft.com/office/drawing/2010/main" xmlns="" val="0"/>
              </a:ext>
            </a:extLst>
          </a:blip>
          <a:srcRect/>
          <a:stretch>
            <a:fillRect/>
          </a:stretch>
        </p:blipFill>
        <p:spPr>
          <a:xfrm>
            <a:off x="5123793" y="2128345"/>
            <a:ext cx="3673366" cy="3603296"/>
          </a:xfrm>
          <a:effectLst>
            <a:softEdge rad="112500"/>
          </a:effectLst>
        </p:spPr>
      </p:pic>
      <p:sp>
        <p:nvSpPr>
          <p:cNvPr id="7" name="Rectangle 9"/>
          <p:cNvSpPr>
            <a:spLocks noGrp="1" noChangeArrowheads="1"/>
          </p:cNvSpPr>
          <p:nvPr>
            <p:ph type="sldNum" sz="quarter" idx="10"/>
          </p:nvPr>
        </p:nvSpPr>
        <p:spPr>
          <a:xfrm>
            <a:off x="7543800" y="6416566"/>
            <a:ext cx="16002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a:pPr>
                <a:spcBef>
                  <a:spcPct val="0"/>
                </a:spcBef>
                <a:buClrTx/>
                <a:buSzTx/>
                <a:buFontTx/>
                <a:buNone/>
              </a:pPr>
              <a:t>9</a:t>
            </a:fld>
            <a:endParaRPr lang="en-US" altLang="en-US" sz="1200"/>
          </a:p>
        </p:txBody>
      </p:sp>
    </p:spTree>
    <p:extLst>
      <p:ext uri="{BB962C8B-B14F-4D97-AF65-F5344CB8AC3E}">
        <p14:creationId xmlns:p14="http://schemas.microsoft.com/office/powerpoint/2010/main" xmlns="" val="129852796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Studio</Template>
  <TotalTime>8517</TotalTime>
  <Words>1224</Words>
  <Application>Microsoft Office PowerPoint</Application>
  <PresentationFormat>On-screen Show (4:3)</PresentationFormat>
  <Paragraphs>112</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Studio</vt:lpstr>
      <vt:lpstr>Trenching &amp; Excavations Continuing Education Third Quarter 2017 Session 1</vt:lpstr>
      <vt:lpstr>Objectives</vt:lpstr>
      <vt:lpstr>Definitions</vt:lpstr>
      <vt:lpstr>Excavation Safety</vt:lpstr>
      <vt:lpstr>Excavation Hazards</vt:lpstr>
      <vt:lpstr>Soil Weight</vt:lpstr>
      <vt:lpstr>Site Evaluation and Planning</vt:lpstr>
      <vt:lpstr> Protection of Employees</vt:lpstr>
      <vt:lpstr>Competent Person</vt:lpstr>
      <vt:lpstr>Inspections of Excavations</vt:lpstr>
      <vt:lpstr>Inspections of Excavations</vt:lpstr>
    </vt:vector>
  </TitlesOfParts>
  <Company>OSP Task Team 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kholmes</cp:lastModifiedBy>
  <cp:revision>581</cp:revision>
  <cp:lastPrinted>2000-07-21T13:40:41Z</cp:lastPrinted>
  <dcterms:created xsi:type="dcterms:W3CDTF">1998-12-15T16:49:48Z</dcterms:created>
  <dcterms:modified xsi:type="dcterms:W3CDTF">2017-08-02T18:02:57Z</dcterms:modified>
</cp:coreProperties>
</file>