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3" r:id="rId2"/>
    <p:sldId id="271" r:id="rId3"/>
    <p:sldId id="264" r:id="rId4"/>
    <p:sldId id="257" r:id="rId5"/>
    <p:sldId id="265" r:id="rId6"/>
    <p:sldId id="260" r:id="rId7"/>
    <p:sldId id="258" r:id="rId8"/>
    <p:sldId id="267" r:id="rId9"/>
    <p:sldId id="262" r:id="rId10"/>
    <p:sldId id="272" r:id="rId11"/>
    <p:sldId id="266" r:id="rId12"/>
    <p:sldId id="268" r:id="rId13"/>
    <p:sldId id="269" r:id="rId14"/>
  </p:sldIdLst>
  <p:sldSz cx="9144000" cy="6858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6984" autoAdjust="0"/>
    <p:restoredTop sz="54352" autoAdjust="0"/>
  </p:normalViewPr>
  <p:slideViewPr>
    <p:cSldViewPr snapToGrid="0">
      <p:cViewPr>
        <p:scale>
          <a:sx n="80" d="100"/>
          <a:sy n="80" d="100"/>
        </p:scale>
        <p:origin x="-1638" y="18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3" d="100"/>
          <a:sy n="53" d="100"/>
        </p:scale>
        <p:origin x="-282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366235-EF98-42BC-AF6E-20E5C74B45B8}" type="datetimeFigureOut">
              <a:rPr lang="en-US" smtClean="0"/>
              <a:t>3/6/2017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A958B1-D3AD-492D-BF95-8CFF5B5BF27E}" type="slidenum">
              <a:rPr lang="en-US" smtClean="0"/>
              <a:t>‹#›</a:t>
            </a:fld>
            <a:endParaRPr lang="en-US"/>
          </a:p>
        </p:txBody>
      </p:sp>
    </p:spTree>
    <p:extLst>
      <p:ext uri="{BB962C8B-B14F-4D97-AF65-F5344CB8AC3E}">
        <p14:creationId xmlns:p14="http://schemas.microsoft.com/office/powerpoint/2010/main" val="4202539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sz="1200" kern="1200" dirty="0" smtClean="0">
                <a:solidFill>
                  <a:schemeClr val="tx1"/>
                </a:solidFill>
                <a:effectLst/>
                <a:latin typeface="+mn-lt"/>
                <a:ea typeface="+mn-ea"/>
                <a:cs typeface="+mn-cs"/>
              </a:rPr>
              <a:t>This module is to be presented in the second quarter of 2017.  </a:t>
            </a:r>
          </a:p>
          <a:p>
            <a:pPr marL="0" marR="0" indent="0" algn="l" defTabSz="914400" rtl="0" eaLnBrk="1" fontAlgn="auto" latinLnBrk="0" hangingPunct="1">
              <a:lnSpc>
                <a:spcPct val="100000"/>
              </a:lnSpc>
              <a:spcBef>
                <a:spcPct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ct val="0"/>
              </a:spcBef>
              <a:spcAft>
                <a:spcPts val="0"/>
              </a:spcAft>
              <a:buClrTx/>
              <a:buSzTx/>
              <a:buFontTx/>
              <a:buNone/>
              <a:tabLst/>
              <a:defRPr/>
            </a:pPr>
            <a:r>
              <a:rPr lang="en-US" sz="1200" kern="1200" dirty="0" smtClean="0">
                <a:solidFill>
                  <a:schemeClr val="tx1"/>
                </a:solidFill>
                <a:effectLst/>
                <a:latin typeface="+mn-lt"/>
                <a:ea typeface="+mn-ea"/>
                <a:cs typeface="+mn-cs"/>
              </a:rPr>
              <a:t>Recognizing a risk and speaking up with the right words at the right time can prevent you or your peers from getting hurt. It’s the right thing to do, but that doesn’t mean it is easy. This presentation offers some tips for giving and receiving peer coaching.  </a:t>
            </a:r>
          </a:p>
          <a:p>
            <a:pPr>
              <a:spcBef>
                <a:spcPct val="0"/>
              </a:spcBef>
              <a:buFontTx/>
              <a:buNone/>
            </a:pP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a:t>
            </a:fld>
            <a:endParaRPr lang="en-US"/>
          </a:p>
        </p:txBody>
      </p:sp>
    </p:spTree>
    <p:extLst>
      <p:ext uri="{BB962C8B-B14F-4D97-AF65-F5344CB8AC3E}">
        <p14:creationId xmlns:p14="http://schemas.microsoft.com/office/powerpoint/2010/main" val="536599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all about commitment.</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10</a:t>
            </a:fld>
            <a:endParaRPr lang="en-US"/>
          </a:p>
        </p:txBody>
      </p:sp>
    </p:spTree>
    <p:extLst>
      <p:ext uri="{BB962C8B-B14F-4D97-AF65-F5344CB8AC3E}">
        <p14:creationId xmlns:p14="http://schemas.microsoft.com/office/powerpoint/2010/main" val="1215662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Say “thank you!”</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someone takes the time to peer coach you or other members of the crew, thank them for speaking up. Recognize safe behaviors, like good peer coaching, in a positive way.</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11</a:t>
            </a:fld>
            <a:endParaRPr lang="en-US"/>
          </a:p>
        </p:txBody>
      </p:sp>
    </p:spTree>
    <p:extLst>
      <p:ext uri="{BB962C8B-B14F-4D97-AF65-F5344CB8AC3E}">
        <p14:creationId xmlns:p14="http://schemas.microsoft.com/office/powerpoint/2010/main" val="4184938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12</a:t>
            </a:fld>
            <a:endParaRPr lang="en-US"/>
          </a:p>
        </p:txBody>
      </p:sp>
    </p:spTree>
    <p:extLst>
      <p:ext uri="{BB962C8B-B14F-4D97-AF65-F5344CB8AC3E}">
        <p14:creationId xmlns:p14="http://schemas.microsoft.com/office/powerpoint/2010/main" val="12156621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Close</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13</a:t>
            </a:fld>
            <a:endParaRPr lang="en-US"/>
          </a:p>
        </p:txBody>
      </p:sp>
    </p:spTree>
    <p:extLst>
      <p:ext uri="{BB962C8B-B14F-4D97-AF65-F5344CB8AC3E}">
        <p14:creationId xmlns:p14="http://schemas.microsoft.com/office/powerpoint/2010/main" val="1215662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Communicate the facts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are not responsible for how a peer decides to respond to coaching, but the way you communicate can improve how it is received. Move past your feelings — get to the facts. Be an advocate for safety by constructively expressing your concerns and discussing the safest way to complete the task.</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2</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Don’t take it personal</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Feedback won’t always be received in a positive way and can be perceived as criticism. No matter how the other person takes your feedback, when it’s about safety, you have a right and duty to speak up. Sometimes there will be defined rules and procedures you can rely on when coaching someone. When there are gray areas regarding procedure, you should discuss the risk involved in the process with the person you are coaching.</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3</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Everyone has enough experience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it comes to safety, everyone is your peer! Everyone you work with is your peer and has the right and duty to speak up when they see an error-likely situation. Don’t let seniority, age or experience hamper your peer coaching efforts. Whether you have 30 years or 30 days, you have the right and duty to peer coach. Don’t assume that someone else will speak up or that someone else has already taken steps to avoid an error-likely situation. You might be the only one who can and will speak up!</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4</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someone is coaching you, resist the urge to be defensive. No matter how the other person approaches you or how they say it, it’s about safety and you need to listen. The way you receive coaching has a big impact on whether your peers will want to help you and others in the future. When your peer speaks up, they care enough about you to do something that they may feel uncomfortable saying.</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5</a:t>
            </a:fld>
            <a:endParaRPr lang="en-US"/>
          </a:p>
        </p:txBody>
      </p:sp>
    </p:spTree>
    <p:extLst>
      <p:ext uri="{BB962C8B-B14F-4D97-AF65-F5344CB8AC3E}">
        <p14:creationId xmlns:p14="http://schemas.microsoft.com/office/powerpoint/2010/main" val="3848288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It’s not about being right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Peer coaching is not about being right or wrong. It is only about doing the task in the safest way. You don’t have to know everything to stop a job and peer coach. If something doesn’t feel right, speak up - even if you don’t know the right way to do a job.</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6</a:t>
            </a:fld>
            <a:endParaRPr lang="en-US"/>
          </a:p>
        </p:txBody>
      </p:sp>
    </p:spTree>
    <p:extLst>
      <p:ext uri="{BB962C8B-B14F-4D97-AF65-F5344CB8AC3E}">
        <p14:creationId xmlns:p14="http://schemas.microsoft.com/office/powerpoint/2010/main" val="487352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No stupid questions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People say there are no stupid questions and that statement is totally true when it comes to peer coaching. Your questioning attitude is an asset for you and your peers. Use it every day, every job, every time to gain better understanding of the task to be completed and to ensure that the safest way to complete the job is being used. Don’t let fear of being wrong keep you from asking questions that could help your peers. </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7</a:t>
            </a:fld>
            <a:endParaRPr lang="en-US"/>
          </a:p>
        </p:txBody>
      </p:sp>
    </p:spTree>
    <p:extLst>
      <p:ext uri="{BB962C8B-B14F-4D97-AF65-F5344CB8AC3E}">
        <p14:creationId xmlns:p14="http://schemas.microsoft.com/office/powerpoint/2010/main" val="3030359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We are all in this Together!</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also okay to coach employees who work in different areas than you. If an underground employee sees a safety concern that could affect an overhead crew, they need to speak up and vice versa. At the end of the day, it doesn’t matter if you are communication, Distribution or office employees.  We are all striving toward the same vision!</a:t>
            </a:r>
          </a:p>
          <a:p>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8</a:t>
            </a:fld>
            <a:endParaRPr lang="en-US"/>
          </a:p>
        </p:txBody>
      </p:sp>
    </p:spTree>
    <p:extLst>
      <p:ext uri="{BB962C8B-B14F-4D97-AF65-F5344CB8AC3E}">
        <p14:creationId xmlns:p14="http://schemas.microsoft.com/office/powerpoint/2010/main" val="30303596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Speaking up to prevent injury and/or loss is part of our jobs.  We must be committed</a:t>
            </a:r>
            <a:r>
              <a:rPr lang="en-US" baseline="0" dirty="0" smtClean="0"/>
              <a:t> to Speak Up and Listen Up to safety feedback.  </a:t>
            </a:r>
            <a:endParaRPr lang="en-US" dirty="0"/>
          </a:p>
        </p:txBody>
      </p:sp>
      <p:sp>
        <p:nvSpPr>
          <p:cNvPr id="4" name="Slide Number Placeholder 3"/>
          <p:cNvSpPr>
            <a:spLocks noGrp="1"/>
          </p:cNvSpPr>
          <p:nvPr>
            <p:ph type="sldNum" sz="quarter" idx="10"/>
          </p:nvPr>
        </p:nvSpPr>
        <p:spPr/>
        <p:txBody>
          <a:bodyPr/>
          <a:lstStyle/>
          <a:p>
            <a:fld id="{9BA958B1-D3AD-492D-BF95-8CFF5B5BF27E}" type="slidenum">
              <a:rPr lang="en-US" smtClean="0"/>
              <a:t>9</a:t>
            </a:fld>
            <a:endParaRPr lang="en-US"/>
          </a:p>
        </p:txBody>
      </p:sp>
    </p:spTree>
    <p:extLst>
      <p:ext uri="{BB962C8B-B14F-4D97-AF65-F5344CB8AC3E}">
        <p14:creationId xmlns:p14="http://schemas.microsoft.com/office/powerpoint/2010/main" val="1215662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42C0C1-6176-46C8-8072-BD2512D0EA01}" type="datetime1">
              <a:rPr lang="en-US" smtClean="0"/>
              <a:t>3/6/2017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40158375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01923C-8846-478D-9740-4CAEBB183A47}" type="datetime1">
              <a:rPr lang="en-US" smtClean="0"/>
              <a:t>3/6/2017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4077093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9B5DA7-B02C-46A1-8C3D-227C9C5FD6A3}" type="datetime1">
              <a:rPr lang="en-US" smtClean="0"/>
              <a:t>3/6/2017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3011612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4908" y="753762"/>
            <a:ext cx="7797114" cy="936927"/>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953A2C-F8D6-47BF-9730-2A24705CE8E7}" type="datetime1">
              <a:rPr lang="en-US" smtClean="0"/>
              <a:t>3/6/2017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157197372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ADC4B7-46B4-4B55-A389-C96D79457668}" type="datetime1">
              <a:rPr lang="en-US" smtClean="0"/>
              <a:t>3/6/2017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307615328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02F1CF-31DA-4E45-9EE0-11BF71D55874}" type="datetime1">
              <a:rPr lang="en-US" smtClean="0"/>
              <a:t>3/6/2017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22388857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9C551B-A389-45E2-B490-0B080068B695}" type="datetime1">
              <a:rPr lang="en-US" smtClean="0"/>
              <a:t>3/6/2017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2489370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83A125-FD68-45C2-8792-C83AE9DC5A34}" type="datetime1">
              <a:rPr lang="en-US" smtClean="0"/>
              <a:t>3/6/2017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89370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0D803D-CED3-4365-B457-6D672BB869F6}" type="datetime1">
              <a:rPr lang="en-US" smtClean="0"/>
              <a:t>3/6/2017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523819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19168B-E6C3-4F64-893F-9E6E5175B464}" type="datetime1">
              <a:rPr lang="en-US" smtClean="0"/>
              <a:t>3/6/2017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1265789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25EFD-7F94-4148-9C75-AD5BAFBA93A0}" type="datetime1">
              <a:rPr lang="en-US" smtClean="0"/>
              <a:t>3/6/2017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562612-D914-47B5-9F8B-1E84AAC23245}" type="slidenum">
              <a:rPr lang="en-US" smtClean="0"/>
              <a:t>‹#›</a:t>
            </a:fld>
            <a:endParaRPr lang="en-US"/>
          </a:p>
        </p:txBody>
      </p:sp>
    </p:spTree>
    <p:extLst>
      <p:ext uri="{BB962C8B-B14F-4D97-AF65-F5344CB8AC3E}">
        <p14:creationId xmlns:p14="http://schemas.microsoft.com/office/powerpoint/2010/main" val="2848443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8476" y="753762"/>
            <a:ext cx="7673546" cy="936927"/>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566D34-7C63-47D4-9089-BA994B28CA9B}" type="datetime1">
              <a:rPr lang="en-US" smtClean="0"/>
              <a:t>3/6/2017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10400" y="6415367"/>
            <a:ext cx="2057400" cy="365125"/>
          </a:xfrm>
          <a:prstGeom prst="rect">
            <a:avLst/>
          </a:prstGeom>
        </p:spPr>
        <p:txBody>
          <a:bodyPr vert="horz" lIns="91440" tIns="45720" rIns="91440" bIns="45720" rtlCol="0" anchor="ctr"/>
          <a:lstStyle>
            <a:lvl1pPr algn="r">
              <a:defRPr sz="1200">
                <a:solidFill>
                  <a:srgbClr val="002060"/>
                </a:solidFill>
              </a:defRPr>
            </a:lvl1pPr>
          </a:lstStyle>
          <a:p>
            <a:fld id="{70562612-D914-47B5-9F8B-1E84AAC23245}" type="slidenum">
              <a:rPr lang="en-US" smtClean="0"/>
              <a:pPr/>
              <a:t>‹#›</a:t>
            </a:fld>
            <a:endParaRPr lang="en-US" dirty="0"/>
          </a:p>
        </p:txBody>
      </p:sp>
      <p:sp>
        <p:nvSpPr>
          <p:cNvPr id="7" name="Rounded Rectangle 6"/>
          <p:cNvSpPr/>
          <p:nvPr userDrawn="1"/>
        </p:nvSpPr>
        <p:spPr>
          <a:xfrm>
            <a:off x="333632" y="285750"/>
            <a:ext cx="8538519" cy="6386899"/>
          </a:xfrm>
          <a:prstGeom prst="round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userDrawn="1"/>
        </p:nvSpPr>
        <p:spPr>
          <a:xfrm>
            <a:off x="3758858" y="6459101"/>
            <a:ext cx="1641625" cy="398898"/>
          </a:xfrm>
          <a:prstGeom prst="roundRect">
            <a:avLst/>
          </a:prstGeom>
          <a:solidFill>
            <a:schemeClr val="bg1"/>
          </a:solid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059568" y="6499299"/>
            <a:ext cx="1089302" cy="314144"/>
          </a:xfrm>
          <a:prstGeom prst="rect">
            <a:avLst/>
          </a:prstGeom>
        </p:spPr>
      </p:pic>
    </p:spTree>
    <p:extLst>
      <p:ext uri="{BB962C8B-B14F-4D97-AF65-F5344CB8AC3E}">
        <p14:creationId xmlns:p14="http://schemas.microsoft.com/office/powerpoint/2010/main" val="28718923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600" kern="1200">
          <a:solidFill>
            <a:schemeClr val="accent6">
              <a:lumMod val="50000"/>
            </a:schemeClr>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r17CNhOjQAhUT22MKHaWdCeEQjRwIBw&amp;url=http://nl.freeimages.com/search/time-out-signal&amp;bvm=bv.141320020,d.cGc&amp;psig=AFQjCNF58OhG5qtOsSHjIrl98-3z0IrALA&amp;ust=148140452224154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W0ICtourQAhVQzGMKHZ7UDeUQjRwIBw&amp;url=http://targetsafetyltd.co.uk/&amp;bvm=bv.141320020,d.cGc&amp;psig=AFQjCNFdWXhNZ6MGPV6sROLQKkY6VBCNaw&amp;ust=1481481373295751"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hyperlink" Target="http://www.sabredemolition.com/swa"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93125" y="887584"/>
            <a:ext cx="8106032" cy="1311918"/>
          </a:xfrm>
        </p:spPr>
        <p:txBody>
          <a:bodyPr>
            <a:normAutofit/>
          </a:bodyPr>
          <a:lstStyle/>
          <a:p>
            <a:r>
              <a:rPr lang="en-US" sz="6200" dirty="0" smtClean="0">
                <a:solidFill>
                  <a:schemeClr val="tx1"/>
                </a:solidFill>
                <a:latin typeface="Arial Rounded MT Bold" panose="020F0704030504030204" pitchFamily="34" charset="0"/>
              </a:rPr>
              <a:t>Time-Out for Safety</a:t>
            </a:r>
            <a:endParaRPr lang="en-US" sz="6200" dirty="0">
              <a:solidFill>
                <a:schemeClr val="tx1"/>
              </a:solidFill>
              <a:latin typeface="Arial Rounded MT Bold" panose="020F0704030504030204" pitchFamily="34" charset="0"/>
            </a:endParaRPr>
          </a:p>
        </p:txBody>
      </p:sp>
      <p:sp>
        <p:nvSpPr>
          <p:cNvPr id="7" name="Subtitle 6"/>
          <p:cNvSpPr>
            <a:spLocks noGrp="1"/>
          </p:cNvSpPr>
          <p:nvPr>
            <p:ph type="subTitle" idx="1"/>
          </p:nvPr>
        </p:nvSpPr>
        <p:spPr>
          <a:xfrm>
            <a:off x="3333750" y="3024651"/>
            <a:ext cx="5486399" cy="2138556"/>
          </a:xfrm>
        </p:spPr>
        <p:txBody>
          <a:bodyPr>
            <a:normAutofit/>
          </a:bodyPr>
          <a:lstStyle/>
          <a:p>
            <a:r>
              <a:rPr lang="en-US" sz="6000" dirty="0" smtClean="0">
                <a:latin typeface="Arial Rounded MT Bold" panose="020F0704030504030204" pitchFamily="34" charset="0"/>
              </a:rPr>
              <a:t>Peer Coaching</a:t>
            </a:r>
            <a:endParaRPr lang="en-US" sz="6000" dirty="0" smtClean="0">
              <a:latin typeface="Arial Rounded MT Bold" panose="020F0704030504030204" pitchFamily="34" charset="0"/>
            </a:endParaRPr>
          </a:p>
        </p:txBody>
      </p:sp>
      <p:pic>
        <p:nvPicPr>
          <p:cNvPr id="2054" name="Picture 6" descr="Related image">
            <a:hlinkClick r:id="rId3"/>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6851" y="1800695"/>
            <a:ext cx="4292858" cy="429286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657600" y="5207876"/>
            <a:ext cx="4838700" cy="1107996"/>
          </a:xfrm>
          <a:prstGeom prst="rect">
            <a:avLst/>
          </a:prstGeom>
          <a:noFill/>
        </p:spPr>
        <p:txBody>
          <a:bodyPr wrap="square" rtlCol="0">
            <a:spAutoFit/>
          </a:bodyPr>
          <a:lstStyle/>
          <a:p>
            <a:pPr algn="ctr"/>
            <a:r>
              <a:rPr lang="en-US" sz="2400" dirty="0">
                <a:latin typeface="Arial Rounded MT Bold" panose="020F0704030504030204" pitchFamily="34" charset="0"/>
              </a:rPr>
              <a:t>Continuing </a:t>
            </a:r>
            <a:r>
              <a:rPr lang="en-US" sz="2400" dirty="0" smtClean="0">
                <a:latin typeface="Arial Rounded MT Bold" panose="020F0704030504030204" pitchFamily="34" charset="0"/>
              </a:rPr>
              <a:t>Education Module</a:t>
            </a:r>
            <a:endParaRPr lang="en-US" sz="2400" dirty="0">
              <a:latin typeface="Arial Rounded MT Bold" panose="020F0704030504030204" pitchFamily="34" charset="0"/>
            </a:endParaRPr>
          </a:p>
          <a:p>
            <a:pPr algn="ctr"/>
            <a:r>
              <a:rPr lang="en-US" sz="2400" dirty="0" smtClean="0">
                <a:latin typeface="Arial Rounded MT Bold" panose="020F0704030504030204" pitchFamily="34" charset="0"/>
              </a:rPr>
              <a:t>2nd </a:t>
            </a:r>
            <a:r>
              <a:rPr lang="en-US" sz="2400" dirty="0">
                <a:latin typeface="Arial Rounded MT Bold" panose="020F0704030504030204" pitchFamily="34" charset="0"/>
              </a:rPr>
              <a:t>Quarter 2017</a:t>
            </a:r>
          </a:p>
          <a:p>
            <a:endParaRPr lang="en-US" dirty="0"/>
          </a:p>
        </p:txBody>
      </p:sp>
      <p:sp>
        <p:nvSpPr>
          <p:cNvPr id="3" name="Slide Number Placeholder 2"/>
          <p:cNvSpPr>
            <a:spLocks noGrp="1"/>
          </p:cNvSpPr>
          <p:nvPr>
            <p:ph type="sldNum" sz="quarter" idx="12"/>
          </p:nvPr>
        </p:nvSpPr>
        <p:spPr/>
        <p:txBody>
          <a:bodyPr/>
          <a:lstStyle/>
          <a:p>
            <a:fld id="{70562612-D914-47B5-9F8B-1E84AAC23245}" type="slidenum">
              <a:rPr lang="en-US" smtClean="0"/>
              <a:t>1</a:t>
            </a:fld>
            <a:endParaRPr lang="en-US"/>
          </a:p>
        </p:txBody>
      </p:sp>
    </p:spTree>
    <p:extLst>
      <p:ext uri="{BB962C8B-B14F-4D97-AF65-F5344CB8AC3E}">
        <p14:creationId xmlns:p14="http://schemas.microsoft.com/office/powerpoint/2010/main" val="1352448031"/>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is About Commitment</a:t>
            </a:r>
            <a:endParaRPr lang="en-US" dirty="0"/>
          </a:p>
        </p:txBody>
      </p:sp>
      <p:sp>
        <p:nvSpPr>
          <p:cNvPr id="3" name="Content Placeholder 2"/>
          <p:cNvSpPr>
            <a:spLocks noGrp="1"/>
          </p:cNvSpPr>
          <p:nvPr>
            <p:ph idx="1"/>
          </p:nvPr>
        </p:nvSpPr>
        <p:spPr>
          <a:xfrm>
            <a:off x="599090" y="2033752"/>
            <a:ext cx="8071943" cy="3988675"/>
          </a:xfrm>
        </p:spPr>
        <p:txBody>
          <a:bodyPr>
            <a:normAutofit lnSpcReduction="10000"/>
          </a:bodyPr>
          <a:lstStyle/>
          <a:p>
            <a:pPr marL="527050" indent="-527050">
              <a:spcAft>
                <a:spcPts val="600"/>
              </a:spcAft>
              <a:buFont typeface="Wingdings" panose="05000000000000000000" pitchFamily="2" charset="2"/>
              <a:buChar char="ü"/>
            </a:pPr>
            <a:r>
              <a:rPr lang="en-US" sz="4800" dirty="0" smtClean="0"/>
              <a:t>Commit to Speaking Up anytime you see an Unsafe Behavior</a:t>
            </a:r>
          </a:p>
          <a:p>
            <a:pPr marL="527050" indent="-527050">
              <a:spcAft>
                <a:spcPts val="600"/>
              </a:spcAft>
              <a:buFont typeface="Wingdings" panose="05000000000000000000" pitchFamily="2" charset="2"/>
              <a:buChar char="ü"/>
            </a:pPr>
            <a:r>
              <a:rPr lang="en-US" sz="4800" dirty="0" smtClean="0"/>
              <a:t>If someone cares enough to Speak Up You need to Listen Up</a:t>
            </a:r>
          </a:p>
          <a:p>
            <a:pPr marL="0" indent="0" algn="ctr">
              <a:buNone/>
            </a:pPr>
            <a:endParaRPr lang="en-US" sz="3200" dirty="0" smtClean="0"/>
          </a:p>
          <a:p>
            <a:pPr algn="ctr"/>
            <a:endParaRPr lang="en-US" dirty="0"/>
          </a:p>
          <a:p>
            <a:pPr algn="ctr"/>
            <a:endParaRPr lang="en-US" dirty="0"/>
          </a:p>
        </p:txBody>
      </p:sp>
      <p:pic>
        <p:nvPicPr>
          <p:cNvPr id="10244" name="Picture 4" descr="http://www.healthytippingpoint.com/wp-content/uploads/2014/04/commitment-quotes_thum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23" y="662151"/>
            <a:ext cx="8008884" cy="55652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70562612-D914-47B5-9F8B-1E84AAC23245}" type="slidenum">
              <a:rPr lang="en-US" smtClean="0"/>
              <a:t>10</a:t>
            </a:fld>
            <a:endParaRPr lang="en-US"/>
          </a:p>
        </p:txBody>
      </p:sp>
    </p:spTree>
    <p:extLst>
      <p:ext uri="{BB962C8B-B14F-4D97-AF65-F5344CB8AC3E}">
        <p14:creationId xmlns:p14="http://schemas.microsoft.com/office/powerpoint/2010/main" val="39991546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fade">
                                      <p:cBhvr>
                                        <p:cTn id="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Say Thanks </a:t>
            </a:r>
            <a:endParaRPr lang="en-US" dirty="0"/>
          </a:p>
        </p:txBody>
      </p:sp>
      <p:sp>
        <p:nvSpPr>
          <p:cNvPr id="3" name="Content Placeholder 2"/>
          <p:cNvSpPr>
            <a:spLocks noGrp="1"/>
          </p:cNvSpPr>
          <p:nvPr>
            <p:ph idx="1"/>
          </p:nvPr>
        </p:nvSpPr>
        <p:spPr>
          <a:xfrm>
            <a:off x="567560" y="1794094"/>
            <a:ext cx="5391806" cy="4351338"/>
          </a:xfrm>
        </p:spPr>
        <p:txBody>
          <a:bodyPr>
            <a:normAutofit/>
          </a:bodyPr>
          <a:lstStyle/>
          <a:p>
            <a:r>
              <a:rPr lang="en-US" dirty="0"/>
              <a:t>When someone takes the time to peer coach you or other members of the </a:t>
            </a:r>
            <a:r>
              <a:rPr lang="en-US" dirty="0" smtClean="0"/>
              <a:t>crew</a:t>
            </a:r>
          </a:p>
          <a:p>
            <a:r>
              <a:rPr lang="en-US" dirty="0" smtClean="0"/>
              <a:t>Thank </a:t>
            </a:r>
            <a:r>
              <a:rPr lang="en-US" dirty="0"/>
              <a:t>them for speaking </a:t>
            </a:r>
            <a:r>
              <a:rPr lang="en-US" dirty="0" smtClean="0"/>
              <a:t>up</a:t>
            </a:r>
          </a:p>
          <a:p>
            <a:r>
              <a:rPr lang="en-US" dirty="0" smtClean="0"/>
              <a:t>Recognize </a:t>
            </a:r>
            <a:r>
              <a:rPr lang="en-US" dirty="0"/>
              <a:t>safe behaviors, like good peer coaching, in a positive way</a:t>
            </a:r>
            <a:endParaRPr lang="en-US" dirty="0"/>
          </a:p>
        </p:txBody>
      </p:sp>
      <p:pic>
        <p:nvPicPr>
          <p:cNvPr id="8194" name="Picture 2" descr="Image result for Thanks! Thumbs 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5299" y="2128344"/>
            <a:ext cx="2200275" cy="28575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70562612-D914-47B5-9F8B-1E84AAC23245}" type="slidenum">
              <a:rPr lang="en-US" smtClean="0"/>
              <a:t>11</a:t>
            </a:fld>
            <a:endParaRPr lang="en-US"/>
          </a:p>
        </p:txBody>
      </p:sp>
    </p:spTree>
    <p:extLst>
      <p:ext uri="{BB962C8B-B14F-4D97-AF65-F5344CB8AC3E}">
        <p14:creationId xmlns:p14="http://schemas.microsoft.com/office/powerpoint/2010/main" val="3259234882"/>
      </p:ext>
    </p:extLst>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204" y="580342"/>
            <a:ext cx="7797114" cy="936927"/>
          </a:xfrm>
        </p:spPr>
        <p:txBody>
          <a:bodyPr/>
          <a:lstStyle/>
          <a:p>
            <a:r>
              <a:rPr lang="en-US" dirty="0" smtClean="0"/>
              <a:t>Review</a:t>
            </a:r>
            <a:endParaRPr lang="en-US" dirty="0"/>
          </a:p>
        </p:txBody>
      </p:sp>
      <p:sp>
        <p:nvSpPr>
          <p:cNvPr id="3" name="Content Placeholder 2"/>
          <p:cNvSpPr>
            <a:spLocks noGrp="1"/>
          </p:cNvSpPr>
          <p:nvPr>
            <p:ph idx="1"/>
          </p:nvPr>
        </p:nvSpPr>
        <p:spPr>
          <a:xfrm>
            <a:off x="628650" y="1529255"/>
            <a:ext cx="7853198" cy="5029199"/>
          </a:xfrm>
        </p:spPr>
        <p:txBody>
          <a:bodyPr>
            <a:normAutofit/>
          </a:bodyPr>
          <a:lstStyle/>
          <a:p>
            <a:r>
              <a:rPr lang="en-US" sz="3000" dirty="0" smtClean="0"/>
              <a:t>When you see unsafe behavior or situations, Speak Up!</a:t>
            </a:r>
            <a:endParaRPr lang="en-US" sz="3000" dirty="0" smtClean="0"/>
          </a:p>
          <a:p>
            <a:r>
              <a:rPr lang="en-US" sz="3000" dirty="0" smtClean="0"/>
              <a:t>If someone speaks to you about their concern for your behavior and your safety, Listen Up!</a:t>
            </a:r>
          </a:p>
          <a:p>
            <a:r>
              <a:rPr lang="en-US" sz="3000" dirty="0" smtClean="0"/>
              <a:t>It is not about right or wrong, it is about watching out for each other</a:t>
            </a:r>
          </a:p>
          <a:p>
            <a:r>
              <a:rPr lang="en-US" sz="3000" dirty="0" smtClean="0"/>
              <a:t>Your speaking up may prevent an injury</a:t>
            </a:r>
          </a:p>
          <a:p>
            <a:r>
              <a:rPr lang="en-US" sz="3000" dirty="0" smtClean="0"/>
              <a:t>If someone takes the time to peer coach you, thank them!</a:t>
            </a:r>
            <a:endParaRPr lang="en-US" sz="3000" dirty="0" smtClean="0"/>
          </a:p>
          <a:p>
            <a:endParaRPr lang="en-US" dirty="0"/>
          </a:p>
        </p:txBody>
      </p:sp>
      <p:sp>
        <p:nvSpPr>
          <p:cNvPr id="4" name="Slide Number Placeholder 3"/>
          <p:cNvSpPr>
            <a:spLocks noGrp="1"/>
          </p:cNvSpPr>
          <p:nvPr>
            <p:ph type="sldNum" sz="quarter" idx="12"/>
          </p:nvPr>
        </p:nvSpPr>
        <p:spPr/>
        <p:txBody>
          <a:bodyPr/>
          <a:lstStyle/>
          <a:p>
            <a:fld id="{70562612-D914-47B5-9F8B-1E84AAC23245}" type="slidenum">
              <a:rPr lang="en-US" smtClean="0"/>
              <a:t>12</a:t>
            </a:fld>
            <a:endParaRPr lang="en-US"/>
          </a:p>
        </p:txBody>
      </p:sp>
    </p:spTree>
    <p:extLst>
      <p:ext uri="{BB962C8B-B14F-4D97-AF65-F5344CB8AC3E}">
        <p14:creationId xmlns:p14="http://schemas.microsoft.com/office/powerpoint/2010/main" val="16092489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725214" y="693683"/>
            <a:ext cx="7772400" cy="1907014"/>
          </a:xfrm>
        </p:spPr>
        <p:txBody>
          <a:bodyPr>
            <a:normAutofit fontScale="92500" lnSpcReduction="10000"/>
          </a:bodyPr>
          <a:lstStyle/>
          <a:p>
            <a:pPr marL="0" indent="0" algn="ctr">
              <a:spcBef>
                <a:spcPts val="0"/>
              </a:spcBef>
              <a:buNone/>
            </a:pPr>
            <a:r>
              <a:rPr lang="en-US" sz="8000" dirty="0" smtClean="0">
                <a:latin typeface="Berlin Sans FB" panose="020E0602020502020306" pitchFamily="34" charset="0"/>
              </a:rPr>
              <a:t>Injury Free Takes You and Me!</a:t>
            </a:r>
            <a:endParaRPr lang="en-US" sz="8000" dirty="0">
              <a:latin typeface="Berlin Sans FB" panose="020E0602020502020306" pitchFamily="34" charset="0"/>
            </a:endParaRPr>
          </a:p>
          <a:p>
            <a:endParaRPr lang="en-US" dirty="0"/>
          </a:p>
        </p:txBody>
      </p:sp>
      <p:sp>
        <p:nvSpPr>
          <p:cNvPr id="6" name="AutoShape 4" descr="Image result for Safety target">
            <a:hlinkClick r:id="rId3"/>
          </p:cNvPr>
          <p:cNvSpPr>
            <a:spLocks noChangeAspect="1" noChangeArrowheads="1"/>
          </p:cNvSpPr>
          <p:nvPr/>
        </p:nvSpPr>
        <p:spPr bwMode="auto">
          <a:xfrm>
            <a:off x="53975" y="-876300"/>
            <a:ext cx="3895725" cy="1828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Image result for Safety target">
            <a:hlinkClick r:id="rId3"/>
          </p:cNvPr>
          <p:cNvSpPr>
            <a:spLocks noChangeAspect="1" noChangeArrowheads="1"/>
          </p:cNvSpPr>
          <p:nvPr/>
        </p:nvSpPr>
        <p:spPr bwMode="auto">
          <a:xfrm>
            <a:off x="206375" y="-723900"/>
            <a:ext cx="3895725" cy="1828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Donut 8"/>
          <p:cNvSpPr/>
          <p:nvPr/>
        </p:nvSpPr>
        <p:spPr>
          <a:xfrm>
            <a:off x="4713890" y="2916621"/>
            <a:ext cx="3846786" cy="3641833"/>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Donut 11"/>
          <p:cNvSpPr/>
          <p:nvPr/>
        </p:nvSpPr>
        <p:spPr>
          <a:xfrm>
            <a:off x="5355771" y="3548555"/>
            <a:ext cx="2541319" cy="2377963"/>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Donut 12"/>
          <p:cNvSpPr/>
          <p:nvPr/>
        </p:nvSpPr>
        <p:spPr>
          <a:xfrm>
            <a:off x="5866409" y="4037610"/>
            <a:ext cx="1543793" cy="1425039"/>
          </a:xfrm>
          <a:prstGeom prst="donut">
            <a:avLst>
              <a:gd name="adj" fmla="val 1284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807522" y="3548555"/>
            <a:ext cx="3142178" cy="1107996"/>
          </a:xfrm>
          <a:prstGeom prst="rect">
            <a:avLst/>
          </a:prstGeom>
          <a:noFill/>
        </p:spPr>
        <p:txBody>
          <a:bodyPr wrap="square" rtlCol="0">
            <a:spAutoFit/>
          </a:bodyPr>
          <a:lstStyle/>
          <a:p>
            <a:pPr algn="ctr"/>
            <a:r>
              <a:rPr lang="en-US" sz="6600" i="1" dirty="0" smtClean="0">
                <a:solidFill>
                  <a:srgbClr val="FF0000"/>
                </a:solidFill>
                <a:latin typeface="Berlin Sans FB" panose="020E0602020502020306" pitchFamily="34" charset="0"/>
              </a:rPr>
              <a:t>Target</a:t>
            </a:r>
            <a:endParaRPr lang="en-US" sz="6600" i="1" dirty="0">
              <a:solidFill>
                <a:srgbClr val="FF0000"/>
              </a:solidFill>
              <a:latin typeface="Berlin Sans FB" panose="020E0602020502020306" pitchFamily="34" charset="0"/>
            </a:endParaRPr>
          </a:p>
        </p:txBody>
      </p:sp>
      <p:sp>
        <p:nvSpPr>
          <p:cNvPr id="22" name="TextBox 21"/>
          <p:cNvSpPr txBox="1"/>
          <p:nvPr/>
        </p:nvSpPr>
        <p:spPr>
          <a:xfrm>
            <a:off x="807522" y="4826255"/>
            <a:ext cx="3142178" cy="1107996"/>
          </a:xfrm>
          <a:prstGeom prst="rect">
            <a:avLst/>
          </a:prstGeom>
          <a:noFill/>
        </p:spPr>
        <p:txBody>
          <a:bodyPr wrap="square" rtlCol="0">
            <a:spAutoFit/>
          </a:bodyPr>
          <a:lstStyle/>
          <a:p>
            <a:pPr algn="ctr"/>
            <a:r>
              <a:rPr lang="en-US" sz="6600" i="1" dirty="0" smtClean="0">
                <a:solidFill>
                  <a:srgbClr val="002060"/>
                </a:solidFill>
                <a:latin typeface="Berlin Sans FB" panose="020E0602020502020306" pitchFamily="34" charset="0"/>
              </a:rPr>
              <a:t>Safety</a:t>
            </a:r>
            <a:endParaRPr lang="en-US" sz="6600" i="1" dirty="0">
              <a:solidFill>
                <a:srgbClr val="002060"/>
              </a:solidFill>
              <a:latin typeface="Berlin Sans FB" panose="020E0602020502020306" pitchFamily="34" charset="0"/>
            </a:endParaRPr>
          </a:p>
        </p:txBody>
      </p:sp>
      <p:grpSp>
        <p:nvGrpSpPr>
          <p:cNvPr id="21" name="Group 20"/>
          <p:cNvGrpSpPr/>
          <p:nvPr/>
        </p:nvGrpSpPr>
        <p:grpSpPr>
          <a:xfrm>
            <a:off x="653141" y="4602145"/>
            <a:ext cx="8039595" cy="286377"/>
            <a:chOff x="653143" y="4656551"/>
            <a:chExt cx="8039595" cy="169704"/>
          </a:xfrm>
        </p:grpSpPr>
        <p:sp>
          <p:nvSpPr>
            <p:cNvPr id="20" name="Rectangle 19"/>
            <p:cNvSpPr/>
            <p:nvPr/>
          </p:nvSpPr>
          <p:spPr>
            <a:xfrm>
              <a:off x="653143" y="4656551"/>
              <a:ext cx="8039595" cy="169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flipH="1" flipV="1">
              <a:off x="653143" y="4737537"/>
              <a:ext cx="8039595" cy="12592"/>
            </a:xfrm>
            <a:prstGeom prst="line">
              <a:avLst/>
            </a:prstGeom>
            <a:ln w="66675">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rot="16200000">
            <a:off x="4697791" y="4518643"/>
            <a:ext cx="3868242" cy="331596"/>
            <a:chOff x="653143" y="4656551"/>
            <a:chExt cx="8039595" cy="169704"/>
          </a:xfrm>
        </p:grpSpPr>
        <p:sp>
          <p:nvSpPr>
            <p:cNvPr id="27" name="Rectangle 26"/>
            <p:cNvSpPr/>
            <p:nvPr/>
          </p:nvSpPr>
          <p:spPr>
            <a:xfrm>
              <a:off x="653143" y="4656551"/>
              <a:ext cx="8039595" cy="169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H="1" flipV="1">
              <a:off x="653143" y="4737537"/>
              <a:ext cx="8039595" cy="12592"/>
            </a:xfrm>
            <a:prstGeom prst="line">
              <a:avLst/>
            </a:prstGeom>
            <a:ln w="66675">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10" name="Oval 9"/>
          <p:cNvSpPr/>
          <p:nvPr/>
        </p:nvSpPr>
        <p:spPr>
          <a:xfrm>
            <a:off x="6285015" y="4399089"/>
            <a:ext cx="706580" cy="67689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653141" y="4521758"/>
            <a:ext cx="4060749" cy="442128"/>
          </a:xfrm>
          <a:prstGeom prst="rightArrow">
            <a:avLst>
              <a:gd name="adj1" fmla="val 50000"/>
              <a:gd name="adj2" fmla="val 153333"/>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70562612-D914-47B5-9F8B-1E84AAC23245}" type="slidenum">
              <a:rPr lang="en-US" smtClean="0"/>
              <a:t>13</a:t>
            </a:fld>
            <a:endParaRPr lang="en-US"/>
          </a:p>
        </p:txBody>
      </p:sp>
    </p:spTree>
    <p:extLst>
      <p:ext uri="{BB962C8B-B14F-4D97-AF65-F5344CB8AC3E}">
        <p14:creationId xmlns:p14="http://schemas.microsoft.com/office/powerpoint/2010/main" val="43520307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Peer Coaching?</a:t>
            </a:r>
            <a:r>
              <a:rPr lang="en-US" dirty="0" smtClean="0"/>
              <a:t> </a:t>
            </a:r>
            <a:endParaRPr lang="en-US" dirty="0"/>
          </a:p>
        </p:txBody>
      </p:sp>
      <p:sp>
        <p:nvSpPr>
          <p:cNvPr id="3" name="Content Placeholder 2"/>
          <p:cNvSpPr>
            <a:spLocks noGrp="1"/>
          </p:cNvSpPr>
          <p:nvPr>
            <p:ph idx="1"/>
          </p:nvPr>
        </p:nvSpPr>
        <p:spPr>
          <a:xfrm>
            <a:off x="628650" y="1686911"/>
            <a:ext cx="7742840" cy="4490052"/>
          </a:xfrm>
        </p:spPr>
        <p:txBody>
          <a:bodyPr>
            <a:normAutofit lnSpcReduction="10000"/>
          </a:bodyPr>
          <a:lstStyle/>
          <a:p>
            <a:pPr marL="0" indent="0">
              <a:buNone/>
            </a:pPr>
            <a:r>
              <a:rPr lang="en-US" sz="4400" dirty="0" smtClean="0"/>
              <a:t>An Informal conversation between:</a:t>
            </a:r>
          </a:p>
          <a:p>
            <a:pPr lvl="1"/>
            <a:r>
              <a:rPr lang="en-US" sz="4000" dirty="0" smtClean="0"/>
              <a:t>Co-workers</a:t>
            </a:r>
          </a:p>
          <a:p>
            <a:pPr lvl="1"/>
            <a:r>
              <a:rPr lang="en-US" sz="4000" dirty="0" smtClean="0"/>
              <a:t>Friends</a:t>
            </a:r>
          </a:p>
          <a:p>
            <a:pPr marL="0" indent="0">
              <a:buNone/>
            </a:pPr>
            <a:r>
              <a:rPr lang="en-US" sz="4400" dirty="0" smtClean="0"/>
              <a:t>Conversations </a:t>
            </a:r>
            <a:r>
              <a:rPr lang="en-US" sz="4400" dirty="0"/>
              <a:t>that are </a:t>
            </a:r>
            <a:r>
              <a:rPr lang="en-US" sz="4400" dirty="0" smtClean="0"/>
              <a:t>beneficial </a:t>
            </a:r>
            <a:r>
              <a:rPr lang="en-US" sz="4400" dirty="0"/>
              <a:t>and </a:t>
            </a:r>
            <a:r>
              <a:rPr lang="en-US" sz="4400" dirty="0" smtClean="0"/>
              <a:t>supportive</a:t>
            </a:r>
          </a:p>
          <a:p>
            <a:pPr marL="0" indent="0">
              <a:buNone/>
            </a:pPr>
            <a:r>
              <a:rPr lang="en-US" sz="4400" dirty="0" smtClean="0"/>
              <a:t>In the Context of Safety </a:t>
            </a:r>
            <a:endParaRPr lang="en-US" sz="3600" dirty="0" smtClean="0"/>
          </a:p>
        </p:txBody>
      </p:sp>
      <p:sp>
        <p:nvSpPr>
          <p:cNvPr id="4" name="Slide Number Placeholder 3"/>
          <p:cNvSpPr>
            <a:spLocks noGrp="1"/>
          </p:cNvSpPr>
          <p:nvPr>
            <p:ph type="sldNum" sz="quarter" idx="12"/>
          </p:nvPr>
        </p:nvSpPr>
        <p:spPr/>
        <p:txBody>
          <a:bodyPr/>
          <a:lstStyle/>
          <a:p>
            <a:fld id="{70562612-D914-47B5-9F8B-1E84AAC23245}" type="slidenum">
              <a:rPr lang="en-US" smtClean="0"/>
              <a:t>2</a:t>
            </a:fld>
            <a:endParaRPr lang="en-US" dirty="0"/>
          </a:p>
        </p:txBody>
      </p:sp>
    </p:spTree>
    <p:extLst>
      <p:ext uri="{BB962C8B-B14F-4D97-AF65-F5344CB8AC3E}">
        <p14:creationId xmlns:p14="http://schemas.microsoft.com/office/powerpoint/2010/main" val="2627403355"/>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Peer Coaching?</a:t>
            </a:r>
            <a:endParaRPr lang="en-US" dirty="0"/>
          </a:p>
        </p:txBody>
      </p:sp>
      <p:sp>
        <p:nvSpPr>
          <p:cNvPr id="3" name="Content Placeholder 2"/>
          <p:cNvSpPr>
            <a:spLocks noGrp="1"/>
          </p:cNvSpPr>
          <p:nvPr>
            <p:ph idx="1"/>
          </p:nvPr>
        </p:nvSpPr>
        <p:spPr>
          <a:xfrm>
            <a:off x="628649" y="1939157"/>
            <a:ext cx="4826219" cy="4237806"/>
          </a:xfrm>
        </p:spPr>
        <p:txBody>
          <a:bodyPr>
            <a:normAutofit/>
          </a:bodyPr>
          <a:lstStyle/>
          <a:p>
            <a:pPr marL="0" indent="0">
              <a:buNone/>
            </a:pPr>
            <a:r>
              <a:rPr lang="en-US" sz="4000" dirty="0" smtClean="0"/>
              <a:t>Recognizing </a:t>
            </a:r>
            <a:r>
              <a:rPr lang="en-US" sz="4000" dirty="0"/>
              <a:t>a risk and speaking up with the right words at the right time </a:t>
            </a:r>
            <a:r>
              <a:rPr lang="en-US" sz="4000" dirty="0" smtClean="0"/>
              <a:t>may </a:t>
            </a:r>
            <a:r>
              <a:rPr lang="en-US" sz="4000" dirty="0"/>
              <a:t>prevent </a:t>
            </a:r>
            <a:r>
              <a:rPr lang="en-US" sz="4000" dirty="0" smtClean="0"/>
              <a:t>someone from </a:t>
            </a:r>
            <a:r>
              <a:rPr lang="en-US" sz="4000" dirty="0"/>
              <a:t>getting hurt</a:t>
            </a:r>
            <a:endParaRPr lang="en-US" sz="3600" dirty="0" smtClean="0"/>
          </a:p>
        </p:txBody>
      </p:sp>
      <p:pic>
        <p:nvPicPr>
          <p:cNvPr id="1028" name="Picture 4" descr="Image result for Speak up for safe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18883" y="1939157"/>
            <a:ext cx="4512882" cy="361030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70562612-D914-47B5-9F8B-1E84AAC23245}" type="slidenum">
              <a:rPr lang="en-US" smtClean="0"/>
              <a:t>3</a:t>
            </a:fld>
            <a:endParaRPr lang="en-US"/>
          </a:p>
        </p:txBody>
      </p:sp>
    </p:spTree>
    <p:extLst>
      <p:ext uri="{BB962C8B-B14F-4D97-AF65-F5344CB8AC3E}">
        <p14:creationId xmlns:p14="http://schemas.microsoft.com/office/powerpoint/2010/main" val="361627465"/>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529255" y="501557"/>
            <a:ext cx="6180082" cy="583324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635602" y="5249917"/>
            <a:ext cx="1967388" cy="707886"/>
          </a:xfrm>
          <a:prstGeom prst="rect">
            <a:avLst/>
          </a:prstGeom>
          <a:noFill/>
        </p:spPr>
        <p:txBody>
          <a:bodyPr wrap="square" rtlCol="0">
            <a:spAutoFit/>
          </a:bodyPr>
          <a:lstStyle/>
          <a:p>
            <a:pPr algn="ctr"/>
            <a:r>
              <a:rPr lang="en-US" sz="2000" b="1" dirty="0" smtClean="0">
                <a:solidFill>
                  <a:schemeClr val="bg1"/>
                </a:solidFill>
              </a:rPr>
              <a:t>Those you Report Too</a:t>
            </a:r>
            <a:endParaRPr lang="en-US" sz="2000" b="1" dirty="0">
              <a:solidFill>
                <a:schemeClr val="bg1"/>
              </a:solidFill>
            </a:endParaRPr>
          </a:p>
        </p:txBody>
      </p:sp>
      <p:sp>
        <p:nvSpPr>
          <p:cNvPr id="26" name="TextBox 25"/>
          <p:cNvSpPr txBox="1"/>
          <p:nvPr/>
        </p:nvSpPr>
        <p:spPr>
          <a:xfrm>
            <a:off x="3635602" y="870512"/>
            <a:ext cx="1967388" cy="707886"/>
          </a:xfrm>
          <a:prstGeom prst="rect">
            <a:avLst/>
          </a:prstGeom>
          <a:noFill/>
        </p:spPr>
        <p:txBody>
          <a:bodyPr wrap="square" rtlCol="0">
            <a:spAutoFit/>
          </a:bodyPr>
          <a:lstStyle/>
          <a:p>
            <a:pPr algn="ctr"/>
            <a:r>
              <a:rPr lang="en-US" sz="2000" b="1" dirty="0" smtClean="0">
                <a:solidFill>
                  <a:schemeClr val="bg1"/>
                </a:solidFill>
              </a:rPr>
              <a:t>Those That Report to You</a:t>
            </a:r>
            <a:endParaRPr lang="en-US" sz="2000" b="1" dirty="0">
              <a:solidFill>
                <a:schemeClr val="bg1"/>
              </a:solidFill>
            </a:endParaRPr>
          </a:p>
        </p:txBody>
      </p:sp>
      <p:sp>
        <p:nvSpPr>
          <p:cNvPr id="31" name="TextBox 30"/>
          <p:cNvSpPr txBox="1"/>
          <p:nvPr/>
        </p:nvSpPr>
        <p:spPr>
          <a:xfrm>
            <a:off x="6076932" y="2140775"/>
            <a:ext cx="1403131" cy="1015663"/>
          </a:xfrm>
          <a:prstGeom prst="rect">
            <a:avLst/>
          </a:prstGeom>
          <a:noFill/>
        </p:spPr>
        <p:txBody>
          <a:bodyPr wrap="square" rtlCol="0">
            <a:spAutoFit/>
          </a:bodyPr>
          <a:lstStyle/>
          <a:p>
            <a:pPr algn="ctr"/>
            <a:r>
              <a:rPr lang="en-US" sz="2000" b="1" dirty="0" smtClean="0">
                <a:solidFill>
                  <a:schemeClr val="bg1"/>
                </a:solidFill>
              </a:rPr>
              <a:t>Those with More experience</a:t>
            </a:r>
            <a:endParaRPr lang="en-US" sz="2000" b="1" dirty="0">
              <a:solidFill>
                <a:schemeClr val="bg1"/>
              </a:solidFill>
            </a:endParaRPr>
          </a:p>
        </p:txBody>
      </p:sp>
      <p:sp>
        <p:nvSpPr>
          <p:cNvPr id="32" name="TextBox 31"/>
          <p:cNvSpPr txBox="1"/>
          <p:nvPr/>
        </p:nvSpPr>
        <p:spPr>
          <a:xfrm>
            <a:off x="1755266" y="3692074"/>
            <a:ext cx="1676400" cy="1015663"/>
          </a:xfrm>
          <a:prstGeom prst="rect">
            <a:avLst/>
          </a:prstGeom>
          <a:noFill/>
        </p:spPr>
        <p:txBody>
          <a:bodyPr wrap="square" rtlCol="0">
            <a:spAutoFit/>
          </a:bodyPr>
          <a:lstStyle/>
          <a:p>
            <a:pPr algn="ctr"/>
            <a:r>
              <a:rPr lang="en-US" sz="2000" b="1" dirty="0" smtClean="0">
                <a:solidFill>
                  <a:schemeClr val="bg1"/>
                </a:solidFill>
              </a:rPr>
              <a:t>Those with Less Experience</a:t>
            </a:r>
            <a:endParaRPr lang="en-US" sz="2000" b="1" dirty="0">
              <a:solidFill>
                <a:schemeClr val="bg1"/>
              </a:solidFill>
            </a:endParaRPr>
          </a:p>
        </p:txBody>
      </p:sp>
      <p:cxnSp>
        <p:nvCxnSpPr>
          <p:cNvPr id="33" name="Straight Arrow Connector 32"/>
          <p:cNvCxnSpPr>
            <a:endCxn id="31" idx="1"/>
          </p:cNvCxnSpPr>
          <p:nvPr/>
        </p:nvCxnSpPr>
        <p:spPr>
          <a:xfrm flipV="1">
            <a:off x="3137338" y="2648607"/>
            <a:ext cx="2939594" cy="1608083"/>
          </a:xfrm>
          <a:prstGeom prst="straightConnector1">
            <a:avLst/>
          </a:prstGeom>
          <a:ln w="508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4584501" y="1578399"/>
            <a:ext cx="0" cy="3671518"/>
          </a:xfrm>
          <a:prstGeom prst="straightConnector1">
            <a:avLst/>
          </a:prstGeom>
          <a:ln w="508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076931" y="4074679"/>
            <a:ext cx="1403131" cy="707886"/>
          </a:xfrm>
          <a:prstGeom prst="rect">
            <a:avLst/>
          </a:prstGeom>
          <a:noFill/>
        </p:spPr>
        <p:txBody>
          <a:bodyPr wrap="square" rtlCol="0">
            <a:spAutoFit/>
          </a:bodyPr>
          <a:lstStyle/>
          <a:p>
            <a:pPr algn="ctr"/>
            <a:r>
              <a:rPr lang="en-US" sz="2000" b="1" dirty="0" smtClean="0">
                <a:solidFill>
                  <a:schemeClr val="bg1"/>
                </a:solidFill>
              </a:rPr>
              <a:t>Those you Work With</a:t>
            </a:r>
            <a:endParaRPr lang="en-US" sz="2000" b="1" dirty="0">
              <a:solidFill>
                <a:schemeClr val="bg1"/>
              </a:solidFill>
            </a:endParaRPr>
          </a:p>
        </p:txBody>
      </p:sp>
      <p:sp>
        <p:nvSpPr>
          <p:cNvPr id="42" name="TextBox 41"/>
          <p:cNvSpPr txBox="1"/>
          <p:nvPr/>
        </p:nvSpPr>
        <p:spPr>
          <a:xfrm>
            <a:off x="1891900" y="1863456"/>
            <a:ext cx="1403131" cy="707886"/>
          </a:xfrm>
          <a:prstGeom prst="rect">
            <a:avLst/>
          </a:prstGeom>
          <a:noFill/>
        </p:spPr>
        <p:txBody>
          <a:bodyPr wrap="square" rtlCol="0">
            <a:spAutoFit/>
          </a:bodyPr>
          <a:lstStyle/>
          <a:p>
            <a:pPr algn="ctr"/>
            <a:r>
              <a:rPr lang="en-US" sz="2000" b="1" dirty="0" smtClean="0">
                <a:solidFill>
                  <a:schemeClr val="bg1"/>
                </a:solidFill>
              </a:rPr>
              <a:t>Those you Team With</a:t>
            </a:r>
            <a:endParaRPr lang="en-US" sz="2000" b="1" dirty="0">
              <a:solidFill>
                <a:schemeClr val="bg1"/>
              </a:solidFill>
            </a:endParaRPr>
          </a:p>
        </p:txBody>
      </p:sp>
      <p:cxnSp>
        <p:nvCxnSpPr>
          <p:cNvPr id="43" name="Straight Arrow Connector 42"/>
          <p:cNvCxnSpPr>
            <a:stCxn id="41" idx="1"/>
          </p:cNvCxnSpPr>
          <p:nvPr/>
        </p:nvCxnSpPr>
        <p:spPr>
          <a:xfrm flipH="1" flipV="1">
            <a:off x="3137338" y="2571342"/>
            <a:ext cx="2939593" cy="1857280"/>
          </a:xfrm>
          <a:prstGeom prst="straightConnector1">
            <a:avLst/>
          </a:prstGeom>
          <a:ln w="508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3752193" y="2522483"/>
            <a:ext cx="1734206" cy="1734207"/>
          </a:xfrm>
          <a:prstGeom prst="ellipse">
            <a:avLst/>
          </a:prstGeom>
          <a:solidFill>
            <a:srgbClr val="00206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t>YOU</a:t>
            </a:r>
            <a:endParaRPr lang="en-US" sz="4400" b="1" dirty="0"/>
          </a:p>
        </p:txBody>
      </p:sp>
      <p:sp>
        <p:nvSpPr>
          <p:cNvPr id="49" name="TextBox 48"/>
          <p:cNvSpPr txBox="1"/>
          <p:nvPr/>
        </p:nvSpPr>
        <p:spPr>
          <a:xfrm>
            <a:off x="367225" y="1593859"/>
            <a:ext cx="8434551" cy="3631763"/>
          </a:xfrm>
          <a:prstGeom prst="rect">
            <a:avLst/>
          </a:prstGeom>
          <a:solidFill>
            <a:schemeClr val="bg1">
              <a:alpha val="66000"/>
            </a:schemeClr>
          </a:solidFill>
          <a:effectLst>
            <a:softEdge rad="88900"/>
          </a:effectLst>
        </p:spPr>
        <p:txBody>
          <a:bodyPr wrap="square" rtlCol="0">
            <a:spAutoFit/>
          </a:bodyPr>
          <a:lstStyle/>
          <a:p>
            <a:pPr algn="ctr"/>
            <a:r>
              <a:rPr lang="en-US" sz="11500" b="1" dirty="0" smtClean="0">
                <a:solidFill>
                  <a:srgbClr val="002060"/>
                </a:solidFill>
                <a:effectLst>
                  <a:outerShdw blurRad="38100" dist="38100" dir="2700000" algn="tl">
                    <a:srgbClr val="000000">
                      <a:alpha val="43137"/>
                    </a:srgbClr>
                  </a:outerShdw>
                </a:effectLst>
              </a:rPr>
              <a:t>Who Are Your Peers?</a:t>
            </a:r>
            <a:endParaRPr lang="en-US" sz="11500" b="1" dirty="0">
              <a:solidFill>
                <a:srgbClr val="002060"/>
              </a:solidFill>
              <a:effectLst>
                <a:outerShdw blurRad="38100" dist="38100" dir="2700000" algn="tl">
                  <a:srgbClr val="000000">
                    <a:alpha val="43137"/>
                  </a:srgbClr>
                </a:outerShdw>
              </a:effectLst>
            </a:endParaRPr>
          </a:p>
        </p:txBody>
      </p:sp>
      <p:sp>
        <p:nvSpPr>
          <p:cNvPr id="50" name="Slide Number Placeholder 49"/>
          <p:cNvSpPr>
            <a:spLocks noGrp="1"/>
          </p:cNvSpPr>
          <p:nvPr>
            <p:ph type="sldNum" sz="quarter" idx="12"/>
          </p:nvPr>
        </p:nvSpPr>
        <p:spPr/>
        <p:txBody>
          <a:bodyPr/>
          <a:lstStyle/>
          <a:p>
            <a:fld id="{70562612-D914-47B5-9F8B-1E84AAC23245}" type="slidenum">
              <a:rPr lang="en-US" smtClean="0"/>
              <a:t>4</a:t>
            </a:fld>
            <a:endParaRPr lang="en-US"/>
          </a:p>
        </p:txBody>
      </p:sp>
    </p:spTree>
    <p:extLst>
      <p:ext uri="{BB962C8B-B14F-4D97-AF65-F5344CB8AC3E}">
        <p14:creationId xmlns:p14="http://schemas.microsoft.com/office/powerpoint/2010/main" val="162978350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9"/>
                                        </p:tgtEl>
                                      </p:cBhvr>
                                    </p:animEffect>
                                    <p:set>
                                      <p:cBhvr>
                                        <p:cTn id="7"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Communicate the Facts</a:t>
            </a:r>
            <a:endParaRPr lang="en-US" dirty="0"/>
          </a:p>
        </p:txBody>
      </p:sp>
      <p:sp>
        <p:nvSpPr>
          <p:cNvPr id="3" name="Content Placeholder 2"/>
          <p:cNvSpPr>
            <a:spLocks noGrp="1"/>
          </p:cNvSpPr>
          <p:nvPr>
            <p:ph idx="1"/>
          </p:nvPr>
        </p:nvSpPr>
        <p:spPr>
          <a:xfrm>
            <a:off x="628652" y="1939159"/>
            <a:ext cx="4684328" cy="4237804"/>
          </a:xfrm>
        </p:spPr>
        <p:txBody>
          <a:bodyPr>
            <a:noAutofit/>
          </a:bodyPr>
          <a:lstStyle/>
          <a:p>
            <a:pPr marL="0" indent="0">
              <a:buNone/>
            </a:pPr>
            <a:r>
              <a:rPr lang="en-US" sz="3200" dirty="0"/>
              <a:t>You are not responsible for how a peer </a:t>
            </a:r>
            <a:r>
              <a:rPr lang="en-US" sz="3200" dirty="0" smtClean="0"/>
              <a:t>responds </a:t>
            </a:r>
            <a:r>
              <a:rPr lang="en-US" sz="3200" dirty="0"/>
              <a:t>to </a:t>
            </a:r>
            <a:r>
              <a:rPr lang="en-US" sz="3200" dirty="0" smtClean="0"/>
              <a:t>coaching</a:t>
            </a:r>
          </a:p>
          <a:p>
            <a:pPr marL="0" indent="0">
              <a:buNone/>
            </a:pPr>
            <a:r>
              <a:rPr lang="en-US" sz="3200" dirty="0" smtClean="0"/>
              <a:t>The </a:t>
            </a:r>
            <a:r>
              <a:rPr lang="en-US" sz="3200" dirty="0"/>
              <a:t>way you communicate can improve how it is </a:t>
            </a:r>
            <a:r>
              <a:rPr lang="en-US" sz="3200" dirty="0" smtClean="0"/>
              <a:t>received</a:t>
            </a:r>
          </a:p>
          <a:p>
            <a:pPr marL="0" indent="0">
              <a:buNone/>
            </a:pPr>
            <a:r>
              <a:rPr lang="en-US" sz="3200" dirty="0" smtClean="0"/>
              <a:t>Move </a:t>
            </a:r>
            <a:r>
              <a:rPr lang="en-US" sz="3200" dirty="0"/>
              <a:t>past your feelings — get to the </a:t>
            </a:r>
            <a:r>
              <a:rPr lang="en-US" sz="3200" dirty="0" smtClean="0"/>
              <a:t>facts</a:t>
            </a:r>
            <a:endParaRPr lang="en-US" sz="3200" dirty="0"/>
          </a:p>
        </p:txBody>
      </p:sp>
      <p:pic>
        <p:nvPicPr>
          <p:cNvPr id="4098" name="Picture 2" descr="Image result for Feedba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50708" y="2461519"/>
            <a:ext cx="3333970" cy="239256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70562612-D914-47B5-9F8B-1E84AAC23245}" type="slidenum">
              <a:rPr lang="en-US" smtClean="0"/>
              <a:t>5</a:t>
            </a:fld>
            <a:endParaRPr lang="en-US"/>
          </a:p>
        </p:txBody>
      </p:sp>
    </p:spTree>
    <p:extLst>
      <p:ext uri="{BB962C8B-B14F-4D97-AF65-F5344CB8AC3E}">
        <p14:creationId xmlns:p14="http://schemas.microsoft.com/office/powerpoint/2010/main" val="1086979079"/>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It’s Not About Who’s Right</a:t>
            </a:r>
            <a:endParaRPr lang="en-US" dirty="0"/>
          </a:p>
        </p:txBody>
      </p:sp>
      <p:sp>
        <p:nvSpPr>
          <p:cNvPr id="3" name="Content Placeholder 2"/>
          <p:cNvSpPr>
            <a:spLocks noGrp="1"/>
          </p:cNvSpPr>
          <p:nvPr>
            <p:ph idx="1"/>
          </p:nvPr>
        </p:nvSpPr>
        <p:spPr>
          <a:xfrm>
            <a:off x="628651" y="1825625"/>
            <a:ext cx="4747390" cy="4351338"/>
          </a:xfrm>
        </p:spPr>
        <p:txBody>
          <a:bodyPr>
            <a:normAutofit/>
          </a:bodyPr>
          <a:lstStyle/>
          <a:p>
            <a:pPr marL="0" indent="0">
              <a:buNone/>
            </a:pPr>
            <a:r>
              <a:rPr lang="en-US" sz="4000" dirty="0" smtClean="0"/>
              <a:t>It is </a:t>
            </a:r>
            <a:r>
              <a:rPr lang="en-US" sz="4000" dirty="0"/>
              <a:t>not about being right or </a:t>
            </a:r>
            <a:r>
              <a:rPr lang="en-US" sz="4000" dirty="0" smtClean="0"/>
              <a:t>wrong</a:t>
            </a:r>
          </a:p>
          <a:p>
            <a:pPr marL="0" indent="0">
              <a:buNone/>
            </a:pPr>
            <a:r>
              <a:rPr lang="en-US" sz="4000" dirty="0" smtClean="0"/>
              <a:t>It </a:t>
            </a:r>
            <a:r>
              <a:rPr lang="en-US" sz="4000" dirty="0"/>
              <a:t>is </a:t>
            </a:r>
            <a:r>
              <a:rPr lang="en-US" sz="4000" dirty="0" smtClean="0"/>
              <a:t>about </a:t>
            </a:r>
            <a:r>
              <a:rPr lang="en-US" sz="4000" dirty="0"/>
              <a:t>doing the task in the safest </a:t>
            </a:r>
            <a:r>
              <a:rPr lang="en-US" sz="4000" dirty="0" smtClean="0"/>
              <a:t>way</a:t>
            </a:r>
          </a:p>
          <a:p>
            <a:pPr marL="0" indent="0">
              <a:buNone/>
            </a:pPr>
            <a:r>
              <a:rPr lang="en-US" sz="4000" dirty="0" smtClean="0"/>
              <a:t>If something </a:t>
            </a:r>
            <a:r>
              <a:rPr lang="en-US" sz="4000" dirty="0"/>
              <a:t>doesn’t feel right, speak </a:t>
            </a:r>
            <a:r>
              <a:rPr lang="en-US" sz="4000" dirty="0" smtClean="0"/>
              <a:t>up</a:t>
            </a:r>
          </a:p>
          <a:p>
            <a:endParaRPr lang="en-US" dirty="0"/>
          </a:p>
        </p:txBody>
      </p:sp>
      <p:pic>
        <p:nvPicPr>
          <p:cNvPr id="5122" name="Picture 2" descr="Image result for Ask Questions"/>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76952" y="1901112"/>
            <a:ext cx="4662542" cy="3698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Stop work authority">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6560" y="1901112"/>
            <a:ext cx="3497537" cy="374332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70562612-D914-47B5-9F8B-1E84AAC23245}" type="slidenum">
              <a:rPr lang="en-US" smtClean="0"/>
              <a:t>6</a:t>
            </a:fld>
            <a:endParaRPr lang="en-US"/>
          </a:p>
        </p:txBody>
      </p:sp>
    </p:spTree>
    <p:extLst>
      <p:ext uri="{BB962C8B-B14F-4D97-AF65-F5344CB8AC3E}">
        <p14:creationId xmlns:p14="http://schemas.microsoft.com/office/powerpoint/2010/main" val="48565081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No Stupid Questions!</a:t>
            </a:r>
            <a:endParaRPr lang="en-US" dirty="0"/>
          </a:p>
        </p:txBody>
      </p:sp>
      <p:sp>
        <p:nvSpPr>
          <p:cNvPr id="5" name="Content Placeholder 4"/>
          <p:cNvSpPr>
            <a:spLocks noGrp="1"/>
          </p:cNvSpPr>
          <p:nvPr>
            <p:ph idx="1"/>
          </p:nvPr>
        </p:nvSpPr>
        <p:spPr>
          <a:xfrm>
            <a:off x="628650" y="1765738"/>
            <a:ext cx="5125764" cy="4666593"/>
          </a:xfrm>
        </p:spPr>
        <p:txBody>
          <a:bodyPr>
            <a:normAutofit/>
          </a:bodyPr>
          <a:lstStyle/>
          <a:p>
            <a:pPr marL="0" indent="0">
              <a:buNone/>
            </a:pPr>
            <a:r>
              <a:rPr lang="en-US" sz="4000" dirty="0" smtClean="0"/>
              <a:t>A questioning </a:t>
            </a:r>
            <a:r>
              <a:rPr lang="en-US" sz="4000" dirty="0"/>
              <a:t>attitude is </a:t>
            </a:r>
            <a:r>
              <a:rPr lang="en-US" sz="4000" dirty="0" smtClean="0"/>
              <a:t>good for </a:t>
            </a:r>
            <a:r>
              <a:rPr lang="en-US" sz="4000" dirty="0"/>
              <a:t>you and your </a:t>
            </a:r>
            <a:r>
              <a:rPr lang="en-US" sz="4000" dirty="0" smtClean="0"/>
              <a:t>peers</a:t>
            </a:r>
          </a:p>
          <a:p>
            <a:pPr marL="0" indent="0">
              <a:buNone/>
            </a:pPr>
            <a:r>
              <a:rPr lang="en-US" sz="4000" dirty="0" smtClean="0"/>
              <a:t>The right question at the right time may prevent an injury (or worse)</a:t>
            </a:r>
          </a:p>
          <a:p>
            <a:endParaRPr lang="en-US" sz="4800" b="1" i="1" dirty="0" smtClean="0">
              <a:solidFill>
                <a:schemeClr val="accent5">
                  <a:lumMod val="50000"/>
                </a:schemeClr>
              </a:solidFill>
            </a:endParaRPr>
          </a:p>
        </p:txBody>
      </p:sp>
      <p:pic>
        <p:nvPicPr>
          <p:cNvPr id="6146" name="Picture 2" descr="Image result for questioning attitude"/>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5316361" y="1958919"/>
            <a:ext cx="3685749" cy="366937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70562612-D914-47B5-9F8B-1E84AAC23245}" type="slidenum">
              <a:rPr lang="en-US" smtClean="0"/>
              <a:t>7</a:t>
            </a:fld>
            <a:endParaRPr lang="en-US"/>
          </a:p>
        </p:txBody>
      </p:sp>
    </p:spTree>
    <p:extLst>
      <p:ext uri="{BB962C8B-B14F-4D97-AF65-F5344CB8AC3E}">
        <p14:creationId xmlns:p14="http://schemas.microsoft.com/office/powerpoint/2010/main" val="1145281091"/>
      </p:ext>
    </p:extLst>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9" name="Picture 11" descr="Image result for Ques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0541" y="1830113"/>
            <a:ext cx="2902936" cy="387556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t>We are in this Together!</a:t>
            </a:r>
            <a:endParaRPr lang="en-US" dirty="0"/>
          </a:p>
        </p:txBody>
      </p:sp>
      <p:sp>
        <p:nvSpPr>
          <p:cNvPr id="5" name="Content Placeholder 4"/>
          <p:cNvSpPr>
            <a:spLocks noGrp="1"/>
          </p:cNvSpPr>
          <p:nvPr>
            <p:ph idx="1"/>
          </p:nvPr>
        </p:nvSpPr>
        <p:spPr>
          <a:xfrm>
            <a:off x="725214" y="2115161"/>
            <a:ext cx="4729655" cy="4238342"/>
          </a:xfrm>
        </p:spPr>
        <p:txBody>
          <a:bodyPr>
            <a:noAutofit/>
          </a:bodyPr>
          <a:lstStyle/>
          <a:p>
            <a:r>
              <a:rPr lang="en-US" sz="3200" dirty="0"/>
              <a:t>It is also okay to coach employees who work in different areas than </a:t>
            </a:r>
            <a:r>
              <a:rPr lang="en-US" sz="3200" dirty="0" smtClean="0"/>
              <a:t>you</a:t>
            </a:r>
          </a:p>
          <a:p>
            <a:r>
              <a:rPr lang="en-US" sz="3200" dirty="0" smtClean="0"/>
              <a:t>If you do not understand what you are seeing, ask</a:t>
            </a:r>
          </a:p>
          <a:p>
            <a:r>
              <a:rPr lang="en-US" sz="3200" dirty="0" smtClean="0"/>
              <a:t>“Help Me Understand” is a great tool!</a:t>
            </a:r>
            <a:endParaRPr lang="en-US" sz="3200" dirty="0" smtClean="0"/>
          </a:p>
        </p:txBody>
      </p:sp>
      <p:grpSp>
        <p:nvGrpSpPr>
          <p:cNvPr id="6" name="Group 5"/>
          <p:cNvGrpSpPr/>
          <p:nvPr/>
        </p:nvGrpSpPr>
        <p:grpSpPr>
          <a:xfrm>
            <a:off x="0" y="94455"/>
            <a:ext cx="9144000" cy="6858000"/>
            <a:chOff x="0" y="0"/>
            <a:chExt cx="9144000" cy="6858000"/>
          </a:xfrm>
        </p:grpSpPr>
        <p:grpSp>
          <p:nvGrpSpPr>
            <p:cNvPr id="2" name="Group 1"/>
            <p:cNvGrpSpPr/>
            <p:nvPr/>
          </p:nvGrpSpPr>
          <p:grpSpPr>
            <a:xfrm>
              <a:off x="0" y="0"/>
              <a:ext cx="9144000" cy="6858000"/>
              <a:chOff x="0" y="0"/>
              <a:chExt cx="9144000" cy="6858000"/>
            </a:xfrm>
          </p:grpSpPr>
          <p:pic>
            <p:nvPicPr>
              <p:cNvPr id="7175" name="Picture 7" descr="Image result for know it 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7" name="Picture 9" descr="Image result for know it a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1" y="5838444"/>
                <a:ext cx="1371599" cy="1019555"/>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5691352" y="599090"/>
              <a:ext cx="2743200" cy="1569660"/>
            </a:xfrm>
            <a:prstGeom prst="rect">
              <a:avLst/>
            </a:prstGeom>
            <a:noFill/>
          </p:spPr>
          <p:txBody>
            <a:bodyPr wrap="square" rtlCol="0">
              <a:spAutoFit/>
            </a:bodyPr>
            <a:lstStyle/>
            <a:p>
              <a:pPr algn="ctr"/>
              <a:r>
                <a:rPr lang="en-US" sz="3200" b="1" dirty="0" smtClean="0"/>
                <a:t>It’s Not About Being a Know It All</a:t>
              </a:r>
              <a:endParaRPr lang="en-US" sz="3200" b="1" dirty="0"/>
            </a:p>
          </p:txBody>
        </p:sp>
      </p:grpSp>
      <p:grpSp>
        <p:nvGrpSpPr>
          <p:cNvPr id="8" name="Group 7"/>
          <p:cNvGrpSpPr/>
          <p:nvPr/>
        </p:nvGrpSpPr>
        <p:grpSpPr>
          <a:xfrm>
            <a:off x="-212835" y="0"/>
            <a:ext cx="9569669" cy="7173310"/>
            <a:chOff x="0" y="-23649"/>
            <a:chExt cx="9569669" cy="6881648"/>
          </a:xfrm>
        </p:grpSpPr>
        <p:pic>
          <p:nvPicPr>
            <p:cNvPr id="717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3649"/>
              <a:ext cx="9569669" cy="6881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83779" y="5344510"/>
              <a:ext cx="4698124" cy="1323439"/>
            </a:xfrm>
            <a:prstGeom prst="rect">
              <a:avLst/>
            </a:prstGeom>
            <a:noFill/>
          </p:spPr>
          <p:txBody>
            <a:bodyPr wrap="square" rtlCol="0">
              <a:spAutoFit/>
            </a:bodyPr>
            <a:lstStyle/>
            <a:p>
              <a:pPr algn="ctr"/>
              <a:r>
                <a:rPr lang="en-US" sz="4000" b="1" dirty="0" smtClean="0"/>
                <a:t>It’s About Watching Out for Each Other!</a:t>
              </a:r>
              <a:endParaRPr lang="en-US" sz="4000" b="1" dirty="0"/>
            </a:p>
          </p:txBody>
        </p:sp>
      </p:grpSp>
      <p:sp>
        <p:nvSpPr>
          <p:cNvPr id="9" name="Slide Number Placeholder 8"/>
          <p:cNvSpPr>
            <a:spLocks noGrp="1"/>
          </p:cNvSpPr>
          <p:nvPr>
            <p:ph type="sldNum" sz="quarter" idx="12"/>
          </p:nvPr>
        </p:nvSpPr>
        <p:spPr/>
        <p:txBody>
          <a:bodyPr/>
          <a:lstStyle/>
          <a:p>
            <a:fld id="{70562612-D914-47B5-9F8B-1E84AAC23245}" type="slidenum">
              <a:rPr lang="en-US" smtClean="0"/>
              <a:t>8</a:t>
            </a:fld>
            <a:endParaRPr lang="en-US"/>
          </a:p>
        </p:txBody>
      </p:sp>
    </p:spTree>
    <p:extLst>
      <p:ext uri="{BB962C8B-B14F-4D97-AF65-F5344CB8AC3E}">
        <p14:creationId xmlns:p14="http://schemas.microsoft.com/office/powerpoint/2010/main" val="407644868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Speak Up &amp; Listen Up</a:t>
            </a:r>
            <a:endParaRPr lang="en-US" dirty="0"/>
          </a:p>
        </p:txBody>
      </p:sp>
      <p:sp>
        <p:nvSpPr>
          <p:cNvPr id="3" name="Content Placeholder 2"/>
          <p:cNvSpPr>
            <a:spLocks noGrp="1"/>
          </p:cNvSpPr>
          <p:nvPr>
            <p:ph idx="1"/>
          </p:nvPr>
        </p:nvSpPr>
        <p:spPr>
          <a:xfrm>
            <a:off x="409903" y="1702676"/>
            <a:ext cx="8403021" cy="1508193"/>
          </a:xfrm>
        </p:spPr>
        <p:txBody>
          <a:bodyPr>
            <a:normAutofit/>
          </a:bodyPr>
          <a:lstStyle/>
          <a:p>
            <a:pPr marL="0" indent="0" algn="ctr">
              <a:buNone/>
            </a:pPr>
            <a:r>
              <a:rPr lang="en-US" sz="3200" dirty="0" smtClean="0"/>
              <a:t>Speaking up to ensure ZERO HARM and Listening when others Speak are essential parts of Peer Coaching</a:t>
            </a:r>
          </a:p>
          <a:p>
            <a:pPr algn="ctr"/>
            <a:endParaRPr lang="en-US" dirty="0"/>
          </a:p>
          <a:p>
            <a:pPr algn="ctr"/>
            <a:endParaRPr lang="en-US" dirty="0"/>
          </a:p>
        </p:txBody>
      </p:sp>
      <p:grpSp>
        <p:nvGrpSpPr>
          <p:cNvPr id="7" name="Group 6"/>
          <p:cNvGrpSpPr/>
          <p:nvPr/>
        </p:nvGrpSpPr>
        <p:grpSpPr>
          <a:xfrm>
            <a:off x="1566042" y="3210869"/>
            <a:ext cx="6710854" cy="3451772"/>
            <a:chOff x="1108841" y="2881881"/>
            <a:chExt cx="6710854" cy="3451772"/>
          </a:xfrm>
        </p:grpSpPr>
        <p:pic>
          <p:nvPicPr>
            <p:cNvPr id="9218"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8841" y="2881881"/>
              <a:ext cx="3741683" cy="3451772"/>
            </a:xfrm>
            <a:prstGeom prst="rect">
              <a:avLst/>
            </a:prstGeom>
            <a:noFill/>
            <a:ln>
              <a:noFill/>
            </a:ln>
          </p:spPr>
        </p:pic>
        <p:pic>
          <p:nvPicPr>
            <p:cNvPr id="8"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8012" y="2881881"/>
              <a:ext cx="3741683" cy="3451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002221" y="3765869"/>
              <a:ext cx="1355834" cy="1200329"/>
            </a:xfrm>
            <a:prstGeom prst="rect">
              <a:avLst/>
            </a:prstGeom>
            <a:noFill/>
          </p:spPr>
          <p:txBody>
            <a:bodyPr wrap="square" rtlCol="0">
              <a:spAutoFit/>
            </a:bodyPr>
            <a:lstStyle/>
            <a:p>
              <a:pPr algn="ctr"/>
              <a:r>
                <a:rPr lang="en-US" sz="3600" b="1" dirty="0" smtClean="0"/>
                <a:t>Listen Up</a:t>
              </a:r>
              <a:endParaRPr lang="en-US" sz="3600" b="1" dirty="0"/>
            </a:p>
          </p:txBody>
        </p:sp>
        <p:sp>
          <p:nvSpPr>
            <p:cNvPr id="10" name="TextBox 9"/>
            <p:cNvSpPr txBox="1"/>
            <p:nvPr/>
          </p:nvSpPr>
          <p:spPr>
            <a:xfrm>
              <a:off x="5270937" y="3836341"/>
              <a:ext cx="1355834" cy="1200329"/>
            </a:xfrm>
            <a:prstGeom prst="rect">
              <a:avLst/>
            </a:prstGeom>
            <a:noFill/>
          </p:spPr>
          <p:txBody>
            <a:bodyPr wrap="square" rtlCol="0">
              <a:spAutoFit/>
            </a:bodyPr>
            <a:lstStyle/>
            <a:p>
              <a:pPr algn="ctr"/>
              <a:r>
                <a:rPr lang="en-US" sz="3600" b="1" dirty="0" smtClean="0"/>
                <a:t>Speak Up</a:t>
              </a:r>
              <a:endParaRPr lang="en-US" sz="3600" b="1" dirty="0"/>
            </a:p>
          </p:txBody>
        </p:sp>
      </p:grpSp>
      <p:sp>
        <p:nvSpPr>
          <p:cNvPr id="9" name="Slide Number Placeholder 8"/>
          <p:cNvSpPr>
            <a:spLocks noGrp="1"/>
          </p:cNvSpPr>
          <p:nvPr>
            <p:ph type="sldNum" sz="quarter" idx="12"/>
          </p:nvPr>
        </p:nvSpPr>
        <p:spPr/>
        <p:txBody>
          <a:bodyPr/>
          <a:lstStyle/>
          <a:p>
            <a:fld id="{70562612-D914-47B5-9F8B-1E84AAC23245}" type="slidenum">
              <a:rPr lang="en-US" smtClean="0"/>
              <a:t>9</a:t>
            </a:fld>
            <a:endParaRPr lang="en-US"/>
          </a:p>
        </p:txBody>
      </p:sp>
    </p:spTree>
    <p:extLst>
      <p:ext uri="{BB962C8B-B14F-4D97-AF65-F5344CB8AC3E}">
        <p14:creationId xmlns:p14="http://schemas.microsoft.com/office/powerpoint/2010/main" val="432426474"/>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423</TotalTime>
  <Words>1122</Words>
  <Application>Microsoft Office PowerPoint</Application>
  <PresentationFormat>Letter Paper (8.5x11 in)</PresentationFormat>
  <Paragraphs>115</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Time-Out for Safety</vt:lpstr>
      <vt:lpstr>What is Peer Coaching? </vt:lpstr>
      <vt:lpstr>Why Peer Coaching?</vt:lpstr>
      <vt:lpstr>PowerPoint Presentation</vt:lpstr>
      <vt:lpstr>Communicate the Facts</vt:lpstr>
      <vt:lpstr>It’s Not About Who’s Right</vt:lpstr>
      <vt:lpstr>No Stupid Questions!</vt:lpstr>
      <vt:lpstr>We are in this Together!</vt:lpstr>
      <vt:lpstr>Speak Up &amp; Listen Up</vt:lpstr>
      <vt:lpstr>It is About Commitment</vt:lpstr>
      <vt:lpstr>Say Thanks </vt:lpstr>
      <vt:lpstr>Review</vt:lpstr>
      <vt:lpstr>PowerPoint Presentation</vt:lpstr>
    </vt:vector>
  </TitlesOfParts>
  <Company>MDU Resources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Commitment to You</dc:title>
  <dc:creator>Richard, Frank</dc:creator>
  <cp:lastModifiedBy>McGowan, James</cp:lastModifiedBy>
  <cp:revision>41</cp:revision>
  <dcterms:created xsi:type="dcterms:W3CDTF">2016-12-05T22:41:34Z</dcterms:created>
  <dcterms:modified xsi:type="dcterms:W3CDTF">2017-03-07T02:12:50Z</dcterms:modified>
</cp:coreProperties>
</file>