
<file path=[Content_Types].xml><?xml version="1.0" encoding="utf-8"?>
<Types xmlns="http://schemas.openxmlformats.org/package/2006/content-types">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6"/>
  </p:notesMasterIdLst>
  <p:handoutMasterIdLst>
    <p:handoutMasterId r:id="rId37"/>
  </p:handoutMasterIdLst>
  <p:sldIdLst>
    <p:sldId id="256" r:id="rId5"/>
    <p:sldId id="364" r:id="rId6"/>
    <p:sldId id="574" r:id="rId7"/>
    <p:sldId id="486" r:id="rId8"/>
    <p:sldId id="568" r:id="rId9"/>
    <p:sldId id="565" r:id="rId10"/>
    <p:sldId id="711" r:id="rId11"/>
    <p:sldId id="707" r:id="rId12"/>
    <p:sldId id="597" r:id="rId13"/>
    <p:sldId id="706" r:id="rId14"/>
    <p:sldId id="619" r:id="rId15"/>
    <p:sldId id="708" r:id="rId16"/>
    <p:sldId id="637" r:id="rId17"/>
    <p:sldId id="639" r:id="rId18"/>
    <p:sldId id="640" r:id="rId19"/>
    <p:sldId id="714" r:id="rId20"/>
    <p:sldId id="709" r:id="rId21"/>
    <p:sldId id="656" r:id="rId22"/>
    <p:sldId id="642" r:id="rId23"/>
    <p:sldId id="644" r:id="rId24"/>
    <p:sldId id="647" r:id="rId25"/>
    <p:sldId id="673" r:id="rId26"/>
    <p:sldId id="678" r:id="rId27"/>
    <p:sldId id="710" r:id="rId28"/>
    <p:sldId id="712" r:id="rId29"/>
    <p:sldId id="601" r:id="rId30"/>
    <p:sldId id="602" r:id="rId31"/>
    <p:sldId id="713" r:id="rId32"/>
    <p:sldId id="609" r:id="rId33"/>
    <p:sldId id="715" r:id="rId34"/>
    <p:sldId id="716" r:id="rId35"/>
  </p:sldIdLst>
  <p:sldSz cx="9144000" cy="6858000" type="screen4x3"/>
  <p:notesSz cx="6858000" cy="9312275"/>
  <p:custDataLst>
    <p:tags r:id="rId38"/>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33">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000066"/>
    <a:srgbClr val="992201"/>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30" autoAdjust="0"/>
    <p:restoredTop sz="88099" autoAdjust="0"/>
  </p:normalViewPr>
  <p:slideViewPr>
    <p:cSldViewPr>
      <p:cViewPr>
        <p:scale>
          <a:sx n="70" d="100"/>
          <a:sy n="70" d="100"/>
        </p:scale>
        <p:origin x="-24" y="444"/>
      </p:cViewPr>
      <p:guideLst>
        <p:guide orient="horz" pos="2160"/>
        <p:guide pos="2880"/>
      </p:guideLst>
    </p:cSldViewPr>
  </p:slideViewPr>
  <p:notesTextViewPr>
    <p:cViewPr>
      <p:scale>
        <a:sx n="100" d="100"/>
        <a:sy n="100" d="100"/>
      </p:scale>
      <p:origin x="0" y="0"/>
    </p:cViewPr>
  </p:notesTextViewPr>
  <p:sorterViewPr>
    <p:cViewPr>
      <p:scale>
        <a:sx n="90" d="100"/>
        <a:sy n="90" d="100"/>
      </p:scale>
      <p:origin x="0" y="2646"/>
    </p:cViewPr>
  </p:sorterViewPr>
  <p:notesViewPr>
    <p:cSldViewPr>
      <p:cViewPr>
        <p:scale>
          <a:sx n="70" d="100"/>
          <a:sy n="70" d="100"/>
        </p:scale>
        <p:origin x="-360" y="1008"/>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dirty="0"/>
              <a:t>Introduce the module. Explain that the intent of this presentation is to provide a continuing education training topic related to certain aspects from the either the ET&amp;D 10-Hour OSHA training class, the OSHA Partnership Best Practices, and/or incident trending analysis.</a:t>
            </a:r>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10</a:t>
            </a:fld>
            <a:endParaRPr lang="en-US" alt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dirty="0"/>
              <a:t>Explain that the following section will discuss traffic control.  The information in this section is based on the Manual for Uniform Traffic Control Devices known as the MUTCD.  The Manual is a document issued by the Federal Highway Administration (FHWA) of the United States Department of Transportation (USDOT) to specify the standards by which traffic signs, road surface markings, and signals are designed, installed, and used.  The MUTCD is generally considered the minimum requirement for traffic control and devices.</a:t>
            </a:r>
          </a:p>
        </p:txBody>
      </p:sp>
    </p:spTree>
    <p:extLst>
      <p:ext uri="{BB962C8B-B14F-4D97-AF65-F5344CB8AC3E}">
        <p14:creationId xmlns:p14="http://schemas.microsoft.com/office/powerpoint/2010/main" val="651698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four main purposes of traffic control is to warn the traveling public of a potential work zone ahead, to inform what type of work zone they may encounter, to guide them safely through the work zone, and lastly to regulate the traffic so worker and public exposure is mitigated. </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11</a:t>
            </a:fld>
            <a:endParaRPr lang="en-US"/>
          </a:p>
        </p:txBody>
      </p:sp>
    </p:spTree>
    <p:extLst>
      <p:ext uri="{BB962C8B-B14F-4D97-AF65-F5344CB8AC3E}">
        <p14:creationId xmlns:p14="http://schemas.microsoft.com/office/powerpoint/2010/main" val="1647690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there are numerous factors that may influence the effectiveness of traffic control. Hills, curves, intersections, shade, color contrast, and driveways just to name a few.  Add to that distractions caused by driver behavior, other operations in the area, and possible bad weather and there is a recipe for disaster. </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12</a:t>
            </a:fld>
            <a:endParaRPr lang="en-US"/>
          </a:p>
        </p:txBody>
      </p:sp>
    </p:spTree>
    <p:extLst>
      <p:ext uri="{BB962C8B-B14F-4D97-AF65-F5344CB8AC3E}">
        <p14:creationId xmlns:p14="http://schemas.microsoft.com/office/powerpoint/2010/main" val="2224052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damaged, soiled, or illegible signs will not provide the necessary protection.  Also, use the correct sign for the application.  The sign shown in the picture indicates that there may be a flagger ahead.  However, there was no flagger or need to stop.  A “Utility Work Ahead” sign would be more appropriate. Signs used in temporary traffic control zones are moved frequently, loaded and unloaded from trucks, and in general receive much harsher treatment than permanent signs. For this reason, particular attention must be given to maintaining signs properly for cleanliness, visibility, and correct positioning. </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13</a:t>
            </a:fld>
            <a:endParaRPr lang="en-US"/>
          </a:p>
        </p:txBody>
      </p:sp>
    </p:spTree>
    <p:extLst>
      <p:ext uri="{BB962C8B-B14F-4D97-AF65-F5344CB8AC3E}">
        <p14:creationId xmlns:p14="http://schemas.microsoft.com/office/powerpoint/2010/main" val="2693958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Explain </a:t>
            </a:r>
            <a:r>
              <a:rPr lang="en-US" dirty="0"/>
              <a:t>that this chart is from the MUTCD. </a:t>
            </a:r>
            <a:r>
              <a:rPr lang="en-US" dirty="0" smtClean="0"/>
              <a:t>On urban streets, the effective placement of the first warning sign in feet should range from 4 to 8 times the speed limit in mph, with the high end of the range being used when speeds are relatively high. When a single advance warning sign is used (in cases such as low-speed residential streets), the advance warning area can be as short as 100 feet. When two or more advance warning signs are used on higher-speed streets, such as major arterials, the advance warning area should extend a greater distance.  </a:t>
            </a:r>
            <a:r>
              <a:rPr lang="en-US" sz="1200" b="0" i="0" kern="1200" dirty="0" smtClean="0">
                <a:solidFill>
                  <a:schemeClr val="tx1"/>
                </a:solidFill>
                <a:effectLst/>
                <a:latin typeface="Arial" charset="0"/>
                <a:ea typeface="+mn-ea"/>
                <a:cs typeface="+mn-cs"/>
              </a:rPr>
              <a:t>The distances contained in Table 6C-1 are approximate, are intended for guidance purposes only, and should be applied with engineering judgment. These distances should be adjusted for field conditions, if necessary, by increasing or decreasing the recommended distances.</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14</a:t>
            </a:fld>
            <a:endParaRPr lang="en-US"/>
          </a:p>
        </p:txBody>
      </p:sp>
    </p:spTree>
    <p:extLst>
      <p:ext uri="{BB962C8B-B14F-4D97-AF65-F5344CB8AC3E}">
        <p14:creationId xmlns:p14="http://schemas.microsoft.com/office/powerpoint/2010/main" val="1524544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depending on traffic speed and other work zone requirements the spacing between signs and the work zone may vary.  The table shown on the previous slide is from the MUTCD.</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15</a:t>
            </a:fld>
            <a:endParaRPr lang="en-US"/>
          </a:p>
        </p:txBody>
      </p:sp>
    </p:spTree>
    <p:extLst>
      <p:ext uri="{BB962C8B-B14F-4D97-AF65-F5344CB8AC3E}">
        <p14:creationId xmlns:p14="http://schemas.microsoft.com/office/powerpoint/2010/main" val="34333839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this slide shows the order of the signs from a driver’s point of view.  The driver will encounter sign “C” first as he or she approaches the work zone.</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16</a:t>
            </a:fld>
            <a:endParaRPr lang="en-US"/>
          </a:p>
        </p:txBody>
      </p:sp>
    </p:spTree>
    <p:extLst>
      <p:ext uri="{BB962C8B-B14F-4D97-AF65-F5344CB8AC3E}">
        <p14:creationId xmlns:p14="http://schemas.microsoft.com/office/powerpoint/2010/main" val="1914552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Portable Changeable Message Signs (PCMS) are traffic control devices with the flexibility to display a variety of messages to fit the needs of road and street authorities. Each message consists of one or more displays. Portable Changeable Message signs are used most frequently on high density, urban freeways, but have applications on all types of highways where highway alignment, traffic routing problems or other pertinent conditions require advance warning and information. The signs should be visible from 1/2 mile under ideal day and night conditions. Each sign message should be legible from all lanes, from the sign up to a minimum of 650 feet. In the field, the PCMS should be sited and aligned to optimize driver performance. The message panel should have adjustable flash rates, so that the entire message can be read at least twice at the posted speed, the off-peak 85th percentile speed prior to work starting, or the anticipated operating speed.  Under low light level conditions, the sign shall automatically adjust its light source so as to meet the legibility requirements and not impair the drivers, vision.</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17</a:t>
            </a:fld>
            <a:endParaRPr lang="en-US"/>
          </a:p>
        </p:txBody>
      </p:sp>
    </p:spTree>
    <p:extLst>
      <p:ext uri="{BB962C8B-B14F-4D97-AF65-F5344CB8AC3E}">
        <p14:creationId xmlns:p14="http://schemas.microsoft.com/office/powerpoint/2010/main" val="3313122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this requirement is also from the MUTCD.  36” is recommended.</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18</a:t>
            </a:fld>
            <a:endParaRPr lang="en-US"/>
          </a:p>
        </p:txBody>
      </p:sp>
    </p:spTree>
    <p:extLst>
      <p:ext uri="{BB962C8B-B14F-4D97-AF65-F5344CB8AC3E}">
        <p14:creationId xmlns:p14="http://schemas.microsoft.com/office/powerpoint/2010/main" val="3416335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where any part of the roadway is obstructed or closed, advance-warning signs are required to alert traffic well in advance of these obstructions or restrictions. These signs may be used singly or in combination. Because of their importance, they shall have a standard size of 48 inches square and shall be the standard diamond shape for warning signs.  Signs larger than 48 inches square may be used for additional emphasis of the temporary traffic control zone.  Where speeds and volumes are moderately low, a minimum size of 36 inches square may be used for advance warning signs, if they have a minimum letter size of 5 inches.  On secondary roads or city streets where speeds are very low, signs smaller than the standard size, but not less than 24 inches square, may be used for warning signs having short word messages or clearly understood symbols.  Where distances are not shown on warning signs as part of the message, a separate panel with the distance legend may be mounted immediately below the sign on the same support.</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19</a:t>
            </a:fld>
            <a:endParaRPr lang="en-US"/>
          </a:p>
        </p:txBody>
      </p:sp>
    </p:spTree>
    <p:extLst>
      <p:ext uri="{BB962C8B-B14F-4D97-AF65-F5344CB8AC3E}">
        <p14:creationId xmlns:p14="http://schemas.microsoft.com/office/powerpoint/2010/main" val="556712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a:t>
            </a:fld>
            <a:endParaRPr lang="en-US" altLang="en-US" smtClean="0"/>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sz="1100" dirty="0"/>
              <a:t>Thank the attendees for their attention and explain the objectives of this course and the duration.  Explain that this is second quarter 2018 topic.</a:t>
            </a:r>
          </a:p>
        </p:txBody>
      </p:sp>
    </p:spTree>
    <p:extLst>
      <p:ext uri="{BB962C8B-B14F-4D97-AF65-F5344CB8AC3E}">
        <p14:creationId xmlns:p14="http://schemas.microsoft.com/office/powerpoint/2010/main" val="1028851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*Signs shown are for illustration purposes only and not intended to indicate what sign to use.</a:t>
            </a:r>
          </a:p>
          <a:p>
            <a:r>
              <a:rPr lang="en-US" dirty="0"/>
              <a:t>Explain that on divided highways, the MUTCD requires that warning signs be placed so that both travel lanes see the signs.</a:t>
            </a:r>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20</a:t>
            </a:fld>
            <a:endParaRPr lang="en-US"/>
          </a:p>
        </p:txBody>
      </p:sp>
    </p:spTree>
    <p:extLst>
      <p:ext uri="{BB962C8B-B14F-4D97-AF65-F5344CB8AC3E}">
        <p14:creationId xmlns:p14="http://schemas.microsoft.com/office/powerpoint/2010/main" val="38549515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when redirection of the driver’s path is required, traffic is channelized from the normal path to a new path.  The traffic control should try to </a:t>
            </a:r>
            <a:r>
              <a:rPr lang="en-US" u="sng" dirty="0"/>
              <a:t>inhibit the driver’s speed as little as possible</a:t>
            </a:r>
            <a:r>
              <a:rPr lang="en-US" dirty="0"/>
              <a:t>. In addition, </a:t>
            </a:r>
            <a:r>
              <a:rPr lang="en-US" u="sng" dirty="0"/>
              <a:t>traffic movement should be inhibited as little as possible</a:t>
            </a:r>
            <a:r>
              <a:rPr lang="en-US" dirty="0"/>
              <a:t>.  Frequent and abrupt changed in geometries should be avoided.  Roadway occupancy and work completion should be minimized to reduce exposure.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21</a:t>
            </a:fld>
            <a:endParaRPr lang="en-US"/>
          </a:p>
        </p:txBody>
      </p:sp>
    </p:spTree>
    <p:extLst>
      <p:ext uri="{BB962C8B-B14F-4D97-AF65-F5344CB8AC3E}">
        <p14:creationId xmlns:p14="http://schemas.microsoft.com/office/powerpoint/2010/main" val="415973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Explain that if our work zone activity affects pedestrian walkways, then we must provide them safe access through the work zone or route them to a safe area. A wide range of pedestrians might be affected by traffic temporary work zones, including the young, elderly, and people with disabilities such as hearing, visual, or mobility. These pedestrians need a clearly delineated and usable travel path. </a:t>
            </a:r>
          </a:p>
          <a:p>
            <a:pPr>
              <a:defRPr/>
            </a:pPr>
            <a:endParaRPr lang="en-US" altLang="en-US" dirty="0"/>
          </a:p>
          <a:p>
            <a:pPr>
              <a:defRPr/>
            </a:pPr>
            <a:r>
              <a:rPr lang="en-US" altLang="en-US" dirty="0"/>
              <a:t>The following three items should be considered when planning for pedestrians in work zones:</a:t>
            </a:r>
          </a:p>
          <a:p>
            <a:pPr>
              <a:defRPr/>
            </a:pPr>
            <a:endParaRPr lang="en-US" altLang="en-US" dirty="0"/>
          </a:p>
          <a:p>
            <a:pPr marL="228600" indent="-228600">
              <a:buFont typeface="+mj-lt"/>
              <a:buAutoNum type="arabicPeriod"/>
              <a:defRPr/>
            </a:pPr>
            <a:r>
              <a:rPr lang="en-US" altLang="en-US" dirty="0" smtClean="0"/>
              <a:t>Pedestrians </a:t>
            </a:r>
            <a:r>
              <a:rPr lang="en-US" altLang="en-US" dirty="0"/>
              <a:t>should not be led into conflicts with vehicles, equipment, and operations.</a:t>
            </a:r>
          </a:p>
          <a:p>
            <a:pPr marL="228600" indent="-228600">
              <a:buFont typeface="+mj-lt"/>
              <a:buAutoNum type="arabicPeriod"/>
              <a:defRPr/>
            </a:pPr>
            <a:r>
              <a:rPr lang="en-US" altLang="en-US" dirty="0" smtClean="0"/>
              <a:t>Pedestrians </a:t>
            </a:r>
            <a:r>
              <a:rPr lang="en-US" altLang="en-US" dirty="0"/>
              <a:t>should not be led into conflicts with vehicles moving through or around the worksite.</a:t>
            </a:r>
          </a:p>
          <a:p>
            <a:pPr marL="228600" indent="-228600">
              <a:buFont typeface="+mj-lt"/>
              <a:buAutoNum type="arabicPeriod"/>
              <a:defRPr/>
            </a:pPr>
            <a:r>
              <a:rPr lang="en-US" altLang="en-US" dirty="0" smtClean="0"/>
              <a:t>Pedestrians </a:t>
            </a:r>
            <a:r>
              <a:rPr lang="en-US" altLang="en-US" dirty="0"/>
              <a:t>should be provided with a convenient and accessible path that replicates as nearly as practical the most desirable characteristics of the existing sidewalk(s) or footpath(s). </a:t>
            </a:r>
          </a:p>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22</a:t>
            </a:fld>
            <a:endParaRPr lang="en-US"/>
          </a:p>
        </p:txBody>
      </p:sp>
    </p:spTree>
    <p:extLst>
      <p:ext uri="{BB962C8B-B14F-4D97-AF65-F5344CB8AC3E}">
        <p14:creationId xmlns:p14="http://schemas.microsoft.com/office/powerpoint/2010/main" val="2105362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tLang="en-US" dirty="0"/>
              <a:t>Explain that retro-reflective clothing will shine light back toward the source.  States have different requirements as to the color of vest and hard hats required.</a:t>
            </a:r>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23</a:t>
            </a:fld>
            <a:endParaRPr lang="en-US"/>
          </a:p>
        </p:txBody>
      </p:sp>
    </p:spTree>
    <p:extLst>
      <p:ext uri="{BB962C8B-B14F-4D97-AF65-F5344CB8AC3E}">
        <p14:creationId xmlns:p14="http://schemas.microsoft.com/office/powerpoint/2010/main" val="8090052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24</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two:</a:t>
            </a:r>
          </a:p>
          <a:p>
            <a:pPr eaLnBrk="1" hangingPunct="1"/>
            <a:endParaRPr lang="en-US" altLang="en-US" sz="1100" dirty="0" smtClean="0"/>
          </a:p>
          <a:p>
            <a:pPr marL="228600" indent="-228600" eaLnBrk="1" hangingPunct="1">
              <a:buFont typeface="+mj-lt"/>
              <a:buAutoNum type="arabicPeriod"/>
            </a:pPr>
            <a:r>
              <a:rPr lang="en-US" altLang="en-US" sz="1100" dirty="0" smtClean="0"/>
              <a:t>There are many factors that can hinder the effectiveness of traffic control</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True</a:t>
            </a:r>
          </a:p>
          <a:p>
            <a:pPr marL="0" indent="0" eaLnBrk="1" hangingPunct="1">
              <a:buFont typeface="+mj-lt"/>
              <a:buNone/>
            </a:pPr>
            <a:r>
              <a:rPr lang="en-US" altLang="en-US" sz="1100" dirty="0" smtClean="0"/>
              <a:t>     b.  False</a:t>
            </a:r>
          </a:p>
          <a:p>
            <a:pPr marL="0" indent="0" eaLnBrk="1" hangingPunct="1">
              <a:buFont typeface="+mj-lt"/>
              <a:buNone/>
            </a:pPr>
            <a:endParaRPr lang="en-US" altLang="en-US" sz="1100" dirty="0" smtClean="0"/>
          </a:p>
          <a:p>
            <a:pPr marL="228600" indent="-228600" eaLnBrk="1" hangingPunct="1">
              <a:buFont typeface="+mj-lt"/>
              <a:buAutoNum type="arabicPeriod" startAt="2"/>
            </a:pPr>
            <a:r>
              <a:rPr lang="en-US" altLang="en-US" sz="1100" dirty="0" smtClean="0"/>
              <a:t>Traffic control devices must be set-up according to the posted speed limit.  </a:t>
            </a:r>
          </a:p>
          <a:p>
            <a:pPr marL="0" indent="0" eaLnBrk="1" hangingPunct="1">
              <a:buFont typeface="+mj-lt"/>
              <a:buNone/>
            </a:pPr>
            <a:r>
              <a:rPr lang="en-US" altLang="en-US" sz="1100" dirty="0" smtClean="0"/>
              <a:t> </a:t>
            </a:r>
          </a:p>
          <a:p>
            <a:pPr marL="0" indent="0" eaLnBrk="1" hangingPunct="1">
              <a:buFont typeface="+mj-lt"/>
              <a:buNone/>
            </a:pPr>
            <a:r>
              <a:rPr lang="en-US" altLang="en-US" sz="1100" dirty="0" smtClean="0"/>
              <a:t>    a.  True   </a:t>
            </a:r>
          </a:p>
          <a:p>
            <a:pPr marL="0" indent="0" eaLnBrk="1" hangingPunct="1">
              <a:buFont typeface="+mj-lt"/>
              <a:buNone/>
            </a:pPr>
            <a:r>
              <a:rPr lang="en-US" altLang="en-US" sz="1100" dirty="0" smtClean="0"/>
              <a:t>    b.  False</a:t>
            </a:r>
          </a:p>
          <a:p>
            <a:pPr marL="0" indent="0" eaLnBrk="1" hangingPunct="1">
              <a:buFont typeface="+mj-lt"/>
              <a:buNone/>
            </a:pPr>
            <a:endParaRPr lang="en-US" altLang="en-US" sz="1100" dirty="0" smtClean="0"/>
          </a:p>
          <a:p>
            <a:pPr marL="228600" indent="-228600" eaLnBrk="1" hangingPunct="1">
              <a:buFont typeface="+mj-lt"/>
              <a:buAutoNum type="arabicPeriod" startAt="3"/>
            </a:pPr>
            <a:r>
              <a:rPr lang="en-US" altLang="en-US" sz="1100" dirty="0" smtClean="0"/>
              <a:t>For high speed roadways, warning signs must be a minimum size of _______ inches.</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24</a:t>
            </a:r>
          </a:p>
          <a:p>
            <a:pPr marL="0" indent="0" eaLnBrk="1" hangingPunct="1">
              <a:buFont typeface="+mj-lt"/>
              <a:buNone/>
            </a:pPr>
            <a:r>
              <a:rPr lang="en-US" altLang="en-US" sz="1100" dirty="0" smtClean="0"/>
              <a:t>    b.  36</a:t>
            </a:r>
          </a:p>
          <a:p>
            <a:pPr marL="0" indent="0" eaLnBrk="1" hangingPunct="1">
              <a:buFont typeface="+mj-lt"/>
              <a:buNone/>
            </a:pPr>
            <a:r>
              <a:rPr lang="en-US" altLang="en-US" sz="1100" dirty="0" smtClean="0"/>
              <a:t>    c.  48</a:t>
            </a:r>
          </a:p>
          <a:p>
            <a:pPr marL="0" indent="0" eaLnBrk="1" hangingPunct="1">
              <a:buFont typeface="+mj-lt"/>
              <a:buNone/>
            </a:pPr>
            <a:endParaRPr lang="en-US" altLang="en-US" sz="1100" dirty="0" smtClean="0"/>
          </a:p>
          <a:p>
            <a:pPr marL="228600" indent="-228600" eaLnBrk="1" hangingPunct="1">
              <a:buFont typeface="+mj-lt"/>
              <a:buAutoNum type="arabicPeriod" startAt="4"/>
            </a:pPr>
            <a:r>
              <a:rPr lang="en-US" altLang="en-US" sz="1100" dirty="0" smtClean="0"/>
              <a:t>Road cones must be no shorter than _______ inches.</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16</a:t>
            </a:r>
          </a:p>
          <a:p>
            <a:pPr marL="0" indent="0" eaLnBrk="1" hangingPunct="1">
              <a:buFont typeface="+mj-lt"/>
              <a:buNone/>
            </a:pPr>
            <a:r>
              <a:rPr lang="en-US" altLang="en-US" sz="1100" dirty="0" smtClean="0"/>
              <a:t>    b.  18</a:t>
            </a:r>
          </a:p>
          <a:p>
            <a:pPr marL="0" indent="0" eaLnBrk="1" hangingPunct="1">
              <a:buFont typeface="+mj-lt"/>
              <a:buNone/>
            </a:pPr>
            <a:r>
              <a:rPr lang="en-US" altLang="en-US" sz="1100" dirty="0" smtClean="0"/>
              <a:t>    c.  24</a:t>
            </a:r>
          </a:p>
          <a:p>
            <a:pPr marL="171450" indent="-171450" eaLnBrk="1" hangingPunct="1">
              <a:buFont typeface="Arial" panose="020B0604020202020204" pitchFamily="34" charset="0"/>
              <a:buChar char="•"/>
            </a:pPr>
            <a:endParaRPr lang="en-US" altLang="en-US" dirty="0" smtClean="0"/>
          </a:p>
        </p:txBody>
      </p:sp>
    </p:spTree>
    <p:extLst>
      <p:ext uri="{BB962C8B-B14F-4D97-AF65-F5344CB8AC3E}">
        <p14:creationId xmlns:p14="http://schemas.microsoft.com/office/powerpoint/2010/main" val="22949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25</a:t>
            </a:fld>
            <a:endParaRPr lang="en-US" altLang="en-US" smtClean="0">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dirty="0" smtClean="0"/>
              <a:t>Explain </a:t>
            </a:r>
            <a:r>
              <a:rPr lang="en-US" altLang="en-US" dirty="0"/>
              <a:t>that the following section will discuss certain flagging requirements listed in the MUTCD.</a:t>
            </a:r>
            <a:endParaRPr lang="en-US" altLang="en-US" dirty="0" smtClean="0"/>
          </a:p>
        </p:txBody>
      </p:sp>
    </p:spTree>
    <p:extLst>
      <p:ext uri="{BB962C8B-B14F-4D97-AF65-F5344CB8AC3E}">
        <p14:creationId xmlns:p14="http://schemas.microsoft.com/office/powerpoint/2010/main" val="651698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Explain that each flagger should be trained in the techniques necessary to recognize the hazards associated with performing flagger operations.  Flaggers should only use “Stop/ Slow” paddles to flag traffic and flags should only be used in emergency situations. Because flaggers are responsible for public safety and make the greatest number of contacts with the public of all highway workers, they should be trained in safe traffic control practices and public contact techniques. </a:t>
            </a:r>
            <a:endParaRPr lang="en-US" sz="1200" b="0" i="0" kern="1200" dirty="0" smtClean="0">
              <a:solidFill>
                <a:schemeClr val="tx1"/>
              </a:solidFill>
              <a:effectLst/>
              <a:latin typeface="Arial" charset="0"/>
              <a:ea typeface="+mn-ea"/>
              <a:cs typeface="+mn-cs"/>
            </a:endParaRPr>
          </a:p>
          <a:p>
            <a:r>
              <a:rPr lang="en-US" sz="1200" b="0" i="0" kern="1200" dirty="0" smtClean="0">
                <a:solidFill>
                  <a:schemeClr val="tx1"/>
                </a:solidFill>
                <a:effectLst/>
                <a:latin typeface="Arial" charset="0"/>
                <a:ea typeface="+mn-ea"/>
                <a:cs typeface="+mn-cs"/>
              </a:rPr>
              <a:t>Flaggers should be able to satisfactorily demonstrate the following abilities:</a:t>
            </a:r>
          </a:p>
          <a:p>
            <a:pPr marL="228600" indent="-228600">
              <a:buFont typeface="+mj-lt"/>
              <a:buAutoNum type="arabicPeriod"/>
            </a:pPr>
            <a:r>
              <a:rPr lang="en-US" sz="1200" b="0" i="0" kern="1200" dirty="0" smtClean="0">
                <a:solidFill>
                  <a:schemeClr val="tx1"/>
                </a:solidFill>
                <a:effectLst/>
                <a:latin typeface="Arial" charset="0"/>
                <a:ea typeface="+mn-ea"/>
                <a:cs typeface="+mn-cs"/>
              </a:rPr>
              <a:t>Ability to receive and communicate specific instructions clearly, firmly, and courteously</a:t>
            </a:r>
          </a:p>
          <a:p>
            <a:pPr marL="228600" indent="-228600">
              <a:buFont typeface="+mj-lt"/>
              <a:buAutoNum type="arabicPeriod"/>
            </a:pPr>
            <a:r>
              <a:rPr lang="en-US" sz="1200" b="0" i="0" kern="1200" dirty="0" smtClean="0">
                <a:solidFill>
                  <a:schemeClr val="tx1"/>
                </a:solidFill>
                <a:effectLst/>
                <a:latin typeface="Arial" charset="0"/>
                <a:ea typeface="+mn-ea"/>
                <a:cs typeface="+mn-cs"/>
              </a:rPr>
              <a:t>Ability to move and maneuver quickly in order to avoid danger from errant vehicles</a:t>
            </a:r>
          </a:p>
          <a:p>
            <a:pPr marL="228600" indent="-228600">
              <a:buFont typeface="+mj-lt"/>
              <a:buAutoNum type="arabicPeriod"/>
            </a:pPr>
            <a:r>
              <a:rPr lang="en-US" sz="1200" b="0" i="0" kern="1200" dirty="0" smtClean="0">
                <a:solidFill>
                  <a:schemeClr val="tx1"/>
                </a:solidFill>
                <a:effectLst/>
                <a:latin typeface="Arial" charset="0"/>
                <a:ea typeface="+mn-ea"/>
                <a:cs typeface="+mn-cs"/>
              </a:rPr>
              <a:t>Ability to control signaling devices (such as paddles and flags) in order to provide clear and positive guidance to drivers approaching a TTC zone in frequently changing situations</a:t>
            </a:r>
          </a:p>
          <a:p>
            <a:pPr marL="228600" indent="-228600">
              <a:buFont typeface="+mj-lt"/>
              <a:buAutoNum type="arabicPeriod"/>
            </a:pPr>
            <a:r>
              <a:rPr lang="en-US" sz="1200" b="0" i="0" kern="1200" dirty="0" smtClean="0">
                <a:solidFill>
                  <a:schemeClr val="tx1"/>
                </a:solidFill>
                <a:effectLst/>
                <a:latin typeface="Arial" charset="0"/>
                <a:ea typeface="+mn-ea"/>
                <a:cs typeface="+mn-cs"/>
              </a:rPr>
              <a:t>Ability to understand and apply safe traffic control practices, sometimes in stressful or emergency situations</a:t>
            </a:r>
          </a:p>
          <a:p>
            <a:pPr marL="228600" indent="-228600">
              <a:buFont typeface="+mj-lt"/>
              <a:buAutoNum type="arabicPeriod"/>
            </a:pPr>
            <a:r>
              <a:rPr lang="en-US" sz="1200" b="0" i="0" kern="1200" dirty="0" smtClean="0">
                <a:solidFill>
                  <a:schemeClr val="tx1"/>
                </a:solidFill>
                <a:effectLst/>
                <a:latin typeface="Arial" charset="0"/>
                <a:ea typeface="+mn-ea"/>
                <a:cs typeface="+mn-cs"/>
              </a:rPr>
              <a:t>Ability to recognize dangerous traffic situations and warn workers in sufficient time to avoid injury</a:t>
            </a:r>
          </a:p>
          <a:p>
            <a:pPr eaLnBrk="1" hangingPunct="1">
              <a:lnSpc>
                <a:spcPct val="90000"/>
              </a:lnSpc>
            </a:pPr>
            <a:endParaRPr lang="en-US" altLang="en-US" dirty="0" smtClean="0"/>
          </a:p>
          <a:p>
            <a:pPr eaLnBrk="1" hangingPunct="1"/>
            <a:endParaRPr lang="en-US" altLang="en-US" dirty="0" smtClean="0"/>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fld id="{D3E2452B-5960-49A4-950D-6C973D503238}" type="slidenum">
              <a:rPr lang="en-US" altLang="en-US" sz="1200"/>
              <a:pPr eaLnBrk="1" hangingPunct="1"/>
              <a:t>26</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Explain that flaggers should always wear retro reflective vest. For daytime and nighttime activity, flaggers shall wear high-visibility safety apparel that meets the Performance Class 2 or 3 requirements of the ANSI/ISEA 107–2004 publication entitled "American National Standard for High-Visibility Apparel and Headwear" and labeled as meeting the ANSI 107-2004 standard performance for Class 2 or 3 risk exposure. The apparel background (outer) material color shall be fluorescent orange-red, fluorescent yellow-green, or a combination of the two as defined in the ANSI standard. The retroreflective material shall be orange, yellow, white, silver, yellow-green, or a fluorescent version of these colors, and shall be visible at a minimum distance of 1,000 feet. The retroreflective safety apparel shall be designed to identify the wearer as a person.  </a:t>
            </a:r>
          </a:p>
          <a:p>
            <a:r>
              <a:rPr lang="en-US" dirty="0"/>
              <a:t> </a:t>
            </a:r>
          </a:p>
          <a:p>
            <a:r>
              <a:rPr lang="en-US" dirty="0"/>
              <a:t>For nighttime activity, high-visibility safety apparel that meets the Performance Class 3 requirements of the ANSI/ISEA 107–2004 publication entitled "American National Standard for High-Visibility Apparel and Headwear" and labeled as meeting the ANSI 107-2004 standard performance for Class 3 risk exposure should be considered for flagger wear.    </a:t>
            </a:r>
          </a:p>
          <a:p>
            <a:r>
              <a:rPr lang="en-US" dirty="0"/>
              <a:t> </a:t>
            </a:r>
          </a:p>
          <a:p>
            <a:r>
              <a:rPr lang="en-US" dirty="0"/>
              <a:t>Flaggers must be physically fit to perform the necessary duties and flaggers must be courteous and conscientious. Also, explain that flag persons must be provided with clean drinking water at their flagging station (water cooler) when the flag person is to be at the flagger station for a period exceeding 30-minutes.</a:t>
            </a:r>
          </a:p>
          <a:p>
            <a:pPr eaLnBrk="1" hangingPunct="1"/>
            <a:endParaRPr lang="en-US" altLang="en-US" i="0" dirty="0" smtClean="0"/>
          </a:p>
          <a:p>
            <a:pPr eaLnBrk="1" hangingPunct="1"/>
            <a:endParaRPr lang="en-US" altLang="en-US" i="0" dirty="0" smtClean="0"/>
          </a:p>
          <a:p>
            <a:pPr eaLnBrk="1" hangingPunct="1"/>
            <a:endParaRPr lang="en-US" altLang="en-US" dirty="0" smtClean="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fld id="{15E3BC26-C167-47DD-9B36-D9ED73430F70}" type="slidenum">
              <a:rPr lang="en-US" altLang="en-US" sz="1200"/>
              <a:pPr eaLnBrk="1" hangingPunct="1"/>
              <a:t>27</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dirty="0"/>
              <a:t>Explain that signaling directions by flag persons must conform to the directions described in Chapter 6E, “Flagger Control”, of the Manual on Uniform Traffic Control Devices (MUTCD) or state requirements.  One must ensure that flags are used to direct traffic only during an emergency. Also, explain that flag persons must use a legible, 18-inch STOP/SLOW paddle mounted on a 7-ft PVC pole for hand signaling.  Red lights may be used in periods of darkness and a flagger’s station must be illuminated to the point that the flag person is visible to oncoming traffic when the flagger is working in darkness. Ensure that flagger stations are set up far enough ahead of the workspace so that approaching traffic has sufficient distance to stop before entering the work zone.  Always position flag persons on the shoulder of the road and adjacent to the traffic being controlled or place them in a barricaded area.</a:t>
            </a:r>
            <a:endParaRPr lang="en-US" altLang="en-US" i="0" dirty="0" smtClean="0"/>
          </a:p>
          <a:p>
            <a:pPr eaLnBrk="1" hangingPunct="1"/>
            <a:endParaRPr lang="en-US" altLang="en-US" i="0" dirty="0" smtClean="0"/>
          </a:p>
          <a:p>
            <a:pPr eaLnBrk="1" hangingPunct="1"/>
            <a:endParaRPr lang="en-US" altLang="en-US" dirty="0"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fld id="{F0136A64-FF62-4D02-B877-98F9EE352623}" type="slidenum">
              <a:rPr lang="en-US" altLang="en-US" sz="1200"/>
              <a:pPr eaLnBrk="1" hangingPunct="1"/>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 flaggers to stand in an open area, not under trees, in curves, over the crest of the hill or directly behind parked vehicles to enhance their visibility to oncoming motorists. Ensure that flag persons do not leave their flagging stations unless relieved by another trained flag person or in the event of an emergency. Also, explain that flag persons with a horn, whistle, or other sounding device are stationed far enough ahead of the workforce to warn workers of approaching dangers, such as out-of-control vehicles.  </a:t>
            </a:r>
            <a:r>
              <a:rPr lang="en-US" u="sng" dirty="0"/>
              <a:t>Importantly, give the flag person a break.  Relive them occasionally.</a:t>
            </a: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p>
          <a:p>
            <a:endParaRPr lang="en-US" dirty="0"/>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29</a:t>
            </a:fld>
            <a:endParaRPr lang="en-US"/>
          </a:p>
        </p:txBody>
      </p:sp>
    </p:spTree>
    <p:extLst>
      <p:ext uri="{BB962C8B-B14F-4D97-AF65-F5344CB8AC3E}">
        <p14:creationId xmlns:p14="http://schemas.microsoft.com/office/powerpoint/2010/main" val="3453351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itchFamily="18" charset="0"/>
              </a:defRPr>
            </a:lvl1pPr>
            <a:lvl2pPr marL="742950" indent="-285750" defTabSz="911225" eaLnBrk="0" hangingPunct="0">
              <a:spcBef>
                <a:spcPct val="30000"/>
              </a:spcBef>
              <a:defRPr sz="1200">
                <a:solidFill>
                  <a:schemeClr val="tx1"/>
                </a:solidFill>
                <a:latin typeface="Times New Roman" pitchFamily="18" charset="0"/>
              </a:defRPr>
            </a:lvl2pPr>
            <a:lvl3pPr marL="1143000" indent="-228600" defTabSz="911225" eaLnBrk="0" hangingPunct="0">
              <a:spcBef>
                <a:spcPct val="30000"/>
              </a:spcBef>
              <a:defRPr sz="1200">
                <a:solidFill>
                  <a:schemeClr val="tx1"/>
                </a:solidFill>
                <a:latin typeface="Times New Roman" pitchFamily="18" charset="0"/>
              </a:defRPr>
            </a:lvl3pPr>
            <a:lvl4pPr marL="1600200" indent="-228600" defTabSz="911225" eaLnBrk="0" hangingPunct="0">
              <a:spcBef>
                <a:spcPct val="30000"/>
              </a:spcBef>
              <a:defRPr sz="1200">
                <a:solidFill>
                  <a:schemeClr val="tx1"/>
                </a:solidFill>
                <a:latin typeface="Times New Roman" pitchFamily="18" charset="0"/>
              </a:defRPr>
            </a:lvl4pPr>
            <a:lvl5pPr marL="2057400" indent="-228600" defTabSz="911225" eaLnBrk="0" hangingPunct="0">
              <a:spcBef>
                <a:spcPct val="30000"/>
              </a:spcBef>
              <a:defRPr sz="1200">
                <a:solidFill>
                  <a:schemeClr val="tx1"/>
                </a:solidFill>
                <a:latin typeface="Times New Roman" pitchFamily="18" charset="0"/>
              </a:defRPr>
            </a:lvl5pPr>
            <a:lvl6pPr marL="2514600" indent="-228600" defTabSz="911225" eaLnBrk="0" fontAlgn="base" hangingPunct="0">
              <a:spcBef>
                <a:spcPct val="30000"/>
              </a:spcBef>
              <a:spcAft>
                <a:spcPct val="0"/>
              </a:spcAft>
              <a:defRPr sz="1200">
                <a:solidFill>
                  <a:schemeClr val="tx1"/>
                </a:solidFill>
                <a:latin typeface="Times New Roman" pitchFamily="18" charset="0"/>
              </a:defRPr>
            </a:lvl6pPr>
            <a:lvl7pPr marL="2971800" indent="-228600" defTabSz="911225" eaLnBrk="0" fontAlgn="base" hangingPunct="0">
              <a:spcBef>
                <a:spcPct val="30000"/>
              </a:spcBef>
              <a:spcAft>
                <a:spcPct val="0"/>
              </a:spcAft>
              <a:defRPr sz="1200">
                <a:solidFill>
                  <a:schemeClr val="tx1"/>
                </a:solidFill>
                <a:latin typeface="Times New Roman" pitchFamily="18" charset="0"/>
              </a:defRPr>
            </a:lvl7pPr>
            <a:lvl8pPr marL="3429000" indent="-228600" defTabSz="911225" eaLnBrk="0" fontAlgn="base" hangingPunct="0">
              <a:spcBef>
                <a:spcPct val="30000"/>
              </a:spcBef>
              <a:spcAft>
                <a:spcPct val="0"/>
              </a:spcAft>
              <a:defRPr sz="1200">
                <a:solidFill>
                  <a:schemeClr val="tx1"/>
                </a:solidFill>
                <a:latin typeface="Times New Roman" pitchFamily="18" charset="0"/>
              </a:defRPr>
            </a:lvl8pPr>
            <a:lvl9pPr marL="3886200" indent="-228600" defTabSz="911225"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F1AB8FD-8CF6-48D1-9387-DFC2C3378A51}" type="slidenum">
              <a:rPr lang="en-US" altLang="en-US" sz="1000" smtClean="0"/>
              <a:pPr>
                <a:spcBef>
                  <a:spcPct val="0"/>
                </a:spcBef>
                <a:defRPr/>
              </a:pPr>
              <a:t>3</a:t>
            </a:fld>
            <a:endParaRPr lang="en-US" altLang="en-US" sz="1000" dirty="0" smtClean="0"/>
          </a:p>
        </p:txBody>
      </p:sp>
      <p:sp>
        <p:nvSpPr>
          <p:cNvPr id="17411" name="Rectangle 2"/>
          <p:cNvSpPr>
            <a:spLocks noGrp="1" noRot="1" noChangeAspect="1" noChangeArrowheads="1" noTextEdit="1"/>
          </p:cNvSpPr>
          <p:nvPr>
            <p:ph type="sldImg"/>
          </p:nvPr>
        </p:nvSpPr>
        <p:spPr>
          <a:xfrm>
            <a:off x="1111250" y="695325"/>
            <a:ext cx="4637088" cy="3478213"/>
          </a:xfrm>
          <a:ln/>
        </p:spPr>
      </p:sp>
      <p:sp>
        <p:nvSpPr>
          <p:cNvPr id="17412" name="Rectangle 3"/>
          <p:cNvSpPr>
            <a:spLocks noGrp="1" noChangeArrowheads="1"/>
          </p:cNvSpPr>
          <p:nvPr>
            <p:ph type="body" idx="1"/>
          </p:nvPr>
        </p:nvSpPr>
        <p:spPr>
          <a:xfrm>
            <a:off x="914400" y="4406900"/>
            <a:ext cx="50292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Explain that work zone safety is critical for protection of both workers and the public.  Because the public highway system can be a very hazardous place to work, it is essential that our workers have a basic understanding of the hazards involved and understand certain measures used to help minimize the risks.</a:t>
            </a:r>
            <a:endParaRPr lang="en-US" sz="120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340809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30</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two:</a:t>
            </a:r>
          </a:p>
          <a:p>
            <a:pPr eaLnBrk="1" hangingPunct="1"/>
            <a:endParaRPr lang="en-US" altLang="en-US" sz="1100" dirty="0" smtClean="0"/>
          </a:p>
          <a:p>
            <a:pPr marL="228600" indent="-228600" eaLnBrk="1" hangingPunct="1">
              <a:buFont typeface="+mj-lt"/>
              <a:buAutoNum type="arabicPeriod"/>
            </a:pPr>
            <a:r>
              <a:rPr lang="en-US" altLang="en-US" sz="1100" dirty="0" smtClean="0"/>
              <a:t>Except in an emergency, only trained workers may perform flagging operations.</a:t>
            </a:r>
          </a:p>
          <a:p>
            <a:pPr marL="0" indent="0" eaLnBrk="1" hangingPunct="1">
              <a:buFont typeface="+mj-lt"/>
              <a:buNone/>
            </a:pPr>
            <a:endParaRPr lang="en-US" altLang="en-US" sz="1100" dirty="0" smtClean="0"/>
          </a:p>
          <a:p>
            <a:pPr marL="685800" lvl="1" indent="-228600" eaLnBrk="1" hangingPunct="1">
              <a:buFont typeface="+mj-lt"/>
              <a:buAutoNum type="alphaLcPeriod"/>
            </a:pPr>
            <a:r>
              <a:rPr lang="en-US" altLang="en-US" sz="1100" dirty="0" smtClean="0"/>
              <a:t>True</a:t>
            </a:r>
          </a:p>
          <a:p>
            <a:pPr marL="685800" lvl="1" indent="-228600" eaLnBrk="1" hangingPunct="1">
              <a:buFont typeface="+mj-lt"/>
              <a:buAutoNum type="alphaLcPeriod"/>
            </a:pPr>
            <a:r>
              <a:rPr lang="en-US" altLang="en-US" sz="1100" dirty="0" smtClean="0"/>
              <a:t>False</a:t>
            </a:r>
          </a:p>
          <a:p>
            <a:pPr marL="0" indent="0" eaLnBrk="1" hangingPunct="1">
              <a:buFont typeface="+mj-lt"/>
              <a:buNone/>
            </a:pPr>
            <a:endParaRPr lang="en-US" altLang="en-US" sz="1100" dirty="0" smtClean="0"/>
          </a:p>
          <a:p>
            <a:pPr marL="228600" indent="-228600" eaLnBrk="1" hangingPunct="1">
              <a:buFont typeface="+mj-lt"/>
              <a:buAutoNum type="arabicPeriod" startAt="2"/>
            </a:pPr>
            <a:r>
              <a:rPr lang="en-US" altLang="en-US" sz="1100" dirty="0" smtClean="0"/>
              <a:t>Flags may only be used to direct traffic in an emergency situation.    </a:t>
            </a:r>
          </a:p>
          <a:p>
            <a:pPr marL="0" indent="0" eaLnBrk="1" hangingPunct="1">
              <a:buFont typeface="+mj-lt"/>
              <a:buNone/>
            </a:pPr>
            <a:endParaRPr lang="en-US" altLang="en-US" sz="1100" dirty="0" smtClean="0"/>
          </a:p>
          <a:p>
            <a:pPr marL="685800" lvl="1" indent="-228600" eaLnBrk="1" hangingPunct="1">
              <a:buFont typeface="+mj-lt"/>
              <a:buAutoNum type="alphaLcPeriod"/>
            </a:pPr>
            <a:r>
              <a:rPr lang="en-US" altLang="en-US" sz="1100" dirty="0" smtClean="0"/>
              <a:t>True   </a:t>
            </a:r>
          </a:p>
          <a:p>
            <a:pPr marL="685800" lvl="1" indent="-228600" eaLnBrk="1" hangingPunct="1">
              <a:buFont typeface="+mj-lt"/>
              <a:buAutoNum type="alphaLcPeriod"/>
            </a:pPr>
            <a:r>
              <a:rPr lang="en-US" altLang="en-US" sz="1100" dirty="0" smtClean="0"/>
              <a:t>False</a:t>
            </a:r>
          </a:p>
          <a:p>
            <a:pPr marL="0" indent="0" eaLnBrk="1" hangingPunct="1">
              <a:buFont typeface="+mj-lt"/>
              <a:buNone/>
            </a:pPr>
            <a:endParaRPr lang="en-US" altLang="en-US" sz="1100" dirty="0" smtClean="0"/>
          </a:p>
          <a:p>
            <a:pPr marL="228600" indent="-228600" eaLnBrk="1" hangingPunct="1">
              <a:buFont typeface="+mj-lt"/>
              <a:buAutoNum type="arabicPeriod" startAt="3"/>
            </a:pPr>
            <a:r>
              <a:rPr lang="en-US" altLang="en-US" sz="1100" dirty="0" smtClean="0"/>
              <a:t>Flaggers should stand alone and not allow people or other workers to gather around their flagger station.</a:t>
            </a:r>
          </a:p>
          <a:p>
            <a:pPr marL="0" indent="0" eaLnBrk="1" hangingPunct="1">
              <a:buFont typeface="+mj-lt"/>
              <a:buNone/>
            </a:pPr>
            <a:endParaRPr lang="en-US" altLang="en-US" sz="1100" dirty="0" smtClean="0"/>
          </a:p>
          <a:p>
            <a:pPr marL="685800" lvl="1" indent="-228600" eaLnBrk="1" hangingPunct="1">
              <a:buFont typeface="+mj-lt"/>
              <a:buAutoNum type="alphaLcPeriod"/>
            </a:pPr>
            <a:r>
              <a:rPr lang="en-US" altLang="en-US" sz="1100" dirty="0" smtClean="0"/>
              <a:t>True</a:t>
            </a:r>
          </a:p>
          <a:p>
            <a:pPr marL="685800" lvl="1" indent="-228600" eaLnBrk="1" hangingPunct="1">
              <a:buFont typeface="+mj-lt"/>
              <a:buAutoNum type="alphaLcPeriod"/>
            </a:pPr>
            <a:r>
              <a:rPr lang="en-US" altLang="en-US" sz="1100" dirty="0" smtClean="0"/>
              <a:t>False</a:t>
            </a:r>
          </a:p>
          <a:p>
            <a:pPr marL="0" indent="0" eaLnBrk="1" hangingPunct="1">
              <a:buFont typeface="+mj-lt"/>
              <a:buNone/>
            </a:pPr>
            <a:endParaRPr lang="en-US" altLang="en-US" sz="1100" dirty="0" smtClean="0"/>
          </a:p>
          <a:p>
            <a:pPr marL="228600" indent="-228600" eaLnBrk="1" hangingPunct="1">
              <a:buFont typeface="+mj-lt"/>
              <a:buAutoNum type="arabicPeriod" startAt="4"/>
            </a:pPr>
            <a:r>
              <a:rPr lang="en-US" altLang="en-US" sz="1100" dirty="0" smtClean="0"/>
              <a:t>Flaggers must be trained in techniques necessary to recognize hazards associated with performing flagger operations.</a:t>
            </a:r>
          </a:p>
          <a:p>
            <a:pPr marL="0" indent="0" eaLnBrk="1" hangingPunct="1">
              <a:buFont typeface="+mj-lt"/>
              <a:buNone/>
            </a:pPr>
            <a:endParaRPr lang="en-US" altLang="en-US" sz="1100" dirty="0" smtClean="0"/>
          </a:p>
          <a:p>
            <a:pPr marL="685800" lvl="1" indent="-228600" eaLnBrk="1" hangingPunct="1">
              <a:buFont typeface="+mj-lt"/>
              <a:buAutoNum type="alphaLcPeriod"/>
            </a:pPr>
            <a:r>
              <a:rPr lang="en-US" altLang="en-US" sz="1100" dirty="0" smtClean="0"/>
              <a:t>True</a:t>
            </a:r>
          </a:p>
          <a:p>
            <a:pPr marL="685800" lvl="1" indent="-228600" eaLnBrk="1" hangingPunct="1">
              <a:buFont typeface="+mj-lt"/>
              <a:buAutoNum type="alphaLcPeriod"/>
            </a:pPr>
            <a:r>
              <a:rPr lang="en-US" altLang="en-US" sz="1100" dirty="0" smtClean="0"/>
              <a:t>False</a:t>
            </a:r>
          </a:p>
          <a:p>
            <a:pPr marL="171450" indent="-171450" eaLnBrk="1" hangingPunct="1">
              <a:buFont typeface="Arial" panose="020B0604020202020204" pitchFamily="34" charset="0"/>
              <a:buChar char="•"/>
            </a:pPr>
            <a:endParaRPr lang="en-US" altLang="en-US" dirty="0" smtClean="0"/>
          </a:p>
        </p:txBody>
      </p:sp>
    </p:spTree>
    <p:extLst>
      <p:ext uri="{BB962C8B-B14F-4D97-AF65-F5344CB8AC3E}">
        <p14:creationId xmlns:p14="http://schemas.microsoft.com/office/powerpoint/2010/main" val="2294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dirty="0" smtClean="0"/>
              <a:t>Ask for questions.</a:t>
            </a:r>
            <a:r>
              <a:rPr lang="en-US" altLang="en-US" baseline="0" dirty="0" smtClean="0"/>
              <a:t>  Once complete thank the attendees and close the session.</a:t>
            </a:r>
            <a:endParaRPr lang="en-US" altLang="en-US" dirty="0" smtClean="0"/>
          </a:p>
        </p:txBody>
      </p:sp>
      <p:sp>
        <p:nvSpPr>
          <p:cNvPr id="79876" name="Header Placeholder 3"/>
          <p:cNvSpPr>
            <a:spLocks noGrp="1"/>
          </p:cNvSpPr>
          <p:nvPr>
            <p:ph type="hdr" sz="quarter"/>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2787">
              <a:defRPr>
                <a:solidFill>
                  <a:schemeClr val="tx1"/>
                </a:solidFill>
                <a:latin typeface="Arial" charset="0"/>
              </a:defRPr>
            </a:lvl1pPr>
            <a:lvl2pPr marL="744956" indent="-286522" defTabSz="932787">
              <a:defRPr>
                <a:solidFill>
                  <a:schemeClr val="tx1"/>
                </a:solidFill>
                <a:latin typeface="Arial" charset="0"/>
              </a:defRPr>
            </a:lvl2pPr>
            <a:lvl3pPr marL="1146086" indent="-229217" defTabSz="932787">
              <a:defRPr>
                <a:solidFill>
                  <a:schemeClr val="tx1"/>
                </a:solidFill>
                <a:latin typeface="Arial" charset="0"/>
              </a:defRPr>
            </a:lvl3pPr>
            <a:lvl4pPr marL="1604521" indent="-229217" defTabSz="932787">
              <a:defRPr>
                <a:solidFill>
                  <a:schemeClr val="tx1"/>
                </a:solidFill>
                <a:latin typeface="Arial" charset="0"/>
              </a:defRPr>
            </a:lvl4pPr>
            <a:lvl5pPr marL="2062955" indent="-229217" defTabSz="932787">
              <a:defRPr>
                <a:solidFill>
                  <a:schemeClr val="tx1"/>
                </a:solidFill>
                <a:latin typeface="Arial" charset="0"/>
              </a:defRPr>
            </a:lvl5pPr>
            <a:lvl6pPr marL="2521389" indent="-229217" defTabSz="932787" eaLnBrk="0" fontAlgn="base" hangingPunct="0">
              <a:spcBef>
                <a:spcPct val="0"/>
              </a:spcBef>
              <a:spcAft>
                <a:spcPct val="0"/>
              </a:spcAft>
              <a:defRPr>
                <a:solidFill>
                  <a:schemeClr val="tx1"/>
                </a:solidFill>
                <a:latin typeface="Arial" charset="0"/>
              </a:defRPr>
            </a:lvl6pPr>
            <a:lvl7pPr marL="2979824" indent="-229217" defTabSz="932787" eaLnBrk="0" fontAlgn="base" hangingPunct="0">
              <a:spcBef>
                <a:spcPct val="0"/>
              </a:spcBef>
              <a:spcAft>
                <a:spcPct val="0"/>
              </a:spcAft>
              <a:defRPr>
                <a:solidFill>
                  <a:schemeClr val="tx1"/>
                </a:solidFill>
                <a:latin typeface="Arial" charset="0"/>
              </a:defRPr>
            </a:lvl7pPr>
            <a:lvl8pPr marL="3438258" indent="-229217" defTabSz="932787" eaLnBrk="0" fontAlgn="base" hangingPunct="0">
              <a:spcBef>
                <a:spcPct val="0"/>
              </a:spcBef>
              <a:spcAft>
                <a:spcPct val="0"/>
              </a:spcAft>
              <a:defRPr>
                <a:solidFill>
                  <a:schemeClr val="tx1"/>
                </a:solidFill>
                <a:latin typeface="Arial" charset="0"/>
              </a:defRPr>
            </a:lvl8pPr>
            <a:lvl9pPr marL="3896693" indent="-229217" defTabSz="932787" eaLnBrk="0" fontAlgn="base" hangingPunct="0">
              <a:spcBef>
                <a:spcPct val="0"/>
              </a:spcBef>
              <a:spcAft>
                <a:spcPct val="0"/>
              </a:spcAft>
              <a:defRPr>
                <a:solidFill>
                  <a:schemeClr val="tx1"/>
                </a:solidFill>
                <a:latin typeface="Arial" charset="0"/>
              </a:defRPr>
            </a:lvl9pPr>
          </a:lstStyle>
          <a:p>
            <a:pPr>
              <a:defRPr/>
            </a:pPr>
            <a:r>
              <a:rPr lang="en-US" altLang="en-US" smtClean="0">
                <a:latin typeface="Tahoma" pitchFamily="34" charset="0"/>
              </a:rPr>
              <a:t>INTRODUCTION TO OSHA Lesson</a:t>
            </a:r>
          </a:p>
        </p:txBody>
      </p:sp>
      <p:sp>
        <p:nvSpPr>
          <p:cNvPr id="79878" name="Slide Number Placeholder 5"/>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2787">
              <a:defRPr>
                <a:solidFill>
                  <a:schemeClr val="tx1"/>
                </a:solidFill>
                <a:latin typeface="Arial" charset="0"/>
              </a:defRPr>
            </a:lvl1pPr>
            <a:lvl2pPr marL="744956" indent="-286522" defTabSz="932787">
              <a:defRPr>
                <a:solidFill>
                  <a:schemeClr val="tx1"/>
                </a:solidFill>
                <a:latin typeface="Arial" charset="0"/>
              </a:defRPr>
            </a:lvl2pPr>
            <a:lvl3pPr marL="1146086" indent="-229217" defTabSz="932787">
              <a:defRPr>
                <a:solidFill>
                  <a:schemeClr val="tx1"/>
                </a:solidFill>
                <a:latin typeface="Arial" charset="0"/>
              </a:defRPr>
            </a:lvl3pPr>
            <a:lvl4pPr marL="1604521" indent="-229217" defTabSz="932787">
              <a:defRPr>
                <a:solidFill>
                  <a:schemeClr val="tx1"/>
                </a:solidFill>
                <a:latin typeface="Arial" charset="0"/>
              </a:defRPr>
            </a:lvl4pPr>
            <a:lvl5pPr marL="2062955" indent="-229217" defTabSz="932787">
              <a:defRPr>
                <a:solidFill>
                  <a:schemeClr val="tx1"/>
                </a:solidFill>
                <a:latin typeface="Arial" charset="0"/>
              </a:defRPr>
            </a:lvl5pPr>
            <a:lvl6pPr marL="2521389" indent="-229217" defTabSz="932787" eaLnBrk="0" fontAlgn="base" hangingPunct="0">
              <a:spcBef>
                <a:spcPct val="0"/>
              </a:spcBef>
              <a:spcAft>
                <a:spcPct val="0"/>
              </a:spcAft>
              <a:defRPr>
                <a:solidFill>
                  <a:schemeClr val="tx1"/>
                </a:solidFill>
                <a:latin typeface="Arial" charset="0"/>
              </a:defRPr>
            </a:lvl6pPr>
            <a:lvl7pPr marL="2979824" indent="-229217" defTabSz="932787" eaLnBrk="0" fontAlgn="base" hangingPunct="0">
              <a:spcBef>
                <a:spcPct val="0"/>
              </a:spcBef>
              <a:spcAft>
                <a:spcPct val="0"/>
              </a:spcAft>
              <a:defRPr>
                <a:solidFill>
                  <a:schemeClr val="tx1"/>
                </a:solidFill>
                <a:latin typeface="Arial" charset="0"/>
              </a:defRPr>
            </a:lvl7pPr>
            <a:lvl8pPr marL="3438258" indent="-229217" defTabSz="932787" eaLnBrk="0" fontAlgn="base" hangingPunct="0">
              <a:spcBef>
                <a:spcPct val="0"/>
              </a:spcBef>
              <a:spcAft>
                <a:spcPct val="0"/>
              </a:spcAft>
              <a:defRPr>
                <a:solidFill>
                  <a:schemeClr val="tx1"/>
                </a:solidFill>
                <a:latin typeface="Arial" charset="0"/>
              </a:defRPr>
            </a:lvl8pPr>
            <a:lvl9pPr marL="3896693" indent="-229217" defTabSz="932787" eaLnBrk="0" fontAlgn="base" hangingPunct="0">
              <a:spcBef>
                <a:spcPct val="0"/>
              </a:spcBef>
              <a:spcAft>
                <a:spcPct val="0"/>
              </a:spcAft>
              <a:defRPr>
                <a:solidFill>
                  <a:schemeClr val="tx1"/>
                </a:solidFill>
                <a:latin typeface="Arial" charset="0"/>
              </a:defRPr>
            </a:lvl9pPr>
          </a:lstStyle>
          <a:p>
            <a:pPr>
              <a:defRPr/>
            </a:pPr>
            <a:fld id="{4547E310-6742-4AD9-985F-64D770A39B95}" type="slidenum">
              <a:rPr lang="en-US" altLang="en-US" smtClean="0">
                <a:latin typeface="Tahoma" pitchFamily="34" charset="0"/>
              </a:rPr>
              <a:pPr>
                <a:defRPr/>
              </a:pPr>
              <a:t>31</a:t>
            </a:fld>
            <a:endParaRPr lang="en-US" altLang="en-US" smtClean="0">
              <a:latin typeface="Tahom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61E365D-E661-45F7-93E6-BD43E04D163E}" type="slidenum">
              <a:rPr lang="en-US" altLang="en-US" smtClean="0"/>
              <a:pPr eaLnBrk="1" hangingPunct="1">
                <a:spcBef>
                  <a:spcPct val="0"/>
                </a:spcBef>
                <a:defRPr/>
              </a:pPr>
              <a:t>4</a:t>
            </a:fld>
            <a:endParaRPr lang="en-US" altLang="en-US" smtClean="0"/>
          </a:p>
        </p:txBody>
      </p:sp>
      <p:sp>
        <p:nvSpPr>
          <p:cNvPr id="18435" name="Rectangle 2"/>
          <p:cNvSpPr>
            <a:spLocks noGrp="1" noRot="1" noChangeAspect="1" noChangeArrowheads="1" noTextEdit="1"/>
          </p:cNvSpPr>
          <p:nvPr>
            <p:ph type="sldImg"/>
          </p:nvPr>
        </p:nvSpPr>
        <p:spPr>
          <a:xfrm>
            <a:off x="1111250" y="703263"/>
            <a:ext cx="4635500" cy="3478212"/>
          </a:xfrm>
          <a:ln/>
        </p:spPr>
      </p:sp>
      <p:sp>
        <p:nvSpPr>
          <p:cNvPr id="18436" name="Rectangle 3"/>
          <p:cNvSpPr>
            <a:spLocks noGrp="1" noChangeArrowheads="1"/>
          </p:cNvSpPr>
          <p:nvPr>
            <p:ph type="body" idx="1"/>
          </p:nvPr>
        </p:nvSpPr>
        <p:spPr>
          <a:xfrm>
            <a:off x="914400" y="4422775"/>
            <a:ext cx="502920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dirty="0"/>
              <a:t>Explain that according to the Federal Highway Administration, in 2015 there were an estimated 96,626 crashes in work zones, which was an increase of 7.8% over 2014. This continues a rise in work zone crashes since a low of 67,887 in 2013 (a 42% increase since 2013). </a:t>
            </a:r>
            <a:endParaRPr lang="en-US" altLang="en-US" sz="1100" dirty="0" smtClean="0"/>
          </a:p>
        </p:txBody>
      </p:sp>
    </p:spTree>
    <p:extLst>
      <p:ext uri="{BB962C8B-B14F-4D97-AF65-F5344CB8AC3E}">
        <p14:creationId xmlns:p14="http://schemas.microsoft.com/office/powerpoint/2010/main" val="2256545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5</a:t>
            </a:fld>
            <a:endParaRPr lang="en-US" altLang="en-US" smtClean="0"/>
          </a:p>
        </p:txBody>
      </p:sp>
      <p:sp>
        <p:nvSpPr>
          <p:cNvPr id="1945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9480"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eaLnBrk="1" hangingPunct="1"/>
            <a:r>
              <a:rPr lang="en-US" altLang="en-US" sz="1100" dirty="0"/>
              <a:t>Explain that it may be surprising to hear that there are currently no nationally recognized definitions of work zones.  Almost every state has its own definition.  Work planners such as managers, supervisors, foremen, and leads, should be aware of the safety impact of work zones to understand the full impact of working on or near a roadway.  The Federal Highway Administration (FHWA) is currently involved in an effort to develop a standardized definition of work zone. Ultimately, this effort will allow researchers the opportunity to assess the current state of work-zone safety and to recommend possible countermeasures to eliminate or mitigate safety problems.</a:t>
            </a:r>
          </a:p>
          <a:p>
            <a:pPr algn="just" eaLnBrk="1" hangingPunct="1"/>
            <a:endParaRPr lang="en-US" altLang="en-US" sz="1100" dirty="0"/>
          </a:p>
        </p:txBody>
      </p:sp>
    </p:spTree>
    <p:extLst>
      <p:ext uri="{BB962C8B-B14F-4D97-AF65-F5344CB8AC3E}">
        <p14:creationId xmlns:p14="http://schemas.microsoft.com/office/powerpoint/2010/main" val="1214635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6</a:t>
            </a:fld>
            <a:endParaRPr lang="en-US" altLang="en-US" smtClean="0"/>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we must control the hazards.  If our work exposes the public to hazards it is incumbent upon us to protect them.</a:t>
            </a:r>
            <a:endParaRPr lang="en-US" altLang="en-US" sz="1100" dirty="0" smtClean="0"/>
          </a:p>
        </p:txBody>
      </p:sp>
    </p:spTree>
    <p:extLst>
      <p:ext uri="{BB962C8B-B14F-4D97-AF65-F5344CB8AC3E}">
        <p14:creationId xmlns:p14="http://schemas.microsoft.com/office/powerpoint/2010/main" val="405331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7</a:t>
            </a:fld>
            <a:endParaRPr lang="en-US" altLang="en-US" smtClean="0"/>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Traffic Control Plans (TCP's) play a vital role in providing continuity of safe and efficient traffic flow.  To a certain extent, interruptions in normal flow are necessary for temporary traffic control operations.  A traffic control plan, in detail appropriate to the complexity of the work project or incident, must be prepared and understood by all responsible parties before work starts.  Any changes in the plan must be approved by a competent person trained in safe traffic control practices.  </a:t>
            </a:r>
          </a:p>
          <a:p>
            <a:pPr eaLnBrk="1" hangingPunct="1"/>
            <a:endParaRPr lang="en-US" altLang="en-US" sz="1100" dirty="0"/>
          </a:p>
        </p:txBody>
      </p:sp>
    </p:spTree>
    <p:extLst>
      <p:ext uri="{BB962C8B-B14F-4D97-AF65-F5344CB8AC3E}">
        <p14:creationId xmlns:p14="http://schemas.microsoft.com/office/powerpoint/2010/main" val="4053316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8</a:t>
            </a:fld>
            <a:endParaRPr lang="en-US" altLang="en-US" smtClean="0"/>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because of the type, location and duration of work, and roadway/traffic characteristics, work zones can be very diverse. Applicable standards and procedures may vary depending on several factors. </a:t>
            </a:r>
            <a:endParaRPr lang="en-US" altLang="en-US" sz="1100" dirty="0" smtClean="0"/>
          </a:p>
        </p:txBody>
      </p:sp>
    </p:spTree>
    <p:extLst>
      <p:ext uri="{BB962C8B-B14F-4D97-AF65-F5344CB8AC3E}">
        <p14:creationId xmlns:p14="http://schemas.microsoft.com/office/powerpoint/2010/main" val="4053316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9</a:t>
            </a:fld>
            <a:endParaRPr lang="en-US" altLang="en-US" smtClean="0"/>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one:</a:t>
            </a:r>
          </a:p>
          <a:p>
            <a:pPr eaLnBrk="1" hangingPunct="1"/>
            <a:endParaRPr lang="en-US" altLang="en-US" sz="1100" dirty="0" smtClean="0"/>
          </a:p>
          <a:p>
            <a:pPr marL="228600" indent="-228600" eaLnBrk="1" hangingPunct="1">
              <a:buFont typeface="+mj-lt"/>
              <a:buAutoNum type="arabicPeriod"/>
            </a:pPr>
            <a:r>
              <a:rPr lang="en-US" altLang="en-US" sz="1100" dirty="0" smtClean="0"/>
              <a:t>Hazards caused by distractions (and other issues) make it necessary to put in place the proper measures to control the risks encountered in work zones.</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True</a:t>
            </a:r>
          </a:p>
          <a:p>
            <a:pPr marL="0" indent="0" eaLnBrk="1" hangingPunct="1">
              <a:buFont typeface="+mj-lt"/>
              <a:buNone/>
            </a:pPr>
            <a:r>
              <a:rPr lang="en-US" altLang="en-US" sz="1100" dirty="0" smtClean="0"/>
              <a:t>     b.  False</a:t>
            </a:r>
          </a:p>
          <a:p>
            <a:pPr marL="0" indent="0" eaLnBrk="1" hangingPunct="1">
              <a:buFont typeface="+mj-lt"/>
              <a:buNone/>
            </a:pPr>
            <a:endParaRPr lang="en-US" altLang="en-US" sz="1100" dirty="0" smtClean="0"/>
          </a:p>
          <a:p>
            <a:pPr marL="228600" indent="-228600" eaLnBrk="1" hangingPunct="1">
              <a:buFont typeface="+mj-lt"/>
              <a:buAutoNum type="arabicPeriod" startAt="2"/>
            </a:pPr>
            <a:r>
              <a:rPr lang="en-US" altLang="en-US" sz="1100" dirty="0" smtClean="0"/>
              <a:t>Every week ______  work zone crashes occurred that resulted in at least one fatality.    </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5   </a:t>
            </a:r>
          </a:p>
          <a:p>
            <a:pPr marL="0" indent="0" eaLnBrk="1" hangingPunct="1">
              <a:buFont typeface="+mj-lt"/>
              <a:buNone/>
            </a:pPr>
            <a:r>
              <a:rPr lang="en-US" altLang="en-US" sz="1100" dirty="0" smtClean="0"/>
              <a:t>     b.  12</a:t>
            </a:r>
          </a:p>
          <a:p>
            <a:pPr marL="0" indent="0" eaLnBrk="1" hangingPunct="1">
              <a:buFont typeface="+mj-lt"/>
              <a:buNone/>
            </a:pPr>
            <a:r>
              <a:rPr lang="en-US" altLang="en-US" sz="1100" dirty="0" smtClean="0"/>
              <a:t>     c.  50</a:t>
            </a:r>
          </a:p>
          <a:p>
            <a:pPr marL="0" indent="0" eaLnBrk="1" hangingPunct="1">
              <a:buFont typeface="+mj-lt"/>
              <a:buNone/>
            </a:pPr>
            <a:endParaRPr lang="en-US" altLang="en-US" sz="1100" dirty="0" smtClean="0"/>
          </a:p>
          <a:p>
            <a:pPr marL="228600" indent="-228600" eaLnBrk="1" hangingPunct="1">
              <a:buFont typeface="+mj-lt"/>
              <a:buAutoNum type="arabicPeriod" startAt="3"/>
            </a:pPr>
            <a:r>
              <a:rPr lang="en-US" altLang="en-US" sz="1100" dirty="0" smtClean="0"/>
              <a:t>The public highway system can be one of the most dangerous work environments in the United States.</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    a.  True</a:t>
            </a:r>
          </a:p>
          <a:p>
            <a:pPr marL="0" indent="0" eaLnBrk="1" hangingPunct="1">
              <a:buFont typeface="+mj-lt"/>
              <a:buNone/>
            </a:pPr>
            <a:r>
              <a:rPr lang="en-US" altLang="en-US" sz="1100" dirty="0" smtClean="0"/>
              <a:t>    b.  False	</a:t>
            </a:r>
            <a:endParaRPr lang="en-US" altLang="en-US" dirty="0" smtClean="0"/>
          </a:p>
        </p:txBody>
      </p:sp>
    </p:spTree>
    <p:extLst>
      <p:ext uri="{BB962C8B-B14F-4D97-AF65-F5344CB8AC3E}">
        <p14:creationId xmlns:p14="http://schemas.microsoft.com/office/powerpoint/2010/main" val="22949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mtClean="0">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62000" y="1905000"/>
            <a:ext cx="37719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871538" y="982663"/>
            <a:ext cx="8162925" cy="64135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912813" y="1905000"/>
            <a:ext cx="3978275" cy="4191000"/>
          </a:xfrm>
        </p:spPr>
        <p:txBody>
          <a:bodyPr/>
          <a:lstStyle/>
          <a:p>
            <a:pPr lvl="0"/>
            <a:endParaRPr lang="en-US" noProof="0" smtClean="0"/>
          </a:p>
        </p:txBody>
      </p:sp>
      <p:sp>
        <p:nvSpPr>
          <p:cNvPr id="4" name="Text Placeholder 3"/>
          <p:cNvSpPr>
            <a:spLocks noGrp="1"/>
          </p:cNvSpPr>
          <p:nvPr>
            <p:ph type="body" sz="half" idx="2"/>
          </p:nvPr>
        </p:nvSpPr>
        <p:spPr>
          <a:xfrm>
            <a:off x="5043488" y="1905000"/>
            <a:ext cx="3979862"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9"/>
          <p:cNvSpPr>
            <a:spLocks noGrp="1" noChangeArrowheads="1"/>
          </p:cNvSpPr>
          <p:nvPr>
            <p:ph type="sldNum" sz="quarter" idx="12"/>
          </p:nvPr>
        </p:nvSpPr>
        <p:spPr>
          <a:ln/>
        </p:spPr>
        <p:txBody>
          <a:bodyPr/>
          <a:lstStyle>
            <a:lvl1pPr>
              <a:defRPr/>
            </a:lvl1pPr>
          </a:lstStyle>
          <a:p>
            <a:pPr>
              <a:defRPr/>
            </a:pPr>
            <a:fld id="{8FF26804-87EB-4C03-811A-5139C7F94792}" type="slidenum">
              <a:rPr lang="en-US" altLang="en-US"/>
              <a:pPr>
                <a:defRPr/>
              </a:pPr>
              <a:t>‹#›</a:t>
            </a:fld>
            <a:endParaRPr lang="en-US" altLang="en-US"/>
          </a:p>
        </p:txBody>
      </p:sp>
    </p:spTree>
    <p:extLst>
      <p:ext uri="{BB962C8B-B14F-4D97-AF65-F5344CB8AC3E}">
        <p14:creationId xmlns:p14="http://schemas.microsoft.com/office/powerpoint/2010/main" val="1169331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71538" y="982663"/>
            <a:ext cx="8162925" cy="6413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2813" y="1905000"/>
            <a:ext cx="8110537" cy="4191000"/>
          </a:xfrm>
        </p:spPr>
        <p:txBody>
          <a:bodyPr/>
          <a:lstStyle/>
          <a:p>
            <a:pPr lvl="0"/>
            <a:endParaRPr lang="en-US" noProof="0" smtClean="0"/>
          </a:p>
        </p:txBody>
      </p:sp>
      <p:sp>
        <p:nvSpPr>
          <p:cNvPr id="4" name="Rectangle 6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9"/>
          <p:cNvSpPr>
            <a:spLocks noGrp="1" noChangeArrowheads="1"/>
          </p:cNvSpPr>
          <p:nvPr>
            <p:ph type="sldNum" sz="quarter" idx="12"/>
          </p:nvPr>
        </p:nvSpPr>
        <p:spPr>
          <a:ln/>
        </p:spPr>
        <p:txBody>
          <a:bodyPr/>
          <a:lstStyle>
            <a:lvl1pPr>
              <a:defRPr/>
            </a:lvl1pPr>
          </a:lstStyle>
          <a:p>
            <a:pPr>
              <a:defRPr/>
            </a:pPr>
            <a:fld id="{EFFFFC60-79FE-4FFC-97D2-37C2E36B948C}" type="slidenum">
              <a:rPr lang="en-US" altLang="en-US"/>
              <a:pPr>
                <a:defRPr/>
              </a:pPr>
              <a:t>‹#›</a:t>
            </a:fld>
            <a:endParaRPr lang="en-US" altLang="en-US"/>
          </a:p>
        </p:txBody>
      </p:sp>
    </p:spTree>
    <p:extLst>
      <p:ext uri="{BB962C8B-B14F-4D97-AF65-F5344CB8AC3E}">
        <p14:creationId xmlns:p14="http://schemas.microsoft.com/office/powerpoint/2010/main" val="4190491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smtClean="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 id="2147485050" r:id="rId6"/>
    <p:sldLayoutId id="2147485051" r:id="rId7"/>
  </p:sldLayoutIdLst>
  <p:transition>
    <p:wipe dir="r"/>
  </p:transition>
  <p:timing>
    <p:tnLst>
      <p:par>
        <p:cTn id="1" dur="indefinite" restart="never" nodeType="tmRoot"/>
      </p:par>
    </p:tnLst>
  </p:timing>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1.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smtClean="0"/>
              <a:t>-1</a:t>
            </a:r>
          </a:p>
        </p:txBody>
      </p:sp>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smtClean="0"/>
              <a:t>Work Zone Protection</a:t>
            </a:r>
            <a:br>
              <a:rPr lang="en-US" altLang="en-US" i="0" dirty="0" smtClean="0"/>
            </a:br>
            <a:r>
              <a:rPr lang="en-US" altLang="en-US" sz="3200" b="1" i="0" dirty="0" smtClean="0">
                <a:latin typeface="Arial" charset="0"/>
                <a:cs typeface="Arial" charset="0"/>
              </a:rPr>
              <a:t>Continuing Education</a:t>
            </a:r>
            <a:br>
              <a:rPr lang="en-US" altLang="en-US" sz="3200" b="1" i="0" dirty="0" smtClean="0">
                <a:latin typeface="Arial" charset="0"/>
                <a:cs typeface="Arial" charset="0"/>
              </a:rPr>
            </a:br>
            <a:r>
              <a:rPr lang="en-US" altLang="en-US" sz="2000" b="1" i="0" dirty="0" smtClean="0">
                <a:latin typeface="Arial" charset="0"/>
                <a:cs typeface="Arial" charset="0"/>
              </a:rPr>
              <a:t> Second Quarter 2018</a:t>
            </a:r>
            <a:endParaRPr lang="en-US" altLang="en-US" sz="3200" b="1" i="0" dirty="0" smtClean="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dirty="0" smtClean="0"/>
              <a:t>Traffic Control</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solidFill>
                  <a:srgbClr val="000000"/>
                </a:solidFill>
              </a:rPr>
              <a:t>2-1</a:t>
            </a:r>
          </a:p>
        </p:txBody>
      </p:sp>
    </p:spTree>
    <p:extLst>
      <p:ext uri="{BB962C8B-B14F-4D97-AF65-F5344CB8AC3E}">
        <p14:creationId xmlns:p14="http://schemas.microsoft.com/office/powerpoint/2010/main" val="52117170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The Purpose</a:t>
            </a:r>
          </a:p>
        </p:txBody>
      </p:sp>
      <p:sp>
        <p:nvSpPr>
          <p:cNvPr id="122883" name="Rectangle 3"/>
          <p:cNvSpPr>
            <a:spLocks noGrp="1" noChangeArrowheads="1"/>
          </p:cNvSpPr>
          <p:nvPr>
            <p:ph type="body" idx="1"/>
          </p:nvPr>
        </p:nvSpPr>
        <p:spPr>
          <a:xfrm>
            <a:off x="789468" y="2209800"/>
            <a:ext cx="2971800" cy="3724940"/>
          </a:xfrm>
        </p:spPr>
        <p:txBody>
          <a:bodyPr/>
          <a:lstStyle/>
          <a:p>
            <a:pPr marL="0" indent="0" eaLnBrk="1" hangingPunct="1">
              <a:lnSpc>
                <a:spcPct val="130000"/>
              </a:lnSpc>
              <a:spcBef>
                <a:spcPts val="0"/>
              </a:spcBef>
              <a:buNone/>
            </a:pPr>
            <a:r>
              <a:rPr lang="en-US" altLang="en-US" sz="4000" dirty="0" smtClean="0">
                <a:solidFill>
                  <a:srgbClr val="002060"/>
                </a:solidFill>
              </a:rPr>
              <a:t>Warn</a:t>
            </a:r>
          </a:p>
          <a:p>
            <a:pPr marL="0" indent="0" eaLnBrk="1" hangingPunct="1">
              <a:lnSpc>
                <a:spcPct val="130000"/>
              </a:lnSpc>
              <a:spcBef>
                <a:spcPts val="0"/>
              </a:spcBef>
              <a:buNone/>
            </a:pPr>
            <a:r>
              <a:rPr lang="en-US" altLang="en-US" sz="4000" dirty="0" smtClean="0">
                <a:solidFill>
                  <a:srgbClr val="002060"/>
                </a:solidFill>
              </a:rPr>
              <a:t>Inform</a:t>
            </a:r>
          </a:p>
          <a:p>
            <a:pPr marL="0" indent="0" eaLnBrk="1" hangingPunct="1">
              <a:lnSpc>
                <a:spcPct val="130000"/>
              </a:lnSpc>
              <a:spcBef>
                <a:spcPts val="0"/>
              </a:spcBef>
              <a:buNone/>
            </a:pPr>
            <a:r>
              <a:rPr lang="en-US" altLang="en-US" sz="4000" dirty="0" smtClean="0">
                <a:solidFill>
                  <a:srgbClr val="002060"/>
                </a:solidFill>
              </a:rPr>
              <a:t>Guide</a:t>
            </a:r>
          </a:p>
          <a:p>
            <a:pPr marL="0" indent="0" eaLnBrk="1" hangingPunct="1">
              <a:lnSpc>
                <a:spcPct val="130000"/>
              </a:lnSpc>
              <a:spcBef>
                <a:spcPts val="0"/>
              </a:spcBef>
              <a:buNone/>
            </a:pPr>
            <a:r>
              <a:rPr lang="en-US" altLang="en-US" sz="4000" dirty="0" smtClean="0">
                <a:solidFill>
                  <a:srgbClr val="002060"/>
                </a:solidFill>
              </a:rPr>
              <a:t>Regulate</a:t>
            </a: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2057400"/>
            <a:ext cx="5085021" cy="3733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pPr>
              <a:defRPr/>
            </a:pPr>
            <a:r>
              <a:rPr lang="en-US" dirty="0" smtClean="0"/>
              <a:t>2-2</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animEffect transition="in" filter="fade">
                                      <p:cBhvr>
                                        <p:cTn id="7" dur="500"/>
                                        <p:tgtEl>
                                          <p:spTgt spid="1228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883">
                                            <p:txEl>
                                              <p:pRg st="1" end="1"/>
                                            </p:txEl>
                                          </p:spTgt>
                                        </p:tgtEl>
                                        <p:attrNameLst>
                                          <p:attrName>style.visibility</p:attrName>
                                        </p:attrNameLst>
                                      </p:cBhvr>
                                      <p:to>
                                        <p:strVal val="visible"/>
                                      </p:to>
                                    </p:set>
                                    <p:animEffect transition="in" filter="fade">
                                      <p:cBhvr>
                                        <p:cTn id="12" dur="500"/>
                                        <p:tgtEl>
                                          <p:spTgt spid="1228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2883">
                                            <p:txEl>
                                              <p:pRg st="2" end="2"/>
                                            </p:txEl>
                                          </p:spTgt>
                                        </p:tgtEl>
                                        <p:attrNameLst>
                                          <p:attrName>style.visibility</p:attrName>
                                        </p:attrNameLst>
                                      </p:cBhvr>
                                      <p:to>
                                        <p:strVal val="visible"/>
                                      </p:to>
                                    </p:set>
                                    <p:animEffect transition="in" filter="fade">
                                      <p:cBhvr>
                                        <p:cTn id="17" dur="500"/>
                                        <p:tgtEl>
                                          <p:spTgt spid="1228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2883">
                                            <p:txEl>
                                              <p:pRg st="3" end="3"/>
                                            </p:txEl>
                                          </p:spTgt>
                                        </p:tgtEl>
                                        <p:attrNameLst>
                                          <p:attrName>style.visibility</p:attrName>
                                        </p:attrNameLst>
                                      </p:cBhvr>
                                      <p:to>
                                        <p:strVal val="visible"/>
                                      </p:to>
                                    </p:set>
                                    <p:animEffect transition="in" filter="fade">
                                      <p:cBhvr>
                                        <p:cTn id="22" dur="500"/>
                                        <p:tgtEl>
                                          <p:spTgt spid="12288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871538" y="433388"/>
            <a:ext cx="8162925" cy="1190625"/>
          </a:xfrm>
        </p:spPr>
        <p:txBody>
          <a:bodyPr/>
          <a:lstStyle/>
          <a:p>
            <a:pPr eaLnBrk="1" hangingPunct="1"/>
            <a:r>
              <a:rPr lang="en-US" altLang="en-US" dirty="0" smtClean="0"/>
              <a:t>Effectiveness</a:t>
            </a:r>
          </a:p>
        </p:txBody>
      </p:sp>
      <p:sp>
        <p:nvSpPr>
          <p:cNvPr id="157699" name="Rectangle 3"/>
          <p:cNvSpPr>
            <a:spLocks noGrp="1" noChangeArrowheads="1"/>
          </p:cNvSpPr>
          <p:nvPr>
            <p:ph type="body" idx="1"/>
          </p:nvPr>
        </p:nvSpPr>
        <p:spPr>
          <a:xfrm>
            <a:off x="381000" y="1828800"/>
            <a:ext cx="4114800" cy="4114800"/>
          </a:xfrm>
        </p:spPr>
        <p:txBody>
          <a:bodyPr/>
          <a:lstStyle/>
          <a:p>
            <a:pPr marL="57150" lvl="1" indent="0" eaLnBrk="1" hangingPunct="1">
              <a:lnSpc>
                <a:spcPct val="90000"/>
              </a:lnSpc>
              <a:spcBef>
                <a:spcPts val="1200"/>
              </a:spcBef>
              <a:buNone/>
            </a:pPr>
            <a:r>
              <a:rPr lang="en-US" altLang="en-US" sz="2800" dirty="0" smtClean="0"/>
              <a:t>There are many factors that may hinder effectiveness</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Hills</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Curves</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Intersections</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Shade </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Color Contrast</a:t>
            </a:r>
          </a:p>
          <a:p>
            <a:pPr marL="914400" lvl="2" indent="-457200" eaLnBrk="1" hangingPunct="1">
              <a:lnSpc>
                <a:spcPct val="90000"/>
              </a:lnSpc>
              <a:spcBef>
                <a:spcPts val="1200"/>
              </a:spcBef>
              <a:buSzPct val="95000"/>
              <a:buFont typeface="Wingdings" panose="05000000000000000000" pitchFamily="2" charset="2"/>
              <a:buChar char="ü"/>
            </a:pPr>
            <a:r>
              <a:rPr lang="en-US" altLang="en-US" sz="2400" dirty="0" smtClean="0"/>
              <a:t>Driveways</a:t>
            </a:r>
          </a:p>
          <a:p>
            <a:pPr marL="57150" lvl="1" indent="0" eaLnBrk="1" hangingPunct="1">
              <a:lnSpc>
                <a:spcPct val="90000"/>
              </a:lnSpc>
              <a:buNone/>
            </a:pPr>
            <a:r>
              <a:rPr lang="en-US" altLang="en-US" sz="2400" dirty="0" smtClean="0"/>
              <a:t>		</a:t>
            </a:r>
          </a:p>
          <a:p>
            <a:pPr lvl="1" eaLnBrk="1" hangingPunct="1">
              <a:lnSpc>
                <a:spcPct val="90000"/>
              </a:lnSpc>
            </a:pPr>
            <a:endParaRPr lang="en-US" altLang="en-US" sz="24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285557"/>
            <a:ext cx="4114800" cy="30861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dirty="0" smtClean="0"/>
              <a:t>2-3</a:t>
            </a:r>
            <a:endParaRPr lang="en-US" dirty="0"/>
          </a:p>
        </p:txBody>
      </p:sp>
    </p:spTree>
    <p:extLst>
      <p:ext uri="{BB962C8B-B14F-4D97-AF65-F5344CB8AC3E}">
        <p14:creationId xmlns:p14="http://schemas.microsoft.com/office/powerpoint/2010/main" val="22674663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7699">
                                            <p:txEl>
                                              <p:pRg st="1" end="1"/>
                                            </p:txEl>
                                          </p:spTgt>
                                        </p:tgtEl>
                                        <p:attrNameLst>
                                          <p:attrName>style.visibility</p:attrName>
                                        </p:attrNameLst>
                                      </p:cBhvr>
                                      <p:to>
                                        <p:strVal val="visible"/>
                                      </p:to>
                                    </p:set>
                                    <p:animEffect transition="in" filter="fade">
                                      <p:cBhvr>
                                        <p:cTn id="7" dur="500"/>
                                        <p:tgtEl>
                                          <p:spTgt spid="15769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7699">
                                            <p:txEl>
                                              <p:pRg st="2" end="2"/>
                                            </p:txEl>
                                          </p:spTgt>
                                        </p:tgtEl>
                                        <p:attrNameLst>
                                          <p:attrName>style.visibility</p:attrName>
                                        </p:attrNameLst>
                                      </p:cBhvr>
                                      <p:to>
                                        <p:strVal val="visible"/>
                                      </p:to>
                                    </p:set>
                                    <p:animEffect transition="in" filter="fade">
                                      <p:cBhvr>
                                        <p:cTn id="12" dur="500"/>
                                        <p:tgtEl>
                                          <p:spTgt spid="15769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7699">
                                            <p:txEl>
                                              <p:pRg st="3" end="3"/>
                                            </p:txEl>
                                          </p:spTgt>
                                        </p:tgtEl>
                                        <p:attrNameLst>
                                          <p:attrName>style.visibility</p:attrName>
                                        </p:attrNameLst>
                                      </p:cBhvr>
                                      <p:to>
                                        <p:strVal val="visible"/>
                                      </p:to>
                                    </p:set>
                                    <p:animEffect transition="in" filter="fade">
                                      <p:cBhvr>
                                        <p:cTn id="17" dur="500"/>
                                        <p:tgtEl>
                                          <p:spTgt spid="1576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7699">
                                            <p:txEl>
                                              <p:pRg st="4" end="4"/>
                                            </p:txEl>
                                          </p:spTgt>
                                        </p:tgtEl>
                                        <p:attrNameLst>
                                          <p:attrName>style.visibility</p:attrName>
                                        </p:attrNameLst>
                                      </p:cBhvr>
                                      <p:to>
                                        <p:strVal val="visible"/>
                                      </p:to>
                                    </p:set>
                                    <p:animEffect transition="in" filter="fade">
                                      <p:cBhvr>
                                        <p:cTn id="22" dur="500"/>
                                        <p:tgtEl>
                                          <p:spTgt spid="15769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7699">
                                            <p:txEl>
                                              <p:pRg st="5" end="5"/>
                                            </p:txEl>
                                          </p:spTgt>
                                        </p:tgtEl>
                                        <p:attrNameLst>
                                          <p:attrName>style.visibility</p:attrName>
                                        </p:attrNameLst>
                                      </p:cBhvr>
                                      <p:to>
                                        <p:strVal val="visible"/>
                                      </p:to>
                                    </p:set>
                                    <p:animEffect transition="in" filter="fade">
                                      <p:cBhvr>
                                        <p:cTn id="27" dur="500"/>
                                        <p:tgtEl>
                                          <p:spTgt spid="15769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7699">
                                            <p:txEl>
                                              <p:pRg st="6" end="6"/>
                                            </p:txEl>
                                          </p:spTgt>
                                        </p:tgtEl>
                                        <p:attrNameLst>
                                          <p:attrName>style.visibility</p:attrName>
                                        </p:attrNameLst>
                                      </p:cBhvr>
                                      <p:to>
                                        <p:strVal val="visible"/>
                                      </p:to>
                                    </p:set>
                                    <p:animEffect transition="in" filter="fade">
                                      <p:cBhvr>
                                        <p:cTn id="32" dur="500"/>
                                        <p:tgtEl>
                                          <p:spTgt spid="15769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685800" y="982663"/>
            <a:ext cx="8348663" cy="641350"/>
          </a:xfrm>
        </p:spPr>
        <p:txBody>
          <a:bodyPr/>
          <a:lstStyle/>
          <a:p>
            <a:pPr eaLnBrk="1" hangingPunct="1"/>
            <a:r>
              <a:rPr lang="en-US" altLang="en-US" dirty="0" smtClean="0"/>
              <a:t>Send A Clear Message</a:t>
            </a:r>
          </a:p>
        </p:txBody>
      </p:sp>
      <p:sp>
        <p:nvSpPr>
          <p:cNvPr id="145412" name="Rectangle 4"/>
          <p:cNvSpPr>
            <a:spLocks noGrp="1" noChangeArrowheads="1"/>
          </p:cNvSpPr>
          <p:nvPr>
            <p:ph type="body" sz="half" idx="2"/>
          </p:nvPr>
        </p:nvSpPr>
        <p:spPr>
          <a:xfrm>
            <a:off x="762000" y="1905000"/>
            <a:ext cx="3657600" cy="4191000"/>
          </a:xfrm>
        </p:spPr>
        <p:txBody>
          <a:bodyPr/>
          <a:lstStyle/>
          <a:p>
            <a:pPr marL="0" indent="0" eaLnBrk="1" hangingPunct="1">
              <a:buClrTx/>
              <a:buNone/>
            </a:pPr>
            <a:r>
              <a:rPr lang="en-US" altLang="en-US" sz="2900" dirty="0" smtClean="0"/>
              <a:t>Use signage that is in good condition  </a:t>
            </a:r>
          </a:p>
          <a:p>
            <a:pPr marL="0" indent="0" eaLnBrk="1" hangingPunct="1">
              <a:buClrTx/>
              <a:buNone/>
            </a:pPr>
            <a:r>
              <a:rPr lang="en-US" altLang="en-US" sz="2900" dirty="0"/>
              <a:t>Use the correct sign for the application</a:t>
            </a:r>
          </a:p>
          <a:p>
            <a:pPr eaLnBrk="1" hangingPunct="1">
              <a:buClrTx/>
              <a:buFont typeface="Wingdings" panose="05000000000000000000" pitchFamily="2" charset="2"/>
              <a:buChar char="ü"/>
            </a:pPr>
            <a:endParaRPr lang="en-US" altLang="en-US" sz="2900" dirty="0" smtClean="0"/>
          </a:p>
        </p:txBody>
      </p:sp>
      <p:pic>
        <p:nvPicPr>
          <p:cNvPr id="145414" name="Picture 6" descr="101-0181_IMG"/>
          <p:cNvPicPr>
            <a:picLocks noGrp="1" noChangeAspect="1" noChangeArrowheads="1"/>
          </p:cNvPicPr>
          <p:nvPr>
            <p:ph type="clipArt" sz="half" idx="1"/>
          </p:nvPr>
        </p:nvPicPr>
        <p:blipFill>
          <a:blip r:embed="rId3">
            <a:extLst>
              <a:ext uri="{28A0092B-C50C-407E-A947-70E740481C1C}">
                <a14:useLocalDpi xmlns:a14="http://schemas.microsoft.com/office/drawing/2010/main" val="0"/>
              </a:ext>
            </a:extLst>
          </a:blip>
          <a:srcRect/>
          <a:stretch>
            <a:fillRect/>
          </a:stretch>
        </p:blipFill>
        <p:spPr>
          <a:xfrm>
            <a:off x="4267200" y="1944193"/>
            <a:ext cx="4169735" cy="39624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817330"/>
            <a:ext cx="7924800" cy="4495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pPr>
              <a:defRPr/>
            </a:pPr>
            <a:r>
              <a:rPr lang="en-US" altLang="en-US" dirty="0" smtClean="0"/>
              <a:t>2-4</a:t>
            </a:r>
            <a:endParaRPr lang="en-US" alt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5412">
                                            <p:txEl>
                                              <p:pRg st="1" end="1"/>
                                            </p:txEl>
                                          </p:spTgt>
                                        </p:tgtEl>
                                        <p:attrNameLst>
                                          <p:attrName>style.visibility</p:attrName>
                                        </p:attrNameLst>
                                      </p:cBhvr>
                                      <p:to>
                                        <p:strVal val="visible"/>
                                      </p:to>
                                    </p:set>
                                    <p:animEffect transition="in" filter="fade">
                                      <p:cBhvr>
                                        <p:cTn id="7" dur="500"/>
                                        <p:tgtEl>
                                          <p:spTgt spid="1454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09600" y="982663"/>
            <a:ext cx="8424863" cy="641350"/>
          </a:xfrm>
        </p:spPr>
        <p:txBody>
          <a:bodyPr/>
          <a:lstStyle/>
          <a:p>
            <a:pPr eaLnBrk="1" hangingPunct="1"/>
            <a:r>
              <a:rPr lang="en-US" altLang="en-US" dirty="0" smtClean="0"/>
              <a:t>Warning Sign Placement</a:t>
            </a:r>
          </a:p>
        </p:txBody>
      </p:sp>
      <p:graphicFrame>
        <p:nvGraphicFramePr>
          <p:cNvPr id="125124" name="Group 196"/>
          <p:cNvGraphicFramePr>
            <a:graphicFrameLocks noGrp="1"/>
          </p:cNvGraphicFramePr>
          <p:nvPr>
            <p:ph type="tbl" idx="1"/>
            <p:extLst>
              <p:ext uri="{D42A27DB-BD31-4B8C-83A1-F6EECF244321}">
                <p14:modId xmlns:p14="http://schemas.microsoft.com/office/powerpoint/2010/main" val="4043357454"/>
              </p:ext>
            </p:extLst>
          </p:nvPr>
        </p:nvGraphicFramePr>
        <p:xfrm>
          <a:off x="609600" y="1828801"/>
          <a:ext cx="7924800" cy="4343399"/>
        </p:xfrm>
        <a:graphic>
          <a:graphicData uri="http://schemas.openxmlformats.org/drawingml/2006/table">
            <a:tbl>
              <a:tblPr/>
              <a:tblGrid>
                <a:gridCol w="4117788"/>
                <a:gridCol w="1243106"/>
                <a:gridCol w="1320800"/>
                <a:gridCol w="1243106"/>
              </a:tblGrid>
              <a:tr h="824631">
                <a:tc rowSpan="2">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Road Type</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gridSpan="3">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Distance Between Signs</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r>
              <a:tr h="520730">
                <a:tc vMerge="1">
                  <a:txBody>
                    <a:bodyPr/>
                    <a:lstStyle/>
                    <a:p>
                      <a:endParaRPr lang="en-US"/>
                    </a:p>
                  </a:txBody>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A</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B</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smtClean="0">
                          <a:ln>
                            <a:noFill/>
                          </a:ln>
                          <a:solidFill>
                            <a:schemeClr val="tx1"/>
                          </a:solidFill>
                          <a:effectLst/>
                          <a:latin typeface="Verdana" pitchFamily="34" charset="0"/>
                        </a:rPr>
                        <a:t>C</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712038">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Urban Low Speed</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100’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100’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100’</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r>
              <a:tr h="773591">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Urban High Speeds</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smtClean="0">
                          <a:ln>
                            <a:noFill/>
                          </a:ln>
                          <a:solidFill>
                            <a:schemeClr val="tx1"/>
                          </a:solidFill>
                          <a:effectLst/>
                          <a:latin typeface="Verdana" pitchFamily="34" charset="0"/>
                        </a:rPr>
                        <a:t>350’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350’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350’</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685800">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Rural</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500’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500’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500’</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lumMod val="85000"/>
                      </a:schemeClr>
                    </a:solidFill>
                  </a:tcPr>
                </a:tc>
              </a:tr>
              <a:tr h="826609">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Expressway-Freeway</a:t>
                      </a:r>
                    </a:p>
                  </a:txBody>
                  <a:tcPr anchor="ct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1000’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1600’</a:t>
                      </a:r>
                    </a:p>
                  </a:txBody>
                  <a:tcPr anchor="ctr"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lvl1pPr>
                        <a:spcBef>
                          <a:spcPct val="20000"/>
                        </a:spcBef>
                        <a:buClr>
                          <a:schemeClr val="folHlink"/>
                        </a:buClr>
                        <a:buSzPct val="75000"/>
                        <a:buFont typeface="Wingdings" pitchFamily="2" charset="2"/>
                        <a:defRPr sz="2800">
                          <a:solidFill>
                            <a:schemeClr val="tx1"/>
                          </a:solidFill>
                          <a:latin typeface="Verdana" pitchFamily="34" charset="0"/>
                        </a:defRPr>
                      </a:lvl1pPr>
                      <a:lvl2pPr>
                        <a:spcBef>
                          <a:spcPct val="20000"/>
                        </a:spcBef>
                        <a:buClr>
                          <a:schemeClr val="folHlink"/>
                        </a:buClr>
                        <a:buSzPct val="70000"/>
                        <a:buFont typeface="Wingdings" pitchFamily="2" charset="2"/>
                        <a:defRPr sz="2400">
                          <a:solidFill>
                            <a:schemeClr val="tx1"/>
                          </a:solidFill>
                          <a:latin typeface="Verdana" pitchFamily="34" charset="0"/>
                        </a:defRPr>
                      </a:lvl2pPr>
                      <a:lvl3pPr>
                        <a:spcBef>
                          <a:spcPct val="20000"/>
                        </a:spcBef>
                        <a:buClr>
                          <a:schemeClr val="tx2"/>
                        </a:buClr>
                        <a:defRPr sz="2000">
                          <a:solidFill>
                            <a:schemeClr val="tx1"/>
                          </a:solidFill>
                          <a:latin typeface="Verdana" pitchFamily="34" charset="0"/>
                        </a:defRPr>
                      </a:lvl3pPr>
                      <a:lvl4pPr>
                        <a:spcBef>
                          <a:spcPct val="20000"/>
                        </a:spcBef>
                        <a:buClr>
                          <a:schemeClr val="hlink"/>
                        </a:buClr>
                        <a:defRPr>
                          <a:solidFill>
                            <a:schemeClr val="tx1"/>
                          </a:solidFill>
                          <a:latin typeface="Verdana" pitchFamily="34" charset="0"/>
                        </a:defRPr>
                      </a:lvl4pPr>
                      <a:lvl5pPr>
                        <a:spcBef>
                          <a:spcPct val="20000"/>
                        </a:spcBef>
                        <a:buClr>
                          <a:schemeClr val="tx1"/>
                        </a:buClr>
                        <a:buSzPct val="85000"/>
                        <a:defRPr>
                          <a:solidFill>
                            <a:schemeClr val="tx1"/>
                          </a:solidFill>
                          <a:latin typeface="Verdana" pitchFamily="34" charset="0"/>
                        </a:defRPr>
                      </a:lvl5pPr>
                      <a:lvl6pPr fontAlgn="base">
                        <a:spcBef>
                          <a:spcPct val="20000"/>
                        </a:spcBef>
                        <a:spcAft>
                          <a:spcPct val="0"/>
                        </a:spcAft>
                        <a:buClr>
                          <a:schemeClr val="tx1"/>
                        </a:buClr>
                        <a:buSzPct val="85000"/>
                        <a:defRPr>
                          <a:solidFill>
                            <a:schemeClr val="tx1"/>
                          </a:solidFill>
                          <a:latin typeface="Verdana" pitchFamily="34" charset="0"/>
                        </a:defRPr>
                      </a:lvl6pPr>
                      <a:lvl7pPr fontAlgn="base">
                        <a:spcBef>
                          <a:spcPct val="20000"/>
                        </a:spcBef>
                        <a:spcAft>
                          <a:spcPct val="0"/>
                        </a:spcAft>
                        <a:buClr>
                          <a:schemeClr val="tx1"/>
                        </a:buClr>
                        <a:buSzPct val="85000"/>
                        <a:defRPr>
                          <a:solidFill>
                            <a:schemeClr val="tx1"/>
                          </a:solidFill>
                          <a:latin typeface="Verdana" pitchFamily="34" charset="0"/>
                        </a:defRPr>
                      </a:lvl7pPr>
                      <a:lvl8pPr fontAlgn="base">
                        <a:spcBef>
                          <a:spcPct val="20000"/>
                        </a:spcBef>
                        <a:spcAft>
                          <a:spcPct val="0"/>
                        </a:spcAft>
                        <a:buClr>
                          <a:schemeClr val="tx1"/>
                        </a:buClr>
                        <a:buSzPct val="85000"/>
                        <a:defRPr>
                          <a:solidFill>
                            <a:schemeClr val="tx1"/>
                          </a:solidFill>
                          <a:latin typeface="Verdana" pitchFamily="34" charset="0"/>
                        </a:defRPr>
                      </a:lvl8pPr>
                      <a:lvl9pPr fontAlgn="base">
                        <a:spcBef>
                          <a:spcPct val="20000"/>
                        </a:spcBef>
                        <a:spcAft>
                          <a:spcPct val="0"/>
                        </a:spcAft>
                        <a:buClr>
                          <a:schemeClr val="tx1"/>
                        </a:buClr>
                        <a:buSzPct val="85000"/>
                        <a:defRPr>
                          <a:solidFill>
                            <a:schemeClr val="tx1"/>
                          </a:solidFill>
                          <a:latin typeface="Verdana" pitchFamily="34" charset="0"/>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75000"/>
                        <a:buFont typeface="Wingdings" pitchFamily="2" charset="2"/>
                        <a:buNone/>
                        <a:tabLst/>
                      </a:pPr>
                      <a:r>
                        <a:rPr kumimoji="0" lang="en-US" altLang="en-US" sz="2200" b="1" i="0" u="none" strike="noStrike" cap="none" normalizeH="0" baseline="0" dirty="0" smtClean="0">
                          <a:ln>
                            <a:noFill/>
                          </a:ln>
                          <a:solidFill>
                            <a:schemeClr val="tx1"/>
                          </a:solidFill>
                          <a:effectLst/>
                          <a:latin typeface="Verdana" pitchFamily="34" charset="0"/>
                        </a:rPr>
                        <a:t>2640’</a:t>
                      </a:r>
                    </a:p>
                  </a:txBody>
                  <a:tcPr anchor="ct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r>
            </a:tbl>
          </a:graphicData>
        </a:graphic>
      </p:graphicFrame>
      <p:sp>
        <p:nvSpPr>
          <p:cNvPr id="37925" name="Text Box 190"/>
          <p:cNvSpPr txBox="1">
            <a:spLocks noChangeArrowheads="1"/>
          </p:cNvSpPr>
          <p:nvPr/>
        </p:nvSpPr>
        <p:spPr bwMode="auto">
          <a:xfrm>
            <a:off x="838200" y="19812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2" name="Slide Number Placeholder 1"/>
          <p:cNvSpPr>
            <a:spLocks noGrp="1"/>
          </p:cNvSpPr>
          <p:nvPr>
            <p:ph type="sldNum" sz="quarter" idx="12"/>
          </p:nvPr>
        </p:nvSpPr>
        <p:spPr/>
        <p:txBody>
          <a:bodyPr/>
          <a:lstStyle/>
          <a:p>
            <a:pPr>
              <a:defRPr/>
            </a:pPr>
            <a:r>
              <a:rPr lang="en-US" altLang="en-US" dirty="0" smtClean="0"/>
              <a:t>2-5</a:t>
            </a:r>
            <a:endParaRPr lang="en-US" altLang="en-US" dirty="0"/>
          </a:p>
        </p:txBody>
      </p:sp>
      <p:sp>
        <p:nvSpPr>
          <p:cNvPr id="3" name="Rectangle 2"/>
          <p:cNvSpPr/>
          <p:nvPr/>
        </p:nvSpPr>
        <p:spPr bwMode="auto">
          <a:xfrm>
            <a:off x="762000" y="1905000"/>
            <a:ext cx="7543800" cy="4114800"/>
          </a:xfrm>
          <a:prstGeom prst="rect">
            <a:avLst/>
          </a:prstGeom>
          <a:solidFill>
            <a:srgbClr val="E6FC18"/>
          </a:solidFill>
          <a:ln w="9525" cap="flat" cmpd="sng" algn="ctr">
            <a:noFill/>
            <a:prstDash val="solid"/>
            <a:round/>
            <a:headEnd type="none" w="med" len="med"/>
            <a:tailEnd type="none" w="med" len="med"/>
          </a:ln>
          <a:effectLst>
            <a:softEdge rad="88900"/>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0" i="0" u="none" strike="noStrike" cap="none" normalizeH="0" baseline="0" dirty="0" smtClean="0">
                <a:ln>
                  <a:noFill/>
                </a:ln>
                <a:solidFill>
                  <a:schemeClr val="tx1"/>
                </a:solidFill>
                <a:effectLst/>
                <a:latin typeface="Arial Rounded MT Bold" panose="020F0704030504030204" pitchFamily="34" charset="0"/>
              </a:rPr>
              <a:t>Certain work</a:t>
            </a:r>
            <a:r>
              <a:rPr kumimoji="0" lang="en-US" sz="4000" b="0" i="0" u="none" strike="noStrike" cap="none" normalizeH="0" dirty="0" smtClean="0">
                <a:ln>
                  <a:noFill/>
                </a:ln>
                <a:solidFill>
                  <a:schemeClr val="tx1"/>
                </a:solidFill>
                <a:effectLst/>
                <a:latin typeface="Arial Rounded MT Bold" panose="020F0704030504030204" pitchFamily="34" charset="0"/>
              </a:rPr>
              <a:t> zones may require the use of only 1 advance warning sign</a:t>
            </a:r>
          </a:p>
          <a:p>
            <a:pPr marL="0" marR="0" indent="0" algn="ctr" defTabSz="914400" rtl="0" eaLnBrk="1" fontAlgn="base" latinLnBrk="0" hangingPunct="1">
              <a:lnSpc>
                <a:spcPct val="100000"/>
              </a:lnSpc>
              <a:spcBef>
                <a:spcPct val="0"/>
              </a:spcBef>
              <a:spcAft>
                <a:spcPct val="0"/>
              </a:spcAft>
              <a:buClrTx/>
              <a:buSzTx/>
              <a:buFontTx/>
              <a:buNone/>
              <a:tabLst/>
            </a:pPr>
            <a:endParaRPr lang="en-US" sz="1000" baseline="0" dirty="0" smtClean="0">
              <a:latin typeface="Arial Rounded MT Bold" panose="020F0704030504030204" pitchFamily="34" charset="0"/>
            </a:endParaRPr>
          </a:p>
          <a:p>
            <a:pPr marL="0" marR="0" indent="0" algn="ctr" defTabSz="914400" rtl="0" eaLnBrk="1" fontAlgn="base" latinLnBrk="0" hangingPunct="1">
              <a:lnSpc>
                <a:spcPct val="100000"/>
              </a:lnSpc>
              <a:spcBef>
                <a:spcPct val="0"/>
              </a:spcBef>
              <a:spcAft>
                <a:spcPct val="0"/>
              </a:spcAft>
              <a:buClrTx/>
              <a:buSzTx/>
              <a:buFontTx/>
              <a:buNone/>
              <a:tabLst/>
            </a:pPr>
            <a:r>
              <a:rPr lang="en-US" sz="4000" baseline="0" dirty="0" smtClean="0">
                <a:latin typeface="Arial Rounded MT Bold" panose="020F0704030504030204" pitchFamily="34" charset="0"/>
              </a:rPr>
              <a:t>Other</a:t>
            </a:r>
            <a:r>
              <a:rPr lang="en-US" sz="4000" dirty="0" smtClean="0">
                <a:latin typeface="Arial Rounded MT Bold" panose="020F0704030504030204" pitchFamily="34" charset="0"/>
              </a:rPr>
              <a:t> zones may require the use of multiple advance warning signs</a:t>
            </a:r>
            <a:endParaRPr kumimoji="0" lang="en-US" sz="4000" b="0" i="0" u="none" strike="noStrike" cap="none" normalizeH="0" baseline="0" dirty="0" smtClean="0">
              <a:ln>
                <a:noFill/>
              </a:ln>
              <a:solidFill>
                <a:schemeClr val="tx1"/>
              </a:solidFill>
              <a:effectLst/>
              <a:latin typeface="Arial Rounded MT Bold" panose="020F0704030504030204"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altLang="en-US" smtClean="0"/>
              <a:t>Typical Placement</a:t>
            </a:r>
          </a:p>
        </p:txBody>
      </p:sp>
      <p:grpSp>
        <p:nvGrpSpPr>
          <p:cNvPr id="3" name="Group 2"/>
          <p:cNvGrpSpPr/>
          <p:nvPr/>
        </p:nvGrpSpPr>
        <p:grpSpPr>
          <a:xfrm>
            <a:off x="685800" y="3048000"/>
            <a:ext cx="7848600" cy="1219200"/>
            <a:chOff x="990600" y="3352800"/>
            <a:chExt cx="7848600" cy="1219200"/>
          </a:xfrm>
        </p:grpSpPr>
        <p:sp>
          <p:nvSpPr>
            <p:cNvPr id="38915" name="Line 4"/>
            <p:cNvSpPr>
              <a:spLocks noChangeShapeType="1"/>
            </p:cNvSpPr>
            <p:nvPr/>
          </p:nvSpPr>
          <p:spPr bwMode="auto">
            <a:xfrm>
              <a:off x="990600" y="3352800"/>
              <a:ext cx="7848600" cy="0"/>
            </a:xfrm>
            <a:prstGeom prst="line">
              <a:avLst/>
            </a:prstGeom>
            <a:noFill/>
            <a:ln w="508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16" name="Line 5"/>
            <p:cNvSpPr>
              <a:spLocks noChangeShapeType="1"/>
            </p:cNvSpPr>
            <p:nvPr/>
          </p:nvSpPr>
          <p:spPr bwMode="auto">
            <a:xfrm>
              <a:off x="990600" y="4572000"/>
              <a:ext cx="7848600" cy="0"/>
            </a:xfrm>
            <a:prstGeom prst="line">
              <a:avLst/>
            </a:prstGeom>
            <a:noFill/>
            <a:ln w="508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17" name="Line 6"/>
            <p:cNvSpPr>
              <a:spLocks noChangeShapeType="1"/>
            </p:cNvSpPr>
            <p:nvPr/>
          </p:nvSpPr>
          <p:spPr bwMode="auto">
            <a:xfrm>
              <a:off x="1066800" y="3962400"/>
              <a:ext cx="7696200" cy="0"/>
            </a:xfrm>
            <a:prstGeom prst="line">
              <a:avLst/>
            </a:prstGeom>
            <a:noFill/>
            <a:ln w="508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19" name="AutoShape 10"/>
            <p:cNvSpPr>
              <a:spLocks noChangeArrowheads="1"/>
            </p:cNvSpPr>
            <p:nvPr/>
          </p:nvSpPr>
          <p:spPr bwMode="auto">
            <a:xfrm>
              <a:off x="1447800" y="4191000"/>
              <a:ext cx="609600" cy="152400"/>
            </a:xfrm>
            <a:prstGeom prst="righ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38920" name="AutoShape 11"/>
            <p:cNvSpPr>
              <a:spLocks noChangeArrowheads="1"/>
            </p:cNvSpPr>
            <p:nvPr/>
          </p:nvSpPr>
          <p:spPr bwMode="auto">
            <a:xfrm>
              <a:off x="1371600" y="3581400"/>
              <a:ext cx="609600" cy="152400"/>
            </a:xfrm>
            <a:prstGeom prst="lef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grpSp>
      <p:sp>
        <p:nvSpPr>
          <p:cNvPr id="38918" name="Text Box 7"/>
          <p:cNvSpPr txBox="1">
            <a:spLocks noChangeArrowheads="1"/>
          </p:cNvSpPr>
          <p:nvPr/>
        </p:nvSpPr>
        <p:spPr bwMode="auto">
          <a:xfrm>
            <a:off x="5094767" y="4784725"/>
            <a:ext cx="2133600" cy="946150"/>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50000"/>
              </a:spcBef>
            </a:pPr>
            <a:r>
              <a:rPr lang="en-US" altLang="en-US" sz="2800" b="1" dirty="0">
                <a:solidFill>
                  <a:schemeClr val="bg1"/>
                </a:solidFill>
              </a:rPr>
              <a:t>Work Zone</a:t>
            </a:r>
          </a:p>
        </p:txBody>
      </p:sp>
      <p:sp>
        <p:nvSpPr>
          <p:cNvPr id="38923" name="Text Box 19"/>
          <p:cNvSpPr txBox="1">
            <a:spLocks noChangeArrowheads="1"/>
          </p:cNvSpPr>
          <p:nvPr/>
        </p:nvSpPr>
        <p:spPr bwMode="auto">
          <a:xfrm>
            <a:off x="3810000" y="5029200"/>
            <a:ext cx="60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50000"/>
              </a:spcBef>
            </a:pPr>
            <a:r>
              <a:rPr lang="en-US" altLang="en-US" b="1" dirty="0"/>
              <a:t>A</a:t>
            </a:r>
          </a:p>
        </p:txBody>
      </p:sp>
      <p:sp>
        <p:nvSpPr>
          <p:cNvPr id="38924" name="Line 20"/>
          <p:cNvSpPr>
            <a:spLocks noChangeShapeType="1"/>
          </p:cNvSpPr>
          <p:nvPr/>
        </p:nvSpPr>
        <p:spPr bwMode="auto">
          <a:xfrm>
            <a:off x="3048000" y="5257800"/>
            <a:ext cx="9144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25" name="Line 21"/>
          <p:cNvSpPr>
            <a:spLocks noChangeShapeType="1"/>
          </p:cNvSpPr>
          <p:nvPr/>
        </p:nvSpPr>
        <p:spPr bwMode="auto">
          <a:xfrm flipH="1">
            <a:off x="4267200" y="5257800"/>
            <a:ext cx="838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8928" name="Text Box 28"/>
          <p:cNvSpPr txBox="1">
            <a:spLocks noChangeArrowheads="1"/>
          </p:cNvSpPr>
          <p:nvPr/>
        </p:nvSpPr>
        <p:spPr bwMode="auto">
          <a:xfrm>
            <a:off x="685800" y="2057400"/>
            <a:ext cx="7772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spcBef>
                <a:spcPct val="50000"/>
              </a:spcBef>
              <a:buSzPct val="200000"/>
              <a:buFont typeface="Wingdings" pitchFamily="2" charset="2"/>
              <a:buNone/>
            </a:pPr>
            <a:r>
              <a:rPr lang="en-US" altLang="en-US" sz="2800" dirty="0">
                <a:latin typeface="+mn-lt"/>
              </a:rPr>
              <a:t>Distance “A” is based on speed &amp;  work location</a:t>
            </a:r>
          </a:p>
        </p:txBody>
      </p:sp>
      <p:sp>
        <p:nvSpPr>
          <p:cNvPr id="2" name="Slide Number Placeholder 1"/>
          <p:cNvSpPr>
            <a:spLocks noGrp="1"/>
          </p:cNvSpPr>
          <p:nvPr>
            <p:ph type="sldNum" sz="quarter" idx="12"/>
          </p:nvPr>
        </p:nvSpPr>
        <p:spPr/>
        <p:txBody>
          <a:bodyPr/>
          <a:lstStyle/>
          <a:p>
            <a:pPr>
              <a:defRPr/>
            </a:pPr>
            <a:r>
              <a:rPr lang="en-US" dirty="0" smtClean="0"/>
              <a:t>2-6</a:t>
            </a:r>
            <a:endParaRPr lang="en-US" dirty="0"/>
          </a:p>
        </p:txBody>
      </p:sp>
      <p:grpSp>
        <p:nvGrpSpPr>
          <p:cNvPr id="4" name="Group 3"/>
          <p:cNvGrpSpPr/>
          <p:nvPr/>
        </p:nvGrpSpPr>
        <p:grpSpPr>
          <a:xfrm>
            <a:off x="1371600" y="4314184"/>
            <a:ext cx="2228226" cy="1981200"/>
            <a:chOff x="5334000" y="2123893"/>
            <a:chExt cx="4456451" cy="4276905"/>
          </a:xfrm>
        </p:grpSpPr>
        <p:pic>
          <p:nvPicPr>
            <p:cNvPr id="1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34000" y="2123893"/>
              <a:ext cx="4456451" cy="427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48400" y="2209800"/>
              <a:ext cx="27432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mtClean="0"/>
              <a:t>Warning Sign Placement</a:t>
            </a:r>
          </a:p>
        </p:txBody>
      </p:sp>
      <p:sp>
        <p:nvSpPr>
          <p:cNvPr id="132099" name="Rectangle 3"/>
          <p:cNvSpPr>
            <a:spLocks noGrp="1" noChangeArrowheads="1"/>
          </p:cNvSpPr>
          <p:nvPr>
            <p:ph type="body" idx="1"/>
          </p:nvPr>
        </p:nvSpPr>
        <p:spPr>
          <a:xfrm>
            <a:off x="381001" y="1905000"/>
            <a:ext cx="8642350" cy="4648200"/>
          </a:xfrm>
        </p:spPr>
        <p:txBody>
          <a:bodyPr/>
          <a:lstStyle/>
          <a:p>
            <a:pPr marL="0" indent="0" algn="ctr" eaLnBrk="1" hangingPunct="1">
              <a:buNone/>
            </a:pPr>
            <a:r>
              <a:rPr lang="en-US" altLang="en-US" dirty="0" smtClean="0"/>
              <a:t>Sign “C” is first sign the approaching motorist will encounter</a:t>
            </a:r>
          </a:p>
        </p:txBody>
      </p:sp>
      <p:sp>
        <p:nvSpPr>
          <p:cNvPr id="44036" name="Line 4"/>
          <p:cNvSpPr>
            <a:spLocks noChangeShapeType="1"/>
          </p:cNvSpPr>
          <p:nvPr/>
        </p:nvSpPr>
        <p:spPr bwMode="auto">
          <a:xfrm>
            <a:off x="381000" y="3124200"/>
            <a:ext cx="8458200" cy="0"/>
          </a:xfrm>
          <a:prstGeom prst="line">
            <a:avLst/>
          </a:prstGeom>
          <a:noFill/>
          <a:ln w="381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037" name="Line 5"/>
          <p:cNvSpPr>
            <a:spLocks noChangeShapeType="1"/>
          </p:cNvSpPr>
          <p:nvPr/>
        </p:nvSpPr>
        <p:spPr bwMode="auto">
          <a:xfrm>
            <a:off x="381000" y="4800600"/>
            <a:ext cx="8458200" cy="0"/>
          </a:xfrm>
          <a:prstGeom prst="line">
            <a:avLst/>
          </a:prstGeom>
          <a:noFill/>
          <a:ln w="381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038" name="Line 6"/>
          <p:cNvSpPr>
            <a:spLocks noChangeShapeType="1"/>
          </p:cNvSpPr>
          <p:nvPr/>
        </p:nvSpPr>
        <p:spPr bwMode="auto">
          <a:xfrm>
            <a:off x="381000" y="3962400"/>
            <a:ext cx="8534400" cy="0"/>
          </a:xfrm>
          <a:prstGeom prst="line">
            <a:avLst/>
          </a:prstGeom>
          <a:noFill/>
          <a:ln w="38100">
            <a:solidFill>
              <a:schemeClr val="tx1"/>
            </a:solidFill>
            <a:prstDash val="lg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32109" name="AutoShape 13"/>
          <p:cNvSpPr>
            <a:spLocks noChangeArrowheads="1"/>
          </p:cNvSpPr>
          <p:nvPr/>
        </p:nvSpPr>
        <p:spPr bwMode="auto">
          <a:xfrm>
            <a:off x="1828800" y="4114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44043" name="Text Box 14"/>
          <p:cNvSpPr txBox="1">
            <a:spLocks noChangeArrowheads="1"/>
          </p:cNvSpPr>
          <p:nvPr/>
        </p:nvSpPr>
        <p:spPr bwMode="auto">
          <a:xfrm>
            <a:off x="6667500" y="4262437"/>
            <a:ext cx="1905000" cy="46672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spcBef>
                <a:spcPct val="50000"/>
              </a:spcBef>
            </a:pPr>
            <a:r>
              <a:rPr lang="en-US" altLang="en-US"/>
              <a:t>Work Zone</a:t>
            </a:r>
          </a:p>
        </p:txBody>
      </p:sp>
      <p:sp>
        <p:nvSpPr>
          <p:cNvPr id="44044" name="Line 15"/>
          <p:cNvSpPr>
            <a:spLocks noChangeShapeType="1"/>
          </p:cNvSpPr>
          <p:nvPr/>
        </p:nvSpPr>
        <p:spPr bwMode="auto">
          <a:xfrm flipH="1">
            <a:off x="4800600" y="4191000"/>
            <a:ext cx="1371600" cy="609600"/>
          </a:xfrm>
          <a:prstGeom prst="line">
            <a:avLst/>
          </a:prstGeom>
          <a:noFill/>
          <a:ln w="76200" cap="rnd">
            <a:solidFill>
              <a:srgbClr val="FF66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4045" name="Line 16"/>
          <p:cNvSpPr>
            <a:spLocks noChangeShapeType="1"/>
          </p:cNvSpPr>
          <p:nvPr/>
        </p:nvSpPr>
        <p:spPr bwMode="auto">
          <a:xfrm>
            <a:off x="6324600" y="4114800"/>
            <a:ext cx="2590800" cy="0"/>
          </a:xfrm>
          <a:prstGeom prst="line">
            <a:avLst/>
          </a:prstGeom>
          <a:noFill/>
          <a:ln w="76200" cap="rnd">
            <a:solidFill>
              <a:srgbClr val="FF66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4" name="AutoShape 13"/>
          <p:cNvSpPr>
            <a:spLocks noChangeArrowheads="1"/>
          </p:cNvSpPr>
          <p:nvPr/>
        </p:nvSpPr>
        <p:spPr bwMode="auto">
          <a:xfrm rot="10800000">
            <a:off x="1728377" y="32766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2" name="Slide Number Placeholder 1"/>
          <p:cNvSpPr>
            <a:spLocks noGrp="1"/>
          </p:cNvSpPr>
          <p:nvPr>
            <p:ph type="sldNum" sz="quarter" idx="12"/>
          </p:nvPr>
        </p:nvSpPr>
        <p:spPr/>
        <p:txBody>
          <a:bodyPr/>
          <a:lstStyle/>
          <a:p>
            <a:pPr>
              <a:defRPr/>
            </a:pPr>
            <a:r>
              <a:rPr lang="en-US" dirty="0" smtClean="0"/>
              <a:t>2-7</a:t>
            </a:r>
            <a:endParaRPr lang="en-US" dirty="0"/>
          </a:p>
        </p:txBody>
      </p:sp>
      <p:grpSp>
        <p:nvGrpSpPr>
          <p:cNvPr id="6" name="Group 5"/>
          <p:cNvGrpSpPr/>
          <p:nvPr/>
        </p:nvGrpSpPr>
        <p:grpSpPr>
          <a:xfrm>
            <a:off x="2188598" y="4931595"/>
            <a:ext cx="1032184" cy="1300368"/>
            <a:chOff x="2216533" y="4942197"/>
            <a:chExt cx="1032184" cy="1300368"/>
          </a:xfrm>
        </p:grpSpPr>
        <p:pic>
          <p:nvPicPr>
            <p:cNvPr id="17"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16533" y="4942197"/>
              <a:ext cx="1032184" cy="990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556936" y="5873233"/>
              <a:ext cx="351378" cy="369332"/>
            </a:xfrm>
            <a:prstGeom prst="rect">
              <a:avLst/>
            </a:prstGeom>
            <a:noFill/>
          </p:spPr>
          <p:txBody>
            <a:bodyPr wrap="none" rtlCol="0">
              <a:spAutoFit/>
            </a:bodyPr>
            <a:lstStyle/>
            <a:p>
              <a:r>
                <a:rPr lang="en-US" b="1" dirty="0" smtClean="0"/>
                <a:t>B</a:t>
              </a:r>
              <a:endParaRPr lang="en-US" b="1" dirty="0"/>
            </a:p>
          </p:txBody>
        </p:sp>
      </p:grpSp>
      <p:grpSp>
        <p:nvGrpSpPr>
          <p:cNvPr id="7" name="Group 6"/>
          <p:cNvGrpSpPr/>
          <p:nvPr/>
        </p:nvGrpSpPr>
        <p:grpSpPr>
          <a:xfrm>
            <a:off x="3318204" y="4931595"/>
            <a:ext cx="1032184" cy="1310970"/>
            <a:chOff x="3362852" y="4949917"/>
            <a:chExt cx="1032184" cy="1310970"/>
          </a:xfrm>
        </p:grpSpPr>
        <p:pic>
          <p:nvPicPr>
            <p:cNvPr id="18"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62852" y="4949917"/>
              <a:ext cx="1032184" cy="990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TextBox 20"/>
            <p:cNvSpPr txBox="1"/>
            <p:nvPr/>
          </p:nvSpPr>
          <p:spPr>
            <a:xfrm>
              <a:off x="3688015" y="5891555"/>
              <a:ext cx="351378" cy="369332"/>
            </a:xfrm>
            <a:prstGeom prst="rect">
              <a:avLst/>
            </a:prstGeom>
            <a:noFill/>
          </p:spPr>
          <p:txBody>
            <a:bodyPr wrap="none" rtlCol="0">
              <a:spAutoFit/>
            </a:bodyPr>
            <a:lstStyle/>
            <a:p>
              <a:r>
                <a:rPr lang="en-US" b="1" dirty="0" smtClean="0"/>
                <a:t>A</a:t>
              </a:r>
              <a:endParaRPr lang="en-US" b="1" dirty="0"/>
            </a:p>
          </p:txBody>
        </p:sp>
      </p:grpSp>
      <p:grpSp>
        <p:nvGrpSpPr>
          <p:cNvPr id="5" name="Group 4"/>
          <p:cNvGrpSpPr/>
          <p:nvPr/>
        </p:nvGrpSpPr>
        <p:grpSpPr>
          <a:xfrm>
            <a:off x="1039504" y="4914901"/>
            <a:ext cx="1032184" cy="1345986"/>
            <a:chOff x="1039504" y="4914901"/>
            <a:chExt cx="1032184" cy="1345986"/>
          </a:xfrm>
        </p:grpSpPr>
        <p:pic>
          <p:nvPicPr>
            <p:cNvPr id="16" name="Picture 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9504" y="4914901"/>
              <a:ext cx="1032184" cy="990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1383066" y="5891555"/>
              <a:ext cx="351378" cy="369332"/>
            </a:xfrm>
            <a:prstGeom prst="rect">
              <a:avLst/>
            </a:prstGeom>
            <a:noFill/>
          </p:spPr>
          <p:txBody>
            <a:bodyPr wrap="none" rtlCol="0">
              <a:spAutoFit/>
            </a:bodyPr>
            <a:lstStyle/>
            <a:p>
              <a:r>
                <a:rPr lang="en-US" b="1" dirty="0" smtClean="0"/>
                <a:t>C</a:t>
              </a:r>
              <a:endParaRPr lang="en-US" b="1" dirty="0"/>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2099">
                                            <p:txEl>
                                              <p:pRg st="0" end="0"/>
                                            </p:txEl>
                                          </p:spTgt>
                                        </p:tgtEl>
                                        <p:attrNameLst>
                                          <p:attrName>style.visibility</p:attrName>
                                        </p:attrNameLst>
                                      </p:cBhvr>
                                      <p:to>
                                        <p:strVal val="visible"/>
                                      </p:to>
                                    </p:set>
                                    <p:animEffect transition="in" filter="fade">
                                      <p:cBhvr>
                                        <p:cTn id="19" dur="500"/>
                                        <p:tgtEl>
                                          <p:spTgt spid="132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982663"/>
            <a:ext cx="8577263" cy="641350"/>
          </a:xfrm>
        </p:spPr>
        <p:txBody>
          <a:bodyPr/>
          <a:lstStyle/>
          <a:p>
            <a:pPr eaLnBrk="1" hangingPunct="1"/>
            <a:r>
              <a:rPr lang="en-US" dirty="0"/>
              <a:t>Portable Changeable Message Signs</a:t>
            </a:r>
            <a:endParaRPr lang="en-US" altLang="en-US" dirty="0" smtClean="0"/>
          </a:p>
        </p:txBody>
      </p:sp>
      <p:sp>
        <p:nvSpPr>
          <p:cNvPr id="181252" name="Rectangle 4"/>
          <p:cNvSpPr>
            <a:spLocks noGrp="1" noChangeArrowheads="1"/>
          </p:cNvSpPr>
          <p:nvPr>
            <p:ph type="body" sz="half" idx="2"/>
          </p:nvPr>
        </p:nvSpPr>
        <p:spPr>
          <a:xfrm>
            <a:off x="609600" y="2057400"/>
            <a:ext cx="3657600" cy="3657600"/>
          </a:xfrm>
        </p:spPr>
        <p:txBody>
          <a:bodyPr/>
          <a:lstStyle/>
          <a:p>
            <a:pPr eaLnBrk="1" hangingPunct="1">
              <a:buClrTx/>
              <a:buFont typeface="Wingdings" panose="05000000000000000000" pitchFamily="2" charset="2"/>
              <a:buChar char="ü"/>
            </a:pPr>
            <a:r>
              <a:rPr lang="en-US" altLang="en-US" sz="2400" dirty="0" smtClean="0"/>
              <a:t>Visible up to ½ mile away</a:t>
            </a:r>
          </a:p>
          <a:p>
            <a:pPr eaLnBrk="1" hangingPunct="1">
              <a:buClrTx/>
              <a:buFont typeface="Wingdings" panose="05000000000000000000" pitchFamily="2" charset="2"/>
              <a:buChar char="ü"/>
            </a:pPr>
            <a:r>
              <a:rPr lang="en-US" altLang="en-US" sz="2400" dirty="0" smtClean="0"/>
              <a:t>Visible from all lanes</a:t>
            </a:r>
          </a:p>
          <a:p>
            <a:pPr eaLnBrk="1" hangingPunct="1">
              <a:buClrTx/>
              <a:buFont typeface="Wingdings" panose="05000000000000000000" pitchFamily="2" charset="2"/>
              <a:buChar char="ü"/>
            </a:pPr>
            <a:r>
              <a:rPr lang="en-US" altLang="en-US" sz="2400" dirty="0" smtClean="0"/>
              <a:t>Read entire message twice at the posted speed</a:t>
            </a:r>
          </a:p>
          <a:p>
            <a:pPr eaLnBrk="1" hangingPunct="1">
              <a:buClrTx/>
              <a:buFont typeface="Wingdings" panose="05000000000000000000" pitchFamily="2" charset="2"/>
              <a:buChar char="ü"/>
            </a:pPr>
            <a:r>
              <a:rPr lang="en-US" altLang="en-US" sz="2400" dirty="0" smtClean="0"/>
              <a:t>Adjust under low-light conditions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9474" y="1828800"/>
            <a:ext cx="4000500" cy="415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altLang="en-US" dirty="0" smtClean="0"/>
              <a:t>2-8</a:t>
            </a:r>
            <a:endParaRPr lang="en-US" altLang="en-US" dirty="0"/>
          </a:p>
        </p:txBody>
      </p:sp>
    </p:spTree>
    <p:extLst>
      <p:ext uri="{BB962C8B-B14F-4D97-AF65-F5344CB8AC3E}">
        <p14:creationId xmlns:p14="http://schemas.microsoft.com/office/powerpoint/2010/main" val="23675339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1252">
                                            <p:txEl>
                                              <p:pRg st="0" end="0"/>
                                            </p:txEl>
                                          </p:spTgt>
                                        </p:tgtEl>
                                        <p:attrNameLst>
                                          <p:attrName>style.visibility</p:attrName>
                                        </p:attrNameLst>
                                      </p:cBhvr>
                                      <p:to>
                                        <p:strVal val="visible"/>
                                      </p:to>
                                    </p:set>
                                    <p:animEffect transition="in" filter="fade">
                                      <p:cBhvr>
                                        <p:cTn id="7" dur="500"/>
                                        <p:tgtEl>
                                          <p:spTgt spid="1812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1252">
                                            <p:txEl>
                                              <p:pRg st="1" end="1"/>
                                            </p:txEl>
                                          </p:spTgt>
                                        </p:tgtEl>
                                        <p:attrNameLst>
                                          <p:attrName>style.visibility</p:attrName>
                                        </p:attrNameLst>
                                      </p:cBhvr>
                                      <p:to>
                                        <p:strVal val="visible"/>
                                      </p:to>
                                    </p:set>
                                    <p:animEffect transition="in" filter="fade">
                                      <p:cBhvr>
                                        <p:cTn id="12" dur="500"/>
                                        <p:tgtEl>
                                          <p:spTgt spid="1812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1252">
                                            <p:txEl>
                                              <p:pRg st="2" end="2"/>
                                            </p:txEl>
                                          </p:spTgt>
                                        </p:tgtEl>
                                        <p:attrNameLst>
                                          <p:attrName>style.visibility</p:attrName>
                                        </p:attrNameLst>
                                      </p:cBhvr>
                                      <p:to>
                                        <p:strVal val="visible"/>
                                      </p:to>
                                    </p:set>
                                    <p:animEffect transition="in" filter="fade">
                                      <p:cBhvr>
                                        <p:cTn id="17" dur="500"/>
                                        <p:tgtEl>
                                          <p:spTgt spid="1812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1252">
                                            <p:txEl>
                                              <p:pRg st="3" end="3"/>
                                            </p:txEl>
                                          </p:spTgt>
                                        </p:tgtEl>
                                        <p:attrNameLst>
                                          <p:attrName>style.visibility</p:attrName>
                                        </p:attrNameLst>
                                      </p:cBhvr>
                                      <p:to>
                                        <p:strVal val="visible"/>
                                      </p:to>
                                    </p:set>
                                    <p:animEffect transition="in" filter="fade">
                                      <p:cBhvr>
                                        <p:cTn id="22" dur="500"/>
                                        <p:tgtEl>
                                          <p:spTgt spid="18125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altLang="en-US" smtClean="0"/>
              <a:t>Cones</a:t>
            </a:r>
          </a:p>
        </p:txBody>
      </p:sp>
      <p:sp>
        <p:nvSpPr>
          <p:cNvPr id="143364" name="Rectangle 4"/>
          <p:cNvSpPr>
            <a:spLocks noGrp="1" noChangeArrowheads="1"/>
          </p:cNvSpPr>
          <p:nvPr>
            <p:ph type="body" sz="half" idx="2"/>
          </p:nvPr>
        </p:nvSpPr>
        <p:spPr>
          <a:xfrm>
            <a:off x="838200" y="1873102"/>
            <a:ext cx="4274288" cy="4953000"/>
          </a:xfrm>
        </p:spPr>
        <p:txBody>
          <a:bodyPr/>
          <a:lstStyle/>
          <a:p>
            <a:pPr marL="0" indent="0" eaLnBrk="1" hangingPunct="1">
              <a:lnSpc>
                <a:spcPct val="150000"/>
              </a:lnSpc>
              <a:buNone/>
            </a:pPr>
            <a:r>
              <a:rPr lang="en-US" altLang="en-US" sz="2400" dirty="0" smtClean="0"/>
              <a:t>Not less that 18” in height</a:t>
            </a:r>
          </a:p>
          <a:p>
            <a:pPr marL="0" indent="0" eaLnBrk="1" hangingPunct="1">
              <a:buNone/>
            </a:pPr>
            <a:r>
              <a:rPr lang="en-US" altLang="en-US" sz="2400" dirty="0" smtClean="0"/>
              <a:t>Must be at least 28” </a:t>
            </a:r>
            <a:r>
              <a:rPr lang="en-US" altLang="en-US" sz="2400" dirty="0" smtClean="0"/>
              <a:t>to 36” for </a:t>
            </a:r>
            <a:r>
              <a:rPr lang="en-US" altLang="en-US" sz="2400" dirty="0" smtClean="0"/>
              <a:t>freeway</a:t>
            </a:r>
          </a:p>
          <a:p>
            <a:pPr marL="0" indent="0" eaLnBrk="1" hangingPunct="1">
              <a:buNone/>
            </a:pPr>
            <a:r>
              <a:rPr lang="en-US" altLang="en-US" sz="2400" dirty="0" smtClean="0"/>
              <a:t>When retro-reflective material is used: </a:t>
            </a:r>
          </a:p>
          <a:p>
            <a:pPr lvl="1" eaLnBrk="1" hangingPunct="1">
              <a:lnSpc>
                <a:spcPct val="90000"/>
              </a:lnSpc>
              <a:spcBef>
                <a:spcPts val="1200"/>
              </a:spcBef>
              <a:buClrTx/>
              <a:buSzPct val="70000"/>
              <a:buFont typeface="Wingdings" panose="05000000000000000000" pitchFamily="2" charset="2"/>
              <a:buChar char="ü"/>
            </a:pPr>
            <a:r>
              <a:rPr lang="en-US" altLang="en-US" sz="1900" dirty="0" smtClean="0"/>
              <a:t>Must have a white band 3” from top &amp; 6” wide</a:t>
            </a:r>
          </a:p>
          <a:p>
            <a:pPr lvl="1" eaLnBrk="1" hangingPunct="1">
              <a:lnSpc>
                <a:spcPct val="90000"/>
              </a:lnSpc>
              <a:spcBef>
                <a:spcPts val="1200"/>
              </a:spcBef>
              <a:buClrTx/>
              <a:buSzPct val="70000"/>
              <a:buFont typeface="Wingdings" panose="05000000000000000000" pitchFamily="2" charset="2"/>
              <a:buChar char="ü"/>
            </a:pPr>
            <a:r>
              <a:rPr lang="en-US" altLang="en-US" sz="1900" dirty="0" smtClean="0"/>
              <a:t>Then a 4” band 2” below the 6” band</a:t>
            </a:r>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981200"/>
            <a:ext cx="3657600" cy="3657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altLang="en-US" dirty="0" smtClean="0"/>
              <a:t>2-9</a:t>
            </a:r>
            <a:endParaRPr lang="en-US" alt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364">
                                            <p:txEl>
                                              <p:pRg st="0" end="0"/>
                                            </p:txEl>
                                          </p:spTgt>
                                        </p:tgtEl>
                                        <p:attrNameLst>
                                          <p:attrName>style.visibility</p:attrName>
                                        </p:attrNameLst>
                                      </p:cBhvr>
                                      <p:to>
                                        <p:strVal val="visible"/>
                                      </p:to>
                                    </p:set>
                                    <p:animEffect transition="in" filter="fade">
                                      <p:cBhvr>
                                        <p:cTn id="7" dur="500"/>
                                        <p:tgtEl>
                                          <p:spTgt spid="143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364">
                                            <p:txEl>
                                              <p:pRg st="1" end="1"/>
                                            </p:txEl>
                                          </p:spTgt>
                                        </p:tgtEl>
                                        <p:attrNameLst>
                                          <p:attrName>style.visibility</p:attrName>
                                        </p:attrNameLst>
                                      </p:cBhvr>
                                      <p:to>
                                        <p:strVal val="visible"/>
                                      </p:to>
                                    </p:set>
                                    <p:animEffect transition="in" filter="fade">
                                      <p:cBhvr>
                                        <p:cTn id="12" dur="500"/>
                                        <p:tgtEl>
                                          <p:spTgt spid="14336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3364">
                                            <p:txEl>
                                              <p:pRg st="2" end="2"/>
                                            </p:txEl>
                                          </p:spTgt>
                                        </p:tgtEl>
                                        <p:attrNameLst>
                                          <p:attrName>style.visibility</p:attrName>
                                        </p:attrNameLst>
                                      </p:cBhvr>
                                      <p:to>
                                        <p:strVal val="visible"/>
                                      </p:to>
                                    </p:set>
                                    <p:animEffect transition="in" filter="fade">
                                      <p:cBhvr>
                                        <p:cTn id="17" dur="500"/>
                                        <p:tgtEl>
                                          <p:spTgt spid="14336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3364">
                                            <p:txEl>
                                              <p:pRg st="3" end="3"/>
                                            </p:txEl>
                                          </p:spTgt>
                                        </p:tgtEl>
                                        <p:attrNameLst>
                                          <p:attrName>style.visibility</p:attrName>
                                        </p:attrNameLst>
                                      </p:cBhvr>
                                      <p:to>
                                        <p:strVal val="visible"/>
                                      </p:to>
                                    </p:set>
                                    <p:animEffect transition="in" filter="fade">
                                      <p:cBhvr>
                                        <p:cTn id="22" dur="500"/>
                                        <p:tgtEl>
                                          <p:spTgt spid="14336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43364">
                                            <p:txEl>
                                              <p:pRg st="4" end="4"/>
                                            </p:txEl>
                                          </p:spTgt>
                                        </p:tgtEl>
                                        <p:attrNameLst>
                                          <p:attrName>style.visibility</p:attrName>
                                        </p:attrNameLst>
                                      </p:cBhvr>
                                      <p:to>
                                        <p:strVal val="visible"/>
                                      </p:to>
                                    </p:set>
                                    <p:animEffect transition="in" filter="fade">
                                      <p:cBhvr>
                                        <p:cTn id="27" dur="500"/>
                                        <p:tgtEl>
                                          <p:spTgt spid="14336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871538" y="433388"/>
            <a:ext cx="8162925" cy="1190625"/>
          </a:xfrm>
        </p:spPr>
        <p:txBody>
          <a:bodyPr/>
          <a:lstStyle/>
          <a:p>
            <a:pPr eaLnBrk="1" hangingPunct="1"/>
            <a:r>
              <a:rPr lang="en-US" altLang="en-US" smtClean="0"/>
              <a:t>Advance Warning Signs</a:t>
            </a:r>
            <a:br>
              <a:rPr lang="en-US" altLang="en-US" smtClean="0"/>
            </a:br>
            <a:r>
              <a:rPr lang="en-US" altLang="en-US" smtClean="0"/>
              <a:t>Short Duration</a:t>
            </a:r>
          </a:p>
        </p:txBody>
      </p:sp>
      <p:sp>
        <p:nvSpPr>
          <p:cNvPr id="39944" name="Line 8"/>
          <p:cNvSpPr>
            <a:spLocks noChangeShapeType="1"/>
          </p:cNvSpPr>
          <p:nvPr/>
        </p:nvSpPr>
        <p:spPr bwMode="auto">
          <a:xfrm flipV="1">
            <a:off x="609600" y="2209794"/>
            <a:ext cx="6825522" cy="13455"/>
          </a:xfrm>
          <a:prstGeom prst="line">
            <a:avLst/>
          </a:prstGeom>
          <a:noFill/>
          <a:ln w="127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947" name="Line 11"/>
          <p:cNvSpPr>
            <a:spLocks noChangeShapeType="1"/>
          </p:cNvSpPr>
          <p:nvPr/>
        </p:nvSpPr>
        <p:spPr bwMode="auto">
          <a:xfrm>
            <a:off x="609600" y="2223249"/>
            <a:ext cx="0" cy="488111"/>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948" name="Line 12"/>
          <p:cNvSpPr>
            <a:spLocks noChangeShapeType="1"/>
          </p:cNvSpPr>
          <p:nvPr/>
        </p:nvSpPr>
        <p:spPr bwMode="auto">
          <a:xfrm flipV="1">
            <a:off x="609600" y="4262345"/>
            <a:ext cx="0" cy="513184"/>
          </a:xfrm>
          <a:prstGeom prst="line">
            <a:avLst/>
          </a:prstGeom>
          <a:noFill/>
          <a:ln w="9525">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39953" name="Text Box 17"/>
          <p:cNvSpPr txBox="1">
            <a:spLocks noChangeArrowheads="1"/>
          </p:cNvSpPr>
          <p:nvPr/>
        </p:nvSpPr>
        <p:spPr bwMode="auto">
          <a:xfrm>
            <a:off x="303986" y="2711365"/>
            <a:ext cx="5868214"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spcBef>
                <a:spcPct val="50000"/>
              </a:spcBef>
            </a:pPr>
            <a:r>
              <a:rPr lang="en-US" altLang="en-US" dirty="0" smtClean="0">
                <a:solidFill>
                  <a:srgbClr val="0000FF"/>
                </a:solidFill>
                <a:latin typeface="+mn-lt"/>
              </a:rPr>
              <a:t>48” </a:t>
            </a:r>
            <a:r>
              <a:rPr lang="en-US" altLang="en-US" dirty="0" smtClean="0">
                <a:latin typeface="+mn-lt"/>
              </a:rPr>
              <a:t>For </a:t>
            </a:r>
            <a:r>
              <a:rPr lang="en-US" altLang="en-US" dirty="0">
                <a:latin typeface="+mn-lt"/>
              </a:rPr>
              <a:t>High </a:t>
            </a:r>
            <a:r>
              <a:rPr lang="en-US" altLang="en-US" dirty="0" smtClean="0">
                <a:latin typeface="+mn-lt"/>
              </a:rPr>
              <a:t>Speed</a:t>
            </a:r>
            <a:endParaRPr lang="en-US" altLang="en-US" dirty="0">
              <a:latin typeface="+mn-lt"/>
            </a:endParaRPr>
          </a:p>
          <a:p>
            <a:pPr eaLnBrk="1" hangingPunct="1">
              <a:spcBef>
                <a:spcPct val="50000"/>
              </a:spcBef>
            </a:pPr>
            <a:r>
              <a:rPr lang="en-US" altLang="en-US" dirty="0">
                <a:solidFill>
                  <a:srgbClr val="0000FF"/>
                </a:solidFill>
                <a:latin typeface="+mn-lt"/>
              </a:rPr>
              <a:t>36”</a:t>
            </a:r>
            <a:r>
              <a:rPr lang="en-US" altLang="en-US" dirty="0">
                <a:latin typeface="+mn-lt"/>
              </a:rPr>
              <a:t> </a:t>
            </a:r>
            <a:r>
              <a:rPr lang="en-US" altLang="en-US" dirty="0" smtClean="0">
                <a:latin typeface="+mn-lt"/>
              </a:rPr>
              <a:t>For moderate traffic loads </a:t>
            </a:r>
            <a:r>
              <a:rPr lang="en-US" altLang="en-US" dirty="0">
                <a:latin typeface="+mn-lt"/>
              </a:rPr>
              <a:t>and s</a:t>
            </a:r>
            <a:r>
              <a:rPr lang="en-US" altLang="en-US" dirty="0" smtClean="0">
                <a:latin typeface="+mn-lt"/>
              </a:rPr>
              <a:t>peeds </a:t>
            </a:r>
            <a:endParaRPr lang="en-US" altLang="en-US" dirty="0">
              <a:latin typeface="+mn-lt"/>
            </a:endParaRPr>
          </a:p>
          <a:p>
            <a:pPr eaLnBrk="1" hangingPunct="1">
              <a:spcBef>
                <a:spcPct val="50000"/>
              </a:spcBef>
            </a:pPr>
            <a:r>
              <a:rPr lang="en-US" altLang="en-US" dirty="0">
                <a:solidFill>
                  <a:srgbClr val="0000FF"/>
                </a:solidFill>
                <a:latin typeface="+mn-lt"/>
              </a:rPr>
              <a:t>24”</a:t>
            </a:r>
            <a:r>
              <a:rPr lang="en-US" altLang="en-US" dirty="0">
                <a:latin typeface="+mn-lt"/>
              </a:rPr>
              <a:t> </a:t>
            </a:r>
            <a:r>
              <a:rPr lang="en-US" altLang="en-US" dirty="0" smtClean="0">
                <a:latin typeface="+mn-lt"/>
              </a:rPr>
              <a:t>For rural low speed</a:t>
            </a:r>
            <a:endParaRPr lang="en-US" altLang="en-US" dirty="0">
              <a:latin typeface="+mn-lt"/>
            </a:endParaRPr>
          </a:p>
        </p:txBody>
      </p:sp>
      <p:pic>
        <p:nvPicPr>
          <p:cNvPr id="819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34000" y="2123893"/>
            <a:ext cx="4456451" cy="42769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dirty="0" smtClean="0"/>
              <a:t>2-10</a:t>
            </a:r>
            <a:endParaRPr lang="en-US" dirty="0"/>
          </a:p>
        </p:txBody>
      </p:sp>
      <p:sp>
        <p:nvSpPr>
          <p:cNvPr id="39945" name="Line 9"/>
          <p:cNvSpPr>
            <a:spLocks noChangeShapeType="1"/>
          </p:cNvSpPr>
          <p:nvPr/>
        </p:nvSpPr>
        <p:spPr bwMode="auto">
          <a:xfrm>
            <a:off x="609600" y="4784650"/>
            <a:ext cx="6825522" cy="0"/>
          </a:xfrm>
          <a:prstGeom prst="line">
            <a:avLst/>
          </a:prstGeom>
          <a:noFill/>
          <a:ln w="127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18419632-856F-4583-A412-2FB9D0E33FEA}" type="slidenum">
              <a:rPr lang="en-US" altLang="en-US" sz="1200" smtClean="0"/>
              <a:pPr eaLnBrk="1" hangingPunct="1">
                <a:spcBef>
                  <a:spcPct val="0"/>
                </a:spcBef>
                <a:buClrTx/>
                <a:buSzTx/>
                <a:buFontTx/>
                <a:buNone/>
                <a:defRPr/>
              </a:pPr>
              <a:t>2</a:t>
            </a:fld>
            <a:endParaRPr lang="en-US" altLang="en-US" sz="1200" dirty="0" smtClean="0"/>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533400" y="1828800"/>
            <a:ext cx="8229600" cy="41910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dirty="0">
                <a:cs typeface="+mn-cs"/>
              </a:rPr>
              <a:t>Upon completion of this </a:t>
            </a:r>
            <a:r>
              <a:rPr lang="en-US" altLang="en-US" sz="2400" dirty="0" smtClean="0">
                <a:cs typeface="+mn-cs"/>
              </a:rPr>
              <a:t>continuing education </a:t>
            </a:r>
            <a:r>
              <a:rPr lang="en-US" altLang="en-US" sz="2400" dirty="0">
                <a:cs typeface="+mn-cs"/>
              </a:rPr>
              <a:t>module you should be able to:</a:t>
            </a:r>
          </a:p>
          <a:p>
            <a:pPr marL="455613" lvl="1" indent="-455613" eaLnBrk="0" hangingPunct="0">
              <a:spcBef>
                <a:spcPct val="50000"/>
              </a:spcBef>
              <a:buFont typeface="Wingdings" pitchFamily="2" charset="2"/>
              <a:buChar char="þ"/>
              <a:defRPr/>
            </a:pPr>
            <a:r>
              <a:rPr lang="en-US" altLang="en-US" sz="2400" dirty="0">
                <a:cs typeface="+mn-cs"/>
              </a:rPr>
              <a:t>Describe the </a:t>
            </a:r>
            <a:r>
              <a:rPr lang="en-US" altLang="en-US" sz="2400" dirty="0" smtClean="0">
                <a:cs typeface="+mn-cs"/>
              </a:rPr>
              <a:t>hazards of working in proximity to traffic</a:t>
            </a:r>
          </a:p>
          <a:p>
            <a:pPr marL="455613" lvl="1" indent="-455613" eaLnBrk="0" hangingPunct="0">
              <a:spcBef>
                <a:spcPct val="50000"/>
              </a:spcBef>
              <a:buFont typeface="Wingdings" pitchFamily="2" charset="2"/>
              <a:buChar char="þ"/>
              <a:defRPr/>
            </a:pPr>
            <a:r>
              <a:rPr lang="en-US" altLang="en-US" sz="2400" dirty="0" smtClean="0">
                <a:cs typeface="+mn-cs"/>
              </a:rPr>
              <a:t>Define a work zone</a:t>
            </a:r>
            <a:endParaRPr lang="en-US" altLang="en-US" sz="2400" dirty="0">
              <a:cs typeface="+mn-cs"/>
            </a:endParaRPr>
          </a:p>
          <a:p>
            <a:pPr marL="455613" lvl="1" indent="-455613" eaLnBrk="0" hangingPunct="0">
              <a:spcBef>
                <a:spcPct val="50000"/>
              </a:spcBef>
              <a:buFont typeface="Wingdings" pitchFamily="2" charset="2"/>
              <a:buChar char="þ"/>
              <a:defRPr/>
            </a:pPr>
            <a:r>
              <a:rPr lang="en-US" altLang="en-US" sz="2400" dirty="0" smtClean="0">
                <a:cs typeface="+mn-cs"/>
              </a:rPr>
              <a:t>Discuss the importance of traffic control</a:t>
            </a:r>
          </a:p>
          <a:p>
            <a:pPr marL="455613" lvl="1" indent="-455613" eaLnBrk="0" hangingPunct="0">
              <a:spcBef>
                <a:spcPct val="50000"/>
              </a:spcBef>
              <a:buFont typeface="Wingdings" pitchFamily="2" charset="2"/>
              <a:buChar char="þ"/>
              <a:defRPr/>
            </a:pPr>
            <a:r>
              <a:rPr lang="en-US" altLang="en-US" sz="2400" dirty="0" smtClean="0">
                <a:cs typeface="+mn-cs"/>
              </a:rPr>
              <a:t>Explain requirements for certain traffic control devices</a:t>
            </a:r>
          </a:p>
          <a:p>
            <a:pPr marL="455613" lvl="1" indent="-455613" eaLnBrk="0" hangingPunct="0">
              <a:spcBef>
                <a:spcPct val="50000"/>
              </a:spcBef>
              <a:buFont typeface="Wingdings" pitchFamily="2" charset="2"/>
              <a:buChar char="þ"/>
              <a:defRPr/>
            </a:pPr>
            <a:r>
              <a:rPr lang="en-US" altLang="en-US" sz="2400" dirty="0" smtClean="0">
                <a:cs typeface="+mn-cs"/>
              </a:rPr>
              <a:t>Explain requirements for flagger operations</a:t>
            </a:r>
            <a:endParaRPr lang="en-US" sz="2400" b="1" dirty="0">
              <a:cs typeface="+mn-cs"/>
            </a:endParaRPr>
          </a:p>
          <a:p>
            <a:pPr marL="404813" indent="-404813" eaLnBrk="0" hangingPunct="0">
              <a:spcBef>
                <a:spcPct val="50000"/>
              </a:spcBef>
              <a:buFont typeface="Wingdings" pitchFamily="2" charset="2"/>
              <a:buChar char="þ"/>
              <a:defRPr/>
            </a:pPr>
            <a:endParaRPr lang="en-US" sz="2400" b="1" dirty="0">
              <a:cs typeface="+mn-cs"/>
            </a:endParaRPr>
          </a:p>
        </p:txBody>
      </p:sp>
      <p:sp>
        <p:nvSpPr>
          <p:cNvPr id="5130" name="Rectangle 9"/>
          <p:cNvSpPr>
            <a:spLocks noGrp="1" noChangeArrowheads="1"/>
          </p:cNvSpPr>
          <p:nvPr>
            <p:ph type="title"/>
          </p:nvPr>
        </p:nvSpPr>
        <p:spPr/>
        <p:txBody>
          <a:bodyPr/>
          <a:lstStyle/>
          <a:p>
            <a:pPr eaLnBrk="1" hangingPunct="1"/>
            <a:r>
              <a:rPr lang="en-US" altLang="en-US" smtClean="0"/>
              <a:t>Objectives</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2" end="2"/>
                                            </p:txEl>
                                          </p:spTgt>
                                        </p:tgtEl>
                                        <p:attrNameLst>
                                          <p:attrName>style.visibility</p:attrName>
                                        </p:attrNameLst>
                                      </p:cBhvr>
                                      <p:to>
                                        <p:strVal val="visible"/>
                                      </p:to>
                                    </p:set>
                                    <p:animEffect transition="in" filter="fade">
                                      <p:cBhvr>
                                        <p:cTn id="12" dur="500"/>
                                        <p:tgtEl>
                                          <p:spTgt spid="51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9">
                                            <p:txEl>
                                              <p:pRg st="3" end="3"/>
                                            </p:txEl>
                                          </p:spTgt>
                                        </p:tgtEl>
                                        <p:attrNameLst>
                                          <p:attrName>style.visibility</p:attrName>
                                        </p:attrNameLst>
                                      </p:cBhvr>
                                      <p:to>
                                        <p:strVal val="visible"/>
                                      </p:to>
                                    </p:set>
                                    <p:animEffect transition="in" filter="fade">
                                      <p:cBhvr>
                                        <p:cTn id="17" dur="500"/>
                                        <p:tgtEl>
                                          <p:spTgt spid="51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9">
                                            <p:txEl>
                                              <p:pRg st="4" end="4"/>
                                            </p:txEl>
                                          </p:spTgt>
                                        </p:tgtEl>
                                        <p:attrNameLst>
                                          <p:attrName>style.visibility</p:attrName>
                                        </p:attrNameLst>
                                      </p:cBhvr>
                                      <p:to>
                                        <p:strVal val="visible"/>
                                      </p:to>
                                    </p:set>
                                    <p:animEffect transition="in" filter="fade">
                                      <p:cBhvr>
                                        <p:cTn id="22" dur="500"/>
                                        <p:tgtEl>
                                          <p:spTgt spid="51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9">
                                            <p:txEl>
                                              <p:pRg st="5" end="5"/>
                                            </p:txEl>
                                          </p:spTgt>
                                        </p:tgtEl>
                                        <p:attrNameLst>
                                          <p:attrName>style.visibility</p:attrName>
                                        </p:attrNameLst>
                                      </p:cBhvr>
                                      <p:to>
                                        <p:strVal val="visible"/>
                                      </p:to>
                                    </p:set>
                                    <p:animEffect transition="in" filter="fade">
                                      <p:cBhvr>
                                        <p:cTn id="27" dur="500"/>
                                        <p:tgtEl>
                                          <p:spTgt spid="51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9"/>
          <p:cNvSpPr>
            <a:spLocks noGrp="1" noChangeArrowheads="1"/>
          </p:cNvSpPr>
          <p:nvPr>
            <p:ph type="title"/>
          </p:nvPr>
        </p:nvSpPr>
        <p:spPr/>
        <p:txBody>
          <a:bodyPr/>
          <a:lstStyle/>
          <a:p>
            <a:pPr eaLnBrk="1" hangingPunct="1"/>
            <a:r>
              <a:rPr lang="en-US" altLang="en-US" smtClean="0"/>
              <a:t>Advance Warning Signs</a:t>
            </a:r>
          </a:p>
        </p:txBody>
      </p:sp>
      <p:sp>
        <p:nvSpPr>
          <p:cNvPr id="131082" name="Rectangle 10"/>
          <p:cNvSpPr>
            <a:spLocks noGrp="1" noChangeArrowheads="1"/>
          </p:cNvSpPr>
          <p:nvPr>
            <p:ph type="body" idx="1"/>
          </p:nvPr>
        </p:nvSpPr>
        <p:spPr>
          <a:xfrm>
            <a:off x="762000" y="1905000"/>
            <a:ext cx="8001000" cy="914400"/>
          </a:xfrm>
        </p:spPr>
        <p:txBody>
          <a:bodyPr/>
          <a:lstStyle/>
          <a:p>
            <a:pPr marL="0" indent="0" algn="ctr" eaLnBrk="1" hangingPunct="1">
              <a:lnSpc>
                <a:spcPct val="90000"/>
              </a:lnSpc>
              <a:buNone/>
            </a:pPr>
            <a:r>
              <a:rPr lang="en-US" altLang="en-US" sz="2800" dirty="0" smtClean="0"/>
              <a:t>Should be mounted on the right side of the road</a:t>
            </a:r>
          </a:p>
          <a:p>
            <a:pPr eaLnBrk="1" hangingPunct="1">
              <a:lnSpc>
                <a:spcPct val="90000"/>
              </a:lnSpc>
            </a:pPr>
            <a:endParaRPr lang="en-US" altLang="en-US" sz="2800" dirty="0" smtClean="0"/>
          </a:p>
          <a:p>
            <a:pPr eaLnBrk="1" hangingPunct="1">
              <a:lnSpc>
                <a:spcPct val="90000"/>
              </a:lnSpc>
            </a:pPr>
            <a:endParaRPr lang="en-US" altLang="en-US" sz="2800" dirty="0" smtClean="0"/>
          </a:p>
          <a:p>
            <a:pPr eaLnBrk="1" hangingPunct="1">
              <a:lnSpc>
                <a:spcPct val="90000"/>
              </a:lnSpc>
            </a:pPr>
            <a:endParaRPr lang="en-US" altLang="en-US" sz="2800" dirty="0" smtClean="0"/>
          </a:p>
          <a:p>
            <a:pPr eaLnBrk="1" hangingPunct="1">
              <a:lnSpc>
                <a:spcPct val="90000"/>
              </a:lnSpc>
              <a:buFont typeface="Wingdings" pitchFamily="2" charset="2"/>
              <a:buNone/>
            </a:pPr>
            <a:endParaRPr lang="en-US" altLang="en-US" sz="2800" dirty="0" smtClean="0"/>
          </a:p>
          <a:p>
            <a:pPr eaLnBrk="1" hangingPunct="1">
              <a:lnSpc>
                <a:spcPct val="90000"/>
              </a:lnSpc>
              <a:buFont typeface="Wingdings" pitchFamily="2" charset="2"/>
              <a:buNone/>
            </a:pPr>
            <a:endParaRPr lang="en-US" altLang="en-US" sz="2800" dirty="0" smtClean="0"/>
          </a:p>
        </p:txBody>
      </p:sp>
      <p:sp>
        <p:nvSpPr>
          <p:cNvPr id="43012" name="Line 11"/>
          <p:cNvSpPr>
            <a:spLocks noChangeShapeType="1"/>
          </p:cNvSpPr>
          <p:nvPr/>
        </p:nvSpPr>
        <p:spPr bwMode="auto">
          <a:xfrm>
            <a:off x="533400" y="3657600"/>
            <a:ext cx="8077200" cy="0"/>
          </a:xfrm>
          <a:prstGeom prst="line">
            <a:avLst/>
          </a:prstGeom>
          <a:noFill/>
          <a:ln w="254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3013" name="Line 12"/>
          <p:cNvSpPr>
            <a:spLocks noChangeShapeType="1"/>
          </p:cNvSpPr>
          <p:nvPr/>
        </p:nvSpPr>
        <p:spPr bwMode="auto">
          <a:xfrm>
            <a:off x="533400" y="4572000"/>
            <a:ext cx="8077200" cy="0"/>
          </a:xfrm>
          <a:prstGeom prst="line">
            <a:avLst/>
          </a:prstGeom>
          <a:noFill/>
          <a:ln w="254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3014" name="Line 13"/>
          <p:cNvSpPr>
            <a:spLocks noChangeShapeType="1"/>
          </p:cNvSpPr>
          <p:nvPr/>
        </p:nvSpPr>
        <p:spPr bwMode="auto">
          <a:xfrm>
            <a:off x="533400" y="4114800"/>
            <a:ext cx="8001000" cy="0"/>
          </a:xfrm>
          <a:prstGeom prst="line">
            <a:avLst/>
          </a:prstGeom>
          <a:noFill/>
          <a:ln w="254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31090" name="AutoShape 18"/>
          <p:cNvSpPr>
            <a:spLocks noChangeArrowheads="1"/>
          </p:cNvSpPr>
          <p:nvPr/>
        </p:nvSpPr>
        <p:spPr bwMode="auto">
          <a:xfrm>
            <a:off x="6629400" y="4191000"/>
            <a:ext cx="685800" cy="333375"/>
          </a:xfrm>
          <a:prstGeom prst="rightArrow">
            <a:avLst>
              <a:gd name="adj1" fmla="val 50000"/>
              <a:gd name="adj2" fmla="val 5142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131091" name="AutoShape 19"/>
          <p:cNvSpPr>
            <a:spLocks noChangeArrowheads="1"/>
          </p:cNvSpPr>
          <p:nvPr/>
        </p:nvSpPr>
        <p:spPr bwMode="auto">
          <a:xfrm>
            <a:off x="6629400" y="3733800"/>
            <a:ext cx="685800" cy="304800"/>
          </a:xfrm>
          <a:prstGeom prst="rightArrow">
            <a:avLst>
              <a:gd name="adj1" fmla="val 50000"/>
              <a:gd name="adj2" fmla="val 56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eaLnBrk="1" hangingPunct="1"/>
            <a:endParaRPr lang="en-US" altLang="en-US"/>
          </a:p>
        </p:txBody>
      </p:sp>
      <p:sp>
        <p:nvSpPr>
          <p:cNvPr id="131092" name="Text Box 20"/>
          <p:cNvSpPr txBox="1">
            <a:spLocks noChangeArrowheads="1"/>
          </p:cNvSpPr>
          <p:nvPr/>
        </p:nvSpPr>
        <p:spPr bwMode="auto">
          <a:xfrm>
            <a:off x="381000" y="5638800"/>
            <a:ext cx="8458200" cy="886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lvl="2" algn="ctr" eaLnBrk="1" hangingPunct="1">
              <a:lnSpc>
                <a:spcPct val="90000"/>
              </a:lnSpc>
              <a:spcBef>
                <a:spcPct val="20000"/>
              </a:spcBef>
              <a:buClr>
                <a:schemeClr val="folHlink"/>
              </a:buClr>
              <a:buSzPct val="70000"/>
              <a:buFont typeface="Wingdings" pitchFamily="2" charset="2"/>
              <a:buNone/>
            </a:pPr>
            <a:r>
              <a:rPr lang="en-US" altLang="en-US" dirty="0"/>
              <a:t>Should be placed on both sides of divided highways</a:t>
            </a:r>
          </a:p>
          <a:p>
            <a:pPr eaLnBrk="1" hangingPunct="1">
              <a:spcBef>
                <a:spcPct val="50000"/>
              </a:spcBef>
            </a:pPr>
            <a:endParaRPr lang="en-US" altLang="en-US" sz="2000" dirty="0"/>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2230" y="2448910"/>
            <a:ext cx="1035876" cy="104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58662" y="4648200"/>
            <a:ext cx="1035876" cy="104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2230" y="4648200"/>
            <a:ext cx="1035876" cy="104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58662" y="2417379"/>
            <a:ext cx="1035876" cy="104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dirty="0" smtClean="0"/>
              <a:t>2-11</a:t>
            </a:r>
            <a:endParaRPr lang="en-US"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4956" y="2417379"/>
            <a:ext cx="1030287" cy="1042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2161" y="4669766"/>
            <a:ext cx="1035876" cy="104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1092"/>
                                        </p:tgtEl>
                                        <p:attrNameLst>
                                          <p:attrName>style.visibility</p:attrName>
                                        </p:attrNameLst>
                                      </p:cBhvr>
                                      <p:to>
                                        <p:strVal val="visible"/>
                                      </p:to>
                                    </p:set>
                                    <p:animEffect transition="in" filter="fade">
                                      <p:cBhvr>
                                        <p:cTn id="16" dur="500"/>
                                        <p:tgtEl>
                                          <p:spTgt spid="13109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1091"/>
                                        </p:tgtEl>
                                        <p:attrNameLst>
                                          <p:attrName>style.visibility</p:attrName>
                                        </p:attrNameLst>
                                      </p:cBhvr>
                                      <p:to>
                                        <p:strVal val="visible"/>
                                      </p:to>
                                    </p:set>
                                    <p:animEffect transition="in" filter="fade">
                                      <p:cBhvr>
                                        <p:cTn id="19" dur="500"/>
                                        <p:tgtEl>
                                          <p:spTgt spid="131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91" grpId="0" animBg="1"/>
      <p:bldP spid="13109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dirty="0"/>
              <a:t>Merging Taper Formula</a:t>
            </a:r>
            <a:endParaRPr lang="en-US" altLang="en-US" dirty="0" smtClean="0"/>
          </a:p>
        </p:txBody>
      </p:sp>
      <p:sp>
        <p:nvSpPr>
          <p:cNvPr id="133123" name="Rectangle 3"/>
          <p:cNvSpPr>
            <a:spLocks noGrp="1" noChangeArrowheads="1"/>
          </p:cNvSpPr>
          <p:nvPr>
            <p:ph type="body" idx="1"/>
          </p:nvPr>
        </p:nvSpPr>
        <p:spPr>
          <a:xfrm>
            <a:off x="609600" y="1905000"/>
            <a:ext cx="8413750" cy="4800600"/>
          </a:xfrm>
        </p:spPr>
        <p:txBody>
          <a:bodyPr/>
          <a:lstStyle/>
          <a:p>
            <a:pPr marL="0" indent="0" eaLnBrk="1" hangingPunct="1">
              <a:buNone/>
            </a:pPr>
            <a:r>
              <a:rPr lang="en-US" altLang="en-US" sz="2800" dirty="0"/>
              <a:t>L=W(S)</a:t>
            </a:r>
            <a:r>
              <a:rPr lang="en-US" altLang="en-US" sz="2800" baseline="30000" dirty="0"/>
              <a:t>2</a:t>
            </a:r>
            <a:r>
              <a:rPr lang="en-US" altLang="en-US" sz="2800" dirty="0"/>
              <a:t>	</a:t>
            </a:r>
            <a:r>
              <a:rPr lang="en-US" altLang="en-US" sz="2800" dirty="0" smtClean="0"/>
              <a:t>40 </a:t>
            </a:r>
            <a:r>
              <a:rPr lang="en-US" altLang="en-US" sz="2800" dirty="0"/>
              <a:t>MPH or Less</a:t>
            </a:r>
          </a:p>
          <a:p>
            <a:pPr marL="0" indent="0" eaLnBrk="1" hangingPunct="1">
              <a:buNone/>
            </a:pPr>
            <a:r>
              <a:rPr lang="en-US" altLang="en-US" sz="2800" dirty="0"/>
              <a:t>     </a:t>
            </a:r>
            <a:r>
              <a:rPr lang="en-US" altLang="en-US" sz="2800" dirty="0" smtClean="0"/>
              <a:t>  60</a:t>
            </a:r>
            <a:endParaRPr lang="en-US" altLang="en-US" sz="2800" dirty="0"/>
          </a:p>
          <a:p>
            <a:pPr marL="0" indent="0" eaLnBrk="1" hangingPunct="1">
              <a:buNone/>
            </a:pPr>
            <a:r>
              <a:rPr lang="en-US" altLang="en-US" sz="2800" dirty="0"/>
              <a:t>L=W(S)	</a:t>
            </a:r>
            <a:r>
              <a:rPr lang="en-US" altLang="en-US" sz="2800" dirty="0" smtClean="0"/>
              <a:t>45 </a:t>
            </a:r>
            <a:r>
              <a:rPr lang="en-US" altLang="en-US" sz="2800" dirty="0"/>
              <a:t>MPH or Greater</a:t>
            </a:r>
          </a:p>
          <a:p>
            <a:pPr marL="0" indent="0" eaLnBrk="1" hangingPunct="1">
              <a:buNone/>
            </a:pPr>
            <a:endParaRPr lang="en-US" altLang="en-US" dirty="0" smtClean="0"/>
          </a:p>
        </p:txBody>
      </p:sp>
      <p:sp>
        <p:nvSpPr>
          <p:cNvPr id="46084" name="Line 4"/>
          <p:cNvSpPr>
            <a:spLocks noChangeShapeType="1"/>
          </p:cNvSpPr>
          <p:nvPr/>
        </p:nvSpPr>
        <p:spPr bwMode="auto">
          <a:xfrm>
            <a:off x="838200" y="3810000"/>
            <a:ext cx="7848600" cy="0"/>
          </a:xfrm>
          <a:prstGeom prst="line">
            <a:avLst/>
          </a:prstGeom>
          <a:noFill/>
          <a:ln w="508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85" name="Line 5"/>
          <p:cNvSpPr>
            <a:spLocks noChangeShapeType="1"/>
          </p:cNvSpPr>
          <p:nvPr/>
        </p:nvSpPr>
        <p:spPr bwMode="auto">
          <a:xfrm>
            <a:off x="838200" y="5638800"/>
            <a:ext cx="7848600" cy="0"/>
          </a:xfrm>
          <a:prstGeom prst="line">
            <a:avLst/>
          </a:prstGeom>
          <a:noFill/>
          <a:ln w="508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86" name="Line 6"/>
          <p:cNvSpPr>
            <a:spLocks noChangeShapeType="1"/>
          </p:cNvSpPr>
          <p:nvPr/>
        </p:nvSpPr>
        <p:spPr bwMode="auto">
          <a:xfrm>
            <a:off x="838200" y="4648200"/>
            <a:ext cx="7772400" cy="0"/>
          </a:xfrm>
          <a:prstGeom prst="line">
            <a:avLst/>
          </a:prstGeom>
          <a:noFill/>
          <a:ln w="50800">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87" name="Line 7"/>
          <p:cNvSpPr>
            <a:spLocks noChangeShapeType="1"/>
          </p:cNvSpPr>
          <p:nvPr/>
        </p:nvSpPr>
        <p:spPr bwMode="auto">
          <a:xfrm flipV="1">
            <a:off x="914400" y="4800600"/>
            <a:ext cx="3886200" cy="762000"/>
          </a:xfrm>
          <a:prstGeom prst="line">
            <a:avLst/>
          </a:prstGeom>
          <a:noFill/>
          <a:ln w="88900" cap="rnd">
            <a:solidFill>
              <a:srgbClr val="FF66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88" name="Line 8"/>
          <p:cNvSpPr>
            <a:spLocks noChangeShapeType="1"/>
          </p:cNvSpPr>
          <p:nvPr/>
        </p:nvSpPr>
        <p:spPr bwMode="auto">
          <a:xfrm>
            <a:off x="4953000" y="4800600"/>
            <a:ext cx="3733800" cy="0"/>
          </a:xfrm>
          <a:prstGeom prst="line">
            <a:avLst/>
          </a:prstGeom>
          <a:noFill/>
          <a:ln w="88900" cap="rnd">
            <a:solidFill>
              <a:srgbClr val="FF6600"/>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90" name="Line 10"/>
          <p:cNvSpPr>
            <a:spLocks noChangeShapeType="1"/>
          </p:cNvSpPr>
          <p:nvPr/>
        </p:nvSpPr>
        <p:spPr bwMode="auto">
          <a:xfrm>
            <a:off x="4724400" y="4800600"/>
            <a:ext cx="0" cy="838200"/>
          </a:xfrm>
          <a:prstGeom prst="line">
            <a:avLst/>
          </a:prstGeom>
          <a:noFill/>
          <a:ln w="25400">
            <a:solidFill>
              <a:schemeClr val="tx1"/>
            </a:solidFill>
            <a:miter lim="800000"/>
            <a:headEnd type="triangle"/>
            <a:tailEnd type="triangl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133131" name="Text Box 11"/>
          <p:cNvSpPr txBox="1">
            <a:spLocks noChangeArrowheads="1"/>
          </p:cNvSpPr>
          <p:nvPr/>
        </p:nvSpPr>
        <p:spPr bwMode="auto">
          <a:xfrm>
            <a:off x="381000" y="4728864"/>
            <a:ext cx="2476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50000"/>
              </a:spcBef>
            </a:pPr>
            <a:r>
              <a:rPr lang="en-US" altLang="en-US" dirty="0" smtClean="0">
                <a:latin typeface="+mn-lt"/>
              </a:rPr>
              <a:t>Taper Length</a:t>
            </a:r>
            <a:endParaRPr lang="en-US" altLang="en-US" dirty="0">
              <a:latin typeface="+mn-lt"/>
            </a:endParaRPr>
          </a:p>
        </p:txBody>
      </p:sp>
      <p:sp>
        <p:nvSpPr>
          <p:cNvPr id="46093" name="Line 13"/>
          <p:cNvSpPr>
            <a:spLocks noChangeShapeType="1"/>
          </p:cNvSpPr>
          <p:nvPr/>
        </p:nvSpPr>
        <p:spPr bwMode="auto">
          <a:xfrm flipH="1">
            <a:off x="889164" y="4728864"/>
            <a:ext cx="3709555" cy="762000"/>
          </a:xfrm>
          <a:prstGeom prst="line">
            <a:avLst/>
          </a:prstGeom>
          <a:noFill/>
          <a:ln w="25400">
            <a:solidFill>
              <a:schemeClr val="tx1"/>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46094" name="Text Box 14"/>
          <p:cNvSpPr txBox="1">
            <a:spLocks noChangeArrowheads="1"/>
          </p:cNvSpPr>
          <p:nvPr/>
        </p:nvSpPr>
        <p:spPr bwMode="auto">
          <a:xfrm>
            <a:off x="6415645" y="5029199"/>
            <a:ext cx="2514600" cy="46166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50000"/>
              </a:spcBef>
            </a:pPr>
            <a:r>
              <a:rPr lang="en-US" altLang="en-US" b="1" dirty="0">
                <a:solidFill>
                  <a:srgbClr val="002060"/>
                </a:solidFill>
                <a:latin typeface="+mn-lt"/>
              </a:rPr>
              <a:t>Work Zone</a:t>
            </a:r>
          </a:p>
        </p:txBody>
      </p:sp>
      <p:cxnSp>
        <p:nvCxnSpPr>
          <p:cNvPr id="3" name="Straight Connector 2"/>
          <p:cNvCxnSpPr/>
          <p:nvPr/>
        </p:nvCxnSpPr>
        <p:spPr bwMode="auto">
          <a:xfrm>
            <a:off x="1066800" y="2438400"/>
            <a:ext cx="990600" cy="0"/>
          </a:xfrm>
          <a:prstGeom prst="line">
            <a:avLst/>
          </a:prstGeom>
          <a:solidFill>
            <a:srgbClr val="E6FC18"/>
          </a:solidFill>
          <a:ln w="9525" cap="flat" cmpd="sng" algn="ctr">
            <a:solidFill>
              <a:schemeClr val="tx1"/>
            </a:solidFill>
            <a:prstDash val="solid"/>
            <a:round/>
            <a:headEnd type="none" w="med" len="med"/>
            <a:tailEnd type="none" w="med" len="med"/>
          </a:ln>
          <a:effectLst/>
        </p:spPr>
      </p:cxnSp>
      <p:sp>
        <p:nvSpPr>
          <p:cNvPr id="5" name="Rounded Rectangle 4"/>
          <p:cNvSpPr/>
          <p:nvPr/>
        </p:nvSpPr>
        <p:spPr bwMode="auto">
          <a:xfrm>
            <a:off x="5638801" y="1828800"/>
            <a:ext cx="3276600" cy="1828800"/>
          </a:xfrm>
          <a:prstGeom prst="roundRect">
            <a:avLst/>
          </a:prstGeom>
          <a:solidFill>
            <a:srgbClr val="E6FC1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sz="1600" b="1" dirty="0"/>
              <a:t>L </a:t>
            </a:r>
            <a:r>
              <a:rPr lang="en-US" sz="1600" b="1" dirty="0" smtClean="0"/>
              <a:t>  = Taper </a:t>
            </a:r>
            <a:r>
              <a:rPr lang="en-US" sz="1600" b="1" dirty="0"/>
              <a:t>in length of feet</a:t>
            </a:r>
          </a:p>
          <a:p>
            <a:pPr>
              <a:lnSpc>
                <a:spcPct val="150000"/>
              </a:lnSpc>
            </a:pPr>
            <a:r>
              <a:rPr lang="en-US" sz="1600" b="1" dirty="0"/>
              <a:t>W </a:t>
            </a:r>
            <a:r>
              <a:rPr lang="en-US" sz="1600" b="1" dirty="0" smtClean="0"/>
              <a:t> = Width </a:t>
            </a:r>
            <a:r>
              <a:rPr lang="en-US" sz="1600" b="1" dirty="0"/>
              <a:t>of offset in feet</a:t>
            </a:r>
          </a:p>
          <a:p>
            <a:pPr>
              <a:lnSpc>
                <a:spcPct val="150000"/>
              </a:lnSpc>
            </a:pPr>
            <a:r>
              <a:rPr lang="en-US" sz="1600" b="1" dirty="0" smtClean="0"/>
              <a:t>S   = Speed</a:t>
            </a:r>
            <a:r>
              <a:rPr lang="en-US" sz="1600" b="1" dirty="0"/>
              <a:t>*</a:t>
            </a:r>
          </a:p>
          <a:p>
            <a:endParaRPr lang="en-US" sz="1600" b="1" dirty="0" smtClean="0"/>
          </a:p>
          <a:p>
            <a:r>
              <a:rPr lang="en-US" sz="1400" b="1" dirty="0" smtClean="0"/>
              <a:t>*Note: May </a:t>
            </a:r>
            <a:r>
              <a:rPr lang="en-US" sz="1400" b="1" dirty="0"/>
              <a:t>not be posted speed!</a:t>
            </a:r>
            <a:endParaRPr kumimoji="0" lang="en-US" sz="1400" b="1" i="0" u="none" strike="noStrike" cap="none" normalizeH="0" baseline="0" dirty="0" smtClean="0">
              <a:ln>
                <a:noFill/>
              </a:ln>
              <a:solidFill>
                <a:schemeClr val="tx1"/>
              </a:solidFill>
              <a:effectLst/>
            </a:endParaRPr>
          </a:p>
        </p:txBody>
      </p:sp>
      <p:sp>
        <p:nvSpPr>
          <p:cNvPr id="19" name="Text Box 11"/>
          <p:cNvSpPr txBox="1">
            <a:spLocks noChangeArrowheads="1"/>
          </p:cNvSpPr>
          <p:nvPr/>
        </p:nvSpPr>
        <p:spPr bwMode="auto">
          <a:xfrm>
            <a:off x="4572000" y="4950767"/>
            <a:ext cx="118654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defRPr>
            </a:lvl1pPr>
            <a:lvl2pPr marL="742950" indent="-285750" eaLnBrk="0" hangingPunct="0">
              <a:defRPr sz="2400">
                <a:solidFill>
                  <a:schemeClr val="tx1"/>
                </a:solidFill>
                <a:latin typeface="Verdana" pitchFamily="34" charset="0"/>
              </a:defRPr>
            </a:lvl2pPr>
            <a:lvl3pPr marL="1143000" indent="-228600" eaLnBrk="0" hangingPunct="0">
              <a:defRPr sz="2400">
                <a:solidFill>
                  <a:schemeClr val="tx1"/>
                </a:solidFill>
                <a:latin typeface="Verdana" pitchFamily="34" charset="0"/>
              </a:defRPr>
            </a:lvl3pPr>
            <a:lvl4pPr marL="1600200" indent="-228600" eaLnBrk="0" hangingPunct="0">
              <a:defRPr sz="2400">
                <a:solidFill>
                  <a:schemeClr val="tx1"/>
                </a:solidFill>
                <a:latin typeface="Verdana" pitchFamily="34" charset="0"/>
              </a:defRPr>
            </a:lvl4pPr>
            <a:lvl5pPr marL="2057400" indent="-228600" eaLnBrk="0" hangingPunct="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pPr algn="ctr" eaLnBrk="1" hangingPunct="1">
              <a:spcBef>
                <a:spcPct val="50000"/>
              </a:spcBef>
            </a:pPr>
            <a:r>
              <a:rPr lang="en-US" altLang="en-US" dirty="0" smtClean="0">
                <a:latin typeface="+mn-lt"/>
              </a:rPr>
              <a:t>Offset</a:t>
            </a:r>
            <a:endParaRPr lang="en-US" altLang="en-US" dirty="0">
              <a:latin typeface="+mn-lt"/>
            </a:endParaRPr>
          </a:p>
        </p:txBody>
      </p:sp>
      <p:sp>
        <p:nvSpPr>
          <p:cNvPr id="2" name="Slide Number Placeholder 1"/>
          <p:cNvSpPr>
            <a:spLocks noGrp="1"/>
          </p:cNvSpPr>
          <p:nvPr>
            <p:ph type="sldNum" sz="quarter" idx="12"/>
          </p:nvPr>
        </p:nvSpPr>
        <p:spPr/>
        <p:txBody>
          <a:bodyPr/>
          <a:lstStyle/>
          <a:p>
            <a:pPr>
              <a:defRPr/>
            </a:pPr>
            <a:r>
              <a:rPr lang="en-US" dirty="0" smtClean="0"/>
              <a:t>2-12</a:t>
            </a:r>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31"/>
                                        </p:tgtEl>
                                        <p:attrNameLst>
                                          <p:attrName>style.visibility</p:attrName>
                                        </p:attrNameLst>
                                      </p:cBhvr>
                                      <p:to>
                                        <p:strVal val="visible"/>
                                      </p:to>
                                    </p:set>
                                    <p:animEffect transition="in" filter="fade">
                                      <p:cBhvr>
                                        <p:cTn id="7" dur="500"/>
                                        <p:tgtEl>
                                          <p:spTgt spid="1331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093"/>
                                        </p:tgtEl>
                                        <p:attrNameLst>
                                          <p:attrName>style.visibility</p:attrName>
                                        </p:attrNameLst>
                                      </p:cBhvr>
                                      <p:to>
                                        <p:strVal val="visible"/>
                                      </p:to>
                                    </p:set>
                                    <p:animEffect transition="in" filter="fade">
                                      <p:cBhvr>
                                        <p:cTn id="10" dur="500"/>
                                        <p:tgtEl>
                                          <p:spTgt spid="4609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6090"/>
                                        </p:tgtEl>
                                        <p:attrNameLst>
                                          <p:attrName>style.visibility</p:attrName>
                                        </p:attrNameLst>
                                      </p:cBhvr>
                                      <p:to>
                                        <p:strVal val="visible"/>
                                      </p:to>
                                    </p:set>
                                    <p:animEffect transition="in" filter="fade">
                                      <p:cBhvr>
                                        <p:cTn id="18" dur="500"/>
                                        <p:tgtEl>
                                          <p:spTgt spid="4609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0" grpId="0" animBg="1"/>
      <p:bldP spid="133131" grpId="0"/>
      <p:bldP spid="46093" grpId="0" animBg="1"/>
      <p:bldP spid="5" grpId="0" animBg="1"/>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altLang="en-US" dirty="0" smtClean="0"/>
              <a:t>Pedestrians</a:t>
            </a:r>
          </a:p>
        </p:txBody>
      </p:sp>
      <p:sp>
        <p:nvSpPr>
          <p:cNvPr id="172035" name="Rectangle 3"/>
          <p:cNvSpPr>
            <a:spLocks noGrp="1" noChangeArrowheads="1"/>
          </p:cNvSpPr>
          <p:nvPr>
            <p:ph type="body" sz="half" idx="2"/>
          </p:nvPr>
        </p:nvSpPr>
        <p:spPr>
          <a:xfrm>
            <a:off x="533400" y="1981200"/>
            <a:ext cx="3657600" cy="3962400"/>
          </a:xfrm>
        </p:spPr>
        <p:txBody>
          <a:bodyPr/>
          <a:lstStyle/>
          <a:p>
            <a:pPr eaLnBrk="1" hangingPunct="1"/>
            <a:r>
              <a:rPr lang="en-US" altLang="en-US" sz="2800" dirty="0"/>
              <a:t>A wide range of pedestrians might be affected by </a:t>
            </a:r>
            <a:r>
              <a:rPr lang="en-US" altLang="en-US" sz="2800" dirty="0" smtClean="0"/>
              <a:t>our work zones </a:t>
            </a:r>
          </a:p>
          <a:p>
            <a:pPr eaLnBrk="1" hangingPunct="1"/>
            <a:r>
              <a:rPr lang="en-US" altLang="en-US" sz="2800" dirty="0" smtClean="0"/>
              <a:t>Pedestrians </a:t>
            </a:r>
            <a:r>
              <a:rPr lang="en-US" altLang="en-US" sz="2800" dirty="0"/>
              <a:t>need a clearly delineated and usable travel </a:t>
            </a:r>
            <a:r>
              <a:rPr lang="en-US" altLang="en-US" sz="2800" dirty="0" smtClean="0"/>
              <a:t>path </a:t>
            </a:r>
          </a:p>
        </p:txBody>
      </p:sp>
      <p:pic>
        <p:nvPicPr>
          <p:cNvPr id="72708" name="Picture 1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267200" y="2133600"/>
            <a:ext cx="4495800" cy="33702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1818" y="5105400"/>
            <a:ext cx="1905000" cy="957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altLang="en-US" dirty="0" smtClean="0"/>
              <a:t>2-13</a:t>
            </a:r>
            <a:endParaRPr lang="en-US" alt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2035">
                                            <p:txEl>
                                              <p:pRg st="0" end="0"/>
                                            </p:txEl>
                                          </p:spTgt>
                                        </p:tgtEl>
                                        <p:attrNameLst>
                                          <p:attrName>style.visibility</p:attrName>
                                        </p:attrNameLst>
                                      </p:cBhvr>
                                      <p:to>
                                        <p:strVal val="visible"/>
                                      </p:to>
                                    </p:set>
                                    <p:animEffect transition="in" filter="fade">
                                      <p:cBhvr>
                                        <p:cTn id="7" dur="500"/>
                                        <p:tgtEl>
                                          <p:spTgt spid="1720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2035">
                                            <p:txEl>
                                              <p:pRg st="1" end="1"/>
                                            </p:txEl>
                                          </p:spTgt>
                                        </p:tgtEl>
                                        <p:attrNameLst>
                                          <p:attrName>style.visibility</p:attrName>
                                        </p:attrNameLst>
                                      </p:cBhvr>
                                      <p:to>
                                        <p:strVal val="visible"/>
                                      </p:to>
                                    </p:set>
                                    <p:animEffect transition="in" filter="fade">
                                      <p:cBhvr>
                                        <p:cTn id="12" dur="500"/>
                                        <p:tgtEl>
                                          <p:spTgt spid="172035">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218"/>
                                        </p:tgtEl>
                                        <p:attrNameLst>
                                          <p:attrName>style.visibility</p:attrName>
                                        </p:attrNameLst>
                                      </p:cBhvr>
                                      <p:to>
                                        <p:strVal val="visible"/>
                                      </p:to>
                                    </p:set>
                                    <p:animEffect transition="in" filter="fade">
                                      <p:cBhvr>
                                        <p:cTn id="16"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762000" y="982663"/>
            <a:ext cx="8272463" cy="641350"/>
          </a:xfrm>
        </p:spPr>
        <p:txBody>
          <a:bodyPr/>
          <a:lstStyle/>
          <a:p>
            <a:pPr eaLnBrk="1" hangingPunct="1"/>
            <a:r>
              <a:rPr lang="en-US" altLang="en-US" dirty="0" smtClean="0"/>
              <a:t>Retro-Reflective Clothing</a:t>
            </a:r>
          </a:p>
        </p:txBody>
      </p:sp>
      <p:sp>
        <p:nvSpPr>
          <p:cNvPr id="149508" name="Rectangle 4"/>
          <p:cNvSpPr>
            <a:spLocks noGrp="1" noChangeArrowheads="1"/>
          </p:cNvSpPr>
          <p:nvPr>
            <p:ph type="body" sz="half" idx="2"/>
          </p:nvPr>
        </p:nvSpPr>
        <p:spPr>
          <a:xfrm>
            <a:off x="990600" y="1905000"/>
            <a:ext cx="4343400" cy="4267200"/>
          </a:xfrm>
        </p:spPr>
        <p:txBody>
          <a:bodyPr/>
          <a:lstStyle/>
          <a:p>
            <a:pPr marL="0" indent="0" eaLnBrk="1" hangingPunct="1">
              <a:lnSpc>
                <a:spcPct val="90000"/>
              </a:lnSpc>
              <a:buNone/>
            </a:pPr>
            <a:r>
              <a:rPr lang="en-US" altLang="en-US" sz="3200" dirty="0" smtClean="0"/>
              <a:t>Drivers need to be able to see the worker</a:t>
            </a:r>
          </a:p>
          <a:p>
            <a:pPr lvl="1" eaLnBrk="1" hangingPunct="1">
              <a:lnSpc>
                <a:spcPct val="90000"/>
              </a:lnSpc>
            </a:pPr>
            <a:r>
              <a:rPr lang="en-US" altLang="en-US" sz="2400" dirty="0" smtClean="0"/>
              <a:t>Many states have different requirements as to the color of vest and hard hats</a:t>
            </a:r>
          </a:p>
        </p:txBody>
      </p:sp>
      <p:pic>
        <p:nvPicPr>
          <p:cNvPr id="15362" name="Picture 2" descr="Image result for High vis clothi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5800" y="1981200"/>
            <a:ext cx="4190999" cy="41910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r>
              <a:rPr lang="en-US" altLang="en-US" dirty="0" smtClean="0"/>
              <a:t>2-14</a:t>
            </a:r>
            <a:endParaRPr lang="en-US" alt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508">
                                            <p:txEl>
                                              <p:pRg st="1" end="1"/>
                                            </p:txEl>
                                          </p:spTgt>
                                        </p:tgtEl>
                                        <p:attrNameLst>
                                          <p:attrName>style.visibility</p:attrName>
                                        </p:attrNameLst>
                                      </p:cBhvr>
                                      <p:to>
                                        <p:strVal val="visible"/>
                                      </p:to>
                                    </p:set>
                                    <p:animEffect transition="in" filter="fade">
                                      <p:cBhvr>
                                        <p:cTn id="7" dur="500"/>
                                        <p:tgtEl>
                                          <p:spTgt spid="14950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two</a:t>
            </a:r>
            <a:endParaRPr lang="en-US" dirty="0"/>
          </a:p>
        </p:txBody>
      </p:sp>
      <p:sp>
        <p:nvSpPr>
          <p:cNvPr id="5" name="Content Placeholder 4"/>
          <p:cNvSpPr>
            <a:spLocks noGrp="1"/>
          </p:cNvSpPr>
          <p:nvPr>
            <p:ph idx="1"/>
          </p:nvPr>
        </p:nvSpPr>
        <p:spPr>
          <a:xfrm>
            <a:off x="304800" y="1828800"/>
            <a:ext cx="8382000" cy="4419600"/>
          </a:xfrm>
        </p:spPr>
        <p:txBody>
          <a:bodyPr/>
          <a:lstStyle/>
          <a:p>
            <a:pPr eaLnBrk="1" hangingPunct="1">
              <a:spcBef>
                <a:spcPts val="600"/>
              </a:spcBef>
              <a:spcAft>
                <a:spcPts val="0"/>
              </a:spcAft>
              <a:buClrTx/>
              <a:buFont typeface="+mj-lt"/>
              <a:buAutoNum type="arabicPeriod"/>
            </a:pPr>
            <a:r>
              <a:rPr lang="en-US" altLang="en-US" sz="1600" dirty="0" smtClean="0"/>
              <a:t>There are many factors that can hinder the effectiveness of traffic control.</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p>
          <a:p>
            <a:pPr eaLnBrk="1" hangingPunct="1">
              <a:spcBef>
                <a:spcPts val="1200"/>
              </a:spcBef>
              <a:spcAft>
                <a:spcPts val="0"/>
              </a:spcAft>
              <a:buClrTx/>
              <a:buFont typeface="+mj-lt"/>
              <a:buAutoNum type="arabicPeriod"/>
            </a:pPr>
            <a:r>
              <a:rPr lang="en-US" altLang="en-US" sz="1600" dirty="0" smtClean="0"/>
              <a:t>Traffic control devices must be set-up according to the posted speed limit.    </a:t>
            </a:r>
          </a:p>
          <a:p>
            <a:pPr marL="685800" lvl="1" indent="-228600" eaLnBrk="1" hangingPunct="1">
              <a:spcBef>
                <a:spcPts val="600"/>
              </a:spcBef>
              <a:spcAft>
                <a:spcPts val="0"/>
              </a:spcAft>
              <a:buClrTx/>
              <a:buSzPct val="70000"/>
              <a:buFont typeface="+mj-lt"/>
              <a:buAutoNum type="alphaLcPeriod"/>
            </a:pPr>
            <a:r>
              <a:rPr lang="en-US" altLang="en-US" sz="1400" dirty="0" smtClean="0"/>
              <a:t>True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False</a:t>
            </a:r>
          </a:p>
          <a:p>
            <a:pPr eaLnBrk="1" hangingPunct="1">
              <a:spcBef>
                <a:spcPts val="1200"/>
              </a:spcBef>
              <a:spcAft>
                <a:spcPts val="0"/>
              </a:spcAft>
              <a:buClrTx/>
              <a:buFont typeface="+mj-lt"/>
              <a:buAutoNum type="arabicPeriod"/>
            </a:pPr>
            <a:r>
              <a:rPr lang="en-US" altLang="en-US" sz="1600" dirty="0" smtClean="0"/>
              <a:t>For high speed roadways, warning signs must be a minimum size of _______ inches.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24</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36</a:t>
            </a:r>
          </a:p>
          <a:p>
            <a:pPr lvl="1" eaLnBrk="1" hangingPunct="1">
              <a:spcBef>
                <a:spcPts val="600"/>
              </a:spcBef>
              <a:spcAft>
                <a:spcPts val="0"/>
              </a:spcAft>
              <a:buClrTx/>
              <a:buSzPct val="70000"/>
              <a:buFont typeface="+mj-lt"/>
              <a:buAutoNum type="alphaLcPeriod"/>
            </a:pPr>
            <a:r>
              <a:rPr lang="en-US" altLang="en-US" sz="1400" dirty="0" smtClean="0"/>
              <a:t>48</a:t>
            </a:r>
            <a:endParaRPr lang="en-US" altLang="en-US" sz="1400" dirty="0"/>
          </a:p>
          <a:p>
            <a:pPr eaLnBrk="1" hangingPunct="1">
              <a:spcBef>
                <a:spcPts val="1200"/>
              </a:spcBef>
              <a:spcAft>
                <a:spcPts val="0"/>
              </a:spcAft>
              <a:buClrTx/>
              <a:buFont typeface="+mj-lt"/>
              <a:buAutoNum type="arabicPeriod"/>
            </a:pPr>
            <a:r>
              <a:rPr lang="en-US" altLang="en-US" sz="1600" dirty="0" smtClean="0"/>
              <a:t>Road cones must be no shorter than _______ </a:t>
            </a:r>
            <a:r>
              <a:rPr lang="en-US" altLang="en-US" sz="1600" dirty="0"/>
              <a:t>inches.</a:t>
            </a:r>
          </a:p>
          <a:p>
            <a:pPr lvl="1" eaLnBrk="1" hangingPunct="1">
              <a:spcBef>
                <a:spcPts val="600"/>
              </a:spcBef>
              <a:spcAft>
                <a:spcPts val="0"/>
              </a:spcAft>
              <a:buClrTx/>
              <a:buSzPct val="70000"/>
              <a:buFont typeface="+mj-lt"/>
              <a:buAutoNum type="alphaLcPeriod"/>
            </a:pPr>
            <a:r>
              <a:rPr lang="en-US" altLang="en-US" sz="1400" dirty="0" smtClean="0"/>
              <a:t>16</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18</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24</a:t>
            </a:r>
            <a:endParaRPr lang="en-US" altLang="en-US" sz="1400" dirty="0"/>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2-15</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 name="Rounded Rectangle 10"/>
          <p:cNvSpPr/>
          <p:nvPr/>
        </p:nvSpPr>
        <p:spPr bwMode="auto">
          <a:xfrm>
            <a:off x="710609" y="2133600"/>
            <a:ext cx="990600" cy="3179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23900" y="3429000"/>
            <a:ext cx="990600" cy="286407"/>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730332" y="4648200"/>
            <a:ext cx="990600" cy="342900"/>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ounded Rectangle 13"/>
          <p:cNvSpPr/>
          <p:nvPr/>
        </p:nvSpPr>
        <p:spPr bwMode="auto">
          <a:xfrm>
            <a:off x="718457" y="5638800"/>
            <a:ext cx="990600" cy="3179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 name="Rounded Rectangle 1"/>
          <p:cNvSpPr/>
          <p:nvPr/>
        </p:nvSpPr>
        <p:spPr bwMode="auto">
          <a:xfrm>
            <a:off x="1905000" y="3439306"/>
            <a:ext cx="6281058" cy="296013"/>
          </a:xfrm>
          <a:prstGeom prst="roundRect">
            <a:avLst/>
          </a:prstGeom>
          <a:solidFill>
            <a:srgbClr val="E6FC1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sym typeface="Webdings"/>
              </a:rPr>
              <a:t>  </a:t>
            </a:r>
            <a:r>
              <a:rPr kumimoji="0" lang="en-US" sz="1200" b="0" i="0" u="none" strike="noStrike" cap="none" normalizeH="0" baseline="0" dirty="0" smtClean="0">
                <a:ln>
                  <a:noFill/>
                </a:ln>
                <a:solidFill>
                  <a:schemeClr val="tx1"/>
                </a:solidFill>
                <a:effectLst/>
                <a:latin typeface="Arial" charset="0"/>
              </a:rPr>
              <a:t>Traffic control devices are set-up according to what is called the 85</a:t>
            </a:r>
            <a:r>
              <a:rPr kumimoji="0" lang="en-US" sz="1200" b="0" i="0" u="none" strike="noStrike" cap="none" normalizeH="0" baseline="30000" dirty="0" smtClean="0">
                <a:ln>
                  <a:noFill/>
                </a:ln>
                <a:solidFill>
                  <a:schemeClr val="tx1"/>
                </a:solidFill>
                <a:effectLst/>
                <a:latin typeface="Arial" charset="0"/>
              </a:rPr>
              <a:t>th</a:t>
            </a:r>
            <a:r>
              <a:rPr kumimoji="0" lang="en-US" sz="1200" b="0" i="0" u="none" strike="noStrike" cap="none" normalizeH="0" baseline="0" dirty="0" smtClean="0">
                <a:ln>
                  <a:noFill/>
                </a:ln>
                <a:solidFill>
                  <a:schemeClr val="tx1"/>
                </a:solidFill>
                <a:effectLst/>
                <a:latin typeface="Arial" charset="0"/>
              </a:rPr>
              <a:t> percentile.</a:t>
            </a:r>
          </a:p>
        </p:txBody>
      </p:sp>
    </p:spTree>
    <p:extLst>
      <p:ext uri="{BB962C8B-B14F-4D97-AF65-F5344CB8AC3E}">
        <p14:creationId xmlns:p14="http://schemas.microsoft.com/office/powerpoint/2010/main" val="1094397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6" end="6"/>
                                            </p:txEl>
                                          </p:spTgt>
                                        </p:tgtEl>
                                        <p:attrNameLst>
                                          <p:attrName>style.visibility</p:attrName>
                                        </p:attrNameLst>
                                      </p:cBhvr>
                                      <p:to>
                                        <p:strVal val="visible"/>
                                      </p:to>
                                    </p:set>
                                    <p:animEffect transition="in" filter="fade">
                                      <p:cBhvr>
                                        <p:cTn id="51" dur="500"/>
                                        <p:tgtEl>
                                          <p:spTgt spid="5">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500"/>
                                        <p:tgtEl>
                                          <p:spTgt spid="5">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
                                            <p:txEl>
                                              <p:pRg st="8" end="8"/>
                                            </p:txEl>
                                          </p:spTgt>
                                        </p:tgtEl>
                                        <p:attrNameLst>
                                          <p:attrName>style.visibility</p:attrName>
                                        </p:attrNameLst>
                                      </p:cBhvr>
                                      <p:to>
                                        <p:strVal val="visible"/>
                                      </p:to>
                                    </p:set>
                                    <p:animEffect transition="in" filter="fade">
                                      <p:cBhvr>
                                        <p:cTn id="61" dur="500"/>
                                        <p:tgtEl>
                                          <p:spTgt spid="5">
                                            <p:txEl>
                                              <p:pRg st="8" end="8"/>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5">
                                            <p:txEl>
                                              <p:pRg st="9" end="9"/>
                                            </p:txEl>
                                          </p:spTgt>
                                        </p:tgtEl>
                                        <p:attrNameLst>
                                          <p:attrName>style.visibility</p:attrName>
                                        </p:attrNameLst>
                                      </p:cBhvr>
                                      <p:to>
                                        <p:strVal val="visible"/>
                                      </p:to>
                                    </p:set>
                                    <p:animEffect transition="in" filter="fade">
                                      <p:cBhvr>
                                        <p:cTn id="66" dur="500"/>
                                        <p:tgtEl>
                                          <p:spTgt spid="5">
                                            <p:txEl>
                                              <p:pRg st="9" end="9"/>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5">
                                            <p:txEl>
                                              <p:pRg st="10" end="10"/>
                                            </p:txEl>
                                          </p:spTgt>
                                        </p:tgtEl>
                                        <p:attrNameLst>
                                          <p:attrName>style.visibility</p:attrName>
                                        </p:attrNameLst>
                                      </p:cBhvr>
                                      <p:to>
                                        <p:strVal val="visible"/>
                                      </p:to>
                                    </p:set>
                                    <p:animEffect transition="in" filter="fade">
                                      <p:cBhvr>
                                        <p:cTn id="76" dur="500"/>
                                        <p:tgtEl>
                                          <p:spTgt spid="5">
                                            <p:txEl>
                                              <p:pRg st="10" end="1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5">
                                            <p:txEl>
                                              <p:pRg st="11" end="11"/>
                                            </p:txEl>
                                          </p:spTgt>
                                        </p:tgtEl>
                                        <p:attrNameLst>
                                          <p:attrName>style.visibility</p:attrName>
                                        </p:attrNameLst>
                                      </p:cBhvr>
                                      <p:to>
                                        <p:strVal val="visible"/>
                                      </p:to>
                                    </p:set>
                                    <p:animEffect transition="in" filter="fade">
                                      <p:cBhvr>
                                        <p:cTn id="81" dur="500"/>
                                        <p:tgtEl>
                                          <p:spTgt spid="5">
                                            <p:txEl>
                                              <p:pRg st="11" end="11"/>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5">
                                            <p:txEl>
                                              <p:pRg st="12" end="12"/>
                                            </p:txEl>
                                          </p:spTgt>
                                        </p:tgtEl>
                                        <p:attrNameLst>
                                          <p:attrName>style.visibility</p:attrName>
                                        </p:attrNameLst>
                                      </p:cBhvr>
                                      <p:to>
                                        <p:strVal val="visible"/>
                                      </p:to>
                                    </p:set>
                                    <p:animEffect transition="in" filter="fade">
                                      <p:cBhvr>
                                        <p:cTn id="86" dur="500"/>
                                        <p:tgtEl>
                                          <p:spTgt spid="5">
                                            <p:txEl>
                                              <p:pRg st="12" end="12"/>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5">
                                            <p:txEl>
                                              <p:pRg st="13" end="13"/>
                                            </p:txEl>
                                          </p:spTgt>
                                        </p:tgtEl>
                                        <p:attrNameLst>
                                          <p:attrName>style.visibility</p:attrName>
                                        </p:attrNameLst>
                                      </p:cBhvr>
                                      <p:to>
                                        <p:strVal val="visible"/>
                                      </p:to>
                                    </p:set>
                                    <p:animEffect transition="in" filter="fade">
                                      <p:cBhvr>
                                        <p:cTn id="91" dur="500"/>
                                        <p:tgtEl>
                                          <p:spTgt spid="5">
                                            <p:txEl>
                                              <p:pRg st="13" end="13"/>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dirty="0" smtClean="0"/>
              <a:t>Flagging</a:t>
            </a:r>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solidFill>
                  <a:srgbClr val="000000"/>
                </a:solidFill>
              </a:rPr>
              <a:t>3-1</a:t>
            </a:r>
          </a:p>
        </p:txBody>
      </p:sp>
    </p:spTree>
    <p:extLst>
      <p:ext uri="{BB962C8B-B14F-4D97-AF65-F5344CB8AC3E}">
        <p14:creationId xmlns:p14="http://schemas.microsoft.com/office/powerpoint/2010/main" val="2356532663"/>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smtClean="0">
                <a:solidFill>
                  <a:schemeClr val="tx1"/>
                </a:solidFill>
              </a:rPr>
              <a:t>Flagging Operations</a:t>
            </a:r>
            <a:r>
              <a:rPr lang="en-US" altLang="en-US" smtClean="0"/>
              <a:t> </a:t>
            </a:r>
          </a:p>
        </p:txBody>
      </p:sp>
      <p:sp>
        <p:nvSpPr>
          <p:cNvPr id="163843" name="Rectangle 3"/>
          <p:cNvSpPr>
            <a:spLocks noGrp="1" noChangeArrowheads="1"/>
          </p:cNvSpPr>
          <p:nvPr>
            <p:ph type="body" idx="1"/>
          </p:nvPr>
        </p:nvSpPr>
        <p:spPr>
          <a:xfrm>
            <a:off x="381000" y="2057400"/>
            <a:ext cx="4343400" cy="4114800"/>
          </a:xfrm>
        </p:spPr>
        <p:txBody>
          <a:bodyPr/>
          <a:lstStyle/>
          <a:p>
            <a:pPr marL="0" indent="0" eaLnBrk="1" hangingPunct="1">
              <a:lnSpc>
                <a:spcPct val="90000"/>
              </a:lnSpc>
              <a:buNone/>
            </a:pPr>
            <a:r>
              <a:rPr lang="en-US" altLang="en-US" dirty="0" smtClean="0"/>
              <a:t>Each flagger should be trained </a:t>
            </a:r>
          </a:p>
          <a:p>
            <a:pPr lvl="1" eaLnBrk="1" hangingPunct="1">
              <a:lnSpc>
                <a:spcPct val="90000"/>
              </a:lnSpc>
            </a:pPr>
            <a:r>
              <a:rPr lang="en-US" altLang="en-US" sz="2800" dirty="0" smtClean="0"/>
              <a:t>Techniques necessary to safely recognize the hazards</a:t>
            </a:r>
          </a:p>
          <a:p>
            <a:pPr lvl="1" eaLnBrk="1" hangingPunct="1">
              <a:lnSpc>
                <a:spcPct val="90000"/>
              </a:lnSpc>
            </a:pPr>
            <a:r>
              <a:rPr lang="en-US" altLang="en-US" sz="2800" dirty="0" smtClean="0"/>
              <a:t>Have certain abilities</a:t>
            </a:r>
          </a:p>
        </p:txBody>
      </p:sp>
      <p:pic>
        <p:nvPicPr>
          <p:cNvPr id="11268" name="Picture 4" descr="Image result for Flagger ahe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057400"/>
            <a:ext cx="3810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pPr>
              <a:defRPr/>
            </a:pPr>
            <a:r>
              <a:rPr lang="en-US" dirty="0" smtClean="0"/>
              <a:t>3-2</a:t>
            </a:r>
            <a:endParaRPr lang="en-US" dirty="0"/>
          </a:p>
        </p:txBody>
      </p:sp>
    </p:spTree>
    <p:extLst>
      <p:ext uri="{BB962C8B-B14F-4D97-AF65-F5344CB8AC3E}">
        <p14:creationId xmlns:p14="http://schemas.microsoft.com/office/powerpoint/2010/main" val="32909507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43">
                                            <p:txEl>
                                              <p:pRg st="1" end="1"/>
                                            </p:txEl>
                                          </p:spTgt>
                                        </p:tgtEl>
                                        <p:attrNameLst>
                                          <p:attrName>style.visibility</p:attrName>
                                        </p:attrNameLst>
                                      </p:cBhvr>
                                      <p:to>
                                        <p:strVal val="visible"/>
                                      </p:to>
                                    </p:set>
                                    <p:animEffect transition="in" filter="fade">
                                      <p:cBhvr>
                                        <p:cTn id="7" dur="500"/>
                                        <p:tgtEl>
                                          <p:spTgt spid="163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843">
                                            <p:txEl>
                                              <p:pRg st="2" end="2"/>
                                            </p:txEl>
                                          </p:spTgt>
                                        </p:tgtEl>
                                        <p:attrNameLst>
                                          <p:attrName>style.visibility</p:attrName>
                                        </p:attrNameLst>
                                      </p:cBhvr>
                                      <p:to>
                                        <p:strVal val="visible"/>
                                      </p:to>
                                    </p:set>
                                    <p:animEffect transition="in" filter="fade">
                                      <p:cBhvr>
                                        <p:cTn id="12" dur="500"/>
                                        <p:tgtEl>
                                          <p:spTgt spid="16384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smtClean="0"/>
              <a:t>Flagger Operations</a:t>
            </a:r>
          </a:p>
        </p:txBody>
      </p:sp>
      <p:sp>
        <p:nvSpPr>
          <p:cNvPr id="196611" name="Rectangle 3"/>
          <p:cNvSpPr>
            <a:spLocks noGrp="1" noChangeArrowheads="1"/>
          </p:cNvSpPr>
          <p:nvPr>
            <p:ph type="body" idx="1"/>
          </p:nvPr>
        </p:nvSpPr>
        <p:spPr>
          <a:xfrm>
            <a:off x="838200" y="2016672"/>
            <a:ext cx="3718033" cy="4038600"/>
          </a:xfrm>
        </p:spPr>
        <p:txBody>
          <a:bodyPr/>
          <a:lstStyle/>
          <a:p>
            <a:pPr eaLnBrk="1" hangingPunct="1">
              <a:buClrTx/>
              <a:buFont typeface="Wingdings" panose="05000000000000000000" pitchFamily="2" charset="2"/>
              <a:buChar char="ü"/>
            </a:pPr>
            <a:r>
              <a:rPr lang="en-US" altLang="en-US" sz="2800" dirty="0" smtClean="0"/>
              <a:t>Wear reflective vest</a:t>
            </a:r>
          </a:p>
          <a:p>
            <a:pPr eaLnBrk="1" hangingPunct="1">
              <a:buClrTx/>
              <a:buFont typeface="Wingdings" panose="05000000000000000000" pitchFamily="2" charset="2"/>
              <a:buChar char="ü"/>
            </a:pPr>
            <a:r>
              <a:rPr lang="en-US" altLang="en-US" sz="2800" dirty="0" smtClean="0"/>
              <a:t>Use Stop/Slow paddles</a:t>
            </a:r>
            <a:r>
              <a:rPr lang="en-US" altLang="en-US" sz="2800" i="1" dirty="0" smtClean="0"/>
              <a:t> </a:t>
            </a:r>
          </a:p>
          <a:p>
            <a:pPr eaLnBrk="1" hangingPunct="1">
              <a:buClrTx/>
              <a:buFont typeface="Wingdings" panose="05000000000000000000" pitchFamily="2" charset="2"/>
              <a:buChar char="ü"/>
            </a:pPr>
            <a:r>
              <a:rPr lang="en-US" altLang="en-US" sz="2800" dirty="0" smtClean="0"/>
              <a:t>Be physically fit </a:t>
            </a:r>
          </a:p>
          <a:p>
            <a:pPr eaLnBrk="1" hangingPunct="1">
              <a:buClrTx/>
              <a:buFont typeface="Wingdings" panose="05000000000000000000" pitchFamily="2" charset="2"/>
              <a:buChar char="ü"/>
            </a:pPr>
            <a:r>
              <a:rPr lang="en-US" altLang="en-US" sz="2800" dirty="0" smtClean="0"/>
              <a:t>Be courteous and conscientious</a:t>
            </a:r>
            <a:endParaRPr lang="en-US" altLang="en-US" sz="2800" dirty="0"/>
          </a:p>
          <a:p>
            <a:pPr eaLnBrk="1" hangingPunct="1">
              <a:buClrTx/>
              <a:buFont typeface="Wingdings" panose="05000000000000000000" pitchFamily="2" charset="2"/>
              <a:buChar char="ü"/>
            </a:pPr>
            <a:r>
              <a:rPr lang="en-US" altLang="en-US" sz="2800" dirty="0" smtClean="0"/>
              <a:t>Provided drinking water</a:t>
            </a:r>
          </a:p>
        </p:txBody>
      </p:sp>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9" y="2171700"/>
            <a:ext cx="406241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http://toolmonger.com/wp-content/uploads/2008/06/WaterCoolerJug45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826172"/>
            <a:ext cx="38469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dirty="0" smtClean="0"/>
              <a:t>3-3</a:t>
            </a:r>
            <a:endParaRPr lang="en-US" dirty="0"/>
          </a:p>
        </p:txBody>
      </p:sp>
    </p:spTree>
    <p:extLst>
      <p:ext uri="{BB962C8B-B14F-4D97-AF65-F5344CB8AC3E}">
        <p14:creationId xmlns:p14="http://schemas.microsoft.com/office/powerpoint/2010/main" val="35707080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6611">
                                            <p:txEl>
                                              <p:pRg st="0" end="0"/>
                                            </p:txEl>
                                          </p:spTgt>
                                        </p:tgtEl>
                                        <p:attrNameLst>
                                          <p:attrName>style.visibility</p:attrName>
                                        </p:attrNameLst>
                                      </p:cBhvr>
                                      <p:to>
                                        <p:strVal val="visible"/>
                                      </p:to>
                                    </p:set>
                                    <p:animEffect transition="in" filter="fade">
                                      <p:cBhvr>
                                        <p:cTn id="7" dur="500"/>
                                        <p:tgtEl>
                                          <p:spTgt spid="1966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6611">
                                            <p:txEl>
                                              <p:pRg st="1" end="1"/>
                                            </p:txEl>
                                          </p:spTgt>
                                        </p:tgtEl>
                                        <p:attrNameLst>
                                          <p:attrName>style.visibility</p:attrName>
                                        </p:attrNameLst>
                                      </p:cBhvr>
                                      <p:to>
                                        <p:strVal val="visible"/>
                                      </p:to>
                                    </p:set>
                                    <p:animEffect transition="in" filter="fade">
                                      <p:cBhvr>
                                        <p:cTn id="12" dur="500"/>
                                        <p:tgtEl>
                                          <p:spTgt spid="1966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6611">
                                            <p:txEl>
                                              <p:pRg st="2" end="2"/>
                                            </p:txEl>
                                          </p:spTgt>
                                        </p:tgtEl>
                                        <p:attrNameLst>
                                          <p:attrName>style.visibility</p:attrName>
                                        </p:attrNameLst>
                                      </p:cBhvr>
                                      <p:to>
                                        <p:strVal val="visible"/>
                                      </p:to>
                                    </p:set>
                                    <p:animEffect transition="in" filter="fade">
                                      <p:cBhvr>
                                        <p:cTn id="17" dur="500"/>
                                        <p:tgtEl>
                                          <p:spTgt spid="1966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6611">
                                            <p:txEl>
                                              <p:pRg st="3" end="3"/>
                                            </p:txEl>
                                          </p:spTgt>
                                        </p:tgtEl>
                                        <p:attrNameLst>
                                          <p:attrName>style.visibility</p:attrName>
                                        </p:attrNameLst>
                                      </p:cBhvr>
                                      <p:to>
                                        <p:strVal val="visible"/>
                                      </p:to>
                                    </p:set>
                                    <p:animEffect transition="in" filter="fade">
                                      <p:cBhvr>
                                        <p:cTn id="22" dur="500"/>
                                        <p:tgtEl>
                                          <p:spTgt spid="1966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6611">
                                            <p:txEl>
                                              <p:pRg st="4" end="4"/>
                                            </p:txEl>
                                          </p:spTgt>
                                        </p:tgtEl>
                                        <p:attrNameLst>
                                          <p:attrName>style.visibility</p:attrName>
                                        </p:attrNameLst>
                                      </p:cBhvr>
                                      <p:to>
                                        <p:strVal val="visible"/>
                                      </p:to>
                                    </p:set>
                                    <p:animEffect transition="in" filter="fade">
                                      <p:cBhvr>
                                        <p:cTn id="27" dur="500"/>
                                        <p:tgtEl>
                                          <p:spTgt spid="196611">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smtClean="0"/>
              <a:t>Requirements</a:t>
            </a:r>
          </a:p>
        </p:txBody>
      </p:sp>
      <p:sp>
        <p:nvSpPr>
          <p:cNvPr id="9219" name="Rectangle 3"/>
          <p:cNvSpPr>
            <a:spLocks noGrp="1" noChangeArrowheads="1"/>
          </p:cNvSpPr>
          <p:nvPr>
            <p:ph type="body" idx="1"/>
          </p:nvPr>
        </p:nvSpPr>
        <p:spPr>
          <a:xfrm>
            <a:off x="609600" y="1905000"/>
            <a:ext cx="3962400" cy="4191000"/>
          </a:xfrm>
        </p:spPr>
        <p:txBody>
          <a:bodyPr/>
          <a:lstStyle/>
          <a:p>
            <a:pPr marL="0" indent="0" eaLnBrk="1" hangingPunct="1">
              <a:buNone/>
            </a:pPr>
            <a:r>
              <a:rPr lang="en-US" altLang="en-US" dirty="0" smtClean="0"/>
              <a:t>Signaling directions by flag persons </a:t>
            </a:r>
          </a:p>
          <a:p>
            <a:pPr lvl="1" eaLnBrk="1" hangingPunct="1"/>
            <a:r>
              <a:rPr lang="en-US" altLang="en-US" dirty="0"/>
              <a:t>M</a:t>
            </a:r>
            <a:r>
              <a:rPr lang="en-US" altLang="en-US" dirty="0" smtClean="0"/>
              <a:t>ust conform to the MUTCD or </a:t>
            </a:r>
            <a:r>
              <a:rPr lang="en-US" altLang="en-US" dirty="0"/>
              <a:t>S</a:t>
            </a:r>
            <a:r>
              <a:rPr lang="en-US" altLang="en-US" dirty="0" smtClean="0"/>
              <a:t>tate requirements</a:t>
            </a:r>
          </a:p>
          <a:p>
            <a:pPr lvl="1" eaLnBrk="1" hangingPunct="1"/>
            <a:r>
              <a:rPr lang="en-US" altLang="en-US" dirty="0" smtClean="0"/>
              <a:t>Flags are used to direct traffic </a:t>
            </a:r>
            <a:r>
              <a:rPr lang="en-US" altLang="en-US" b="1" dirty="0" smtClean="0">
                <a:solidFill>
                  <a:srgbClr val="009900"/>
                </a:solidFill>
              </a:rPr>
              <a:t>only</a:t>
            </a:r>
            <a:r>
              <a:rPr lang="en-US" altLang="en-US" dirty="0" smtClean="0"/>
              <a:t> </a:t>
            </a:r>
            <a:r>
              <a:rPr lang="en-US" altLang="en-US" b="1" dirty="0" smtClean="0">
                <a:solidFill>
                  <a:srgbClr val="009900"/>
                </a:solidFill>
              </a:rPr>
              <a:t>during an emergency</a:t>
            </a:r>
          </a:p>
        </p:txBody>
      </p:sp>
      <p:pic>
        <p:nvPicPr>
          <p:cNvPr id="14338" name="Picture 2" descr="Image result for flagg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399" y="2362200"/>
            <a:ext cx="4048125" cy="268605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125717"/>
            <a:ext cx="4048124" cy="398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r>
              <a:rPr lang="en-US" dirty="0" smtClean="0"/>
              <a:t>3-4</a:t>
            </a:r>
            <a:endParaRPr lang="en-US" dirty="0"/>
          </a:p>
        </p:txBody>
      </p:sp>
    </p:spTree>
    <p:extLst>
      <p:ext uri="{BB962C8B-B14F-4D97-AF65-F5344CB8AC3E}">
        <p14:creationId xmlns:p14="http://schemas.microsoft.com/office/powerpoint/2010/main" val="41184885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animEffect transition="in" filter="fade">
                                      <p:cBhvr>
                                        <p:cTn id="7" dur="500"/>
                                        <p:tgtEl>
                                          <p:spTgt spid="92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9">
                                            <p:txEl>
                                              <p:pRg st="2" end="2"/>
                                            </p:txEl>
                                          </p:spTgt>
                                        </p:tgtEl>
                                        <p:attrNameLst>
                                          <p:attrName>style.visibility</p:attrName>
                                        </p:attrNameLst>
                                      </p:cBhvr>
                                      <p:to>
                                        <p:strVal val="visible"/>
                                      </p:to>
                                    </p:set>
                                    <p:animEffect transition="in" filter="fade">
                                      <p:cBhvr>
                                        <p:cTn id="12" dur="500"/>
                                        <p:tgtEl>
                                          <p:spTgt spid="921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altLang="en-US" smtClean="0"/>
              <a:t>Requirements</a:t>
            </a:r>
          </a:p>
        </p:txBody>
      </p:sp>
      <p:sp>
        <p:nvSpPr>
          <p:cNvPr id="13315" name="Rectangle 3"/>
          <p:cNvSpPr>
            <a:spLocks noGrp="1" noChangeArrowheads="1"/>
          </p:cNvSpPr>
          <p:nvPr>
            <p:ph type="body" idx="1"/>
          </p:nvPr>
        </p:nvSpPr>
        <p:spPr>
          <a:xfrm>
            <a:off x="457200" y="1905000"/>
            <a:ext cx="4572000" cy="4038600"/>
          </a:xfrm>
        </p:spPr>
        <p:txBody>
          <a:bodyPr/>
          <a:lstStyle/>
          <a:p>
            <a:pPr eaLnBrk="1" hangingPunct="1"/>
            <a:r>
              <a:rPr lang="en-US" altLang="en-US" sz="2800" dirty="0" smtClean="0"/>
              <a:t>Ensure that flag persons stand alone </a:t>
            </a:r>
          </a:p>
          <a:p>
            <a:pPr lvl="1" eaLnBrk="1" hangingPunct="1"/>
            <a:r>
              <a:rPr lang="en-US" altLang="en-US" sz="2300" dirty="0" smtClean="0"/>
              <a:t>Allows optimum visibility to on coming traffic</a:t>
            </a:r>
          </a:p>
          <a:p>
            <a:pPr eaLnBrk="1" hangingPunct="1"/>
            <a:r>
              <a:rPr lang="en-US" altLang="en-US" sz="2800" dirty="0" smtClean="0"/>
              <a:t>Ensure other employees or persons </a:t>
            </a:r>
          </a:p>
          <a:p>
            <a:pPr lvl="1" eaLnBrk="1" hangingPunct="1"/>
            <a:r>
              <a:rPr lang="en-US" altLang="en-US" sz="2300" dirty="0" smtClean="0"/>
              <a:t>Do not stand or congregate at the flagging location</a:t>
            </a:r>
          </a:p>
        </p:txBody>
      </p:sp>
      <p:pic>
        <p:nvPicPr>
          <p:cNvPr id="2" name="Picture 2" descr="Image result for flagg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209800"/>
            <a:ext cx="3581400" cy="3276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3316" name="Picture 4" descr="Image result for flagg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21" y="0"/>
            <a:ext cx="9165021"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bwMode="auto">
          <a:xfrm>
            <a:off x="1143000" y="223344"/>
            <a:ext cx="6858000" cy="990600"/>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5400" b="0" i="0" u="none" strike="noStrike" cap="none" normalizeH="0" baseline="0" dirty="0" smtClean="0">
                <a:ln>
                  <a:noFill/>
                </a:ln>
                <a:solidFill>
                  <a:schemeClr val="bg1"/>
                </a:solidFill>
                <a:effectLst>
                  <a:outerShdw blurRad="38100" dist="38100" dir="2700000" algn="tl">
                    <a:srgbClr val="000000">
                      <a:alpha val="43137"/>
                    </a:srgbClr>
                  </a:outerShdw>
                </a:effectLst>
                <a:latin typeface="Arial Rounded MT Bold" panose="020F0704030504030204" pitchFamily="34" charset="0"/>
              </a:rPr>
              <a:t>Give them a break!</a:t>
            </a:r>
          </a:p>
        </p:txBody>
      </p:sp>
      <p:sp>
        <p:nvSpPr>
          <p:cNvPr id="4" name="Slide Number Placeholder 3"/>
          <p:cNvSpPr>
            <a:spLocks noGrp="1"/>
          </p:cNvSpPr>
          <p:nvPr>
            <p:ph type="sldNum" sz="quarter" idx="12"/>
          </p:nvPr>
        </p:nvSpPr>
        <p:spPr/>
        <p:txBody>
          <a:bodyPr/>
          <a:lstStyle/>
          <a:p>
            <a:pPr>
              <a:defRPr/>
            </a:pPr>
            <a:r>
              <a:rPr lang="en-US" dirty="0" smtClean="0"/>
              <a:t>3-5</a:t>
            </a:r>
            <a:endParaRPr lang="en-US" dirty="0"/>
          </a:p>
        </p:txBody>
      </p:sp>
    </p:spTree>
    <p:extLst>
      <p:ext uri="{BB962C8B-B14F-4D97-AF65-F5344CB8AC3E}">
        <p14:creationId xmlns:p14="http://schemas.microsoft.com/office/powerpoint/2010/main" val="5116649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500"/>
                                        <p:tgtEl>
                                          <p:spTgt spid="133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fade">
                                      <p:cBhvr>
                                        <p:cTn id="12" dur="500"/>
                                        <p:tgtEl>
                                          <p:spTgt spid="133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fade">
                                      <p:cBhvr>
                                        <p:cTn id="17" dur="500"/>
                                        <p:tgtEl>
                                          <p:spTgt spid="133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fade">
                                      <p:cBhvr>
                                        <p:cTn id="22" dur="500"/>
                                        <p:tgtEl>
                                          <p:spTgt spid="133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6"/>
                                        </p:tgtEl>
                                        <p:attrNameLst>
                                          <p:attrName>style.visibility</p:attrName>
                                        </p:attrNameLst>
                                      </p:cBhvr>
                                      <p:to>
                                        <p:strVal val="visible"/>
                                      </p:to>
                                    </p:set>
                                    <p:animEffect transition="in" filter="fade">
                                      <p:cBhvr>
                                        <p:cTn id="27" dur="500"/>
                                        <p:tgtEl>
                                          <p:spTgt spid="133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47663" y="325438"/>
            <a:ext cx="8410575" cy="5864225"/>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algn="ctr">
              <a:lnSpc>
                <a:spcPct val="90000"/>
              </a:lnSpc>
            </a:pPr>
            <a:endParaRPr lang="en-US" altLang="en-US" sz="2800" dirty="0" smtClean="0">
              <a:solidFill>
                <a:schemeClr val="bg1"/>
              </a:solidFill>
              <a:cs typeface="Times New Roman" pitchFamily="18" charset="0"/>
            </a:endParaRPr>
          </a:p>
          <a:p>
            <a:pPr algn="ctr">
              <a:lnSpc>
                <a:spcPct val="90000"/>
              </a:lnSpc>
            </a:pPr>
            <a:endParaRPr lang="en-US" altLang="en-US" sz="2800" dirty="0">
              <a:solidFill>
                <a:schemeClr val="bg1"/>
              </a:solidFill>
              <a:cs typeface="Times New Roman" pitchFamily="18" charset="0"/>
            </a:endParaRPr>
          </a:p>
          <a:p>
            <a:pPr algn="ctr"/>
            <a:r>
              <a:rPr lang="en-US" sz="3600" dirty="0" smtClean="0">
                <a:solidFill>
                  <a:schemeClr val="bg1"/>
                </a:solidFill>
                <a:latin typeface="Arial Rounded MT Bold" panose="020F0704030504030204" pitchFamily="34" charset="0"/>
              </a:rPr>
              <a:t>The </a:t>
            </a:r>
            <a:r>
              <a:rPr lang="en-US" sz="3600" dirty="0">
                <a:solidFill>
                  <a:schemeClr val="bg1"/>
                </a:solidFill>
                <a:latin typeface="Arial Rounded MT Bold" panose="020F0704030504030204" pitchFamily="34" charset="0"/>
              </a:rPr>
              <a:t>most dangerous work environment in the </a:t>
            </a:r>
            <a:r>
              <a:rPr lang="en-US" sz="3600" dirty="0" smtClean="0">
                <a:solidFill>
                  <a:schemeClr val="bg1"/>
                </a:solidFill>
                <a:latin typeface="Arial Rounded MT Bold" panose="020F0704030504030204" pitchFamily="34" charset="0"/>
              </a:rPr>
              <a:t>United States is </a:t>
            </a:r>
            <a:r>
              <a:rPr lang="en-US" sz="3600" dirty="0">
                <a:solidFill>
                  <a:schemeClr val="bg1"/>
                </a:solidFill>
                <a:latin typeface="Arial Rounded MT Bold" panose="020F0704030504030204" pitchFamily="34" charset="0"/>
              </a:rPr>
              <a:t>the public highway </a:t>
            </a:r>
            <a:r>
              <a:rPr lang="en-US" sz="3600" dirty="0" smtClean="0">
                <a:solidFill>
                  <a:schemeClr val="bg1"/>
                </a:solidFill>
                <a:latin typeface="Arial Rounded MT Bold" panose="020F0704030504030204" pitchFamily="34" charset="0"/>
              </a:rPr>
              <a:t>system </a:t>
            </a:r>
          </a:p>
          <a:p>
            <a:pPr algn="ctr"/>
            <a:endParaRPr lang="en-US" sz="3200" dirty="0">
              <a:solidFill>
                <a:schemeClr val="bg1"/>
              </a:solidFill>
              <a:latin typeface="Arial Rounded MT Bold" panose="020F0704030504030204" pitchFamily="34" charset="0"/>
            </a:endParaRPr>
          </a:p>
          <a:p>
            <a:pPr algn="ctr"/>
            <a:r>
              <a:rPr lang="en-US" sz="2800" dirty="0" smtClean="0">
                <a:solidFill>
                  <a:schemeClr val="bg1"/>
                </a:solidFill>
                <a:latin typeface="Arial Rounded MT Bold" panose="020F0704030504030204" pitchFamily="34" charset="0"/>
              </a:rPr>
              <a:t>Hazards caused by distractions such </a:t>
            </a:r>
            <a:r>
              <a:rPr lang="en-US" sz="2800" dirty="0">
                <a:solidFill>
                  <a:schemeClr val="bg1"/>
                </a:solidFill>
                <a:latin typeface="Arial Rounded MT Bold" panose="020F0704030504030204" pitchFamily="34" charset="0"/>
              </a:rPr>
              <a:t>as cell </a:t>
            </a:r>
            <a:r>
              <a:rPr lang="en-US" sz="2800" dirty="0" smtClean="0">
                <a:solidFill>
                  <a:schemeClr val="bg1"/>
                </a:solidFill>
                <a:latin typeface="Arial Rounded MT Bold" panose="020F0704030504030204" pitchFamily="34" charset="0"/>
              </a:rPr>
              <a:t>phones and work performed in </a:t>
            </a:r>
            <a:r>
              <a:rPr lang="en-US" sz="2800" dirty="0">
                <a:solidFill>
                  <a:schemeClr val="bg1"/>
                </a:solidFill>
                <a:latin typeface="Arial Rounded MT Bold" panose="020F0704030504030204" pitchFamily="34" charset="0"/>
              </a:rPr>
              <a:t>traffic </a:t>
            </a:r>
            <a:r>
              <a:rPr lang="en-US" sz="2800" dirty="0" smtClean="0">
                <a:solidFill>
                  <a:schemeClr val="bg1"/>
                </a:solidFill>
                <a:latin typeface="Arial Rounded MT Bold" panose="020F0704030504030204" pitchFamily="34" charset="0"/>
              </a:rPr>
              <a:t>areas makes it necessary to </a:t>
            </a:r>
            <a:r>
              <a:rPr lang="en-US" sz="2800" dirty="0">
                <a:solidFill>
                  <a:schemeClr val="bg1"/>
                </a:solidFill>
                <a:latin typeface="Arial Rounded MT Bold" panose="020F0704030504030204" pitchFamily="34" charset="0"/>
              </a:rPr>
              <a:t>put in place the proper </a:t>
            </a:r>
            <a:r>
              <a:rPr lang="en-US" sz="2800" dirty="0" smtClean="0">
                <a:solidFill>
                  <a:schemeClr val="bg1"/>
                </a:solidFill>
                <a:latin typeface="Arial Rounded MT Bold" panose="020F0704030504030204" pitchFamily="34" charset="0"/>
              </a:rPr>
              <a:t>measures to control the </a:t>
            </a:r>
            <a:r>
              <a:rPr lang="en-US" sz="2800" dirty="0">
                <a:solidFill>
                  <a:schemeClr val="bg1"/>
                </a:solidFill>
                <a:latin typeface="Arial Rounded MT Bold" panose="020F0704030504030204" pitchFamily="34" charset="0"/>
              </a:rPr>
              <a:t>risks </a:t>
            </a:r>
            <a:endParaRPr lang="en-US" sz="3600" dirty="0">
              <a:solidFill>
                <a:srgbClr val="FFFF00"/>
              </a:solidFill>
            </a:endParaRPr>
          </a:p>
        </p:txBody>
      </p:sp>
      <p:sp>
        <p:nvSpPr>
          <p:cNvPr id="3"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0CA5D683-8EBE-4F61-9687-C2A23DF2D610}" type="slidenum">
              <a:rPr lang="en-US" altLang="en-US" sz="1200" smtClean="0"/>
              <a:pPr eaLnBrk="1" hangingPunct="1">
                <a:spcBef>
                  <a:spcPct val="0"/>
                </a:spcBef>
                <a:buClrTx/>
                <a:buSzTx/>
                <a:buFontTx/>
                <a:buNone/>
                <a:defRPr/>
              </a:pPr>
              <a:t>3</a:t>
            </a:fld>
            <a:endParaRPr lang="en-US" altLang="en-US" sz="1200"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three</a:t>
            </a:r>
            <a:endParaRPr lang="en-US" dirty="0"/>
          </a:p>
        </p:txBody>
      </p:sp>
      <p:sp>
        <p:nvSpPr>
          <p:cNvPr id="5" name="Content Placeholder 4"/>
          <p:cNvSpPr>
            <a:spLocks noGrp="1"/>
          </p:cNvSpPr>
          <p:nvPr>
            <p:ph idx="1"/>
          </p:nvPr>
        </p:nvSpPr>
        <p:spPr>
          <a:xfrm>
            <a:off x="304800" y="1828800"/>
            <a:ext cx="8382000" cy="4419600"/>
          </a:xfrm>
        </p:spPr>
        <p:txBody>
          <a:bodyPr/>
          <a:lstStyle/>
          <a:p>
            <a:pPr eaLnBrk="1" hangingPunct="1">
              <a:spcBef>
                <a:spcPts val="600"/>
              </a:spcBef>
              <a:spcAft>
                <a:spcPts val="0"/>
              </a:spcAft>
              <a:buClrTx/>
              <a:buFont typeface="+mj-lt"/>
              <a:buAutoNum type="arabicPeriod"/>
            </a:pPr>
            <a:r>
              <a:rPr lang="en-US" altLang="en-US" sz="1600" dirty="0" smtClean="0"/>
              <a:t>Except in an emergency, only trained workers may perform flagging operations.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p>
          <a:p>
            <a:pPr eaLnBrk="1" hangingPunct="1">
              <a:spcBef>
                <a:spcPts val="600"/>
              </a:spcBef>
              <a:spcAft>
                <a:spcPts val="0"/>
              </a:spcAft>
              <a:buClrTx/>
              <a:buFont typeface="+mj-lt"/>
              <a:buAutoNum type="arabicPeriod"/>
            </a:pPr>
            <a:r>
              <a:rPr lang="en-US" altLang="en-US" sz="1600" dirty="0" smtClean="0"/>
              <a:t>Flags may only be used to direct traffic in an emergency situation.    </a:t>
            </a:r>
          </a:p>
          <a:p>
            <a:pPr marL="685800" lvl="1" indent="-228600" eaLnBrk="1" hangingPunct="1">
              <a:spcBef>
                <a:spcPts val="600"/>
              </a:spcBef>
              <a:spcAft>
                <a:spcPts val="0"/>
              </a:spcAft>
              <a:buClrTx/>
              <a:buSzPct val="70000"/>
              <a:buFont typeface="+mj-lt"/>
              <a:buAutoNum type="alphaLcPeriod"/>
            </a:pPr>
            <a:r>
              <a:rPr lang="en-US" altLang="en-US" sz="1400" dirty="0" smtClean="0"/>
              <a:t>True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False</a:t>
            </a:r>
          </a:p>
          <a:p>
            <a:pPr eaLnBrk="1" hangingPunct="1">
              <a:spcBef>
                <a:spcPts val="600"/>
              </a:spcBef>
              <a:spcAft>
                <a:spcPts val="0"/>
              </a:spcAft>
              <a:buClrTx/>
              <a:buFont typeface="+mj-lt"/>
              <a:buAutoNum type="arabicPeriod"/>
            </a:pPr>
            <a:r>
              <a:rPr lang="en-US" altLang="en-US" sz="1600" dirty="0" smtClean="0"/>
              <a:t>Flaggers should stand alone and not allow people or other workers to gather around their flagger station.</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eaLnBrk="1" hangingPunct="1">
              <a:spcBef>
                <a:spcPts val="600"/>
              </a:spcBef>
              <a:spcAft>
                <a:spcPts val="0"/>
              </a:spcAft>
              <a:buClrTx/>
              <a:buFont typeface="+mj-lt"/>
              <a:buAutoNum type="arabicPeriod"/>
            </a:pPr>
            <a:r>
              <a:rPr lang="en-US" altLang="en-US" sz="1600" dirty="0" smtClean="0"/>
              <a:t>Flaggers must be trained in techniques necessary to recognize hazards associated with performing flagger operations.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3-6</a:t>
            </a:r>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 name="Rounded Rectangle 10"/>
          <p:cNvSpPr/>
          <p:nvPr/>
        </p:nvSpPr>
        <p:spPr bwMode="auto">
          <a:xfrm>
            <a:off x="762000" y="2183524"/>
            <a:ext cx="990600" cy="254876"/>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62000" y="3048000"/>
            <a:ext cx="990600" cy="276980"/>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762000" y="5334000"/>
            <a:ext cx="990600" cy="3179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4" name="Rounded Rectangle 13"/>
          <p:cNvSpPr/>
          <p:nvPr/>
        </p:nvSpPr>
        <p:spPr bwMode="auto">
          <a:xfrm>
            <a:off x="762000" y="4191000"/>
            <a:ext cx="990600" cy="3179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95947247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fade">
                                      <p:cBhvr>
                                        <p:cTn id="47" dur="500"/>
                                        <p:tgtEl>
                                          <p:spTgt spid="5">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7" end="7"/>
                                            </p:txEl>
                                          </p:spTgt>
                                        </p:tgtEl>
                                        <p:attrNameLst>
                                          <p:attrName>style.visibility</p:attrName>
                                        </p:attrNameLst>
                                      </p:cBhvr>
                                      <p:to>
                                        <p:strVal val="visible"/>
                                      </p:to>
                                    </p:set>
                                    <p:animEffect transition="in" filter="fade">
                                      <p:cBhvr>
                                        <p:cTn id="52" dur="500"/>
                                        <p:tgtEl>
                                          <p:spTgt spid="5">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8" end="8"/>
                                            </p:txEl>
                                          </p:spTgt>
                                        </p:tgtEl>
                                        <p:attrNameLst>
                                          <p:attrName>style.visibility</p:attrName>
                                        </p:attrNameLst>
                                      </p:cBhvr>
                                      <p:to>
                                        <p:strVal val="visible"/>
                                      </p:to>
                                    </p:set>
                                    <p:animEffect transition="in" filter="fade">
                                      <p:cBhvr>
                                        <p:cTn id="57" dur="500"/>
                                        <p:tgtEl>
                                          <p:spTgt spid="5">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9" end="9"/>
                                            </p:txEl>
                                          </p:spTgt>
                                        </p:tgtEl>
                                        <p:attrNameLst>
                                          <p:attrName>style.visibility</p:attrName>
                                        </p:attrNameLst>
                                      </p:cBhvr>
                                      <p:to>
                                        <p:strVal val="visible"/>
                                      </p:to>
                                    </p:set>
                                    <p:animEffect transition="in" filter="fade">
                                      <p:cBhvr>
                                        <p:cTn id="67" dur="500"/>
                                        <p:tgtEl>
                                          <p:spTgt spid="5">
                                            <p:txEl>
                                              <p:pRg st="9" end="9"/>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10" end="10"/>
                                            </p:txEl>
                                          </p:spTgt>
                                        </p:tgtEl>
                                        <p:attrNameLst>
                                          <p:attrName>style.visibility</p:attrName>
                                        </p:attrNameLst>
                                      </p:cBhvr>
                                      <p:to>
                                        <p:strVal val="visible"/>
                                      </p:to>
                                    </p:set>
                                    <p:animEffect transition="in" filter="fade">
                                      <p:cBhvr>
                                        <p:cTn id="72" dur="500"/>
                                        <p:tgtEl>
                                          <p:spTgt spid="5">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5">
                                            <p:txEl>
                                              <p:pRg st="11" end="11"/>
                                            </p:txEl>
                                          </p:spTgt>
                                        </p:tgtEl>
                                        <p:attrNameLst>
                                          <p:attrName>style.visibility</p:attrName>
                                        </p:attrNameLst>
                                      </p:cBhvr>
                                      <p:to>
                                        <p:strVal val="visible"/>
                                      </p:to>
                                    </p:set>
                                    <p:animEffect transition="in" filter="fade">
                                      <p:cBhvr>
                                        <p:cTn id="77" dur="500"/>
                                        <p:tgtEl>
                                          <p:spTgt spid="5">
                                            <p:txEl>
                                              <p:pRg st="11" end="1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p:cNvSpPr>
            <a:spLocks noGrp="1"/>
          </p:cNvSpPr>
          <p:nvPr>
            <p:ph type="title"/>
          </p:nvPr>
        </p:nvSpPr>
        <p:spPr/>
        <p:txBody>
          <a:bodyPr/>
          <a:lstStyle/>
          <a:p>
            <a:r>
              <a:rPr lang="en-US" altLang="en-US" smtClean="0"/>
              <a:t>Review</a:t>
            </a:r>
          </a:p>
        </p:txBody>
      </p:sp>
      <p:sp>
        <p:nvSpPr>
          <p:cNvPr id="4" name="Slide Number Placeholder 3"/>
          <p:cNvSpPr>
            <a:spLocks noGrp="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a:spcBef>
                <a:spcPct val="20000"/>
              </a:spcBef>
              <a:buClr>
                <a:schemeClr val="accent1"/>
              </a:buClr>
              <a:buSzPct val="150000"/>
              <a:buChar char="•"/>
              <a:defRPr sz="2600">
                <a:solidFill>
                  <a:schemeClr val="tx1"/>
                </a:solidFill>
                <a:latin typeface="Arial" charset="0"/>
              </a:defRPr>
            </a:lvl2pPr>
            <a:lvl3pPr marL="1143000" indent="-228600">
              <a:spcBef>
                <a:spcPct val="20000"/>
              </a:spcBef>
              <a:buClr>
                <a:schemeClr val="tx1"/>
              </a:buClr>
              <a:buSzPct val="150000"/>
              <a:buChar char="•"/>
              <a:defRPr sz="2200">
                <a:solidFill>
                  <a:schemeClr val="tx1"/>
                </a:solidFill>
                <a:latin typeface="Arial" charset="0"/>
              </a:defRPr>
            </a:lvl3pPr>
            <a:lvl4pPr marL="1600200" indent="-228600">
              <a:spcBef>
                <a:spcPct val="20000"/>
              </a:spcBef>
              <a:buClr>
                <a:schemeClr val="tx2"/>
              </a:buClr>
              <a:buSzPct val="150000"/>
              <a:buChar char="•"/>
              <a:defRPr sz="2000">
                <a:solidFill>
                  <a:schemeClr val="tx1"/>
                </a:solidFill>
                <a:latin typeface="Arial" charset="0"/>
              </a:defRPr>
            </a:lvl4pPr>
            <a:lvl5pPr marL="2057400" indent="-228600">
              <a:spcBef>
                <a:spcPct val="20000"/>
              </a:spcBef>
              <a:buClr>
                <a:schemeClr val="folHlink"/>
              </a:buClr>
              <a:buSzPct val="150000"/>
              <a:buChar char="•"/>
              <a:defRPr sz="2000">
                <a:solidFill>
                  <a:schemeClr val="tx1"/>
                </a:solidFill>
                <a:latin typeface="Arial" charset="0"/>
              </a:defRPr>
            </a:lvl5pPr>
            <a:lvl6pPr marL="2514600" indent="-228600" fontAlgn="base">
              <a:spcBef>
                <a:spcPct val="20000"/>
              </a:spcBef>
              <a:spcAft>
                <a:spcPct val="0"/>
              </a:spcAft>
              <a:buClr>
                <a:schemeClr val="folHlink"/>
              </a:buClr>
              <a:buSzPct val="150000"/>
              <a:buChar char="•"/>
              <a:defRPr sz="2000">
                <a:solidFill>
                  <a:schemeClr val="tx1"/>
                </a:solidFill>
                <a:latin typeface="Arial" charset="0"/>
              </a:defRPr>
            </a:lvl6pPr>
            <a:lvl7pPr marL="2971800" indent="-228600" fontAlgn="base">
              <a:spcBef>
                <a:spcPct val="20000"/>
              </a:spcBef>
              <a:spcAft>
                <a:spcPct val="0"/>
              </a:spcAft>
              <a:buClr>
                <a:schemeClr val="folHlink"/>
              </a:buClr>
              <a:buSzPct val="150000"/>
              <a:buChar char="•"/>
              <a:defRPr sz="2000">
                <a:solidFill>
                  <a:schemeClr val="tx1"/>
                </a:solidFill>
                <a:latin typeface="Arial" charset="0"/>
              </a:defRPr>
            </a:lvl7pPr>
            <a:lvl8pPr marL="3429000" indent="-228600" fontAlgn="base">
              <a:spcBef>
                <a:spcPct val="20000"/>
              </a:spcBef>
              <a:spcAft>
                <a:spcPct val="0"/>
              </a:spcAft>
              <a:buClr>
                <a:schemeClr val="folHlink"/>
              </a:buClr>
              <a:buSzPct val="150000"/>
              <a:buChar char="•"/>
              <a:defRPr sz="2000">
                <a:solidFill>
                  <a:schemeClr val="tx1"/>
                </a:solidFill>
                <a:latin typeface="Arial" charset="0"/>
              </a:defRPr>
            </a:lvl8pPr>
            <a:lvl9pPr marL="3886200" indent="-228600" fontAlgn="base">
              <a:spcBef>
                <a:spcPct val="20000"/>
              </a:spcBef>
              <a:spcAft>
                <a:spcPct val="0"/>
              </a:spcAft>
              <a:buClr>
                <a:schemeClr val="folHlink"/>
              </a:buClr>
              <a:buSzPct val="150000"/>
              <a:buChar char="•"/>
              <a:defRPr sz="2000">
                <a:solidFill>
                  <a:schemeClr val="tx1"/>
                </a:solidFill>
                <a:latin typeface="Arial" charset="0"/>
              </a:defRPr>
            </a:lvl9pPr>
          </a:lstStyle>
          <a:p>
            <a:pPr>
              <a:spcBef>
                <a:spcPct val="0"/>
              </a:spcBef>
              <a:buClrTx/>
              <a:buSzTx/>
              <a:buFontTx/>
              <a:buNone/>
              <a:defRPr/>
            </a:pPr>
            <a:r>
              <a:rPr lang="en-US" altLang="en-US" sz="1400" dirty="0" smtClean="0"/>
              <a:t>3-7</a:t>
            </a:r>
          </a:p>
        </p:txBody>
      </p:sp>
      <p:sp>
        <p:nvSpPr>
          <p:cNvPr id="2" name="Rectangle 1"/>
          <p:cNvSpPr/>
          <p:nvPr/>
        </p:nvSpPr>
        <p:spPr bwMode="auto">
          <a:xfrm>
            <a:off x="609600" y="1143000"/>
            <a:ext cx="7924800" cy="1066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2052" name="Picture 4" descr="Related imag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95400" y="781050"/>
            <a:ext cx="7391400" cy="5086351"/>
          </a:xfrm>
          <a:prstGeom prst="rect">
            <a:avLst/>
          </a:prstGeom>
          <a:noFill/>
          <a:extLst>
            <a:ext uri="{909E8E84-426E-40DD-AFC4-6F175D3DCCD1}">
              <a14:hiddenFill xmlns:a14="http://schemas.microsoft.com/office/drawing/2010/main">
                <a:solidFill>
                  <a:srgbClr val="FFFFFF"/>
                </a:solidFill>
              </a14:hiddenFill>
            </a:ext>
          </a:extLst>
        </p:spPr>
      </p:pic>
      <p:pic>
        <p:nvPicPr>
          <p:cNvPr id="34819" name="Picture 6" descr="Image result for Thank Yo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0" y="1225677"/>
            <a:ext cx="7905750" cy="464172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fade">
                                      <p:cBhvr>
                                        <p:cTn id="7" dur="5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dirty="0" smtClean="0"/>
              <a:t>Industry Facts</a:t>
            </a:r>
          </a:p>
        </p:txBody>
      </p:sp>
      <p:sp>
        <p:nvSpPr>
          <p:cNvPr id="7171" name="Rectangle 3"/>
          <p:cNvSpPr>
            <a:spLocks noGrp="1" noChangeArrowheads="1"/>
          </p:cNvSpPr>
          <p:nvPr>
            <p:ph type="body" sz="half" idx="1"/>
          </p:nvPr>
        </p:nvSpPr>
        <p:spPr>
          <a:xfrm>
            <a:off x="609600" y="2133600"/>
            <a:ext cx="4038600" cy="3810000"/>
          </a:xfrm>
        </p:spPr>
        <p:txBody>
          <a:bodyPr/>
          <a:lstStyle/>
          <a:p>
            <a:pPr marL="0" indent="0" eaLnBrk="1" hangingPunct="1">
              <a:buNone/>
            </a:pPr>
            <a:r>
              <a:rPr lang="en-US" altLang="en-US" sz="2300" dirty="0" smtClean="0"/>
              <a:t>In 2015 a work </a:t>
            </a:r>
            <a:r>
              <a:rPr lang="en-US" altLang="en-US" sz="2300" dirty="0"/>
              <a:t>zone crash occurred once every </a:t>
            </a:r>
            <a:r>
              <a:rPr lang="en-US" altLang="en-US" sz="2300" b="1" dirty="0">
                <a:solidFill>
                  <a:srgbClr val="002060"/>
                </a:solidFill>
              </a:rPr>
              <a:t>5.4</a:t>
            </a:r>
            <a:r>
              <a:rPr lang="en-US" altLang="en-US" sz="2300" dirty="0"/>
              <a:t> </a:t>
            </a:r>
            <a:r>
              <a:rPr lang="en-US" altLang="en-US" sz="2300" dirty="0" smtClean="0"/>
              <a:t>minutes</a:t>
            </a:r>
          </a:p>
          <a:p>
            <a:pPr marL="0" indent="0" eaLnBrk="1" hangingPunct="1">
              <a:buNone/>
            </a:pPr>
            <a:endParaRPr lang="en-US" altLang="en-US" sz="900" dirty="0" smtClean="0"/>
          </a:p>
          <a:p>
            <a:pPr marL="0" indent="0" eaLnBrk="1" hangingPunct="1">
              <a:buNone/>
            </a:pPr>
            <a:r>
              <a:rPr lang="en-US" altLang="en-US" sz="2300" dirty="0" smtClean="0"/>
              <a:t>Each </a:t>
            </a:r>
            <a:r>
              <a:rPr lang="en-US" altLang="en-US" sz="2300" dirty="0"/>
              <a:t>day, </a:t>
            </a:r>
            <a:r>
              <a:rPr lang="en-US" altLang="en-US" sz="2300" b="1" dirty="0">
                <a:solidFill>
                  <a:srgbClr val="002060"/>
                </a:solidFill>
              </a:rPr>
              <a:t>70</a:t>
            </a:r>
            <a:r>
              <a:rPr lang="en-US" altLang="en-US" sz="2300" dirty="0"/>
              <a:t> work zone crashes occurred that resulted in at least one </a:t>
            </a:r>
            <a:r>
              <a:rPr lang="en-US" altLang="en-US" sz="2300" dirty="0" smtClean="0"/>
              <a:t>injury</a:t>
            </a:r>
          </a:p>
          <a:p>
            <a:pPr marL="0" indent="0" eaLnBrk="1" hangingPunct="1">
              <a:buNone/>
            </a:pPr>
            <a:endParaRPr lang="en-US" altLang="en-US" sz="900" dirty="0" smtClean="0"/>
          </a:p>
          <a:p>
            <a:pPr marL="0" indent="0" eaLnBrk="1" hangingPunct="1">
              <a:buNone/>
            </a:pPr>
            <a:r>
              <a:rPr lang="en-US" altLang="en-US" sz="2300" dirty="0" smtClean="0"/>
              <a:t>Every </a:t>
            </a:r>
            <a:r>
              <a:rPr lang="en-US" altLang="en-US" sz="2300" dirty="0"/>
              <a:t>week, </a:t>
            </a:r>
            <a:r>
              <a:rPr lang="en-US" altLang="en-US" sz="2300" b="1" dirty="0">
                <a:solidFill>
                  <a:srgbClr val="002060"/>
                </a:solidFill>
              </a:rPr>
              <a:t>12</a:t>
            </a:r>
            <a:r>
              <a:rPr lang="en-US" altLang="en-US" sz="2300" dirty="0"/>
              <a:t> work zone crashes occurred that resulted in </a:t>
            </a:r>
            <a:r>
              <a:rPr lang="en-US" altLang="en-US" sz="2300" b="1" dirty="0">
                <a:solidFill>
                  <a:srgbClr val="FF0000"/>
                </a:solidFill>
              </a:rPr>
              <a:t>at least one </a:t>
            </a:r>
            <a:r>
              <a:rPr lang="en-US" altLang="en-US" sz="2300" b="1" dirty="0" smtClean="0">
                <a:solidFill>
                  <a:srgbClr val="FF0000"/>
                </a:solidFill>
              </a:rPr>
              <a:t>fatality</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0CA5D683-8EBE-4F61-9687-C2A23DF2D610}" type="slidenum">
              <a:rPr lang="en-US" altLang="en-US" sz="1200" smtClean="0"/>
              <a:pPr eaLnBrk="1" hangingPunct="1">
                <a:spcBef>
                  <a:spcPct val="0"/>
                </a:spcBef>
                <a:buClrTx/>
                <a:buSzTx/>
                <a:buFontTx/>
                <a:buNone/>
                <a:defRPr/>
              </a:pPr>
              <a:t>4</a:t>
            </a:fld>
            <a:endParaRPr lang="en-US" altLang="en-US" sz="12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362200"/>
            <a:ext cx="4114800" cy="3200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xEl>
                                              <p:pRg st="2" end="2"/>
                                            </p:txEl>
                                          </p:spTgt>
                                        </p:tgtEl>
                                        <p:attrNameLst>
                                          <p:attrName>style.visibility</p:attrName>
                                        </p:attrNameLst>
                                      </p:cBhvr>
                                      <p:to>
                                        <p:strVal val="visible"/>
                                      </p:to>
                                    </p:set>
                                    <p:animEffect transition="in" filter="fade">
                                      <p:cBhvr>
                                        <p:cTn id="12" dur="500"/>
                                        <p:tgtEl>
                                          <p:spTgt spid="717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animEffect transition="in" filter="fade">
                                      <p:cBhvr>
                                        <p:cTn id="17" dur="500"/>
                                        <p:tgtEl>
                                          <p:spTgt spid="71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1A2AEA3E-FE20-47E8-BBB7-71531E120466}" type="slidenum">
              <a:rPr lang="en-US" altLang="en-US" sz="1200" smtClean="0"/>
              <a:pPr eaLnBrk="1" hangingPunct="1">
                <a:spcBef>
                  <a:spcPct val="0"/>
                </a:spcBef>
                <a:buClrTx/>
                <a:buSzTx/>
                <a:buFontTx/>
                <a:buNone/>
                <a:defRPr/>
              </a:pPr>
              <a:t>5</a:t>
            </a:fld>
            <a:endParaRPr lang="en-US" altLang="en-US" sz="1200" dirty="0" smtClean="0"/>
          </a:p>
        </p:txBody>
      </p:sp>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905000"/>
            <a:ext cx="3352800" cy="436721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400" dirty="0">
                <a:cs typeface="+mn-cs"/>
              </a:rPr>
              <a:t>The </a:t>
            </a:r>
            <a:r>
              <a:rPr lang="en-US" altLang="en-US" sz="2400" dirty="0" smtClean="0">
                <a:cs typeface="+mn-cs"/>
              </a:rPr>
              <a:t>Federal Highway Administration defines a work zone as</a:t>
            </a:r>
            <a:r>
              <a:rPr lang="en-US" altLang="en-US" sz="2400" dirty="0">
                <a:cs typeface="+mn-cs"/>
              </a:rPr>
              <a:t>:</a:t>
            </a:r>
          </a:p>
          <a:p>
            <a:pPr marL="342900" indent="-342900" eaLnBrk="0" hangingPunct="0">
              <a:spcBef>
                <a:spcPts val="1200"/>
              </a:spcBef>
              <a:spcAft>
                <a:spcPts val="600"/>
              </a:spcAft>
              <a:buFont typeface="Arial" panose="020B0604020202020204" pitchFamily="34" charset="0"/>
              <a:buChar char="•"/>
              <a:defRPr/>
            </a:pPr>
            <a:r>
              <a:rPr lang="en-US" altLang="en-US" sz="1600" dirty="0" smtClean="0">
                <a:cs typeface="+mn-cs"/>
              </a:rPr>
              <a:t>An area </a:t>
            </a:r>
            <a:r>
              <a:rPr lang="en-US" altLang="en-US" sz="1600" dirty="0">
                <a:cs typeface="+mn-cs"/>
              </a:rPr>
              <a:t>of a </a:t>
            </a:r>
            <a:r>
              <a:rPr lang="en-US" altLang="en-US" sz="1600" dirty="0" smtClean="0">
                <a:cs typeface="+mn-cs"/>
              </a:rPr>
              <a:t>traffic-way </a:t>
            </a:r>
            <a:r>
              <a:rPr lang="en-US" altLang="en-US" sz="1600" dirty="0">
                <a:cs typeface="+mn-cs"/>
              </a:rPr>
              <a:t>with highway construction, maintenance, or utility-work </a:t>
            </a:r>
            <a:r>
              <a:rPr lang="en-US" altLang="en-US" sz="1600" dirty="0" smtClean="0">
                <a:cs typeface="+mn-cs"/>
              </a:rPr>
              <a:t>activities</a:t>
            </a:r>
          </a:p>
          <a:p>
            <a:pPr marL="342900" indent="-342900" eaLnBrk="0" hangingPunct="0">
              <a:spcBef>
                <a:spcPts val="1200"/>
              </a:spcBef>
              <a:spcAft>
                <a:spcPts val="600"/>
              </a:spcAft>
              <a:buFont typeface="Arial" panose="020B0604020202020204" pitchFamily="34" charset="0"/>
              <a:buChar char="•"/>
              <a:defRPr/>
            </a:pPr>
            <a:r>
              <a:rPr lang="en-US" altLang="en-US" sz="1600" dirty="0" smtClean="0">
                <a:cs typeface="+mn-cs"/>
              </a:rPr>
              <a:t>A </a:t>
            </a:r>
            <a:r>
              <a:rPr lang="en-US" altLang="en-US" sz="1600" dirty="0">
                <a:cs typeface="+mn-cs"/>
              </a:rPr>
              <a:t>work zone is typically marked by signs, channeling devices, barriers, pavement markings, and/or work </a:t>
            </a:r>
            <a:r>
              <a:rPr lang="en-US" altLang="en-US" sz="1600" dirty="0" smtClean="0">
                <a:cs typeface="+mn-cs"/>
              </a:rPr>
              <a:t>vehicles</a:t>
            </a:r>
            <a:endParaRPr lang="en-US" b="1" dirty="0">
              <a:cs typeface="+mn-cs"/>
            </a:endParaRPr>
          </a:p>
        </p:txBody>
      </p:sp>
      <p:sp>
        <p:nvSpPr>
          <p:cNvPr id="8202" name="Rectangle 9"/>
          <p:cNvSpPr>
            <a:spLocks noGrp="1" noChangeArrowheads="1"/>
          </p:cNvSpPr>
          <p:nvPr>
            <p:ph type="title"/>
          </p:nvPr>
        </p:nvSpPr>
        <p:spPr/>
        <p:txBody>
          <a:bodyPr/>
          <a:lstStyle/>
          <a:p>
            <a:pPr eaLnBrk="1" hangingPunct="1"/>
            <a:r>
              <a:rPr lang="en-US" altLang="en-US" dirty="0" smtClean="0"/>
              <a:t>Work Zone Defined  </a:t>
            </a:r>
          </a:p>
        </p:txBody>
      </p:sp>
      <p:pic>
        <p:nvPicPr>
          <p:cNvPr id="2050" name="Picture 2" descr="Image result for Utility work zone sig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2950" y="1905000"/>
            <a:ext cx="3810000" cy="3810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2" end="2"/>
                                            </p:txEl>
                                          </p:spTgt>
                                        </p:tgtEl>
                                        <p:attrNameLst>
                                          <p:attrName>style.visibility</p:attrName>
                                        </p:attrNameLst>
                                      </p:cBhvr>
                                      <p:to>
                                        <p:strVal val="visible"/>
                                      </p:to>
                                    </p:set>
                                    <p:animEffect transition="in" filter="fade">
                                      <p:cBhvr>
                                        <p:cTn id="12" dur="500"/>
                                        <p:tgtEl>
                                          <p:spTgt spid="51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7005C23D-6A2C-4B5B-AE64-61D73A82553E}" type="slidenum">
              <a:rPr lang="en-US" altLang="en-US" sz="1200" smtClean="0"/>
              <a:pPr eaLnBrk="1" hangingPunct="1">
                <a:spcBef>
                  <a:spcPct val="0"/>
                </a:spcBef>
                <a:buClrTx/>
                <a:buSzTx/>
                <a:buFontTx/>
                <a:buNone/>
                <a:defRPr/>
              </a:pPr>
              <a:t>6</a:t>
            </a:fld>
            <a:endParaRPr lang="en-US" altLang="en-US" sz="1200" dirty="0" smtClean="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828799"/>
            <a:ext cx="41910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smtClean="0">
                <a:cs typeface="+mn-cs"/>
              </a:rPr>
              <a:t>If we bring a lion into a neighborhood, it is our responsibility to ensure our lion does not eat the residents!  </a:t>
            </a:r>
            <a:endParaRPr lang="en-US" altLang="en-US" sz="2800" dirty="0">
              <a:cs typeface="+mn-cs"/>
            </a:endParaRPr>
          </a:p>
          <a:p>
            <a:pPr marL="342900" indent="-342900" eaLnBrk="0" hangingPunct="0">
              <a:spcBef>
                <a:spcPts val="1200"/>
              </a:spcBef>
              <a:spcAft>
                <a:spcPts val="600"/>
              </a:spcAft>
              <a:buFont typeface="Arial" panose="020B0604020202020204" pitchFamily="34" charset="0"/>
              <a:buChar char="•"/>
              <a:defRPr/>
            </a:pPr>
            <a:r>
              <a:rPr lang="en-US" sz="2400" i="1" dirty="0" smtClean="0">
                <a:solidFill>
                  <a:srgbClr val="002060"/>
                </a:solidFill>
                <a:cs typeface="+mn-cs"/>
              </a:rPr>
              <a:t>When we set up work zones in public areas we may be bringing lions into the neighborhood</a:t>
            </a:r>
            <a:endParaRPr lang="en-US" sz="2400" i="1" dirty="0">
              <a:solidFill>
                <a:srgbClr val="002060"/>
              </a:solidFill>
              <a:cs typeface="+mn-cs"/>
            </a:endParaRPr>
          </a:p>
        </p:txBody>
      </p:sp>
      <p:sp>
        <p:nvSpPr>
          <p:cNvPr id="10250" name="Rectangle 9"/>
          <p:cNvSpPr>
            <a:spLocks noGrp="1" noChangeArrowheads="1"/>
          </p:cNvSpPr>
          <p:nvPr>
            <p:ph type="title"/>
          </p:nvPr>
        </p:nvSpPr>
        <p:spPr/>
        <p:txBody>
          <a:bodyPr/>
          <a:lstStyle/>
          <a:p>
            <a:pPr eaLnBrk="1" hangingPunct="1"/>
            <a:r>
              <a:rPr lang="en-US" altLang="en-US" dirty="0" smtClean="0"/>
              <a:t>Rule of the Lion</a:t>
            </a:r>
          </a:p>
        </p:txBody>
      </p:sp>
      <p:pic>
        <p:nvPicPr>
          <p:cNvPr id="307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19600" y="1600200"/>
            <a:ext cx="4572000"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7005C23D-6A2C-4B5B-AE64-61D73A82553E}" type="slidenum">
              <a:rPr lang="en-US" altLang="en-US" sz="1200" smtClean="0"/>
              <a:pPr eaLnBrk="1" hangingPunct="1">
                <a:spcBef>
                  <a:spcPct val="0"/>
                </a:spcBef>
                <a:buClrTx/>
                <a:buSzTx/>
                <a:buFontTx/>
                <a:buNone/>
                <a:defRPr/>
              </a:pPr>
              <a:t>7</a:t>
            </a:fld>
            <a:endParaRPr lang="en-US" altLang="en-US" sz="1200" dirty="0" smtClean="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533400" y="1828799"/>
            <a:ext cx="42672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dirty="0" smtClean="0">
                <a:cs typeface="+mn-cs"/>
              </a:rPr>
              <a:t>Part of job planning</a:t>
            </a:r>
          </a:p>
          <a:p>
            <a:pPr eaLnBrk="0" hangingPunct="0">
              <a:spcBef>
                <a:spcPts val="1200"/>
              </a:spcBef>
              <a:spcAft>
                <a:spcPts val="600"/>
              </a:spcAft>
              <a:defRPr/>
            </a:pPr>
            <a:r>
              <a:rPr lang="en-US" altLang="en-US" sz="2800" dirty="0" smtClean="0">
                <a:cs typeface="+mn-cs"/>
              </a:rPr>
              <a:t>Should </a:t>
            </a:r>
            <a:r>
              <a:rPr lang="en-US" altLang="en-US" sz="2800" dirty="0">
                <a:cs typeface="+mn-cs"/>
              </a:rPr>
              <a:t>be prepared by </a:t>
            </a:r>
            <a:r>
              <a:rPr lang="en-US" altLang="en-US" sz="2800" dirty="0" smtClean="0">
                <a:cs typeface="+mn-cs"/>
              </a:rPr>
              <a:t>persons which are:</a:t>
            </a:r>
          </a:p>
          <a:p>
            <a:pPr marL="1025525" lvl="2" indent="-342900" eaLnBrk="0" hangingPunct="0">
              <a:spcBef>
                <a:spcPts val="1200"/>
              </a:spcBef>
              <a:spcAft>
                <a:spcPts val="600"/>
              </a:spcAft>
              <a:buFont typeface="Wingdings" panose="05000000000000000000" pitchFamily="2" charset="2"/>
              <a:buChar char="ü"/>
              <a:defRPr/>
            </a:pPr>
            <a:r>
              <a:rPr lang="en-US" altLang="en-US" sz="2300" dirty="0" smtClean="0">
                <a:cs typeface="+mn-cs"/>
              </a:rPr>
              <a:t>Knowledgeable </a:t>
            </a:r>
            <a:r>
              <a:rPr lang="en-US" altLang="en-US" sz="2300" dirty="0">
                <a:cs typeface="+mn-cs"/>
              </a:rPr>
              <a:t>about the </a:t>
            </a:r>
            <a:r>
              <a:rPr lang="en-US" altLang="en-US" sz="2300" dirty="0" smtClean="0">
                <a:cs typeface="+mn-cs"/>
              </a:rPr>
              <a:t>principles </a:t>
            </a:r>
            <a:r>
              <a:rPr lang="en-US" altLang="en-US" sz="2300" dirty="0">
                <a:cs typeface="+mn-cs"/>
              </a:rPr>
              <a:t>of temporary traffic control </a:t>
            </a:r>
            <a:endParaRPr lang="en-US" altLang="en-US" sz="2300" dirty="0" smtClean="0">
              <a:cs typeface="+mn-cs"/>
            </a:endParaRPr>
          </a:p>
          <a:p>
            <a:pPr marL="1025525" lvl="2" indent="-342900" eaLnBrk="0" hangingPunct="0">
              <a:spcBef>
                <a:spcPts val="1200"/>
              </a:spcBef>
              <a:spcAft>
                <a:spcPts val="600"/>
              </a:spcAft>
              <a:buFont typeface="Wingdings" panose="05000000000000000000" pitchFamily="2" charset="2"/>
              <a:buChar char="ü"/>
              <a:defRPr/>
            </a:pPr>
            <a:r>
              <a:rPr lang="en-US" altLang="en-US" sz="2300" dirty="0" smtClean="0">
                <a:cs typeface="+mn-cs"/>
              </a:rPr>
              <a:t>Understand the work </a:t>
            </a:r>
            <a:r>
              <a:rPr lang="en-US" altLang="en-US" sz="2300" dirty="0">
                <a:cs typeface="+mn-cs"/>
              </a:rPr>
              <a:t>activities to be </a:t>
            </a:r>
            <a:r>
              <a:rPr lang="en-US" altLang="en-US" sz="2300" dirty="0" smtClean="0">
                <a:cs typeface="+mn-cs"/>
              </a:rPr>
              <a:t>performed</a:t>
            </a:r>
            <a:endParaRPr lang="en-US" sz="2300" i="1" dirty="0">
              <a:solidFill>
                <a:srgbClr val="002060"/>
              </a:solidFill>
              <a:cs typeface="+mn-cs"/>
            </a:endParaRPr>
          </a:p>
        </p:txBody>
      </p:sp>
      <p:sp>
        <p:nvSpPr>
          <p:cNvPr id="10250" name="Rectangle 9"/>
          <p:cNvSpPr>
            <a:spLocks noGrp="1" noChangeArrowheads="1"/>
          </p:cNvSpPr>
          <p:nvPr>
            <p:ph type="title"/>
          </p:nvPr>
        </p:nvSpPr>
        <p:spPr/>
        <p:txBody>
          <a:bodyPr/>
          <a:lstStyle/>
          <a:p>
            <a:pPr eaLnBrk="1" hangingPunct="1"/>
            <a:r>
              <a:rPr lang="en-US" altLang="en-US" dirty="0" smtClean="0"/>
              <a:t>Traffic Control Plan</a:t>
            </a:r>
          </a:p>
        </p:txBody>
      </p:sp>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5115" y="2209800"/>
            <a:ext cx="3964085" cy="288811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01864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0" end="0"/>
                                            </p:txEl>
                                          </p:spTgt>
                                        </p:tgtEl>
                                        <p:attrNameLst>
                                          <p:attrName>style.visibility</p:attrName>
                                        </p:attrNameLst>
                                      </p:cBhvr>
                                      <p:to>
                                        <p:strVal val="visible"/>
                                      </p:to>
                                    </p:set>
                                    <p:animEffect transition="in" filter="fade">
                                      <p:cBhvr>
                                        <p:cTn id="7" dur="500"/>
                                        <p:tgtEl>
                                          <p:spTgt spid="51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1" end="1"/>
                                            </p:txEl>
                                          </p:spTgt>
                                        </p:tgtEl>
                                        <p:attrNameLst>
                                          <p:attrName>style.visibility</p:attrName>
                                        </p:attrNameLst>
                                      </p:cBhvr>
                                      <p:to>
                                        <p:strVal val="visible"/>
                                      </p:to>
                                    </p:set>
                                    <p:animEffect transition="in" filter="fade">
                                      <p:cBhvr>
                                        <p:cTn id="12" dur="500"/>
                                        <p:tgtEl>
                                          <p:spTgt spid="5129">
                                            <p:txEl>
                                              <p:pRg st="1" end="1"/>
                                            </p:txEl>
                                          </p:spTgt>
                                        </p:tgtEl>
                                      </p:cBhvr>
                                    </p:animEffect>
                                  </p:childTnLst>
                                </p:cTn>
                              </p:par>
                            </p:childTnLst>
                          </p:cTn>
                        </p:par>
                        <p:par>
                          <p:cTn id="13" fill="hold">
                            <p:stCondLst>
                              <p:cond delay="500"/>
                            </p:stCondLst>
                            <p:childTnLst>
                              <p:par>
                                <p:cTn id="14" presetID="10" presetClass="entr" presetSubtype="0" fill="hold" nodeType="afterEffect">
                                  <p:stCondLst>
                                    <p:cond delay="1000"/>
                                  </p:stCondLst>
                                  <p:childTnLst>
                                    <p:set>
                                      <p:cBhvr>
                                        <p:cTn id="15" dur="1" fill="hold">
                                          <p:stCondLst>
                                            <p:cond delay="0"/>
                                          </p:stCondLst>
                                        </p:cTn>
                                        <p:tgtEl>
                                          <p:spTgt spid="5129">
                                            <p:txEl>
                                              <p:pRg st="2" end="2"/>
                                            </p:txEl>
                                          </p:spTgt>
                                        </p:tgtEl>
                                        <p:attrNameLst>
                                          <p:attrName>style.visibility</p:attrName>
                                        </p:attrNameLst>
                                      </p:cBhvr>
                                      <p:to>
                                        <p:strVal val="visible"/>
                                      </p:to>
                                    </p:set>
                                    <p:animEffect transition="in" filter="fade">
                                      <p:cBhvr>
                                        <p:cTn id="16" dur="500"/>
                                        <p:tgtEl>
                                          <p:spTgt spid="5129">
                                            <p:txEl>
                                              <p:pRg st="2" end="2"/>
                                            </p:txEl>
                                          </p:spTgt>
                                        </p:tgtEl>
                                      </p:cBhvr>
                                    </p:animEffect>
                                  </p:childTnLst>
                                </p:cTn>
                              </p:par>
                            </p:childTnLst>
                          </p:cTn>
                        </p:par>
                        <p:par>
                          <p:cTn id="17" fill="hold">
                            <p:stCondLst>
                              <p:cond delay="2000"/>
                            </p:stCondLst>
                            <p:childTnLst>
                              <p:par>
                                <p:cTn id="18" presetID="10" presetClass="entr" presetSubtype="0" fill="hold" nodeType="afterEffect">
                                  <p:stCondLst>
                                    <p:cond delay="1000"/>
                                  </p:stCondLst>
                                  <p:childTnLst>
                                    <p:set>
                                      <p:cBhvr>
                                        <p:cTn id="19" dur="1" fill="hold">
                                          <p:stCondLst>
                                            <p:cond delay="0"/>
                                          </p:stCondLst>
                                        </p:cTn>
                                        <p:tgtEl>
                                          <p:spTgt spid="5129">
                                            <p:txEl>
                                              <p:pRg st="3" end="3"/>
                                            </p:txEl>
                                          </p:spTgt>
                                        </p:tgtEl>
                                        <p:attrNameLst>
                                          <p:attrName>style.visibility</p:attrName>
                                        </p:attrNameLst>
                                      </p:cBhvr>
                                      <p:to>
                                        <p:strVal val="visible"/>
                                      </p:to>
                                    </p:set>
                                    <p:animEffect transition="in" filter="fade">
                                      <p:cBhvr>
                                        <p:cTn id="20" dur="500"/>
                                        <p:tgtEl>
                                          <p:spTgt spid="51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7005C23D-6A2C-4B5B-AE64-61D73A82553E}" type="slidenum">
              <a:rPr lang="en-US" altLang="en-US" sz="1200" smtClean="0"/>
              <a:pPr eaLnBrk="1" hangingPunct="1">
                <a:spcBef>
                  <a:spcPct val="0"/>
                </a:spcBef>
                <a:buClrTx/>
                <a:buSzTx/>
                <a:buFontTx/>
                <a:buNone/>
                <a:defRPr/>
              </a:pPr>
              <a:t>8</a:t>
            </a:fld>
            <a:endParaRPr lang="en-US" altLang="en-US" sz="1200" dirty="0" smtClean="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609600" y="1828800"/>
            <a:ext cx="4724400" cy="4168774"/>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000" dirty="0" smtClean="0">
                <a:cs typeface="+mn-cs"/>
              </a:rPr>
              <a:t>These factors can effect worker safety</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Changing </a:t>
            </a:r>
            <a:r>
              <a:rPr lang="en-US" altLang="en-US" dirty="0">
                <a:cs typeface="+mn-cs"/>
              </a:rPr>
              <a:t>conditions</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Moving </a:t>
            </a:r>
            <a:r>
              <a:rPr lang="en-US" altLang="en-US" dirty="0">
                <a:cs typeface="+mn-cs"/>
              </a:rPr>
              <a:t>equipment </a:t>
            </a:r>
            <a:endParaRPr lang="en-US" altLang="en-US" dirty="0" smtClean="0">
              <a:cs typeface="+mn-cs"/>
            </a:endParaRP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Vehicles in </a:t>
            </a:r>
            <a:r>
              <a:rPr lang="en-US" altLang="en-US" dirty="0">
                <a:cs typeface="+mn-cs"/>
              </a:rPr>
              <a:t>the activity area</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Workers </a:t>
            </a:r>
            <a:r>
              <a:rPr lang="en-US" altLang="en-US" dirty="0">
                <a:cs typeface="+mn-cs"/>
              </a:rPr>
              <a:t>on </a:t>
            </a:r>
            <a:r>
              <a:rPr lang="en-US" altLang="en-US" dirty="0" smtClean="0">
                <a:cs typeface="+mn-cs"/>
              </a:rPr>
              <a:t>foot</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Workers not visible</a:t>
            </a:r>
            <a:endParaRPr lang="en-US" altLang="en-US" dirty="0">
              <a:cs typeface="+mn-cs"/>
            </a:endParaRP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Distracted/impaired </a:t>
            </a:r>
            <a:r>
              <a:rPr lang="en-US" altLang="en-US" dirty="0">
                <a:cs typeface="+mn-cs"/>
              </a:rPr>
              <a:t>drivers</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Short </a:t>
            </a:r>
            <a:r>
              <a:rPr lang="en-US" altLang="en-US" dirty="0">
                <a:cs typeface="+mn-cs"/>
              </a:rPr>
              <a:t>duration projects</a:t>
            </a:r>
          </a:p>
          <a:p>
            <a:pPr marL="455612" lvl="1" indent="-285750" eaLnBrk="0" hangingPunct="0">
              <a:spcBef>
                <a:spcPts val="1200"/>
              </a:spcBef>
              <a:spcAft>
                <a:spcPts val="600"/>
              </a:spcAft>
              <a:buFont typeface="Wingdings" panose="05000000000000000000" pitchFamily="2" charset="2"/>
              <a:buChar char="ü"/>
              <a:defRPr/>
            </a:pPr>
            <a:r>
              <a:rPr lang="en-US" altLang="en-US" dirty="0" smtClean="0">
                <a:cs typeface="+mn-cs"/>
              </a:rPr>
              <a:t>Barriers possibly not feasible</a:t>
            </a:r>
            <a:endParaRPr lang="en-US" i="1" dirty="0">
              <a:solidFill>
                <a:srgbClr val="002060"/>
              </a:solidFill>
              <a:cs typeface="+mn-cs"/>
            </a:endParaRPr>
          </a:p>
        </p:txBody>
      </p:sp>
      <p:sp>
        <p:nvSpPr>
          <p:cNvPr id="10250" name="Rectangle 9"/>
          <p:cNvSpPr>
            <a:spLocks noGrp="1" noChangeArrowheads="1"/>
          </p:cNvSpPr>
          <p:nvPr>
            <p:ph type="title"/>
          </p:nvPr>
        </p:nvSpPr>
        <p:spPr/>
        <p:txBody>
          <a:bodyPr/>
          <a:lstStyle/>
          <a:p>
            <a:pPr eaLnBrk="1" hangingPunct="1"/>
            <a:r>
              <a:rPr lang="en-US" altLang="en-US" dirty="0" smtClean="0"/>
              <a:t>Factors</a:t>
            </a:r>
          </a:p>
        </p:txBody>
      </p:sp>
      <p:pic>
        <p:nvPicPr>
          <p:cNvPr id="102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05400" y="2174689"/>
            <a:ext cx="38100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73830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2" end="2"/>
                                            </p:txEl>
                                          </p:spTgt>
                                        </p:tgtEl>
                                        <p:attrNameLst>
                                          <p:attrName>style.visibility</p:attrName>
                                        </p:attrNameLst>
                                      </p:cBhvr>
                                      <p:to>
                                        <p:strVal val="visible"/>
                                      </p:to>
                                    </p:set>
                                    <p:animEffect transition="in" filter="fade">
                                      <p:cBhvr>
                                        <p:cTn id="12" dur="500"/>
                                        <p:tgtEl>
                                          <p:spTgt spid="51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9">
                                            <p:txEl>
                                              <p:pRg st="3" end="3"/>
                                            </p:txEl>
                                          </p:spTgt>
                                        </p:tgtEl>
                                        <p:attrNameLst>
                                          <p:attrName>style.visibility</p:attrName>
                                        </p:attrNameLst>
                                      </p:cBhvr>
                                      <p:to>
                                        <p:strVal val="visible"/>
                                      </p:to>
                                    </p:set>
                                    <p:animEffect transition="in" filter="fade">
                                      <p:cBhvr>
                                        <p:cTn id="17" dur="500"/>
                                        <p:tgtEl>
                                          <p:spTgt spid="51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9">
                                            <p:txEl>
                                              <p:pRg st="4" end="4"/>
                                            </p:txEl>
                                          </p:spTgt>
                                        </p:tgtEl>
                                        <p:attrNameLst>
                                          <p:attrName>style.visibility</p:attrName>
                                        </p:attrNameLst>
                                      </p:cBhvr>
                                      <p:to>
                                        <p:strVal val="visible"/>
                                      </p:to>
                                    </p:set>
                                    <p:animEffect transition="in" filter="fade">
                                      <p:cBhvr>
                                        <p:cTn id="22" dur="500"/>
                                        <p:tgtEl>
                                          <p:spTgt spid="51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9">
                                            <p:txEl>
                                              <p:pRg st="5" end="5"/>
                                            </p:txEl>
                                          </p:spTgt>
                                        </p:tgtEl>
                                        <p:attrNameLst>
                                          <p:attrName>style.visibility</p:attrName>
                                        </p:attrNameLst>
                                      </p:cBhvr>
                                      <p:to>
                                        <p:strVal val="visible"/>
                                      </p:to>
                                    </p:set>
                                    <p:animEffect transition="in" filter="fade">
                                      <p:cBhvr>
                                        <p:cTn id="27" dur="500"/>
                                        <p:tgtEl>
                                          <p:spTgt spid="512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9">
                                            <p:txEl>
                                              <p:pRg st="6" end="6"/>
                                            </p:txEl>
                                          </p:spTgt>
                                        </p:tgtEl>
                                        <p:attrNameLst>
                                          <p:attrName>style.visibility</p:attrName>
                                        </p:attrNameLst>
                                      </p:cBhvr>
                                      <p:to>
                                        <p:strVal val="visible"/>
                                      </p:to>
                                    </p:set>
                                    <p:animEffect transition="in" filter="fade">
                                      <p:cBhvr>
                                        <p:cTn id="32" dur="500"/>
                                        <p:tgtEl>
                                          <p:spTgt spid="512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129">
                                            <p:txEl>
                                              <p:pRg st="7" end="7"/>
                                            </p:txEl>
                                          </p:spTgt>
                                        </p:tgtEl>
                                        <p:attrNameLst>
                                          <p:attrName>style.visibility</p:attrName>
                                        </p:attrNameLst>
                                      </p:cBhvr>
                                      <p:to>
                                        <p:strVal val="visible"/>
                                      </p:to>
                                    </p:set>
                                    <p:animEffect transition="in" filter="fade">
                                      <p:cBhvr>
                                        <p:cTn id="37" dur="500"/>
                                        <p:tgtEl>
                                          <p:spTgt spid="5129">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129">
                                            <p:txEl>
                                              <p:pRg st="8" end="8"/>
                                            </p:txEl>
                                          </p:spTgt>
                                        </p:tgtEl>
                                        <p:attrNameLst>
                                          <p:attrName>style.visibility</p:attrName>
                                        </p:attrNameLst>
                                      </p:cBhvr>
                                      <p:to>
                                        <p:strVal val="visible"/>
                                      </p:to>
                                    </p:set>
                                    <p:animEffect transition="in" filter="fade">
                                      <p:cBhvr>
                                        <p:cTn id="42" dur="500"/>
                                        <p:tgtEl>
                                          <p:spTgt spid="512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one</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a:t>Hazards caused by distractions </a:t>
            </a:r>
            <a:r>
              <a:rPr lang="en-US" altLang="en-US" sz="1600" dirty="0" smtClean="0"/>
              <a:t>(and other issues) make </a:t>
            </a:r>
            <a:r>
              <a:rPr lang="en-US" altLang="en-US" sz="1600" dirty="0"/>
              <a:t>it necessary to put in place the proper measures to control the </a:t>
            </a:r>
            <a:r>
              <a:rPr lang="en-US" altLang="en-US" sz="1600" dirty="0" smtClean="0"/>
              <a:t>risks encountered in work zones.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a:t>Every </a:t>
            </a:r>
            <a:r>
              <a:rPr lang="en-US" altLang="en-US" sz="1600" dirty="0" smtClean="0"/>
              <a:t>week ______  work </a:t>
            </a:r>
            <a:r>
              <a:rPr lang="en-US" altLang="en-US" sz="1600" dirty="0"/>
              <a:t>zone crashes </a:t>
            </a:r>
            <a:r>
              <a:rPr lang="en-US" altLang="en-US" sz="1600" dirty="0" smtClean="0"/>
              <a:t>occurred that </a:t>
            </a:r>
            <a:r>
              <a:rPr lang="en-US" altLang="en-US" sz="1600" dirty="0"/>
              <a:t>resulted in at least one </a:t>
            </a:r>
            <a:r>
              <a:rPr lang="en-US" altLang="en-US" sz="1600" dirty="0" smtClean="0"/>
              <a:t>fatality.    </a:t>
            </a:r>
          </a:p>
          <a:p>
            <a:pPr marL="685800" lvl="1" indent="-228600" eaLnBrk="1" hangingPunct="1">
              <a:spcBef>
                <a:spcPts val="600"/>
              </a:spcBef>
              <a:spcAft>
                <a:spcPts val="0"/>
              </a:spcAft>
              <a:buClrTx/>
              <a:buSzPct val="70000"/>
              <a:buFont typeface="+mj-lt"/>
              <a:buAutoNum type="alphaLcPeriod"/>
            </a:pPr>
            <a:r>
              <a:rPr lang="en-US" altLang="en-US" sz="1400" dirty="0"/>
              <a:t>5</a:t>
            </a:r>
            <a:r>
              <a:rPr lang="en-US" altLang="en-US" sz="1400" dirty="0" smtClean="0"/>
              <a:t>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12</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50</a:t>
            </a:r>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The public highway system can be one of the most dangerous work environments in the United States.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9</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762000" y="24384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685800" y="38862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685800" y="53340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82530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69EF3664-67F6-4AB2-8E53-732C666A3698}">
  <ds:schemaRefs>
    <ds:schemaRef ds:uri="http://purl.org/dc/dcmitype/"/>
    <ds:schemaRef ds:uri="http://purl.org/dc/terms/"/>
    <ds:schemaRef ds:uri="http://www.w3.org/XML/1998/namespace"/>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8355</TotalTime>
  <Words>3656</Words>
  <Application>Microsoft Office PowerPoint</Application>
  <PresentationFormat>On-screen Show (4:3)</PresentationFormat>
  <Paragraphs>408</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Studio</vt:lpstr>
      <vt:lpstr>Work Zone Protection Continuing Education  Second Quarter 2018</vt:lpstr>
      <vt:lpstr>Objectives</vt:lpstr>
      <vt:lpstr>PowerPoint Presentation</vt:lpstr>
      <vt:lpstr>Industry Facts</vt:lpstr>
      <vt:lpstr>Work Zone Defined  </vt:lpstr>
      <vt:lpstr>Rule of the Lion</vt:lpstr>
      <vt:lpstr>Traffic Control Plan</vt:lpstr>
      <vt:lpstr>Factors</vt:lpstr>
      <vt:lpstr>Key Points-Session one</vt:lpstr>
      <vt:lpstr>Traffic Control</vt:lpstr>
      <vt:lpstr>The Purpose</vt:lpstr>
      <vt:lpstr>Effectiveness</vt:lpstr>
      <vt:lpstr>Send A Clear Message</vt:lpstr>
      <vt:lpstr>Warning Sign Placement</vt:lpstr>
      <vt:lpstr>Typical Placement</vt:lpstr>
      <vt:lpstr>Warning Sign Placement</vt:lpstr>
      <vt:lpstr>Portable Changeable Message Signs</vt:lpstr>
      <vt:lpstr>Cones</vt:lpstr>
      <vt:lpstr>Advance Warning Signs Short Duration</vt:lpstr>
      <vt:lpstr>Advance Warning Signs</vt:lpstr>
      <vt:lpstr>Merging Taper Formula</vt:lpstr>
      <vt:lpstr>Pedestrians</vt:lpstr>
      <vt:lpstr>Retro-Reflective Clothing</vt:lpstr>
      <vt:lpstr>Key Points-Session two</vt:lpstr>
      <vt:lpstr>Flagging</vt:lpstr>
      <vt:lpstr>Flagging Operations </vt:lpstr>
      <vt:lpstr>Flagger Operations</vt:lpstr>
      <vt:lpstr>Requirements</vt:lpstr>
      <vt:lpstr>Requirements</vt:lpstr>
      <vt:lpstr>Key Points-Session three</vt:lpstr>
      <vt:lpstr>Review</vt:lpstr>
    </vt:vector>
  </TitlesOfParts>
  <Company>OSP Task Team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McGowan, James</cp:lastModifiedBy>
  <cp:revision>399</cp:revision>
  <cp:lastPrinted>2015-01-26T19:39:04Z</cp:lastPrinted>
  <dcterms:created xsi:type="dcterms:W3CDTF">2005-10-26T17:28:23Z</dcterms:created>
  <dcterms:modified xsi:type="dcterms:W3CDTF">2018-03-13T15:12:27Z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0x01010094513E8F33C0D347977E2039FEDACF07</vt:lpwstr>
  </property>
</Properties>
</file>