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16"/>
  </p:notesMasterIdLst>
  <p:handoutMasterIdLst>
    <p:handoutMasterId r:id="rId17"/>
  </p:handoutMasterIdLst>
  <p:sldIdLst>
    <p:sldId id="706" r:id="rId5"/>
    <p:sldId id="740" r:id="rId6"/>
    <p:sldId id="763" r:id="rId7"/>
    <p:sldId id="712" r:id="rId8"/>
    <p:sldId id="756" r:id="rId9"/>
    <p:sldId id="764" r:id="rId10"/>
    <p:sldId id="755" r:id="rId11"/>
    <p:sldId id="757" r:id="rId12"/>
    <p:sldId id="760" r:id="rId13"/>
    <p:sldId id="759" r:id="rId14"/>
    <p:sldId id="766" r:id="rId15"/>
  </p:sldIdLst>
  <p:sldSz cx="9144000" cy="6858000" type="screen4x3"/>
  <p:notesSz cx="7010400" cy="9296400"/>
  <p:custDataLst>
    <p:tags r:id="rId18"/>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30" autoAdjust="0"/>
    <p:restoredTop sz="68914" autoAdjust="0"/>
  </p:normalViewPr>
  <p:slideViewPr>
    <p:cSldViewPr>
      <p:cViewPr>
        <p:scale>
          <a:sx n="60" d="100"/>
          <a:sy n="60" d="100"/>
        </p:scale>
        <p:origin x="2088"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p:scale>
          <a:sx n="70" d="100"/>
          <a:sy n="70" d="100"/>
        </p:scale>
        <p:origin x="252" y="2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040" y="4416821"/>
            <a:ext cx="5608320" cy="4182270"/>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1</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mn-cs"/>
              </a:rPr>
              <a:t>Announce that this next section will address the topic of fatigue and its common causes pertaining to driving. Ask if anyone can define the term “fatigue” and what it might look like.</a:t>
            </a:r>
          </a:p>
          <a:p>
            <a:pPr eaLnBrk="1" hangingPunct="1"/>
            <a:endParaRPr lang="en-US" altLang="en-US" dirty="0"/>
          </a:p>
        </p:txBody>
      </p:sp>
    </p:spTree>
    <p:extLst>
      <p:ext uri="{BB962C8B-B14F-4D97-AF65-F5344CB8AC3E}">
        <p14:creationId xmlns:p14="http://schemas.microsoft.com/office/powerpoint/2010/main" val="651698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Before driving, take steps to assure that you will face minimal distractions on the road. If using GPS, enter your destination and decide your route. Pull over if any changes are required along the way.  Preset your stereo with any radio stations, music inputs, or other sound preferences.  Adjust your seat to assure you are sitting comfortably.  Adjust your rear-view mirrors to minimize blind spots.  Assure that any items you may need during the trip are in reaching distance.  If possible, designate a passenger to assist with any necessary adjustments, item retrieval, or navigation.</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10</a:t>
            </a:fld>
            <a:endParaRPr lang="en-US"/>
          </a:p>
        </p:txBody>
      </p:sp>
    </p:spTree>
    <p:extLst>
      <p:ext uri="{BB962C8B-B14F-4D97-AF65-F5344CB8AC3E}">
        <p14:creationId xmlns:p14="http://schemas.microsoft.com/office/powerpoint/2010/main" val="1543499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11</a:t>
            </a:fld>
            <a:endParaRPr lang="en-US" altLang="en-US"/>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3576"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two:</a:t>
            </a:r>
          </a:p>
          <a:p>
            <a:pPr eaLnBrk="1" hangingPunct="1"/>
            <a:endParaRPr lang="en-US" altLang="en-US" sz="1100" dirty="0"/>
          </a:p>
          <a:p>
            <a:pPr lvl="0"/>
            <a:r>
              <a:rPr lang="en-US" sz="1200" kern="1200" dirty="0">
                <a:solidFill>
                  <a:schemeClr val="tx1"/>
                </a:solidFill>
                <a:effectLst/>
                <a:latin typeface="Arial" charset="0"/>
                <a:ea typeface="+mn-ea"/>
                <a:cs typeface="+mn-cs"/>
              </a:rPr>
              <a:t>1.  Distracted driving may affect the driver’s ability to maintain adequate following distance.</a:t>
            </a:r>
          </a:p>
          <a:p>
            <a:r>
              <a:rPr lang="en-US" sz="1200" kern="1200" dirty="0">
                <a:solidFill>
                  <a:schemeClr val="tx1"/>
                </a:solidFill>
                <a:effectLst/>
                <a:latin typeface="Arial" charset="0"/>
                <a:ea typeface="+mn-ea"/>
                <a:cs typeface="+mn-cs"/>
              </a:rPr>
              <a:t> </a:t>
            </a:r>
          </a:p>
          <a:p>
            <a:pPr lvl="1"/>
            <a:r>
              <a:rPr lang="en-US" sz="1200" kern="1200" dirty="0">
                <a:solidFill>
                  <a:schemeClr val="tx1"/>
                </a:solidFill>
                <a:effectLst/>
                <a:latin typeface="Arial" charset="0"/>
                <a:ea typeface="+mn-ea"/>
                <a:cs typeface="+mn-cs"/>
              </a:rPr>
              <a:t>a.  </a:t>
            </a:r>
            <a:r>
              <a:rPr lang="en-US" sz="1200" b="1" kern="1200" dirty="0">
                <a:solidFill>
                  <a:schemeClr val="tx1"/>
                </a:solidFill>
                <a:effectLst/>
                <a:latin typeface="Arial" charset="0"/>
                <a:ea typeface="+mn-ea"/>
                <a:cs typeface="+mn-cs"/>
              </a:rPr>
              <a:t>True</a:t>
            </a:r>
          </a:p>
          <a:p>
            <a:pPr lvl="1"/>
            <a:r>
              <a:rPr lang="en-US" sz="1200" kern="1200" dirty="0">
                <a:solidFill>
                  <a:schemeClr val="tx1"/>
                </a:solidFill>
                <a:effectLst/>
                <a:latin typeface="Arial" charset="0"/>
                <a:ea typeface="+mn-ea"/>
                <a:cs typeface="+mn-cs"/>
              </a:rPr>
              <a:t>b.  False</a:t>
            </a:r>
          </a:p>
          <a:p>
            <a:r>
              <a:rPr lang="en-US" sz="1200" kern="1200" dirty="0">
                <a:solidFill>
                  <a:schemeClr val="tx1"/>
                </a:solidFill>
                <a:effectLst/>
                <a:latin typeface="Arial" charset="0"/>
                <a:ea typeface="+mn-ea"/>
                <a:cs typeface="+mn-cs"/>
              </a:rPr>
              <a:t> </a:t>
            </a:r>
          </a:p>
          <a:p>
            <a:pPr lvl="0"/>
            <a:r>
              <a:rPr lang="en-US" sz="1200" kern="1200" dirty="0">
                <a:solidFill>
                  <a:schemeClr val="tx1"/>
                </a:solidFill>
                <a:effectLst/>
                <a:latin typeface="Arial" charset="0"/>
                <a:ea typeface="+mn-ea"/>
                <a:cs typeface="+mn-cs"/>
              </a:rPr>
              <a:t>2.  Every day in the U.S. over ______ people are injured in crashes involving distracted drivers </a:t>
            </a:r>
          </a:p>
          <a:p>
            <a:r>
              <a:rPr lang="en-US" sz="1200" kern="1200" dirty="0">
                <a:solidFill>
                  <a:schemeClr val="tx1"/>
                </a:solidFill>
                <a:effectLst/>
                <a:latin typeface="Arial" charset="0"/>
                <a:ea typeface="+mn-ea"/>
                <a:cs typeface="+mn-cs"/>
              </a:rPr>
              <a:t> </a:t>
            </a:r>
          </a:p>
          <a:p>
            <a:pPr lvl="1"/>
            <a:r>
              <a:rPr lang="en-US" sz="1200" kern="1200" dirty="0">
                <a:solidFill>
                  <a:schemeClr val="tx1"/>
                </a:solidFill>
                <a:effectLst/>
                <a:latin typeface="Arial" charset="0"/>
                <a:ea typeface="+mn-ea"/>
                <a:cs typeface="+mn-cs"/>
              </a:rPr>
              <a:t>a.  500   </a:t>
            </a:r>
          </a:p>
          <a:p>
            <a:pPr lvl="1"/>
            <a:r>
              <a:rPr lang="en-US" sz="1200" kern="1200" dirty="0">
                <a:solidFill>
                  <a:schemeClr val="tx1"/>
                </a:solidFill>
                <a:effectLst/>
                <a:latin typeface="Arial" charset="0"/>
                <a:ea typeface="+mn-ea"/>
                <a:cs typeface="+mn-cs"/>
              </a:rPr>
              <a:t>b.  </a:t>
            </a:r>
            <a:r>
              <a:rPr lang="en-US" sz="1200" b="1" kern="1200" dirty="0">
                <a:solidFill>
                  <a:schemeClr val="tx1"/>
                </a:solidFill>
                <a:effectLst/>
                <a:latin typeface="Arial" charset="0"/>
                <a:ea typeface="+mn-ea"/>
                <a:cs typeface="+mn-cs"/>
              </a:rPr>
              <a:t>1,100</a:t>
            </a:r>
          </a:p>
          <a:p>
            <a:pPr lvl="1"/>
            <a:r>
              <a:rPr lang="en-US" sz="1200" kern="1200" dirty="0">
                <a:solidFill>
                  <a:schemeClr val="tx1"/>
                </a:solidFill>
                <a:effectLst/>
                <a:latin typeface="Arial" charset="0"/>
                <a:ea typeface="+mn-ea"/>
                <a:cs typeface="+mn-cs"/>
              </a:rPr>
              <a:t>c.  2,000</a:t>
            </a:r>
          </a:p>
          <a:p>
            <a:r>
              <a:rPr lang="en-US" sz="1200" kern="1200" dirty="0">
                <a:solidFill>
                  <a:schemeClr val="tx1"/>
                </a:solidFill>
                <a:effectLst/>
                <a:latin typeface="Arial" charset="0"/>
                <a:ea typeface="+mn-ea"/>
                <a:cs typeface="+mn-cs"/>
              </a:rPr>
              <a:t> </a:t>
            </a:r>
          </a:p>
          <a:p>
            <a:pPr lvl="0"/>
            <a:r>
              <a:rPr lang="en-US" sz="1200" kern="1200" dirty="0">
                <a:solidFill>
                  <a:schemeClr val="tx1"/>
                </a:solidFill>
                <a:effectLst/>
                <a:latin typeface="Arial" charset="0"/>
                <a:ea typeface="+mn-ea"/>
                <a:cs typeface="+mn-cs"/>
              </a:rPr>
              <a:t>3.  If you are texting while driving at 65 miles per hour, you need the length of an entire football field to achieve       a complete stop.</a:t>
            </a:r>
          </a:p>
          <a:p>
            <a:r>
              <a:rPr lang="en-US" sz="1200" kern="1200" dirty="0">
                <a:solidFill>
                  <a:schemeClr val="tx1"/>
                </a:solidFill>
                <a:effectLst/>
                <a:latin typeface="Arial" charset="0"/>
                <a:ea typeface="+mn-ea"/>
                <a:cs typeface="+mn-cs"/>
              </a:rPr>
              <a:t> </a:t>
            </a:r>
          </a:p>
          <a:p>
            <a:pPr lvl="1"/>
            <a:r>
              <a:rPr lang="en-US" sz="1200" kern="1200" dirty="0">
                <a:solidFill>
                  <a:schemeClr val="tx1"/>
                </a:solidFill>
                <a:effectLst/>
                <a:latin typeface="Arial" charset="0"/>
                <a:ea typeface="+mn-ea"/>
                <a:cs typeface="+mn-cs"/>
              </a:rPr>
              <a:t>a.  </a:t>
            </a:r>
            <a:r>
              <a:rPr lang="en-US" sz="1200" b="1" kern="1200" dirty="0">
                <a:solidFill>
                  <a:schemeClr val="tx1"/>
                </a:solidFill>
                <a:effectLst/>
                <a:latin typeface="Arial" charset="0"/>
                <a:ea typeface="+mn-ea"/>
                <a:cs typeface="+mn-cs"/>
              </a:rPr>
              <a:t>True</a:t>
            </a:r>
          </a:p>
          <a:p>
            <a:pPr lvl="1"/>
            <a:r>
              <a:rPr lang="en-US" sz="1200" kern="1200" dirty="0">
                <a:solidFill>
                  <a:schemeClr val="tx1"/>
                </a:solidFill>
                <a:effectLst/>
                <a:latin typeface="Arial" charset="0"/>
                <a:ea typeface="+mn-ea"/>
                <a:cs typeface="+mn-cs"/>
              </a:rPr>
              <a:t>b.  False</a:t>
            </a:r>
          </a:p>
        </p:txBody>
      </p:sp>
    </p:spTree>
    <p:extLst>
      <p:ext uri="{BB962C8B-B14F-4D97-AF65-F5344CB8AC3E}">
        <p14:creationId xmlns:p14="http://schemas.microsoft.com/office/powerpoint/2010/main" val="229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Explain. Read each item on the list. Ask if there are other causes not mentioned on the list.</a:t>
            </a:r>
          </a:p>
          <a:p>
            <a:br>
              <a:rPr lang="en-US" sz="1200" kern="1200" dirty="0">
                <a:solidFill>
                  <a:schemeClr val="tx1"/>
                </a:solidFill>
                <a:effectLst/>
                <a:latin typeface="Arial"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a:t>
            </a:fld>
            <a:endParaRPr lang="en-US"/>
          </a:p>
        </p:txBody>
      </p:sp>
    </p:spTree>
    <p:extLst>
      <p:ext uri="{BB962C8B-B14F-4D97-AF65-F5344CB8AC3E}">
        <p14:creationId xmlns:p14="http://schemas.microsoft.com/office/powerpoint/2010/main" val="1098936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Explain that each of the items listed on the slide and quite possibly some that are not mentioned can cause driver fatigue.  Ask the participants to list any that may not be listed.</a:t>
            </a:r>
          </a:p>
          <a:p>
            <a:br>
              <a:rPr lang="en-US" sz="1200" kern="1200" dirty="0">
                <a:solidFill>
                  <a:schemeClr val="tx1"/>
                </a:solidFill>
                <a:effectLst/>
                <a:latin typeface="Arial" charset="0"/>
                <a:ea typeface="+mn-ea"/>
                <a:cs typeface="+mn-cs"/>
              </a:rPr>
            </a:br>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a:t>
            </a:fld>
            <a:endParaRPr lang="en-US"/>
          </a:p>
        </p:txBody>
      </p:sp>
    </p:spTree>
    <p:extLst>
      <p:ext uri="{BB962C8B-B14F-4D97-AF65-F5344CB8AC3E}">
        <p14:creationId xmlns:p14="http://schemas.microsoft.com/office/powerpoint/2010/main" val="1098936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4</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mn-cs"/>
              </a:rPr>
              <a:t>State that the next slides will discuss how distractions affect driver safety.</a:t>
            </a:r>
          </a:p>
          <a:p>
            <a:endParaRPr lang="en-US" sz="1200" kern="1200" dirty="0">
              <a:solidFill>
                <a:schemeClr val="tx1"/>
              </a:solidFill>
              <a:effectLst/>
              <a:latin typeface="Arial" charset="0"/>
              <a:ea typeface="+mn-ea"/>
              <a:cs typeface="+mn-cs"/>
            </a:endParaRPr>
          </a:p>
          <a:p>
            <a:br>
              <a:rPr lang="en-US" sz="1200" kern="1200" dirty="0">
                <a:solidFill>
                  <a:schemeClr val="tx1"/>
                </a:solidFill>
                <a:effectLst/>
                <a:latin typeface="Arial" charset="0"/>
                <a:ea typeface="+mn-ea"/>
                <a:cs typeface="+mn-cs"/>
              </a:rPr>
            </a:br>
            <a:endParaRPr lang="en-US" altLang="en-US" dirty="0"/>
          </a:p>
        </p:txBody>
      </p:sp>
    </p:spTree>
    <p:extLst>
      <p:ext uri="{BB962C8B-B14F-4D97-AF65-F5344CB8AC3E}">
        <p14:creationId xmlns:p14="http://schemas.microsoft.com/office/powerpoint/2010/main" val="651698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Arial" charset="0"/>
                <a:ea typeface="+mn-ea"/>
                <a:cs typeface="+mn-cs"/>
              </a:rPr>
              <a:t>Explain these common distractions. Ask if participants have seen other drivers on the road  doing any of these or others not mentioned on this list. </a:t>
            </a:r>
            <a:r>
              <a:rPr lang="en-US" dirty="0"/>
              <a:t>Accident rates increase by four times when the driver is using electronic devices.  </a:t>
            </a:r>
            <a:r>
              <a:rPr lang="en-US" sz="1200" dirty="0"/>
              <a:t>Never talk, text, or type while operating a vehicle.  Pull over before answering the call or text.  If necessary, turn the device off.</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5</a:t>
            </a:fld>
            <a:endParaRPr lang="en-US"/>
          </a:p>
        </p:txBody>
      </p:sp>
    </p:spTree>
    <p:extLst>
      <p:ext uri="{BB962C8B-B14F-4D97-AF65-F5344CB8AC3E}">
        <p14:creationId xmlns:p14="http://schemas.microsoft.com/office/powerpoint/2010/main" val="4176273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Explain that talking on a cellular phone while driving can distract the driver and possibly put the driver and others at risk.  </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6</a:t>
            </a:fld>
            <a:endParaRPr lang="en-US"/>
          </a:p>
        </p:txBody>
      </p:sp>
    </p:spTree>
    <p:extLst>
      <p:ext uri="{BB962C8B-B14F-4D97-AF65-F5344CB8AC3E}">
        <p14:creationId xmlns:p14="http://schemas.microsoft.com/office/powerpoint/2010/main" val="4176273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Read this list of distractions that influence driving. Ask if there is any disagreement with any of these.  In addition, if everyone agrees, why are distractions so prevalent?  Ask the group:  “Can it happen to me?”</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7</a:t>
            </a:fld>
            <a:endParaRPr lang="en-US"/>
          </a:p>
        </p:txBody>
      </p:sp>
    </p:spTree>
    <p:extLst>
      <p:ext uri="{BB962C8B-B14F-4D97-AF65-F5344CB8AC3E}">
        <p14:creationId xmlns:p14="http://schemas.microsoft.com/office/powerpoint/2010/main" val="3158827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Arial" charset="0"/>
              </a:rPr>
              <a:t>According to the Center for Disease Control and Prevention (CDC), every day nine people lose their lives and over 1,100 people are injured in incidents involving distracted drivers.  To assure everyone’s safety on the road, drivers need to know what threatens to divert their attention from the road and what to do to avoid becoming another statistic.</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8</a:t>
            </a:fld>
            <a:endParaRPr lang="en-US"/>
          </a:p>
        </p:txBody>
      </p:sp>
    </p:spTree>
    <p:extLst>
      <p:ext uri="{BB962C8B-B14F-4D97-AF65-F5344CB8AC3E}">
        <p14:creationId xmlns:p14="http://schemas.microsoft.com/office/powerpoint/2010/main" val="2027769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mn-ea"/>
                <a:cs typeface="+mn-cs"/>
              </a:rPr>
              <a:t>Explain that when driving without distractions at 65 miles per hour, you need about 30 yards to achieve a complete stop.  If you are texting while driving at 65 miles per hour, you can need the length of an entire football field to achieve a complete stop.</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9</a:t>
            </a:fld>
            <a:endParaRPr lang="en-US"/>
          </a:p>
        </p:txBody>
      </p:sp>
    </p:spTree>
    <p:extLst>
      <p:ext uri="{BB962C8B-B14F-4D97-AF65-F5344CB8AC3E}">
        <p14:creationId xmlns:p14="http://schemas.microsoft.com/office/powerpoint/2010/main" val="26529480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066800"/>
            <a:ext cx="7772400" cy="2057400"/>
          </a:xfrm>
        </p:spPr>
        <p:txBody>
          <a:bodyPr/>
          <a:lstStyle/>
          <a:p>
            <a:pPr eaLnBrk="1" hangingPunct="1"/>
            <a:r>
              <a:rPr lang="en-US" altLang="en-US" i="0" dirty="0"/>
              <a:t>Fatigued Driving</a:t>
            </a:r>
            <a:br>
              <a:rPr lang="en-US" altLang="en-US" i="0" dirty="0"/>
            </a:br>
            <a:r>
              <a:rPr lang="en-US" altLang="en-US" sz="2400" i="0" dirty="0"/>
              <a:t>Session Two</a:t>
            </a:r>
            <a:r>
              <a:rPr lang="en-US" altLang="en-US" i="0" dirty="0"/>
              <a:t> </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solidFill>
                  <a:srgbClr val="000000"/>
                </a:solidFill>
              </a:rPr>
              <a:t>2-1</a:t>
            </a:r>
          </a:p>
        </p:txBody>
      </p:sp>
    </p:spTree>
    <p:extLst>
      <p:ext uri="{BB962C8B-B14F-4D97-AF65-F5344CB8AC3E}">
        <p14:creationId xmlns:p14="http://schemas.microsoft.com/office/powerpoint/2010/main" val="521171701"/>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7E39F-BD22-4438-A502-B184B312340E}"/>
              </a:ext>
            </a:extLst>
          </p:cNvPr>
          <p:cNvSpPr>
            <a:spLocks noGrp="1"/>
          </p:cNvSpPr>
          <p:nvPr>
            <p:ph type="title"/>
          </p:nvPr>
        </p:nvSpPr>
        <p:spPr/>
        <p:txBody>
          <a:bodyPr/>
          <a:lstStyle/>
          <a:p>
            <a:r>
              <a:rPr lang="en-US" dirty="0"/>
              <a:t>Avoid Distractions</a:t>
            </a:r>
          </a:p>
        </p:txBody>
      </p:sp>
      <p:sp>
        <p:nvSpPr>
          <p:cNvPr id="3" name="Content Placeholder 2">
            <a:extLst>
              <a:ext uri="{FF2B5EF4-FFF2-40B4-BE49-F238E27FC236}">
                <a16:creationId xmlns:a16="http://schemas.microsoft.com/office/drawing/2014/main" id="{25F4BB7B-F189-4385-89E1-D9F6758CF9B9}"/>
              </a:ext>
            </a:extLst>
          </p:cNvPr>
          <p:cNvSpPr>
            <a:spLocks noGrp="1"/>
          </p:cNvSpPr>
          <p:nvPr>
            <p:ph idx="1"/>
          </p:nvPr>
        </p:nvSpPr>
        <p:spPr>
          <a:xfrm>
            <a:off x="381000" y="1905000"/>
            <a:ext cx="4800600" cy="4038600"/>
          </a:xfrm>
        </p:spPr>
        <p:txBody>
          <a:bodyPr/>
          <a:lstStyle/>
          <a:p>
            <a:pPr marL="0" indent="0">
              <a:buNone/>
            </a:pPr>
            <a:r>
              <a:rPr lang="en-US" sz="2800" dirty="0"/>
              <a:t>Before driving: </a:t>
            </a:r>
          </a:p>
          <a:p>
            <a:pPr>
              <a:buClrTx/>
              <a:buFont typeface="Wingdings" panose="05000000000000000000" pitchFamily="2" charset="2"/>
              <a:buChar char="ü"/>
            </a:pPr>
            <a:r>
              <a:rPr lang="en-US" sz="2000" dirty="0"/>
              <a:t>If using GPS, enter your destination and decide your route</a:t>
            </a:r>
          </a:p>
          <a:p>
            <a:pPr>
              <a:buClrTx/>
              <a:buFont typeface="Wingdings" panose="05000000000000000000" pitchFamily="2" charset="2"/>
              <a:buChar char="ü"/>
            </a:pPr>
            <a:r>
              <a:rPr lang="en-US" sz="2000" dirty="0"/>
              <a:t>Preset your stereo</a:t>
            </a:r>
          </a:p>
          <a:p>
            <a:pPr>
              <a:buClrTx/>
              <a:buFont typeface="Wingdings" panose="05000000000000000000" pitchFamily="2" charset="2"/>
              <a:buChar char="ü"/>
            </a:pPr>
            <a:r>
              <a:rPr lang="en-US" sz="2000" dirty="0"/>
              <a:t>Adjust your seat</a:t>
            </a:r>
          </a:p>
          <a:p>
            <a:pPr>
              <a:buClrTx/>
              <a:buFont typeface="Wingdings" panose="05000000000000000000" pitchFamily="2" charset="2"/>
              <a:buChar char="ü"/>
            </a:pPr>
            <a:r>
              <a:rPr lang="en-US" sz="2000" dirty="0"/>
              <a:t>Adjust climate controls</a:t>
            </a:r>
          </a:p>
          <a:p>
            <a:pPr>
              <a:buClrTx/>
              <a:buFont typeface="Wingdings" panose="05000000000000000000" pitchFamily="2" charset="2"/>
              <a:buChar char="ü"/>
            </a:pPr>
            <a:r>
              <a:rPr lang="en-US" sz="2000" dirty="0"/>
              <a:t>Adjust mirrors</a:t>
            </a:r>
          </a:p>
          <a:p>
            <a:pPr>
              <a:buClrTx/>
              <a:buFont typeface="Wingdings" panose="05000000000000000000" pitchFamily="2" charset="2"/>
              <a:buChar char="ü"/>
            </a:pPr>
            <a:r>
              <a:rPr lang="en-US" sz="2000" dirty="0"/>
              <a:t>If available, designate a passenger to assist with adjustments, item retrieval, or navigation</a:t>
            </a:r>
          </a:p>
        </p:txBody>
      </p:sp>
      <p:sp>
        <p:nvSpPr>
          <p:cNvPr id="4" name="Slide Number Placeholder 3">
            <a:extLst>
              <a:ext uri="{FF2B5EF4-FFF2-40B4-BE49-F238E27FC236}">
                <a16:creationId xmlns:a16="http://schemas.microsoft.com/office/drawing/2014/main" id="{55198B93-6894-4F24-BC28-68C62D33271E}"/>
              </a:ext>
            </a:extLst>
          </p:cNvPr>
          <p:cNvSpPr>
            <a:spLocks noGrp="1"/>
          </p:cNvSpPr>
          <p:nvPr>
            <p:ph type="sldNum" sz="quarter" idx="12"/>
          </p:nvPr>
        </p:nvSpPr>
        <p:spPr/>
        <p:txBody>
          <a:bodyPr/>
          <a:lstStyle/>
          <a:p>
            <a:pPr>
              <a:defRPr/>
            </a:pPr>
            <a:r>
              <a:rPr lang="en-US" dirty="0"/>
              <a:t>2-10</a:t>
            </a:r>
          </a:p>
        </p:txBody>
      </p:sp>
      <p:pic>
        <p:nvPicPr>
          <p:cNvPr id="5122" name="Picture 2" descr="Image result for Safe Dri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1" y="2514600"/>
            <a:ext cx="3352800" cy="2667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0671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Two</a:t>
            </a:r>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a:t>Distracted driving may affect the driver’s ability to maintain adequate following distance.</a:t>
            </a:r>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457200" lvl="1" indent="0" eaLnBrk="1" hangingPunct="1">
              <a:spcBef>
                <a:spcPts val="600"/>
              </a:spcBef>
              <a:spcAft>
                <a:spcPts val="0"/>
              </a:spcAft>
              <a:buClrTx/>
              <a:buSzPct val="70000"/>
              <a:buNone/>
            </a:pPr>
            <a:endParaRPr lang="en-US" altLang="en-US" sz="1400" dirty="0"/>
          </a:p>
          <a:p>
            <a:pPr eaLnBrk="1" hangingPunct="1">
              <a:spcBef>
                <a:spcPts val="600"/>
              </a:spcBef>
              <a:spcAft>
                <a:spcPts val="0"/>
              </a:spcAft>
              <a:buClrTx/>
              <a:buFont typeface="+mj-lt"/>
              <a:buAutoNum type="arabicPeriod"/>
            </a:pPr>
            <a:r>
              <a:rPr lang="en-US" altLang="en-US" sz="1600" dirty="0"/>
              <a:t>Every day in the U.S. over ______ people are injured in crashes involving distracted drivers </a:t>
            </a:r>
          </a:p>
          <a:p>
            <a:pPr marL="685800" lvl="1" indent="-228600" eaLnBrk="1" hangingPunct="1">
              <a:spcBef>
                <a:spcPts val="600"/>
              </a:spcBef>
              <a:spcAft>
                <a:spcPts val="0"/>
              </a:spcAft>
              <a:buClrTx/>
              <a:buSzPct val="70000"/>
              <a:buFont typeface="+mj-lt"/>
              <a:buAutoNum type="alphaLcPeriod"/>
            </a:pPr>
            <a:r>
              <a:rPr lang="en-US" altLang="en-US" sz="1400" dirty="0"/>
              <a:t>500   </a:t>
            </a:r>
          </a:p>
          <a:p>
            <a:pPr marL="685800" lvl="1" indent="-228600" eaLnBrk="1" hangingPunct="1">
              <a:spcBef>
                <a:spcPts val="600"/>
              </a:spcBef>
              <a:spcAft>
                <a:spcPts val="0"/>
              </a:spcAft>
              <a:buClrTx/>
              <a:buSzPct val="70000"/>
              <a:buFont typeface="+mj-lt"/>
              <a:buAutoNum type="alphaLcPeriod"/>
            </a:pPr>
            <a:r>
              <a:rPr lang="en-US" altLang="en-US" sz="1400" dirty="0"/>
              <a:t>1,100</a:t>
            </a:r>
          </a:p>
          <a:p>
            <a:pPr marL="685800" lvl="1" indent="-228600" eaLnBrk="1" hangingPunct="1">
              <a:spcBef>
                <a:spcPts val="600"/>
              </a:spcBef>
              <a:spcAft>
                <a:spcPts val="0"/>
              </a:spcAft>
              <a:buClrTx/>
              <a:buSzPct val="70000"/>
              <a:buFont typeface="+mj-lt"/>
              <a:buAutoNum type="alphaLcPeriod"/>
            </a:pPr>
            <a:r>
              <a:rPr lang="en-US" altLang="en-US" sz="1400" dirty="0"/>
              <a:t>2,000</a:t>
            </a:r>
          </a:p>
          <a:p>
            <a:pPr marL="457200" lvl="1" indent="0" eaLnBrk="1" hangingPunct="1">
              <a:spcBef>
                <a:spcPts val="600"/>
              </a:spcBef>
              <a:spcAft>
                <a:spcPts val="0"/>
              </a:spcAft>
              <a:buClrTx/>
              <a:buSzPct val="70000"/>
              <a:buNone/>
            </a:pPr>
            <a:endParaRPr lang="en-US" altLang="en-US" sz="1400" dirty="0"/>
          </a:p>
          <a:p>
            <a:pPr eaLnBrk="1" hangingPunct="1">
              <a:spcBef>
                <a:spcPts val="600"/>
              </a:spcBef>
              <a:spcAft>
                <a:spcPts val="0"/>
              </a:spcAft>
              <a:buClrTx/>
              <a:buFont typeface="+mj-lt"/>
              <a:buAutoNum type="arabicPeriod"/>
            </a:pPr>
            <a:r>
              <a:rPr lang="en-US" altLang="en-US" sz="1600" dirty="0"/>
              <a:t>If you are texting while driving at 65 miles per hour, you need the length of an entire football field to achieve a complete stop.</a:t>
            </a:r>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2-11</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762000" y="24384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Rounded Rectangle 11"/>
          <p:cNvSpPr/>
          <p:nvPr/>
        </p:nvSpPr>
        <p:spPr bwMode="auto">
          <a:xfrm>
            <a:off x="714910" y="4144734"/>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3" name="Rounded Rectangle 12"/>
          <p:cNvSpPr/>
          <p:nvPr/>
        </p:nvSpPr>
        <p:spPr bwMode="auto">
          <a:xfrm>
            <a:off x="762000" y="55626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423604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500"/>
                                        <p:tgtEl>
                                          <p:spTgt spid="5">
                                            <p:txEl>
                                              <p:pRg st="5" end="5"/>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500"/>
                                        <p:tgtEl>
                                          <p:spTgt spid="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fade">
                                      <p:cBhvr>
                                        <p:cTn id="47" dur="500"/>
                                        <p:tgtEl>
                                          <p:spTgt spid="5">
                                            <p:txEl>
                                              <p:pRg st="9" end="9"/>
                                            </p:txEl>
                                          </p:spTgt>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5">
                                            <p:txEl>
                                              <p:pRg st="10" end="10"/>
                                            </p:txEl>
                                          </p:spTgt>
                                        </p:tgtEl>
                                        <p:attrNameLst>
                                          <p:attrName>style.visibility</p:attrName>
                                        </p:attrNameLst>
                                      </p:cBhvr>
                                      <p:to>
                                        <p:strVal val="visible"/>
                                      </p:to>
                                    </p:set>
                                    <p:animEffect transition="in" filter="fade">
                                      <p:cBhvr>
                                        <p:cTn id="51" dur="500"/>
                                        <p:tgtEl>
                                          <p:spTgt spid="5">
                                            <p:txEl>
                                              <p:pRg st="10" end="10"/>
                                            </p:txEl>
                                          </p:spTgt>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5">
                                            <p:txEl>
                                              <p:pRg st="11" end="11"/>
                                            </p:txEl>
                                          </p:spTgt>
                                        </p:tgtEl>
                                        <p:attrNameLst>
                                          <p:attrName>style.visibility</p:attrName>
                                        </p:attrNameLst>
                                      </p:cBhvr>
                                      <p:to>
                                        <p:strVal val="visible"/>
                                      </p:to>
                                    </p:set>
                                    <p:animEffect transition="in" filter="fade">
                                      <p:cBhvr>
                                        <p:cTn id="55" dur="500"/>
                                        <p:tgtEl>
                                          <p:spTgt spid="5">
                                            <p:txEl>
                                              <p:pRg st="11" end="1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2B0FD-8FC6-430E-B336-229544A47272}"/>
              </a:ext>
            </a:extLst>
          </p:cNvPr>
          <p:cNvSpPr>
            <a:spLocks noGrp="1"/>
          </p:cNvSpPr>
          <p:nvPr>
            <p:ph type="title"/>
          </p:nvPr>
        </p:nvSpPr>
        <p:spPr/>
        <p:txBody>
          <a:bodyPr/>
          <a:lstStyle/>
          <a:p>
            <a:r>
              <a:rPr lang="en-US" dirty="0"/>
              <a:t>Fatigue</a:t>
            </a:r>
          </a:p>
        </p:txBody>
      </p:sp>
      <p:sp>
        <p:nvSpPr>
          <p:cNvPr id="3" name="Content Placeholder 2">
            <a:extLst>
              <a:ext uri="{FF2B5EF4-FFF2-40B4-BE49-F238E27FC236}">
                <a16:creationId xmlns:a16="http://schemas.microsoft.com/office/drawing/2014/main" id="{573E6233-FAD9-40AB-B27F-49F5FE995E15}"/>
              </a:ext>
            </a:extLst>
          </p:cNvPr>
          <p:cNvSpPr>
            <a:spLocks noGrp="1"/>
          </p:cNvSpPr>
          <p:nvPr>
            <p:ph idx="1"/>
          </p:nvPr>
        </p:nvSpPr>
        <p:spPr>
          <a:xfrm>
            <a:off x="685800" y="1905000"/>
            <a:ext cx="4114800" cy="4038600"/>
          </a:xfrm>
        </p:spPr>
        <p:txBody>
          <a:bodyPr/>
          <a:lstStyle/>
          <a:p>
            <a:pPr marL="0" indent="0">
              <a:buNone/>
            </a:pPr>
            <a:r>
              <a:rPr lang="en-US" dirty="0"/>
              <a:t>Common Cause:</a:t>
            </a:r>
          </a:p>
          <a:p>
            <a:pPr lvl="1"/>
            <a:r>
              <a:rPr lang="en-US" sz="2400" dirty="0"/>
              <a:t>Early AM starts</a:t>
            </a:r>
          </a:p>
          <a:p>
            <a:pPr lvl="1"/>
            <a:r>
              <a:rPr lang="en-US" sz="2400" dirty="0"/>
              <a:t>Long days -  project scope driven</a:t>
            </a:r>
          </a:p>
          <a:p>
            <a:pPr lvl="1"/>
            <a:r>
              <a:rPr lang="en-US" sz="2400" dirty="0"/>
              <a:t>End of work week fatigue</a:t>
            </a:r>
          </a:p>
          <a:p>
            <a:pPr lvl="1"/>
            <a:r>
              <a:rPr lang="en-US" sz="2400" dirty="0"/>
              <a:t>Long commutes</a:t>
            </a:r>
          </a:p>
          <a:p>
            <a:pPr lvl="1"/>
            <a:r>
              <a:rPr lang="en-US" sz="2400" dirty="0"/>
              <a:t>Job can be physically &amp; mentally demanding</a:t>
            </a:r>
          </a:p>
          <a:p>
            <a:pPr marL="0" indent="0">
              <a:buNone/>
            </a:pPr>
            <a:endParaRPr lang="en-US" dirty="0"/>
          </a:p>
        </p:txBody>
      </p:sp>
      <p:sp>
        <p:nvSpPr>
          <p:cNvPr id="4" name="Slide Number Placeholder 3">
            <a:extLst>
              <a:ext uri="{FF2B5EF4-FFF2-40B4-BE49-F238E27FC236}">
                <a16:creationId xmlns:a16="http://schemas.microsoft.com/office/drawing/2014/main" id="{A0917DB2-1E8C-4CD2-A4C5-4D90E8A1E743}"/>
              </a:ext>
            </a:extLst>
          </p:cNvPr>
          <p:cNvSpPr>
            <a:spLocks noGrp="1"/>
          </p:cNvSpPr>
          <p:nvPr>
            <p:ph type="sldNum" sz="quarter" idx="12"/>
          </p:nvPr>
        </p:nvSpPr>
        <p:spPr/>
        <p:txBody>
          <a:bodyPr/>
          <a:lstStyle/>
          <a:p>
            <a:pPr>
              <a:defRPr/>
            </a:pPr>
            <a:r>
              <a:rPr lang="en-US" dirty="0"/>
              <a:t>2-2</a:t>
            </a:r>
          </a:p>
        </p:txBody>
      </p:sp>
      <p:pic>
        <p:nvPicPr>
          <p:cNvPr id="4098" name="Picture 2" descr="Image result for Early St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057399"/>
            <a:ext cx="3276600" cy="32602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676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2B0FD-8FC6-430E-B336-229544A47272}"/>
              </a:ext>
            </a:extLst>
          </p:cNvPr>
          <p:cNvSpPr>
            <a:spLocks noGrp="1"/>
          </p:cNvSpPr>
          <p:nvPr>
            <p:ph type="title"/>
          </p:nvPr>
        </p:nvSpPr>
        <p:spPr/>
        <p:txBody>
          <a:bodyPr/>
          <a:lstStyle/>
          <a:p>
            <a:r>
              <a:rPr lang="en-US" dirty="0"/>
              <a:t>Fatigue</a:t>
            </a:r>
          </a:p>
        </p:txBody>
      </p:sp>
      <p:sp>
        <p:nvSpPr>
          <p:cNvPr id="3" name="Content Placeholder 2">
            <a:extLst>
              <a:ext uri="{FF2B5EF4-FFF2-40B4-BE49-F238E27FC236}">
                <a16:creationId xmlns:a16="http://schemas.microsoft.com/office/drawing/2014/main" id="{573E6233-FAD9-40AB-B27F-49F5FE995E15}"/>
              </a:ext>
            </a:extLst>
          </p:cNvPr>
          <p:cNvSpPr>
            <a:spLocks noGrp="1"/>
          </p:cNvSpPr>
          <p:nvPr>
            <p:ph idx="1"/>
          </p:nvPr>
        </p:nvSpPr>
        <p:spPr>
          <a:xfrm>
            <a:off x="457200" y="1802524"/>
            <a:ext cx="4204137" cy="4038600"/>
          </a:xfrm>
        </p:spPr>
        <p:txBody>
          <a:bodyPr/>
          <a:lstStyle/>
          <a:p>
            <a:pPr marL="0" indent="0">
              <a:buNone/>
            </a:pPr>
            <a:r>
              <a:rPr lang="en-US" sz="2500" dirty="0"/>
              <a:t>Can be increased by:</a:t>
            </a:r>
          </a:p>
          <a:p>
            <a:pPr lvl="1">
              <a:spcBef>
                <a:spcPts val="1200"/>
              </a:spcBef>
              <a:spcAft>
                <a:spcPts val="600"/>
              </a:spcAft>
              <a:buClrTx/>
              <a:buSzPct val="95000"/>
              <a:buFont typeface="Wingdings" panose="05000000000000000000" pitchFamily="2" charset="2"/>
              <a:buChar char="ü"/>
            </a:pPr>
            <a:r>
              <a:rPr lang="en-US" dirty="0"/>
              <a:t>Humidity</a:t>
            </a:r>
          </a:p>
          <a:p>
            <a:pPr lvl="1">
              <a:spcBef>
                <a:spcPts val="1200"/>
              </a:spcBef>
              <a:spcAft>
                <a:spcPts val="600"/>
              </a:spcAft>
              <a:buClrTx/>
              <a:buSzPct val="95000"/>
              <a:buFont typeface="Wingdings" panose="05000000000000000000" pitchFamily="2" charset="2"/>
              <a:buChar char="ü"/>
            </a:pPr>
            <a:r>
              <a:rPr lang="en-US" dirty="0"/>
              <a:t>Lack of rest</a:t>
            </a:r>
          </a:p>
          <a:p>
            <a:pPr lvl="1">
              <a:spcBef>
                <a:spcPts val="1200"/>
              </a:spcBef>
              <a:spcAft>
                <a:spcPts val="600"/>
              </a:spcAft>
              <a:buClrTx/>
              <a:buSzPct val="95000"/>
              <a:buFont typeface="Wingdings" panose="05000000000000000000" pitchFamily="2" charset="2"/>
              <a:buChar char="ü"/>
            </a:pPr>
            <a:r>
              <a:rPr lang="en-US" dirty="0"/>
              <a:t>Dehydration</a:t>
            </a:r>
          </a:p>
          <a:p>
            <a:pPr lvl="1">
              <a:spcBef>
                <a:spcPts val="1200"/>
              </a:spcBef>
              <a:spcAft>
                <a:spcPts val="600"/>
              </a:spcAft>
              <a:buClrTx/>
              <a:buSzPct val="95000"/>
              <a:buFont typeface="Wingdings" panose="05000000000000000000" pitchFamily="2" charset="2"/>
              <a:buChar char="ü"/>
            </a:pPr>
            <a:r>
              <a:rPr lang="en-US" dirty="0"/>
              <a:t>Hunger</a:t>
            </a:r>
          </a:p>
          <a:p>
            <a:pPr lvl="1">
              <a:spcBef>
                <a:spcPts val="1200"/>
              </a:spcBef>
              <a:spcAft>
                <a:spcPts val="600"/>
              </a:spcAft>
              <a:buClrTx/>
              <a:buSzPct val="95000"/>
              <a:buFont typeface="Wingdings" panose="05000000000000000000" pitchFamily="2" charset="2"/>
              <a:buChar char="ü"/>
            </a:pPr>
            <a:r>
              <a:rPr lang="en-US" dirty="0"/>
              <a:t>Minor illness</a:t>
            </a:r>
          </a:p>
          <a:p>
            <a:pPr lvl="1">
              <a:spcBef>
                <a:spcPts val="1200"/>
              </a:spcBef>
              <a:spcAft>
                <a:spcPts val="600"/>
              </a:spcAft>
              <a:buClrTx/>
              <a:buSzPct val="95000"/>
              <a:buFont typeface="Wingdings" panose="05000000000000000000" pitchFamily="2" charset="2"/>
              <a:buChar char="ü"/>
            </a:pPr>
            <a:r>
              <a:rPr lang="en-US" dirty="0"/>
              <a:t>Distractions while driving</a:t>
            </a:r>
          </a:p>
          <a:p>
            <a:pPr marL="0" indent="0">
              <a:buNone/>
            </a:pPr>
            <a:endParaRPr lang="en-US" dirty="0"/>
          </a:p>
        </p:txBody>
      </p:sp>
      <p:sp>
        <p:nvSpPr>
          <p:cNvPr id="4" name="Slide Number Placeholder 3">
            <a:extLst>
              <a:ext uri="{FF2B5EF4-FFF2-40B4-BE49-F238E27FC236}">
                <a16:creationId xmlns:a16="http://schemas.microsoft.com/office/drawing/2014/main" id="{A0917DB2-1E8C-4CD2-A4C5-4D90E8A1E743}"/>
              </a:ext>
            </a:extLst>
          </p:cNvPr>
          <p:cNvSpPr>
            <a:spLocks noGrp="1"/>
          </p:cNvSpPr>
          <p:nvPr>
            <p:ph type="sldNum" sz="quarter" idx="12"/>
          </p:nvPr>
        </p:nvSpPr>
        <p:spPr/>
        <p:txBody>
          <a:bodyPr/>
          <a:lstStyle/>
          <a:p>
            <a:pPr>
              <a:defRPr/>
            </a:pPr>
            <a:r>
              <a:rPr lang="en-US" dirty="0"/>
              <a:t>2-3</a:t>
            </a:r>
          </a:p>
        </p:txBody>
      </p:sp>
      <p:pic>
        <p:nvPicPr>
          <p:cNvPr id="5122" name="Picture 2" descr="Image result for Fatigue dri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199" y="2081048"/>
            <a:ext cx="4054829" cy="34815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15371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dirty="0"/>
              <a:t>Distracted Driving </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solidFill>
                  <a:srgbClr val="000000"/>
                </a:solidFill>
              </a:rPr>
              <a:t>2-4</a:t>
            </a:r>
          </a:p>
        </p:txBody>
      </p:sp>
    </p:spTree>
    <p:extLst>
      <p:ext uri="{BB962C8B-B14F-4D97-AF65-F5344CB8AC3E}">
        <p14:creationId xmlns:p14="http://schemas.microsoft.com/office/powerpoint/2010/main" val="235653266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CA449-9005-4113-B857-377079C5AC44}"/>
              </a:ext>
            </a:extLst>
          </p:cNvPr>
          <p:cNvSpPr>
            <a:spLocks noGrp="1"/>
          </p:cNvSpPr>
          <p:nvPr>
            <p:ph type="title"/>
          </p:nvPr>
        </p:nvSpPr>
        <p:spPr/>
        <p:txBody>
          <a:bodyPr/>
          <a:lstStyle/>
          <a:p>
            <a:r>
              <a:rPr lang="en-US" dirty="0"/>
              <a:t>Common Distractions </a:t>
            </a:r>
          </a:p>
        </p:txBody>
      </p:sp>
      <p:sp>
        <p:nvSpPr>
          <p:cNvPr id="3" name="Content Placeholder 2">
            <a:extLst>
              <a:ext uri="{FF2B5EF4-FFF2-40B4-BE49-F238E27FC236}">
                <a16:creationId xmlns:a16="http://schemas.microsoft.com/office/drawing/2014/main" id="{303C9605-EFB2-4E40-8D2B-93B2D2ABE924}"/>
              </a:ext>
            </a:extLst>
          </p:cNvPr>
          <p:cNvSpPr>
            <a:spLocks noGrp="1"/>
          </p:cNvSpPr>
          <p:nvPr>
            <p:ph idx="1"/>
          </p:nvPr>
        </p:nvSpPr>
        <p:spPr/>
        <p:txBody>
          <a:bodyPr/>
          <a:lstStyle/>
          <a:p>
            <a:pPr marL="0" indent="0">
              <a:buNone/>
            </a:pPr>
            <a:r>
              <a:rPr lang="en-US" dirty="0"/>
              <a:t>Talking or Texting</a:t>
            </a:r>
          </a:p>
          <a:p>
            <a:pPr marL="0" indent="0">
              <a:buNone/>
            </a:pPr>
            <a:r>
              <a:rPr lang="en-US" dirty="0"/>
              <a:t>Programming GPS units </a:t>
            </a:r>
          </a:p>
          <a:p>
            <a:pPr marL="0" indent="0">
              <a:buNone/>
            </a:pPr>
            <a:r>
              <a:rPr lang="en-US" dirty="0"/>
              <a:t>Adjusting Vehicle Controls</a:t>
            </a:r>
          </a:p>
          <a:p>
            <a:pPr marL="0" indent="0">
              <a:buNone/>
            </a:pPr>
            <a:r>
              <a:rPr lang="en-US" dirty="0"/>
              <a:t>Reaching for objects</a:t>
            </a:r>
          </a:p>
          <a:p>
            <a:pPr marL="0" indent="0">
              <a:buNone/>
            </a:pPr>
            <a:r>
              <a:rPr lang="en-US" dirty="0"/>
              <a:t>Grooming</a:t>
            </a:r>
          </a:p>
          <a:p>
            <a:pPr marL="0" indent="0">
              <a:buNone/>
            </a:pPr>
            <a:r>
              <a:rPr lang="en-US" dirty="0"/>
              <a:t>Eating or drinking</a:t>
            </a:r>
          </a:p>
          <a:p>
            <a:pPr marL="0" indent="0">
              <a:buNone/>
            </a:pPr>
            <a:endParaRPr lang="en-US" dirty="0"/>
          </a:p>
        </p:txBody>
      </p:sp>
      <p:sp>
        <p:nvSpPr>
          <p:cNvPr id="4" name="Slide Number Placeholder 3">
            <a:extLst>
              <a:ext uri="{FF2B5EF4-FFF2-40B4-BE49-F238E27FC236}">
                <a16:creationId xmlns:a16="http://schemas.microsoft.com/office/drawing/2014/main" id="{42F3369E-5978-415D-8353-E488B7F3762F}"/>
              </a:ext>
            </a:extLst>
          </p:cNvPr>
          <p:cNvSpPr>
            <a:spLocks noGrp="1"/>
          </p:cNvSpPr>
          <p:nvPr>
            <p:ph type="sldNum" sz="quarter" idx="12"/>
          </p:nvPr>
        </p:nvSpPr>
        <p:spPr/>
        <p:txBody>
          <a:bodyPr/>
          <a:lstStyle/>
          <a:p>
            <a:pPr>
              <a:defRPr/>
            </a:pPr>
            <a:r>
              <a:rPr lang="en-US" dirty="0"/>
              <a:t>2-5</a:t>
            </a:r>
          </a:p>
        </p:txBody>
      </p:sp>
      <p:pic>
        <p:nvPicPr>
          <p:cNvPr id="2050" name="Picture 2" descr="Image result for Texting while driv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945386"/>
            <a:ext cx="2529942" cy="37696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75853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2F3369E-5978-415D-8353-E488B7F3762F}"/>
              </a:ext>
            </a:extLst>
          </p:cNvPr>
          <p:cNvSpPr>
            <a:spLocks noGrp="1"/>
          </p:cNvSpPr>
          <p:nvPr>
            <p:ph type="sldNum" sz="quarter" idx="12"/>
          </p:nvPr>
        </p:nvSpPr>
        <p:spPr>
          <a:xfrm>
            <a:off x="7162800" y="6400800"/>
            <a:ext cx="1600200" cy="457200"/>
          </a:xfrm>
        </p:spPr>
        <p:txBody>
          <a:bodyPr/>
          <a:lstStyle/>
          <a:p>
            <a:pPr>
              <a:defRPr/>
            </a:pPr>
            <a:r>
              <a:rPr lang="en-US" dirty="0"/>
              <a:t>2-6</a:t>
            </a:r>
          </a:p>
        </p:txBody>
      </p:sp>
      <p:pic>
        <p:nvPicPr>
          <p:cNvPr id="3074" name="Picture 2" descr="Image result for flat screen tv"/>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3400" y="609600"/>
            <a:ext cx="82296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99128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38672B-A55B-4C6D-BD46-667D1AA2B421}"/>
              </a:ext>
            </a:extLst>
          </p:cNvPr>
          <p:cNvSpPr>
            <a:spLocks noGrp="1"/>
          </p:cNvSpPr>
          <p:nvPr>
            <p:ph type="title"/>
          </p:nvPr>
        </p:nvSpPr>
        <p:spPr/>
        <p:txBody>
          <a:bodyPr/>
          <a:lstStyle/>
          <a:p>
            <a:r>
              <a:rPr lang="en-US" dirty="0"/>
              <a:t>How Does Distraction </a:t>
            </a:r>
            <a:br>
              <a:rPr lang="en-US" dirty="0"/>
            </a:br>
            <a:r>
              <a:rPr lang="en-US" dirty="0"/>
              <a:t>Influence Driving? </a:t>
            </a:r>
          </a:p>
        </p:txBody>
      </p:sp>
      <p:sp>
        <p:nvSpPr>
          <p:cNvPr id="8" name="Content Placeholder 7">
            <a:extLst>
              <a:ext uri="{FF2B5EF4-FFF2-40B4-BE49-F238E27FC236}">
                <a16:creationId xmlns:a16="http://schemas.microsoft.com/office/drawing/2014/main" id="{08A50084-21DF-4EBC-8303-00CDFB0EE343}"/>
              </a:ext>
            </a:extLst>
          </p:cNvPr>
          <p:cNvSpPr>
            <a:spLocks noGrp="1"/>
          </p:cNvSpPr>
          <p:nvPr>
            <p:ph idx="1"/>
          </p:nvPr>
        </p:nvSpPr>
        <p:spPr/>
        <p:txBody>
          <a:bodyPr/>
          <a:lstStyle/>
          <a:p>
            <a:pPr>
              <a:buClr>
                <a:srgbClr val="7030A0"/>
              </a:buClr>
              <a:buFont typeface="Wingdings" panose="05000000000000000000" pitchFamily="2" charset="2"/>
              <a:buChar char="ü"/>
            </a:pPr>
            <a:r>
              <a:rPr lang="en-US" sz="2800" dirty="0"/>
              <a:t>Changes reaction time</a:t>
            </a:r>
          </a:p>
          <a:p>
            <a:pPr>
              <a:buClr>
                <a:srgbClr val="7030A0"/>
              </a:buClr>
              <a:buFont typeface="Wingdings" panose="05000000000000000000" pitchFamily="2" charset="2"/>
              <a:buChar char="ü"/>
            </a:pPr>
            <a:r>
              <a:rPr lang="en-US" sz="2800" dirty="0"/>
              <a:t>Impairs judgment times</a:t>
            </a:r>
          </a:p>
          <a:p>
            <a:pPr>
              <a:buClr>
                <a:srgbClr val="7030A0"/>
              </a:buClr>
              <a:buFont typeface="Wingdings" panose="05000000000000000000" pitchFamily="2" charset="2"/>
              <a:buChar char="ü"/>
            </a:pPr>
            <a:r>
              <a:rPr lang="en-US" sz="2800" dirty="0"/>
              <a:t>Affects ability to maintain adequate following distance</a:t>
            </a:r>
          </a:p>
          <a:p>
            <a:pPr>
              <a:buClr>
                <a:srgbClr val="7030A0"/>
              </a:buClr>
              <a:buFont typeface="Wingdings" panose="05000000000000000000" pitchFamily="2" charset="2"/>
              <a:buChar char="ü"/>
            </a:pPr>
            <a:r>
              <a:rPr lang="en-US" sz="2800" dirty="0"/>
              <a:t>Causes driving on curves at higher speeds</a:t>
            </a:r>
          </a:p>
          <a:p>
            <a:pPr>
              <a:buClr>
                <a:srgbClr val="7030A0"/>
              </a:buClr>
              <a:buFont typeface="Wingdings" panose="05000000000000000000" pitchFamily="2" charset="2"/>
              <a:buChar char="ü"/>
            </a:pPr>
            <a:r>
              <a:rPr lang="en-US" sz="2800" dirty="0"/>
              <a:t>Impairs eye scanning</a:t>
            </a:r>
          </a:p>
          <a:p>
            <a:pPr>
              <a:buClr>
                <a:srgbClr val="7030A0"/>
              </a:buClr>
              <a:buFont typeface="Wingdings" panose="05000000000000000000" pitchFamily="2" charset="2"/>
              <a:buChar char="ü"/>
            </a:pPr>
            <a:r>
              <a:rPr lang="en-US" sz="2800" dirty="0"/>
              <a:t>Reduces mirror use</a:t>
            </a:r>
          </a:p>
          <a:p>
            <a:pPr>
              <a:buClr>
                <a:srgbClr val="7030A0"/>
              </a:buClr>
              <a:buFont typeface="Wingdings" panose="05000000000000000000" pitchFamily="2" charset="2"/>
              <a:buChar char="ü"/>
            </a:pPr>
            <a:r>
              <a:rPr lang="en-US" sz="2800" dirty="0"/>
              <a:t>Negatively impacts speed management</a:t>
            </a:r>
          </a:p>
        </p:txBody>
      </p:sp>
      <p:sp>
        <p:nvSpPr>
          <p:cNvPr id="4" name="Rectangle 9"/>
          <p:cNvSpPr>
            <a:spLocks noGrp="1" noChangeArrowheads="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2-7</a:t>
            </a:r>
          </a:p>
        </p:txBody>
      </p:sp>
    </p:spTree>
    <p:extLst>
      <p:ext uri="{BB962C8B-B14F-4D97-AF65-F5344CB8AC3E}">
        <p14:creationId xmlns:p14="http://schemas.microsoft.com/office/powerpoint/2010/main" val="31177660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fade">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fade">
                                      <p:cBhvr>
                                        <p:cTn id="3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BF5E8-5C11-4A52-B89F-7BB7015DEE18}"/>
              </a:ext>
            </a:extLst>
          </p:cNvPr>
          <p:cNvSpPr>
            <a:spLocks noGrp="1"/>
          </p:cNvSpPr>
          <p:nvPr>
            <p:ph type="title"/>
          </p:nvPr>
        </p:nvSpPr>
        <p:spPr/>
        <p:txBody>
          <a:bodyPr/>
          <a:lstStyle/>
          <a:p>
            <a:r>
              <a:rPr lang="en-US" dirty="0"/>
              <a:t>Center for Disease Control </a:t>
            </a:r>
          </a:p>
        </p:txBody>
      </p:sp>
      <p:sp>
        <p:nvSpPr>
          <p:cNvPr id="3" name="Content Placeholder 2">
            <a:extLst>
              <a:ext uri="{FF2B5EF4-FFF2-40B4-BE49-F238E27FC236}">
                <a16:creationId xmlns:a16="http://schemas.microsoft.com/office/drawing/2014/main" id="{FB8F95BD-01A5-46C8-A8A9-73DDBC948472}"/>
              </a:ext>
            </a:extLst>
          </p:cNvPr>
          <p:cNvSpPr>
            <a:spLocks noGrp="1"/>
          </p:cNvSpPr>
          <p:nvPr>
            <p:ph idx="1"/>
          </p:nvPr>
        </p:nvSpPr>
        <p:spPr>
          <a:xfrm>
            <a:off x="457200" y="1828800"/>
            <a:ext cx="8229600" cy="4114800"/>
          </a:xfrm>
          <a:solidFill>
            <a:srgbClr val="FF0000"/>
          </a:solidFill>
        </p:spPr>
        <p:txBody>
          <a:bodyPr/>
          <a:lstStyle/>
          <a:p>
            <a:pPr marL="0" indent="0" algn="ctr">
              <a:buNone/>
            </a:pPr>
            <a:r>
              <a:rPr lang="en-US" sz="4800" dirty="0">
                <a:solidFill>
                  <a:schemeClr val="bg1"/>
                </a:solidFill>
                <a:latin typeface="Arial Rounded MT Bold" panose="020F0704030504030204" pitchFamily="34" charset="0"/>
              </a:rPr>
              <a:t>Every Day:</a:t>
            </a:r>
          </a:p>
          <a:p>
            <a:pPr marL="0" indent="0" algn="ctr">
              <a:buNone/>
            </a:pPr>
            <a:r>
              <a:rPr lang="en-US" sz="4400" dirty="0">
                <a:solidFill>
                  <a:schemeClr val="bg1"/>
                </a:solidFill>
                <a:latin typeface="Arial Rounded MT Bold" panose="020F0704030504030204" pitchFamily="34" charset="0"/>
              </a:rPr>
              <a:t>9 People lose their lives and over 1,100 people are injured in crashes involving distracted drivers</a:t>
            </a:r>
            <a:r>
              <a:rPr lang="en-US" sz="4400" dirty="0">
                <a:solidFill>
                  <a:srgbClr val="002060"/>
                </a:solidFill>
                <a:latin typeface="Arial Rounded MT Bold" panose="020F0704030504030204" pitchFamily="34" charset="0"/>
              </a:rPr>
              <a:t> </a:t>
            </a:r>
          </a:p>
        </p:txBody>
      </p:sp>
      <p:sp>
        <p:nvSpPr>
          <p:cNvPr id="4" name="Slide Number Placeholder 3">
            <a:extLst>
              <a:ext uri="{FF2B5EF4-FFF2-40B4-BE49-F238E27FC236}">
                <a16:creationId xmlns:a16="http://schemas.microsoft.com/office/drawing/2014/main" id="{02B7D166-8EA3-4F3C-B806-277DA447C219}"/>
              </a:ext>
            </a:extLst>
          </p:cNvPr>
          <p:cNvSpPr>
            <a:spLocks noGrp="1"/>
          </p:cNvSpPr>
          <p:nvPr>
            <p:ph type="sldNum" sz="quarter" idx="12"/>
          </p:nvPr>
        </p:nvSpPr>
        <p:spPr/>
        <p:txBody>
          <a:bodyPr/>
          <a:lstStyle/>
          <a:p>
            <a:pPr>
              <a:defRPr/>
            </a:pPr>
            <a:r>
              <a:rPr lang="en-US" dirty="0"/>
              <a:t>2-8</a:t>
            </a:r>
          </a:p>
        </p:txBody>
      </p:sp>
      <p:pic>
        <p:nvPicPr>
          <p:cNvPr id="6146" name="Picture 2" descr="Image result for Safe Dri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56"/>
            <a:ext cx="9144000" cy="6863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77695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DEC4579-CC38-4244-81BC-7B4F2C283A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67" y="1695954"/>
            <a:ext cx="1126951" cy="439387"/>
          </a:xfrm>
          <a:prstGeom prst="rect">
            <a:avLst/>
          </a:prstGeom>
        </p:spPr>
      </p:pic>
      <p:sp>
        <p:nvSpPr>
          <p:cNvPr id="4" name="Slide Number Placeholder 3">
            <a:extLst>
              <a:ext uri="{FF2B5EF4-FFF2-40B4-BE49-F238E27FC236}">
                <a16:creationId xmlns:a16="http://schemas.microsoft.com/office/drawing/2014/main" id="{E2BAAF7B-BDC9-4A0D-BAEA-0A4099789D04}"/>
              </a:ext>
            </a:extLst>
          </p:cNvPr>
          <p:cNvSpPr>
            <a:spLocks noGrp="1"/>
          </p:cNvSpPr>
          <p:nvPr>
            <p:ph type="sldNum" sz="quarter" idx="12"/>
          </p:nvPr>
        </p:nvSpPr>
        <p:spPr/>
        <p:txBody>
          <a:bodyPr/>
          <a:lstStyle/>
          <a:p>
            <a:pPr>
              <a:defRPr/>
            </a:pPr>
            <a:fld id="{083B02C4-578E-4A57-9B99-0EE79F1D5CBA}" type="slidenum">
              <a:rPr lang="en-US" smtClean="0"/>
              <a:pPr>
                <a:defRPr/>
              </a:pPr>
              <a:t>9</a:t>
            </a:fld>
            <a:endParaRPr lang="en-US" dirty="0"/>
          </a:p>
        </p:txBody>
      </p:sp>
      <p:pic>
        <p:nvPicPr>
          <p:cNvPr id="5" name="Picture 4">
            <a:extLst>
              <a:ext uri="{FF2B5EF4-FFF2-40B4-BE49-F238E27FC236}">
                <a16:creationId xmlns:a16="http://schemas.microsoft.com/office/drawing/2014/main" id="{FA74B3C1-6A1B-4A0F-BD78-FB35F74BECAC}"/>
              </a:ext>
            </a:extLst>
          </p:cNvPr>
          <p:cNvPicPr>
            <a:picLocks noChangeAspect="1"/>
          </p:cNvPicPr>
          <p:nvPr/>
        </p:nvPicPr>
        <p:blipFill>
          <a:blip r:embed="rId4"/>
          <a:stretch>
            <a:fillRect/>
          </a:stretch>
        </p:blipFill>
        <p:spPr>
          <a:xfrm>
            <a:off x="-76200" y="-95252"/>
            <a:ext cx="9525000" cy="7258052"/>
          </a:xfrm>
          <a:prstGeom prst="rect">
            <a:avLst/>
          </a:prstGeom>
        </p:spPr>
      </p:pic>
      <p:cxnSp>
        <p:nvCxnSpPr>
          <p:cNvPr id="7" name="Straight Arrow Connector 6">
            <a:extLst>
              <a:ext uri="{FF2B5EF4-FFF2-40B4-BE49-F238E27FC236}">
                <a16:creationId xmlns:a16="http://schemas.microsoft.com/office/drawing/2014/main" id="{8D7AAF80-2317-464B-B956-AB0A6E3AD7D1}"/>
              </a:ext>
            </a:extLst>
          </p:cNvPr>
          <p:cNvCxnSpPr>
            <a:cxnSpLocks/>
          </p:cNvCxnSpPr>
          <p:nvPr/>
        </p:nvCxnSpPr>
        <p:spPr bwMode="auto">
          <a:xfrm>
            <a:off x="892740" y="1915648"/>
            <a:ext cx="1997864" cy="0"/>
          </a:xfrm>
          <a:prstGeom prst="straightConnector1">
            <a:avLst/>
          </a:prstGeom>
          <a:solidFill>
            <a:schemeClr val="accent1"/>
          </a:solidFill>
          <a:ln w="76200" cap="flat" cmpd="sng" algn="ctr">
            <a:solidFill>
              <a:srgbClr val="CC4129"/>
            </a:solidFill>
            <a:prstDash val="solid"/>
            <a:round/>
            <a:headEnd type="none" w="med" len="med"/>
            <a:tailEnd type="triangle"/>
          </a:ln>
          <a:effectLst/>
        </p:spPr>
      </p:cxnSp>
      <p:sp>
        <p:nvSpPr>
          <p:cNvPr id="8" name="Rectangle 7">
            <a:extLst>
              <a:ext uri="{FF2B5EF4-FFF2-40B4-BE49-F238E27FC236}">
                <a16:creationId xmlns:a16="http://schemas.microsoft.com/office/drawing/2014/main" id="{B5825F5A-392C-4C50-97A8-4ADAD68B87B1}"/>
              </a:ext>
            </a:extLst>
          </p:cNvPr>
          <p:cNvSpPr/>
          <p:nvPr/>
        </p:nvSpPr>
        <p:spPr>
          <a:xfrm>
            <a:off x="214485" y="2286000"/>
            <a:ext cx="8900412" cy="1384995"/>
          </a:xfrm>
          <a:prstGeom prst="rect">
            <a:avLst/>
          </a:prstGeom>
        </p:spPr>
        <p:txBody>
          <a:bodyPr wrap="square">
            <a:spAutoFit/>
          </a:bodyPr>
          <a:lstStyle/>
          <a:p>
            <a:pPr algn="ctr"/>
            <a:r>
              <a:rPr lang="en-US" sz="2800" b="1" dirty="0">
                <a:solidFill>
                  <a:srgbClr val="002060"/>
                </a:solidFill>
              </a:rPr>
              <a:t>When driving without distractions at 65 miles per hour, you need about 30 yards to achieve a complete stop</a:t>
            </a:r>
          </a:p>
        </p:txBody>
      </p:sp>
      <p:pic>
        <p:nvPicPr>
          <p:cNvPr id="18" name="Picture 17">
            <a:extLst>
              <a:ext uri="{FF2B5EF4-FFF2-40B4-BE49-F238E27FC236}">
                <a16:creationId xmlns:a16="http://schemas.microsoft.com/office/drawing/2014/main" id="{6DEC4579-CC38-4244-81BC-7B4F2C283A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50" y="1669889"/>
            <a:ext cx="1126951" cy="439387"/>
          </a:xfrm>
          <a:prstGeom prst="rect">
            <a:avLst/>
          </a:prstGeom>
        </p:spPr>
      </p:pic>
      <p:sp>
        <p:nvSpPr>
          <p:cNvPr id="19" name="Rectangle 18">
            <a:extLst>
              <a:ext uri="{FF2B5EF4-FFF2-40B4-BE49-F238E27FC236}">
                <a16:creationId xmlns:a16="http://schemas.microsoft.com/office/drawing/2014/main" id="{B5825F5A-392C-4C50-97A8-4ADAD68B87B1}"/>
              </a:ext>
            </a:extLst>
          </p:cNvPr>
          <p:cNvSpPr/>
          <p:nvPr/>
        </p:nvSpPr>
        <p:spPr>
          <a:xfrm>
            <a:off x="165581" y="2279176"/>
            <a:ext cx="8900412" cy="1384995"/>
          </a:xfrm>
          <a:prstGeom prst="rect">
            <a:avLst/>
          </a:prstGeom>
        </p:spPr>
        <p:txBody>
          <a:bodyPr wrap="square">
            <a:spAutoFit/>
          </a:bodyPr>
          <a:lstStyle/>
          <a:p>
            <a:pPr algn="ctr"/>
            <a:r>
              <a:rPr lang="en-US" sz="2800" b="1" dirty="0">
                <a:solidFill>
                  <a:srgbClr val="002060"/>
                </a:solidFill>
              </a:rPr>
              <a:t>When driving with distractions at 65 miles per hour, you need about </a:t>
            </a:r>
          </a:p>
          <a:p>
            <a:pPr algn="ctr"/>
            <a:r>
              <a:rPr lang="en-US" sz="2800" b="1" u="sng" dirty="0">
                <a:solidFill>
                  <a:srgbClr val="002060"/>
                </a:solidFill>
              </a:rPr>
              <a:t>100 yards </a:t>
            </a:r>
            <a:r>
              <a:rPr lang="en-US" sz="2800" b="1" dirty="0">
                <a:solidFill>
                  <a:srgbClr val="002060"/>
                </a:solidFill>
              </a:rPr>
              <a:t>to achieve a complete stop!</a:t>
            </a:r>
          </a:p>
        </p:txBody>
      </p:sp>
      <p:cxnSp>
        <p:nvCxnSpPr>
          <p:cNvPr id="20" name="Straight Arrow Connector 19">
            <a:extLst>
              <a:ext uri="{FF2B5EF4-FFF2-40B4-BE49-F238E27FC236}">
                <a16:creationId xmlns:a16="http://schemas.microsoft.com/office/drawing/2014/main" id="{8D7AAF80-2317-464B-B956-AB0A6E3AD7D1}"/>
              </a:ext>
            </a:extLst>
          </p:cNvPr>
          <p:cNvCxnSpPr>
            <a:cxnSpLocks/>
          </p:cNvCxnSpPr>
          <p:nvPr/>
        </p:nvCxnSpPr>
        <p:spPr bwMode="auto">
          <a:xfrm flipV="1">
            <a:off x="1159218" y="1889582"/>
            <a:ext cx="7679982" cy="26066"/>
          </a:xfrm>
          <a:prstGeom prst="straightConnector1">
            <a:avLst/>
          </a:prstGeom>
          <a:solidFill>
            <a:schemeClr val="accent1"/>
          </a:solidFill>
          <a:ln w="76200" cap="flat" cmpd="sng" algn="ctr">
            <a:solidFill>
              <a:srgbClr val="CC4129"/>
            </a:solidFill>
            <a:prstDash val="solid"/>
            <a:round/>
            <a:headEnd type="none" w="med" len="med"/>
            <a:tailEnd type="triangle"/>
          </a:ln>
          <a:effectLst/>
        </p:spPr>
      </p:cxnSp>
    </p:spTree>
    <p:extLst>
      <p:ext uri="{BB962C8B-B14F-4D97-AF65-F5344CB8AC3E}">
        <p14:creationId xmlns:p14="http://schemas.microsoft.com/office/powerpoint/2010/main" val="25465411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PPRESENTATIONGUID" val="90f0e126-0ada-4e96-8e2f-d16514522a08"/>
  <p:tag name="TPVERSION" val="8"/>
  <p:tag name="TPFULLVERSION" val="8.5.0.39"/>
  <p:tag name="PPTVERSION" val="14"/>
  <p:tag name="TPOS" val="2"/>
  <p:tag name="TPLASTSAVEVERSION" val="6.3 PC"/>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69EF3664-67F6-4AB2-8E53-732C666A3698}">
  <ds:schemaRefs>
    <ds:schemaRef ds:uri="http://schemas.microsoft.com/office/2006/documentManagement/types"/>
    <ds:schemaRef ds:uri="http://purl.org/dc/elements/1.1/"/>
    <ds:schemaRef ds:uri="http://purl.org/dc/dcmitype/"/>
    <ds:schemaRef ds:uri="http://purl.org/dc/term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9283</TotalTime>
  <Words>794</Words>
  <Application>Microsoft Office PowerPoint</Application>
  <PresentationFormat>On-screen Show (4:3)</PresentationFormat>
  <Paragraphs>117</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Black</vt:lpstr>
      <vt:lpstr>Arial Rounded MT Bold</vt:lpstr>
      <vt:lpstr>Times New Roman</vt:lpstr>
      <vt:lpstr>Wingdings</vt:lpstr>
      <vt:lpstr>Studio</vt:lpstr>
      <vt:lpstr>Fatigued Driving Session Two </vt:lpstr>
      <vt:lpstr>Fatigue</vt:lpstr>
      <vt:lpstr>Fatigue</vt:lpstr>
      <vt:lpstr>Distracted Driving </vt:lpstr>
      <vt:lpstr>Common Distractions </vt:lpstr>
      <vt:lpstr>PowerPoint Presentation</vt:lpstr>
      <vt:lpstr>How Does Distraction  Influence Driving? </vt:lpstr>
      <vt:lpstr>Center for Disease Control </vt:lpstr>
      <vt:lpstr>PowerPoint Presentation</vt:lpstr>
      <vt:lpstr>Avoid Distractions</vt:lpstr>
      <vt:lpstr>Key Points-Session Two</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Joiner, Shannon</cp:lastModifiedBy>
  <cp:revision>467</cp:revision>
  <cp:lastPrinted>2018-03-07T17:37:05Z</cp:lastPrinted>
  <dcterms:created xsi:type="dcterms:W3CDTF">2005-10-26T17:28:23Z</dcterms:created>
  <dcterms:modified xsi:type="dcterms:W3CDTF">2018-07-03T19:03:11Z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0x01010094513E8F33C0D347977E2039FEDACF07</vt:lpwstr>
  </property>
</Properties>
</file>