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theme/theme6.xml" ContentType="application/vnd.openxmlformats-officedocument.theme+xml"/>
  <Override PartName="/ppt/slideLayouts/slideLayout18.xml" ContentType="application/vnd.openxmlformats-officedocument.presentationml.slideLayout+xml"/>
  <Override PartName="/ppt/theme/theme7.xml" ContentType="application/vnd.openxmlformats-officedocument.theme+xml"/>
  <Override PartName="/ppt/slideLayouts/slideLayout19.xml" ContentType="application/vnd.openxmlformats-officedocument.presentationml.slideLayout+xml"/>
  <Override PartName="/ppt/theme/theme8.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61" r:id="rId2"/>
    <p:sldMasterId id="2147483963" r:id="rId3"/>
    <p:sldMasterId id="2147483965" r:id="rId4"/>
    <p:sldMasterId id="2147483967" r:id="rId5"/>
    <p:sldMasterId id="2147483969" r:id="rId6"/>
    <p:sldMasterId id="2147483971" r:id="rId7"/>
    <p:sldMasterId id="2147483973" r:id="rId8"/>
    <p:sldMasterId id="2147483975" r:id="rId9"/>
  </p:sldMasterIdLst>
  <p:notesMasterIdLst>
    <p:notesMasterId r:id="rId36"/>
  </p:notesMasterIdLst>
  <p:sldIdLst>
    <p:sldId id="257" r:id="rId10"/>
    <p:sldId id="272" r:id="rId11"/>
    <p:sldId id="273" r:id="rId12"/>
    <p:sldId id="260" r:id="rId13"/>
    <p:sldId id="289" r:id="rId14"/>
    <p:sldId id="286" r:id="rId15"/>
    <p:sldId id="288" r:id="rId16"/>
    <p:sldId id="291" r:id="rId17"/>
    <p:sldId id="290" r:id="rId18"/>
    <p:sldId id="297" r:id="rId19"/>
    <p:sldId id="314"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97" autoAdjust="0"/>
    <p:restoredTop sz="84014" autoAdjust="0"/>
  </p:normalViewPr>
  <p:slideViewPr>
    <p:cSldViewPr>
      <p:cViewPr varScale="1">
        <p:scale>
          <a:sx n="96" d="100"/>
          <a:sy n="96" d="100"/>
        </p:scale>
        <p:origin x="1968" y="78"/>
      </p:cViewPr>
      <p:guideLst>
        <p:guide orient="horz" pos="2160"/>
        <p:guide pos="2880"/>
      </p:guideLst>
    </p:cSldViewPr>
  </p:slideViewPr>
  <p:notesTextViewPr>
    <p:cViewPr>
      <p:scale>
        <a:sx n="100" d="100"/>
        <a:sy n="100" d="100"/>
      </p:scale>
      <p:origin x="0" y="0"/>
    </p:cViewPr>
  </p:notesTextViewPr>
  <p:sorterViewPr>
    <p:cViewPr>
      <p:scale>
        <a:sx n="130" d="100"/>
        <a:sy n="130" d="100"/>
      </p:scale>
      <p:origin x="0" y="0"/>
    </p:cViewPr>
  </p:sorterViewPr>
  <p:notesViewPr>
    <p:cSldViewPr>
      <p:cViewPr varScale="1">
        <p:scale>
          <a:sx n="52" d="100"/>
          <a:sy n="52" d="100"/>
        </p:scale>
        <p:origin x="2874"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C5CA8B-EF21-40C5-8EB2-111B6214B7D0}" type="doc">
      <dgm:prSet loTypeId="urn:microsoft.com/office/officeart/2005/8/layout/cycle8" loCatId="cycle" qsTypeId="urn:microsoft.com/office/officeart/2005/8/quickstyle/simple1" qsCatId="simple" csTypeId="urn:microsoft.com/office/officeart/2005/8/colors/accent1_2" csCatId="accent1" phldr="1"/>
      <dgm:spPr/>
      <dgm:t>
        <a:bodyPr/>
        <a:lstStyle/>
        <a:p>
          <a:endParaRPr lang="en-US"/>
        </a:p>
      </dgm:t>
    </dgm:pt>
    <dgm:pt modelId="{B5F907D7-A179-4395-9243-51E6B72F568A}">
      <dgm:prSet phldrT="[Text]"/>
      <dgm:spPr>
        <a:solidFill>
          <a:srgbClr val="00B050"/>
        </a:solidFill>
      </dgm:spPr>
      <dgm:t>
        <a:bodyPr/>
        <a:lstStyle/>
        <a:p>
          <a:r>
            <a:rPr lang="en-US" dirty="0"/>
            <a:t>Plan</a:t>
          </a:r>
        </a:p>
      </dgm:t>
    </dgm:pt>
    <dgm:pt modelId="{44B66F51-9B03-43B8-AACF-7E83F6D8D794}" type="parTrans" cxnId="{BAD19F78-FC56-489F-A9E5-C43727A87893}">
      <dgm:prSet/>
      <dgm:spPr/>
      <dgm:t>
        <a:bodyPr/>
        <a:lstStyle/>
        <a:p>
          <a:endParaRPr lang="en-US"/>
        </a:p>
      </dgm:t>
    </dgm:pt>
    <dgm:pt modelId="{791042C6-C4A7-47B5-A349-38149190B3B0}" type="sibTrans" cxnId="{BAD19F78-FC56-489F-A9E5-C43727A87893}">
      <dgm:prSet/>
      <dgm:spPr/>
      <dgm:t>
        <a:bodyPr/>
        <a:lstStyle/>
        <a:p>
          <a:endParaRPr lang="en-US"/>
        </a:p>
      </dgm:t>
    </dgm:pt>
    <dgm:pt modelId="{5B8F27A4-A689-413F-9F19-2BB9A1D0110F}">
      <dgm:prSet phldrT="[Text]"/>
      <dgm:spPr>
        <a:solidFill>
          <a:srgbClr val="FFC000"/>
        </a:solidFill>
      </dgm:spPr>
      <dgm:t>
        <a:bodyPr/>
        <a:lstStyle/>
        <a:p>
          <a:r>
            <a:rPr lang="en-US" dirty="0">
              <a:solidFill>
                <a:schemeClr val="tx1"/>
              </a:solidFill>
            </a:rPr>
            <a:t>Discuss</a:t>
          </a:r>
        </a:p>
      </dgm:t>
    </dgm:pt>
    <dgm:pt modelId="{9CD2FE25-CE9A-421C-A6BC-4ECB80613F81}" type="parTrans" cxnId="{E86ED3A7-8503-419B-99B2-C43C68B035D7}">
      <dgm:prSet/>
      <dgm:spPr/>
      <dgm:t>
        <a:bodyPr/>
        <a:lstStyle/>
        <a:p>
          <a:endParaRPr lang="en-US"/>
        </a:p>
      </dgm:t>
    </dgm:pt>
    <dgm:pt modelId="{38F8525B-2F26-49A0-842F-7BDCF03BBD7C}" type="sibTrans" cxnId="{E86ED3A7-8503-419B-99B2-C43C68B035D7}">
      <dgm:prSet/>
      <dgm:spPr/>
      <dgm:t>
        <a:bodyPr/>
        <a:lstStyle/>
        <a:p>
          <a:endParaRPr lang="en-US"/>
        </a:p>
      </dgm:t>
    </dgm:pt>
    <dgm:pt modelId="{1D1DAA51-7FB0-4588-BBD7-B84D50F67D83}">
      <dgm:prSet phldrT="[Text]"/>
      <dgm:spPr>
        <a:solidFill>
          <a:srgbClr val="C00000"/>
        </a:solidFill>
      </dgm:spPr>
      <dgm:t>
        <a:bodyPr/>
        <a:lstStyle/>
        <a:p>
          <a:r>
            <a:rPr lang="en-US" dirty="0"/>
            <a:t>Do</a:t>
          </a:r>
        </a:p>
      </dgm:t>
    </dgm:pt>
    <dgm:pt modelId="{09B45A45-4C61-45E3-953E-3BFF5323A2FE}" type="parTrans" cxnId="{36D1BEE9-8F27-4A62-86AF-155D3AD1FE11}">
      <dgm:prSet/>
      <dgm:spPr/>
      <dgm:t>
        <a:bodyPr/>
        <a:lstStyle/>
        <a:p>
          <a:endParaRPr lang="en-US"/>
        </a:p>
      </dgm:t>
    </dgm:pt>
    <dgm:pt modelId="{68DAE160-B98D-4E3E-A8C3-DD022CD15B2E}" type="sibTrans" cxnId="{36D1BEE9-8F27-4A62-86AF-155D3AD1FE11}">
      <dgm:prSet/>
      <dgm:spPr/>
      <dgm:t>
        <a:bodyPr/>
        <a:lstStyle/>
        <a:p>
          <a:endParaRPr lang="en-US"/>
        </a:p>
      </dgm:t>
    </dgm:pt>
    <dgm:pt modelId="{2293CAE2-7D0C-4387-ADBD-7E183D4EEA1D}">
      <dgm:prSet phldrT="[Text]"/>
      <dgm:spPr>
        <a:solidFill>
          <a:srgbClr val="FFFF00"/>
        </a:solidFill>
      </dgm:spPr>
      <dgm:t>
        <a:bodyPr/>
        <a:lstStyle/>
        <a:p>
          <a:r>
            <a:rPr lang="en-US" dirty="0">
              <a:solidFill>
                <a:schemeClr val="tx1"/>
              </a:solidFill>
            </a:rPr>
            <a:t>Review</a:t>
          </a:r>
        </a:p>
      </dgm:t>
    </dgm:pt>
    <dgm:pt modelId="{632AC735-8420-4485-8764-3FF47FEDB927}" type="parTrans" cxnId="{738B68AB-1E85-4CD5-BA07-3597AE01FB4F}">
      <dgm:prSet/>
      <dgm:spPr/>
      <dgm:t>
        <a:bodyPr/>
        <a:lstStyle/>
        <a:p>
          <a:endParaRPr lang="en-US"/>
        </a:p>
      </dgm:t>
    </dgm:pt>
    <dgm:pt modelId="{402C7325-5626-423A-95C2-B644E38E6C70}" type="sibTrans" cxnId="{738B68AB-1E85-4CD5-BA07-3597AE01FB4F}">
      <dgm:prSet/>
      <dgm:spPr/>
      <dgm:t>
        <a:bodyPr/>
        <a:lstStyle/>
        <a:p>
          <a:endParaRPr lang="en-US"/>
        </a:p>
      </dgm:t>
    </dgm:pt>
    <dgm:pt modelId="{D2DDEC15-EF7F-4CDA-AEDA-03C3F616433A}" type="pres">
      <dgm:prSet presAssocID="{90C5CA8B-EF21-40C5-8EB2-111B6214B7D0}" presName="compositeShape" presStyleCnt="0">
        <dgm:presLayoutVars>
          <dgm:chMax val="7"/>
          <dgm:dir/>
          <dgm:resizeHandles val="exact"/>
        </dgm:presLayoutVars>
      </dgm:prSet>
      <dgm:spPr/>
    </dgm:pt>
    <dgm:pt modelId="{2205B139-0023-4E1E-BB47-79ECDB176AA7}" type="pres">
      <dgm:prSet presAssocID="{90C5CA8B-EF21-40C5-8EB2-111B6214B7D0}" presName="wedge1" presStyleLbl="node1" presStyleIdx="0" presStyleCnt="4"/>
      <dgm:spPr>
        <a:solidFill>
          <a:srgbClr val="002060"/>
        </a:solidFill>
      </dgm:spPr>
    </dgm:pt>
    <dgm:pt modelId="{AD3D0715-2520-4CD3-A666-0D24EBE02B42}" type="pres">
      <dgm:prSet presAssocID="{90C5CA8B-EF21-40C5-8EB2-111B6214B7D0}" presName="dummy1a" presStyleCnt="0"/>
      <dgm:spPr/>
    </dgm:pt>
    <dgm:pt modelId="{95154226-58A4-43F0-9135-995DC8F5D5B2}" type="pres">
      <dgm:prSet presAssocID="{90C5CA8B-EF21-40C5-8EB2-111B6214B7D0}" presName="dummy1b" presStyleCnt="0"/>
      <dgm:spPr/>
    </dgm:pt>
    <dgm:pt modelId="{8A4770C8-A274-4FDC-BCC3-23D6F613770E}" type="pres">
      <dgm:prSet presAssocID="{90C5CA8B-EF21-40C5-8EB2-111B6214B7D0}" presName="wedge1Tx" presStyleLbl="node1" presStyleIdx="0" presStyleCnt="4">
        <dgm:presLayoutVars>
          <dgm:chMax val="0"/>
          <dgm:chPref val="0"/>
          <dgm:bulletEnabled val="1"/>
        </dgm:presLayoutVars>
      </dgm:prSet>
      <dgm:spPr/>
    </dgm:pt>
    <dgm:pt modelId="{C86106AA-6314-4A0F-B9D8-FF55D79D3DDC}" type="pres">
      <dgm:prSet presAssocID="{90C5CA8B-EF21-40C5-8EB2-111B6214B7D0}" presName="wedge2" presStyleLbl="node1" presStyleIdx="1" presStyleCnt="4"/>
      <dgm:spPr/>
    </dgm:pt>
    <dgm:pt modelId="{6493173B-C625-4EC8-96CB-9EDE78446C1B}" type="pres">
      <dgm:prSet presAssocID="{90C5CA8B-EF21-40C5-8EB2-111B6214B7D0}" presName="dummy2a" presStyleCnt="0"/>
      <dgm:spPr/>
    </dgm:pt>
    <dgm:pt modelId="{1C6FDC95-68FC-4C3C-9A62-24866C914263}" type="pres">
      <dgm:prSet presAssocID="{90C5CA8B-EF21-40C5-8EB2-111B6214B7D0}" presName="dummy2b" presStyleCnt="0"/>
      <dgm:spPr/>
    </dgm:pt>
    <dgm:pt modelId="{E85A63A3-0934-49D2-9E81-6728E7844C68}" type="pres">
      <dgm:prSet presAssocID="{90C5CA8B-EF21-40C5-8EB2-111B6214B7D0}" presName="wedge2Tx" presStyleLbl="node1" presStyleIdx="1" presStyleCnt="4">
        <dgm:presLayoutVars>
          <dgm:chMax val="0"/>
          <dgm:chPref val="0"/>
          <dgm:bulletEnabled val="1"/>
        </dgm:presLayoutVars>
      </dgm:prSet>
      <dgm:spPr/>
    </dgm:pt>
    <dgm:pt modelId="{CDCF23ED-1B62-42A4-B298-627EDF255EA6}" type="pres">
      <dgm:prSet presAssocID="{90C5CA8B-EF21-40C5-8EB2-111B6214B7D0}" presName="wedge3" presStyleLbl="node1" presStyleIdx="2" presStyleCnt="4"/>
      <dgm:spPr/>
    </dgm:pt>
    <dgm:pt modelId="{C6386F4C-8FF4-4014-A841-F23CF9546001}" type="pres">
      <dgm:prSet presAssocID="{90C5CA8B-EF21-40C5-8EB2-111B6214B7D0}" presName="dummy3a" presStyleCnt="0"/>
      <dgm:spPr/>
    </dgm:pt>
    <dgm:pt modelId="{E443D2C7-4AA7-42FB-BF4B-953C3FDF64F4}" type="pres">
      <dgm:prSet presAssocID="{90C5CA8B-EF21-40C5-8EB2-111B6214B7D0}" presName="dummy3b" presStyleCnt="0"/>
      <dgm:spPr/>
    </dgm:pt>
    <dgm:pt modelId="{FED0FD24-56B3-46A5-8B71-758DB4B41736}" type="pres">
      <dgm:prSet presAssocID="{90C5CA8B-EF21-40C5-8EB2-111B6214B7D0}" presName="wedge3Tx" presStyleLbl="node1" presStyleIdx="2" presStyleCnt="4">
        <dgm:presLayoutVars>
          <dgm:chMax val="0"/>
          <dgm:chPref val="0"/>
          <dgm:bulletEnabled val="1"/>
        </dgm:presLayoutVars>
      </dgm:prSet>
      <dgm:spPr/>
    </dgm:pt>
    <dgm:pt modelId="{AADF40A8-0B35-4E24-BDC2-A23E1ECB4709}" type="pres">
      <dgm:prSet presAssocID="{90C5CA8B-EF21-40C5-8EB2-111B6214B7D0}" presName="wedge4" presStyleLbl="node1" presStyleIdx="3" presStyleCnt="4"/>
      <dgm:spPr/>
    </dgm:pt>
    <dgm:pt modelId="{9DE0CD08-5133-435A-AFDC-971237B57B61}" type="pres">
      <dgm:prSet presAssocID="{90C5CA8B-EF21-40C5-8EB2-111B6214B7D0}" presName="dummy4a" presStyleCnt="0"/>
      <dgm:spPr/>
    </dgm:pt>
    <dgm:pt modelId="{95AF3D51-1009-4210-B7AF-E5AA1AECBCCE}" type="pres">
      <dgm:prSet presAssocID="{90C5CA8B-EF21-40C5-8EB2-111B6214B7D0}" presName="dummy4b" presStyleCnt="0"/>
      <dgm:spPr/>
    </dgm:pt>
    <dgm:pt modelId="{82B12FEA-89BA-4C7C-A2C1-EE5B8E6F2CCD}" type="pres">
      <dgm:prSet presAssocID="{90C5CA8B-EF21-40C5-8EB2-111B6214B7D0}" presName="wedge4Tx" presStyleLbl="node1" presStyleIdx="3" presStyleCnt="4">
        <dgm:presLayoutVars>
          <dgm:chMax val="0"/>
          <dgm:chPref val="0"/>
          <dgm:bulletEnabled val="1"/>
        </dgm:presLayoutVars>
      </dgm:prSet>
      <dgm:spPr/>
    </dgm:pt>
    <dgm:pt modelId="{B01620B5-E6B0-4B0E-9D33-ED179776EE8A}" type="pres">
      <dgm:prSet presAssocID="{791042C6-C4A7-47B5-A349-38149190B3B0}" presName="arrowWedge1" presStyleLbl="fgSibTrans2D1" presStyleIdx="0" presStyleCnt="4"/>
      <dgm:spPr/>
    </dgm:pt>
    <dgm:pt modelId="{1F6BF28C-1C82-49E1-BB3D-25560DD06E3A}" type="pres">
      <dgm:prSet presAssocID="{38F8525B-2F26-49A0-842F-7BDCF03BBD7C}" presName="arrowWedge2" presStyleLbl="fgSibTrans2D1" presStyleIdx="1" presStyleCnt="4"/>
      <dgm:spPr/>
    </dgm:pt>
    <dgm:pt modelId="{20551B28-71B2-4EE2-A4C5-1193174AD8C4}" type="pres">
      <dgm:prSet presAssocID="{68DAE160-B98D-4E3E-A8C3-DD022CD15B2E}" presName="arrowWedge3" presStyleLbl="fgSibTrans2D1" presStyleIdx="2" presStyleCnt="4"/>
      <dgm:spPr/>
    </dgm:pt>
    <dgm:pt modelId="{C0AB5055-F23A-46B2-8DB4-2A42E4E11FE7}" type="pres">
      <dgm:prSet presAssocID="{402C7325-5626-423A-95C2-B644E38E6C70}" presName="arrowWedge4" presStyleLbl="fgSibTrans2D1" presStyleIdx="3" presStyleCnt="4"/>
      <dgm:spPr/>
    </dgm:pt>
  </dgm:ptLst>
  <dgm:cxnLst>
    <dgm:cxn modelId="{F4B3D525-F5B3-4471-84A0-1D0671060A3B}" type="presOf" srcId="{1D1DAA51-7FB0-4588-BBD7-B84D50F67D83}" destId="{FED0FD24-56B3-46A5-8B71-758DB4B41736}" srcOrd="1" destOrd="0" presId="urn:microsoft.com/office/officeart/2005/8/layout/cycle8"/>
    <dgm:cxn modelId="{BAD19F78-FC56-489F-A9E5-C43727A87893}" srcId="{90C5CA8B-EF21-40C5-8EB2-111B6214B7D0}" destId="{B5F907D7-A179-4395-9243-51E6B72F568A}" srcOrd="0" destOrd="0" parTransId="{44B66F51-9B03-43B8-AACF-7E83F6D8D794}" sibTransId="{791042C6-C4A7-47B5-A349-38149190B3B0}"/>
    <dgm:cxn modelId="{4930D989-7BE9-4A37-B57B-7915F95D8A3D}" type="presOf" srcId="{5B8F27A4-A689-413F-9F19-2BB9A1D0110F}" destId="{C86106AA-6314-4A0F-B9D8-FF55D79D3DDC}" srcOrd="0" destOrd="0" presId="urn:microsoft.com/office/officeart/2005/8/layout/cycle8"/>
    <dgm:cxn modelId="{CCF48FA5-4EB0-4D15-92FA-CD34C54D999E}" type="presOf" srcId="{90C5CA8B-EF21-40C5-8EB2-111B6214B7D0}" destId="{D2DDEC15-EF7F-4CDA-AEDA-03C3F616433A}" srcOrd="0" destOrd="0" presId="urn:microsoft.com/office/officeart/2005/8/layout/cycle8"/>
    <dgm:cxn modelId="{E86ED3A7-8503-419B-99B2-C43C68B035D7}" srcId="{90C5CA8B-EF21-40C5-8EB2-111B6214B7D0}" destId="{5B8F27A4-A689-413F-9F19-2BB9A1D0110F}" srcOrd="1" destOrd="0" parTransId="{9CD2FE25-CE9A-421C-A6BC-4ECB80613F81}" sibTransId="{38F8525B-2F26-49A0-842F-7BDCF03BBD7C}"/>
    <dgm:cxn modelId="{74E720AA-D4A9-4E0D-9E1E-FA7B484E95BE}" type="presOf" srcId="{5B8F27A4-A689-413F-9F19-2BB9A1D0110F}" destId="{E85A63A3-0934-49D2-9E81-6728E7844C68}" srcOrd="1" destOrd="0" presId="urn:microsoft.com/office/officeart/2005/8/layout/cycle8"/>
    <dgm:cxn modelId="{738B68AB-1E85-4CD5-BA07-3597AE01FB4F}" srcId="{90C5CA8B-EF21-40C5-8EB2-111B6214B7D0}" destId="{2293CAE2-7D0C-4387-ADBD-7E183D4EEA1D}" srcOrd="3" destOrd="0" parTransId="{632AC735-8420-4485-8764-3FF47FEDB927}" sibTransId="{402C7325-5626-423A-95C2-B644E38E6C70}"/>
    <dgm:cxn modelId="{44245FAF-7500-47E0-8AF6-C728A63ABEFC}" type="presOf" srcId="{2293CAE2-7D0C-4387-ADBD-7E183D4EEA1D}" destId="{AADF40A8-0B35-4E24-BDC2-A23E1ECB4709}" srcOrd="0" destOrd="0" presId="urn:microsoft.com/office/officeart/2005/8/layout/cycle8"/>
    <dgm:cxn modelId="{9E4578CD-7E8B-4574-8379-352536156101}" type="presOf" srcId="{1D1DAA51-7FB0-4588-BBD7-B84D50F67D83}" destId="{CDCF23ED-1B62-42A4-B298-627EDF255EA6}" srcOrd="0" destOrd="0" presId="urn:microsoft.com/office/officeart/2005/8/layout/cycle8"/>
    <dgm:cxn modelId="{06C173D0-0EAA-4513-A6BC-2A31C94B1A09}" type="presOf" srcId="{B5F907D7-A179-4395-9243-51E6B72F568A}" destId="{8A4770C8-A274-4FDC-BCC3-23D6F613770E}" srcOrd="1" destOrd="0" presId="urn:microsoft.com/office/officeart/2005/8/layout/cycle8"/>
    <dgm:cxn modelId="{B4536CE2-97E2-4427-9824-C4019C331788}" type="presOf" srcId="{B5F907D7-A179-4395-9243-51E6B72F568A}" destId="{2205B139-0023-4E1E-BB47-79ECDB176AA7}" srcOrd="0" destOrd="0" presId="urn:microsoft.com/office/officeart/2005/8/layout/cycle8"/>
    <dgm:cxn modelId="{36D1BEE9-8F27-4A62-86AF-155D3AD1FE11}" srcId="{90C5CA8B-EF21-40C5-8EB2-111B6214B7D0}" destId="{1D1DAA51-7FB0-4588-BBD7-B84D50F67D83}" srcOrd="2" destOrd="0" parTransId="{09B45A45-4C61-45E3-953E-3BFF5323A2FE}" sibTransId="{68DAE160-B98D-4E3E-A8C3-DD022CD15B2E}"/>
    <dgm:cxn modelId="{C3D95AEB-B036-45E0-9A61-189CEB8EBB58}" type="presOf" srcId="{2293CAE2-7D0C-4387-ADBD-7E183D4EEA1D}" destId="{82B12FEA-89BA-4C7C-A2C1-EE5B8E6F2CCD}" srcOrd="1" destOrd="0" presId="urn:microsoft.com/office/officeart/2005/8/layout/cycle8"/>
    <dgm:cxn modelId="{50E2FBC9-C0F9-4A28-9DDC-E026B8200069}" type="presParOf" srcId="{D2DDEC15-EF7F-4CDA-AEDA-03C3F616433A}" destId="{2205B139-0023-4E1E-BB47-79ECDB176AA7}" srcOrd="0" destOrd="0" presId="urn:microsoft.com/office/officeart/2005/8/layout/cycle8"/>
    <dgm:cxn modelId="{64FDD6AB-2D6C-4B54-863A-EC312D75C693}" type="presParOf" srcId="{D2DDEC15-EF7F-4CDA-AEDA-03C3F616433A}" destId="{AD3D0715-2520-4CD3-A666-0D24EBE02B42}" srcOrd="1" destOrd="0" presId="urn:microsoft.com/office/officeart/2005/8/layout/cycle8"/>
    <dgm:cxn modelId="{8BE02DBB-3AAC-4CEA-8EDD-2B5ECCBAAF94}" type="presParOf" srcId="{D2DDEC15-EF7F-4CDA-AEDA-03C3F616433A}" destId="{95154226-58A4-43F0-9135-995DC8F5D5B2}" srcOrd="2" destOrd="0" presId="urn:microsoft.com/office/officeart/2005/8/layout/cycle8"/>
    <dgm:cxn modelId="{1D147555-0E15-4591-9A18-A2817A33BEA4}" type="presParOf" srcId="{D2DDEC15-EF7F-4CDA-AEDA-03C3F616433A}" destId="{8A4770C8-A274-4FDC-BCC3-23D6F613770E}" srcOrd="3" destOrd="0" presId="urn:microsoft.com/office/officeart/2005/8/layout/cycle8"/>
    <dgm:cxn modelId="{E3EF93DB-4332-4BE7-97C6-F85CF0592F0C}" type="presParOf" srcId="{D2DDEC15-EF7F-4CDA-AEDA-03C3F616433A}" destId="{C86106AA-6314-4A0F-B9D8-FF55D79D3DDC}" srcOrd="4" destOrd="0" presId="urn:microsoft.com/office/officeart/2005/8/layout/cycle8"/>
    <dgm:cxn modelId="{256D6BBB-AAFA-4040-BD05-AC8BD2BE3DF2}" type="presParOf" srcId="{D2DDEC15-EF7F-4CDA-AEDA-03C3F616433A}" destId="{6493173B-C625-4EC8-96CB-9EDE78446C1B}" srcOrd="5" destOrd="0" presId="urn:microsoft.com/office/officeart/2005/8/layout/cycle8"/>
    <dgm:cxn modelId="{6AFEECC7-3560-4237-8367-D39012F4F310}" type="presParOf" srcId="{D2DDEC15-EF7F-4CDA-AEDA-03C3F616433A}" destId="{1C6FDC95-68FC-4C3C-9A62-24866C914263}" srcOrd="6" destOrd="0" presId="urn:microsoft.com/office/officeart/2005/8/layout/cycle8"/>
    <dgm:cxn modelId="{60C3A4FD-05A7-4E38-A1C4-E2F785D3D4B2}" type="presParOf" srcId="{D2DDEC15-EF7F-4CDA-AEDA-03C3F616433A}" destId="{E85A63A3-0934-49D2-9E81-6728E7844C68}" srcOrd="7" destOrd="0" presId="urn:microsoft.com/office/officeart/2005/8/layout/cycle8"/>
    <dgm:cxn modelId="{0EB40EB3-80DD-4CB8-ABDC-A93F7A171599}" type="presParOf" srcId="{D2DDEC15-EF7F-4CDA-AEDA-03C3F616433A}" destId="{CDCF23ED-1B62-42A4-B298-627EDF255EA6}" srcOrd="8" destOrd="0" presId="urn:microsoft.com/office/officeart/2005/8/layout/cycle8"/>
    <dgm:cxn modelId="{00512D65-9D85-41EC-BC8F-A1672238C30B}" type="presParOf" srcId="{D2DDEC15-EF7F-4CDA-AEDA-03C3F616433A}" destId="{C6386F4C-8FF4-4014-A841-F23CF9546001}" srcOrd="9" destOrd="0" presId="urn:microsoft.com/office/officeart/2005/8/layout/cycle8"/>
    <dgm:cxn modelId="{4D72A333-8605-49FF-9303-BABC2481BCAC}" type="presParOf" srcId="{D2DDEC15-EF7F-4CDA-AEDA-03C3F616433A}" destId="{E443D2C7-4AA7-42FB-BF4B-953C3FDF64F4}" srcOrd="10" destOrd="0" presId="urn:microsoft.com/office/officeart/2005/8/layout/cycle8"/>
    <dgm:cxn modelId="{FEAE784C-91C3-4D25-B8D2-8E44076E43E8}" type="presParOf" srcId="{D2DDEC15-EF7F-4CDA-AEDA-03C3F616433A}" destId="{FED0FD24-56B3-46A5-8B71-758DB4B41736}" srcOrd="11" destOrd="0" presId="urn:microsoft.com/office/officeart/2005/8/layout/cycle8"/>
    <dgm:cxn modelId="{1E9332D0-80EE-484F-B2EF-A108C4724FB9}" type="presParOf" srcId="{D2DDEC15-EF7F-4CDA-AEDA-03C3F616433A}" destId="{AADF40A8-0B35-4E24-BDC2-A23E1ECB4709}" srcOrd="12" destOrd="0" presId="urn:microsoft.com/office/officeart/2005/8/layout/cycle8"/>
    <dgm:cxn modelId="{98E70D86-E928-4260-A2A1-5F3D66BA4AF1}" type="presParOf" srcId="{D2DDEC15-EF7F-4CDA-AEDA-03C3F616433A}" destId="{9DE0CD08-5133-435A-AFDC-971237B57B61}" srcOrd="13" destOrd="0" presId="urn:microsoft.com/office/officeart/2005/8/layout/cycle8"/>
    <dgm:cxn modelId="{CBB6CB54-CE2A-4401-8EAB-D28771910ED4}" type="presParOf" srcId="{D2DDEC15-EF7F-4CDA-AEDA-03C3F616433A}" destId="{95AF3D51-1009-4210-B7AF-E5AA1AECBCCE}" srcOrd="14" destOrd="0" presId="urn:microsoft.com/office/officeart/2005/8/layout/cycle8"/>
    <dgm:cxn modelId="{50CCFAEC-C778-4943-B277-2A797D1A154C}" type="presParOf" srcId="{D2DDEC15-EF7F-4CDA-AEDA-03C3F616433A}" destId="{82B12FEA-89BA-4C7C-A2C1-EE5B8E6F2CCD}" srcOrd="15" destOrd="0" presId="urn:microsoft.com/office/officeart/2005/8/layout/cycle8"/>
    <dgm:cxn modelId="{14855D38-9DD9-46F2-B980-733A937F67B3}" type="presParOf" srcId="{D2DDEC15-EF7F-4CDA-AEDA-03C3F616433A}" destId="{B01620B5-E6B0-4B0E-9D33-ED179776EE8A}" srcOrd="16" destOrd="0" presId="urn:microsoft.com/office/officeart/2005/8/layout/cycle8"/>
    <dgm:cxn modelId="{B69BF126-0E60-41E9-B38E-BDE0408FDF12}" type="presParOf" srcId="{D2DDEC15-EF7F-4CDA-AEDA-03C3F616433A}" destId="{1F6BF28C-1C82-49E1-BB3D-25560DD06E3A}" srcOrd="17" destOrd="0" presId="urn:microsoft.com/office/officeart/2005/8/layout/cycle8"/>
    <dgm:cxn modelId="{2B84320B-923A-4AE1-928C-836904C0B236}" type="presParOf" srcId="{D2DDEC15-EF7F-4CDA-AEDA-03C3F616433A}" destId="{20551B28-71B2-4EE2-A4C5-1193174AD8C4}" srcOrd="18" destOrd="0" presId="urn:microsoft.com/office/officeart/2005/8/layout/cycle8"/>
    <dgm:cxn modelId="{DB87DB58-4266-42B9-831C-B0A750AC13A9}" type="presParOf" srcId="{D2DDEC15-EF7F-4CDA-AEDA-03C3F616433A}" destId="{C0AB5055-F23A-46B2-8DB4-2A42E4E11FE7}" srcOrd="19" destOrd="0" presId="urn:microsoft.com/office/officeart/2005/8/layout/cycle8"/>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5B139-0023-4E1E-BB47-79ECDB176AA7}">
      <dsp:nvSpPr>
        <dsp:cNvPr id="0" name=""/>
        <dsp:cNvSpPr/>
      </dsp:nvSpPr>
      <dsp:spPr>
        <a:xfrm>
          <a:off x="1777594" y="433942"/>
          <a:ext cx="5760720" cy="5760720"/>
        </a:xfrm>
        <a:prstGeom prst="pie">
          <a:avLst>
            <a:gd name="adj1" fmla="val 16200000"/>
            <a:gd name="adj2" fmla="val 0"/>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en-US" sz="4500" kern="1200" dirty="0"/>
            <a:t>Plan</a:t>
          </a:r>
        </a:p>
      </dsp:txBody>
      <dsp:txXfrm>
        <a:off x="4835577" y="1627920"/>
        <a:ext cx="2125980" cy="1577340"/>
      </dsp:txXfrm>
    </dsp:sp>
    <dsp:sp modelId="{C86106AA-6314-4A0F-B9D8-FF55D79D3DDC}">
      <dsp:nvSpPr>
        <dsp:cNvPr id="0" name=""/>
        <dsp:cNvSpPr/>
      </dsp:nvSpPr>
      <dsp:spPr>
        <a:xfrm>
          <a:off x="1777594" y="627337"/>
          <a:ext cx="5760720" cy="5760720"/>
        </a:xfrm>
        <a:prstGeom prst="pie">
          <a:avLst>
            <a:gd name="adj1" fmla="val 0"/>
            <a:gd name="adj2" fmla="val 540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solidFill>
            </a:rPr>
            <a:t>Discuss</a:t>
          </a:r>
        </a:p>
      </dsp:txBody>
      <dsp:txXfrm>
        <a:off x="4835577" y="3616740"/>
        <a:ext cx="2125980" cy="1577340"/>
      </dsp:txXfrm>
    </dsp:sp>
    <dsp:sp modelId="{CDCF23ED-1B62-42A4-B298-627EDF255EA6}">
      <dsp:nvSpPr>
        <dsp:cNvPr id="0" name=""/>
        <dsp:cNvSpPr/>
      </dsp:nvSpPr>
      <dsp:spPr>
        <a:xfrm>
          <a:off x="1584199" y="627337"/>
          <a:ext cx="5760720" cy="5760720"/>
        </a:xfrm>
        <a:prstGeom prst="pie">
          <a:avLst>
            <a:gd name="adj1" fmla="val 5400000"/>
            <a:gd name="adj2" fmla="val 1080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en-US" sz="4500" kern="1200" dirty="0"/>
            <a:t>Do</a:t>
          </a:r>
        </a:p>
      </dsp:txBody>
      <dsp:txXfrm>
        <a:off x="2160957" y="3616740"/>
        <a:ext cx="2125980" cy="1577340"/>
      </dsp:txXfrm>
    </dsp:sp>
    <dsp:sp modelId="{AADF40A8-0B35-4E24-BDC2-A23E1ECB4709}">
      <dsp:nvSpPr>
        <dsp:cNvPr id="0" name=""/>
        <dsp:cNvSpPr/>
      </dsp:nvSpPr>
      <dsp:spPr>
        <a:xfrm>
          <a:off x="1584199" y="433942"/>
          <a:ext cx="5760720" cy="5760720"/>
        </a:xfrm>
        <a:prstGeom prst="pie">
          <a:avLst>
            <a:gd name="adj1" fmla="val 10800000"/>
            <a:gd name="adj2" fmla="val 1620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en-US" sz="4500" kern="1200" dirty="0">
              <a:solidFill>
                <a:schemeClr val="tx1"/>
              </a:solidFill>
            </a:rPr>
            <a:t>Review</a:t>
          </a:r>
        </a:p>
      </dsp:txBody>
      <dsp:txXfrm>
        <a:off x="2160957" y="1627920"/>
        <a:ext cx="2125980" cy="1577340"/>
      </dsp:txXfrm>
    </dsp:sp>
    <dsp:sp modelId="{B01620B5-E6B0-4B0E-9D33-ED179776EE8A}">
      <dsp:nvSpPr>
        <dsp:cNvPr id="0" name=""/>
        <dsp:cNvSpPr/>
      </dsp:nvSpPr>
      <dsp:spPr>
        <a:xfrm>
          <a:off x="1420978" y="77326"/>
          <a:ext cx="6473952" cy="6473952"/>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6BF28C-1C82-49E1-BB3D-25560DD06E3A}">
      <dsp:nvSpPr>
        <dsp:cNvPr id="0" name=""/>
        <dsp:cNvSpPr/>
      </dsp:nvSpPr>
      <dsp:spPr>
        <a:xfrm>
          <a:off x="1420978" y="270721"/>
          <a:ext cx="6473952" cy="6473952"/>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551B28-71B2-4EE2-A4C5-1193174AD8C4}">
      <dsp:nvSpPr>
        <dsp:cNvPr id="0" name=""/>
        <dsp:cNvSpPr/>
      </dsp:nvSpPr>
      <dsp:spPr>
        <a:xfrm>
          <a:off x="1227583" y="270721"/>
          <a:ext cx="6473952" cy="6473952"/>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AB5055-F23A-46B2-8DB4-2A42E4E11FE7}">
      <dsp:nvSpPr>
        <dsp:cNvPr id="0" name=""/>
        <dsp:cNvSpPr/>
      </dsp:nvSpPr>
      <dsp:spPr>
        <a:xfrm>
          <a:off x="1227583" y="77326"/>
          <a:ext cx="6473952" cy="6473952"/>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69589" cy="479897"/>
          </a:xfrm>
          <a:prstGeom prst="rect">
            <a:avLst/>
          </a:prstGeom>
          <a:noFill/>
          <a:ln w="9525">
            <a:noFill/>
            <a:miter lim="800000"/>
            <a:headEnd/>
            <a:tailEnd/>
          </a:ln>
          <a:effectLst/>
        </p:spPr>
        <p:txBody>
          <a:bodyPr vert="horz" wrap="square" lIns="96646" tIns="48324" rIns="96646" bIns="48324" numCol="1" anchor="t"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4099" name="Rectangle 3"/>
          <p:cNvSpPr>
            <a:spLocks noGrp="1" noChangeArrowheads="1"/>
          </p:cNvSpPr>
          <p:nvPr>
            <p:ph type="dt" idx="1"/>
          </p:nvPr>
        </p:nvSpPr>
        <p:spPr bwMode="auto">
          <a:xfrm>
            <a:off x="4143957" y="0"/>
            <a:ext cx="3169589" cy="479897"/>
          </a:xfrm>
          <a:prstGeom prst="rect">
            <a:avLst/>
          </a:prstGeom>
          <a:noFill/>
          <a:ln w="9525">
            <a:noFill/>
            <a:miter lim="800000"/>
            <a:headEnd/>
            <a:tailEnd/>
          </a:ln>
          <a:effectLst/>
        </p:spPr>
        <p:txBody>
          <a:bodyPr vert="horz" wrap="square" lIns="96646" tIns="48324" rIns="96646" bIns="48324" numCol="1" anchor="t" anchorCtr="0" compatLnSpc="1">
            <a:prstTxWarp prst="textNoShape">
              <a:avLst/>
            </a:prstTxWarp>
          </a:bodyPr>
          <a:lstStyle>
            <a:lvl1pPr algn="r" eaLnBrk="1" hangingPunct="1">
              <a:defRPr sz="1200">
                <a:latin typeface="Arial" charset="0"/>
                <a:cs typeface="+mn-cs"/>
              </a:defRPr>
            </a:lvl1pPr>
          </a:lstStyle>
          <a:p>
            <a:pPr>
              <a:defRPr/>
            </a:pPr>
            <a:endParaRPr lang="en-US"/>
          </a:p>
        </p:txBody>
      </p:sp>
      <p:sp>
        <p:nvSpPr>
          <p:cNvPr id="31748" name="Rectangle 4"/>
          <p:cNvSpPr>
            <a:spLocks noGrp="1" noRot="1" noChangeAspect="1" noChangeArrowheads="1" noTextEdit="1"/>
          </p:cNvSpPr>
          <p:nvPr>
            <p:ph type="sldImg" idx="2"/>
          </p:nvPr>
        </p:nvSpPr>
        <p:spPr bwMode="auto">
          <a:xfrm>
            <a:off x="1255713" y="719138"/>
            <a:ext cx="4803775" cy="3602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31190" y="4559833"/>
            <a:ext cx="5852822" cy="4320704"/>
          </a:xfrm>
          <a:prstGeom prst="rect">
            <a:avLst/>
          </a:prstGeom>
          <a:noFill/>
          <a:ln w="9525">
            <a:noFill/>
            <a:miter lim="800000"/>
            <a:headEnd/>
            <a:tailEnd/>
          </a:ln>
          <a:effectLst/>
        </p:spPr>
        <p:txBody>
          <a:bodyPr vert="horz" wrap="square" lIns="96646" tIns="48324" rIns="96646" bIns="4832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9119666"/>
            <a:ext cx="3169589" cy="479897"/>
          </a:xfrm>
          <a:prstGeom prst="rect">
            <a:avLst/>
          </a:prstGeom>
          <a:noFill/>
          <a:ln w="9525">
            <a:noFill/>
            <a:miter lim="800000"/>
            <a:headEnd/>
            <a:tailEnd/>
          </a:ln>
          <a:effectLst/>
        </p:spPr>
        <p:txBody>
          <a:bodyPr vert="horz" wrap="square" lIns="96646" tIns="48324" rIns="96646" bIns="48324" numCol="1" anchor="b"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4143957" y="9119666"/>
            <a:ext cx="3169589" cy="479897"/>
          </a:xfrm>
          <a:prstGeom prst="rect">
            <a:avLst/>
          </a:prstGeom>
          <a:noFill/>
          <a:ln w="9525">
            <a:noFill/>
            <a:miter lim="800000"/>
            <a:headEnd/>
            <a:tailEnd/>
          </a:ln>
          <a:effectLst/>
        </p:spPr>
        <p:txBody>
          <a:bodyPr vert="horz" wrap="square" lIns="96646" tIns="48324" rIns="96646" bIns="48324" numCol="1" anchor="b" anchorCtr="0" compatLnSpc="1">
            <a:prstTxWarp prst="textNoShape">
              <a:avLst/>
            </a:prstTxWarp>
          </a:bodyPr>
          <a:lstStyle>
            <a:lvl1pPr algn="r" eaLnBrk="1" hangingPunct="1">
              <a:defRPr sz="1200">
                <a:latin typeface="Arial" charset="0"/>
                <a:cs typeface="+mn-cs"/>
              </a:defRPr>
            </a:lvl1pPr>
          </a:lstStyle>
          <a:p>
            <a:pPr>
              <a:defRPr/>
            </a:pPr>
            <a:fld id="{DE454475-1E4E-462A-A0B5-87DC7301622B}" type="slidenum">
              <a:rPr lang="en-US"/>
              <a:pPr>
                <a:defRPr/>
              </a:pPr>
              <a:t>‹#›</a:t>
            </a:fld>
            <a:endParaRPr lang="en-US"/>
          </a:p>
        </p:txBody>
      </p:sp>
    </p:spTree>
    <p:extLst>
      <p:ext uri="{BB962C8B-B14F-4D97-AF65-F5344CB8AC3E}">
        <p14:creationId xmlns:p14="http://schemas.microsoft.com/office/powerpoint/2010/main" val="30816180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D14379DB-4DE7-4DA9-AE38-0840AB033A69}" type="slidenum">
              <a:rPr lang="en-US" altLang="en-US" smtClean="0"/>
              <a:pPr eaLnBrk="1" hangingPunct="1">
                <a:defRPr/>
              </a:pPr>
              <a:t>1</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en-US" sz="1900" dirty="0">
                <a:latin typeface="ArialMT"/>
              </a:rPr>
              <a:t>Introduce the subject. Explain that this is the continuing education module for the 2</a:t>
            </a:r>
            <a:r>
              <a:rPr lang="en-US" sz="1900" baseline="30000" dirty="0">
                <a:latin typeface="ArialMT"/>
              </a:rPr>
              <a:t>nd</a:t>
            </a:r>
            <a:r>
              <a:rPr lang="en-US" sz="1900" dirty="0">
                <a:latin typeface="ArialMT"/>
              </a:rPr>
              <a:t> Quarter 2021</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461">
              <a:defRPr>
                <a:solidFill>
                  <a:schemeClr val="tx1"/>
                </a:solidFill>
                <a:latin typeface="Arial" charset="0"/>
              </a:defRPr>
            </a:lvl1pPr>
            <a:lvl2pPr marL="771849" indent="-296865" defTabSz="966461">
              <a:defRPr>
                <a:solidFill>
                  <a:schemeClr val="tx1"/>
                </a:solidFill>
                <a:latin typeface="Arial" charset="0"/>
              </a:defRPr>
            </a:lvl2pPr>
            <a:lvl3pPr marL="1187460" indent="-237492" defTabSz="966461">
              <a:defRPr>
                <a:solidFill>
                  <a:schemeClr val="tx1"/>
                </a:solidFill>
                <a:latin typeface="Arial" charset="0"/>
              </a:defRPr>
            </a:lvl3pPr>
            <a:lvl4pPr marL="1662444" indent="-237492" defTabSz="966461">
              <a:defRPr>
                <a:solidFill>
                  <a:schemeClr val="tx1"/>
                </a:solidFill>
                <a:latin typeface="Arial" charset="0"/>
              </a:defRPr>
            </a:lvl4pPr>
            <a:lvl5pPr marL="2137428" indent="-237492" defTabSz="966461">
              <a:defRPr>
                <a:solidFill>
                  <a:schemeClr val="tx1"/>
                </a:solidFill>
                <a:latin typeface="Arial" charset="0"/>
              </a:defRPr>
            </a:lvl5pPr>
            <a:lvl6pPr marL="2612411" indent="-237492" defTabSz="966461" eaLnBrk="0" fontAlgn="base" hangingPunct="0">
              <a:spcBef>
                <a:spcPct val="0"/>
              </a:spcBef>
              <a:spcAft>
                <a:spcPct val="0"/>
              </a:spcAft>
              <a:defRPr>
                <a:solidFill>
                  <a:schemeClr val="tx1"/>
                </a:solidFill>
                <a:latin typeface="Arial" charset="0"/>
              </a:defRPr>
            </a:lvl6pPr>
            <a:lvl7pPr marL="3087396" indent="-237492" defTabSz="966461" eaLnBrk="0" fontAlgn="base" hangingPunct="0">
              <a:spcBef>
                <a:spcPct val="0"/>
              </a:spcBef>
              <a:spcAft>
                <a:spcPct val="0"/>
              </a:spcAft>
              <a:defRPr>
                <a:solidFill>
                  <a:schemeClr val="tx1"/>
                </a:solidFill>
                <a:latin typeface="Arial" charset="0"/>
              </a:defRPr>
            </a:lvl7pPr>
            <a:lvl8pPr marL="3562379" indent="-237492" defTabSz="966461" eaLnBrk="0" fontAlgn="base" hangingPunct="0">
              <a:spcBef>
                <a:spcPct val="0"/>
              </a:spcBef>
              <a:spcAft>
                <a:spcPct val="0"/>
              </a:spcAft>
              <a:defRPr>
                <a:solidFill>
                  <a:schemeClr val="tx1"/>
                </a:solidFill>
                <a:latin typeface="Arial" charset="0"/>
              </a:defRPr>
            </a:lvl8pPr>
            <a:lvl9pPr marL="4037364" indent="-237492" defTabSz="966461" eaLnBrk="0" fontAlgn="base" hangingPunct="0">
              <a:spcBef>
                <a:spcPct val="0"/>
              </a:spcBef>
              <a:spcAft>
                <a:spcPct val="0"/>
              </a:spcAft>
              <a:defRPr>
                <a:solidFill>
                  <a:schemeClr val="tx1"/>
                </a:solidFill>
                <a:latin typeface="Arial" charset="0"/>
              </a:defRPr>
            </a:lvl9pPr>
          </a:lstStyle>
          <a:p>
            <a:pPr>
              <a:defRPr/>
            </a:pPr>
            <a:endParaRPr lang="en-US" altLang="en-US" dirty="0">
              <a:latin typeface="Tahoma" pitchFamily="34" charset="0"/>
            </a:endParaRPr>
          </a:p>
        </p:txBody>
      </p:sp>
      <p:sp>
        <p:nvSpPr>
          <p:cNvPr id="41988" name="Rectangle 6"/>
          <p:cNvSpPr>
            <a:spLocks noGrp="1" noChangeArrowheads="1"/>
          </p:cNvSpPr>
          <p:nvPr>
            <p:ph type="ftr" sz="quarter" idx="4"/>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461">
              <a:defRPr>
                <a:solidFill>
                  <a:schemeClr val="tx1"/>
                </a:solidFill>
                <a:latin typeface="Arial" charset="0"/>
              </a:defRPr>
            </a:lvl1pPr>
            <a:lvl2pPr marL="771849" indent="-296865" defTabSz="966461">
              <a:defRPr>
                <a:solidFill>
                  <a:schemeClr val="tx1"/>
                </a:solidFill>
                <a:latin typeface="Arial" charset="0"/>
              </a:defRPr>
            </a:lvl2pPr>
            <a:lvl3pPr marL="1187460" indent="-237492" defTabSz="966461">
              <a:defRPr>
                <a:solidFill>
                  <a:schemeClr val="tx1"/>
                </a:solidFill>
                <a:latin typeface="Arial" charset="0"/>
              </a:defRPr>
            </a:lvl3pPr>
            <a:lvl4pPr marL="1662444" indent="-237492" defTabSz="966461">
              <a:defRPr>
                <a:solidFill>
                  <a:schemeClr val="tx1"/>
                </a:solidFill>
                <a:latin typeface="Arial" charset="0"/>
              </a:defRPr>
            </a:lvl4pPr>
            <a:lvl5pPr marL="2137428" indent="-237492" defTabSz="966461">
              <a:defRPr>
                <a:solidFill>
                  <a:schemeClr val="tx1"/>
                </a:solidFill>
                <a:latin typeface="Arial" charset="0"/>
              </a:defRPr>
            </a:lvl5pPr>
            <a:lvl6pPr marL="2612411" indent="-237492" defTabSz="966461" eaLnBrk="0" fontAlgn="base" hangingPunct="0">
              <a:spcBef>
                <a:spcPct val="0"/>
              </a:spcBef>
              <a:spcAft>
                <a:spcPct val="0"/>
              </a:spcAft>
              <a:defRPr>
                <a:solidFill>
                  <a:schemeClr val="tx1"/>
                </a:solidFill>
                <a:latin typeface="Arial" charset="0"/>
              </a:defRPr>
            </a:lvl6pPr>
            <a:lvl7pPr marL="3087396" indent="-237492" defTabSz="966461" eaLnBrk="0" fontAlgn="base" hangingPunct="0">
              <a:spcBef>
                <a:spcPct val="0"/>
              </a:spcBef>
              <a:spcAft>
                <a:spcPct val="0"/>
              </a:spcAft>
              <a:defRPr>
                <a:solidFill>
                  <a:schemeClr val="tx1"/>
                </a:solidFill>
                <a:latin typeface="Arial" charset="0"/>
              </a:defRPr>
            </a:lvl7pPr>
            <a:lvl8pPr marL="3562379" indent="-237492" defTabSz="966461" eaLnBrk="0" fontAlgn="base" hangingPunct="0">
              <a:spcBef>
                <a:spcPct val="0"/>
              </a:spcBef>
              <a:spcAft>
                <a:spcPct val="0"/>
              </a:spcAft>
              <a:defRPr>
                <a:solidFill>
                  <a:schemeClr val="tx1"/>
                </a:solidFill>
                <a:latin typeface="Arial" charset="0"/>
              </a:defRPr>
            </a:lvl8pPr>
            <a:lvl9pPr marL="4037364" indent="-237492" defTabSz="966461" eaLnBrk="0" fontAlgn="base" hangingPunct="0">
              <a:spcBef>
                <a:spcPct val="0"/>
              </a:spcBef>
              <a:spcAft>
                <a:spcPct val="0"/>
              </a:spcAft>
              <a:defRPr>
                <a:solidFill>
                  <a:schemeClr val="tx1"/>
                </a:solidFill>
                <a:latin typeface="Arial" charset="0"/>
              </a:defRPr>
            </a:lvl9pPr>
          </a:lstStyle>
          <a:p>
            <a:pPr>
              <a:defRPr/>
            </a:pPr>
            <a:r>
              <a:rPr lang="en-US" altLang="en-US">
                <a:latin typeface="Tahoma" pitchFamily="34" charset="0"/>
              </a:rPr>
              <a:t>*</a:t>
            </a:r>
          </a:p>
        </p:txBody>
      </p:sp>
      <p:sp>
        <p:nvSpPr>
          <p:cNvPr id="41989"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461">
              <a:defRPr>
                <a:solidFill>
                  <a:schemeClr val="tx1"/>
                </a:solidFill>
                <a:latin typeface="Arial" charset="0"/>
              </a:defRPr>
            </a:lvl1pPr>
            <a:lvl2pPr marL="771849" indent="-296865" defTabSz="966461">
              <a:defRPr>
                <a:solidFill>
                  <a:schemeClr val="tx1"/>
                </a:solidFill>
                <a:latin typeface="Arial" charset="0"/>
              </a:defRPr>
            </a:lvl2pPr>
            <a:lvl3pPr marL="1187460" indent="-237492" defTabSz="966461">
              <a:defRPr>
                <a:solidFill>
                  <a:schemeClr val="tx1"/>
                </a:solidFill>
                <a:latin typeface="Arial" charset="0"/>
              </a:defRPr>
            </a:lvl3pPr>
            <a:lvl4pPr marL="1662444" indent="-237492" defTabSz="966461">
              <a:defRPr>
                <a:solidFill>
                  <a:schemeClr val="tx1"/>
                </a:solidFill>
                <a:latin typeface="Arial" charset="0"/>
              </a:defRPr>
            </a:lvl4pPr>
            <a:lvl5pPr marL="2137428" indent="-237492" defTabSz="966461">
              <a:defRPr>
                <a:solidFill>
                  <a:schemeClr val="tx1"/>
                </a:solidFill>
                <a:latin typeface="Arial" charset="0"/>
              </a:defRPr>
            </a:lvl5pPr>
            <a:lvl6pPr marL="2612411" indent="-237492" defTabSz="966461" eaLnBrk="0" fontAlgn="base" hangingPunct="0">
              <a:spcBef>
                <a:spcPct val="0"/>
              </a:spcBef>
              <a:spcAft>
                <a:spcPct val="0"/>
              </a:spcAft>
              <a:defRPr>
                <a:solidFill>
                  <a:schemeClr val="tx1"/>
                </a:solidFill>
                <a:latin typeface="Arial" charset="0"/>
              </a:defRPr>
            </a:lvl6pPr>
            <a:lvl7pPr marL="3087396" indent="-237492" defTabSz="966461" eaLnBrk="0" fontAlgn="base" hangingPunct="0">
              <a:spcBef>
                <a:spcPct val="0"/>
              </a:spcBef>
              <a:spcAft>
                <a:spcPct val="0"/>
              </a:spcAft>
              <a:defRPr>
                <a:solidFill>
                  <a:schemeClr val="tx1"/>
                </a:solidFill>
                <a:latin typeface="Arial" charset="0"/>
              </a:defRPr>
            </a:lvl7pPr>
            <a:lvl8pPr marL="3562379" indent="-237492" defTabSz="966461" eaLnBrk="0" fontAlgn="base" hangingPunct="0">
              <a:spcBef>
                <a:spcPct val="0"/>
              </a:spcBef>
              <a:spcAft>
                <a:spcPct val="0"/>
              </a:spcAft>
              <a:defRPr>
                <a:solidFill>
                  <a:schemeClr val="tx1"/>
                </a:solidFill>
                <a:latin typeface="Arial" charset="0"/>
              </a:defRPr>
            </a:lvl8pPr>
            <a:lvl9pPr marL="4037364" indent="-237492" defTabSz="966461" eaLnBrk="0" fontAlgn="base" hangingPunct="0">
              <a:spcBef>
                <a:spcPct val="0"/>
              </a:spcBef>
              <a:spcAft>
                <a:spcPct val="0"/>
              </a:spcAft>
              <a:defRPr>
                <a:solidFill>
                  <a:schemeClr val="tx1"/>
                </a:solidFill>
                <a:latin typeface="Arial" charset="0"/>
              </a:defRPr>
            </a:lvl9pPr>
          </a:lstStyle>
          <a:p>
            <a:pPr>
              <a:defRPr/>
            </a:pPr>
            <a:r>
              <a:rPr lang="en-US" altLang="en-US" dirty="0">
                <a:latin typeface="Tahoma" pitchFamily="34" charset="0"/>
              </a:rPr>
              <a:t>##</a:t>
            </a:r>
          </a:p>
        </p:txBody>
      </p:sp>
      <p:sp>
        <p:nvSpPr>
          <p:cNvPr id="41990" name="Rectangle 2"/>
          <p:cNvSpPr>
            <a:spLocks noGrp="1" noChangeArrowheads="1"/>
          </p:cNvSpPr>
          <p:nvPr>
            <p:ph type="body" idx="1"/>
          </p:nvPr>
        </p:nvSpPr>
        <p:spPr>
          <a:xfrm>
            <a:off x="976022" y="4561472"/>
            <a:ext cx="5363157" cy="431906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43" tIns="46982" rIns="95643" bIns="46982"/>
          <a:lstStyle/>
          <a:p>
            <a:r>
              <a:rPr lang="en-US" altLang="en-US" dirty="0"/>
              <a:t>Explain that pre-planning hazards out of the job reduces the chance for an injury or loss. The process and required documentation enhances inclusion and participation of job team members in the safety planning processes associated with the job.</a:t>
            </a:r>
          </a:p>
          <a:p>
            <a:r>
              <a:rPr lang="en-US" altLang="en-US" dirty="0"/>
              <a:t>- End of session one</a:t>
            </a:r>
          </a:p>
        </p:txBody>
      </p:sp>
      <p:sp>
        <p:nvSpPr>
          <p:cNvPr id="41991" name="Rectangle 3"/>
          <p:cNvSpPr>
            <a:spLocks noGrp="1" noRot="1" noChangeAspect="1" noChangeArrowheads="1" noTextEdit="1"/>
          </p:cNvSpPr>
          <p:nvPr>
            <p:ph type="sldImg"/>
          </p:nvPr>
        </p:nvSpPr>
        <p:spPr>
          <a:xfrm>
            <a:off x="1266825" y="727075"/>
            <a:ext cx="4783138" cy="3587750"/>
          </a:xfrm>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defTabSz="947410" eaLnBrk="1" hangingPunct="1">
              <a:defRPr/>
            </a:pPr>
            <a:fld id="{D14379DB-4DE7-4DA9-AE38-0840AB033A69}" type="slidenum">
              <a:rPr lang="en-US" altLang="en-US">
                <a:solidFill>
                  <a:srgbClr val="000000"/>
                </a:solidFill>
              </a:rPr>
              <a:pPr defTabSz="947410" eaLnBrk="1" hangingPunct="1">
                <a:defRPr/>
              </a:pPr>
              <a:t>11</a:t>
            </a:fld>
            <a:endParaRPr lang="en-US" altLang="en-US">
              <a:solidFill>
                <a:srgbClr val="000000"/>
              </a:solidFill>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77D9B56B-83AF-4283-9AAF-2D9C9BBA77E5}" type="slidenum">
              <a:rPr lang="en-US" altLang="en-US" smtClean="0">
                <a:solidFill>
                  <a:srgbClr val="000000"/>
                </a:solidFill>
              </a:rPr>
              <a:pPr eaLnBrk="1" hangingPunct="1">
                <a:defRPr/>
              </a:pPr>
              <a:t>12</a:t>
            </a:fld>
            <a:endParaRPr lang="en-US" altLang="en-US" dirty="0">
              <a:solidFill>
                <a:srgbClr val="000000"/>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Job brief communications include discussion with workers. It's not about reading the job brief or handing the job brief over to workers to read &amp; sign. </a:t>
            </a:r>
          </a:p>
          <a:p>
            <a:pPr eaLnBrk="1" hangingPunct="1"/>
            <a:endParaRPr lang="en-US" altLang="en-US" dirty="0"/>
          </a:p>
          <a:p>
            <a:pPr eaLnBrk="1" hangingPunct="1"/>
            <a:r>
              <a:rPr lang="en-US" altLang="en-US" dirty="0"/>
              <a:t>Hazards Shall be noted and discussed. Critical steps shall be identified during the job briefing discussion. Controls and barriers should also be discussed related to the identified critical steps and hazards. </a:t>
            </a:r>
          </a:p>
          <a:p>
            <a:pPr eaLnBrk="1" hangingPunct="1"/>
            <a:endParaRPr lang="en-US" altLang="en-US" dirty="0"/>
          </a:p>
          <a:p>
            <a:pPr eaLnBrk="1" hangingPunct="1"/>
            <a:r>
              <a:rPr lang="en-US" altLang="en-US" dirty="0"/>
              <a:t>Explain that a job briefing, as a minimum, shall cover at least the following subjects:</a:t>
            </a:r>
          </a:p>
          <a:p>
            <a:pPr eaLnBrk="1" hangingPunct="1"/>
            <a:r>
              <a:rPr lang="en-US" altLang="en-US" dirty="0"/>
              <a:t>1. Hazards associated with the job</a:t>
            </a:r>
          </a:p>
          <a:p>
            <a:pPr eaLnBrk="1" hangingPunct="1"/>
            <a:r>
              <a:rPr lang="en-US" altLang="en-US" dirty="0"/>
              <a:t>2. Work procedures involved</a:t>
            </a:r>
          </a:p>
          <a:p>
            <a:pPr eaLnBrk="1" hangingPunct="1"/>
            <a:r>
              <a:rPr lang="en-US" altLang="en-US" dirty="0"/>
              <a:t>3. Special precautions</a:t>
            </a:r>
          </a:p>
          <a:p>
            <a:pPr eaLnBrk="1" hangingPunct="1"/>
            <a:r>
              <a:rPr lang="en-US" altLang="en-US" dirty="0"/>
              <a:t>4. Energy-source controls</a:t>
            </a:r>
          </a:p>
          <a:p>
            <a:pPr eaLnBrk="1" hangingPunct="1"/>
            <a:r>
              <a:rPr lang="en-US" altLang="en-US" dirty="0"/>
              <a:t>5. Personal protective equipment requirements</a:t>
            </a:r>
          </a:p>
          <a:p>
            <a:pPr eaLnBrk="1" hangingPunct="1"/>
            <a:r>
              <a:rPr lang="en-US" altLang="en-US" dirty="0"/>
              <a:t>6. Worksite characteristics and conditions provided by the host employer</a:t>
            </a:r>
          </a:p>
          <a:p>
            <a:pPr eaLnBrk="1" hangingPunct="1"/>
            <a:endParaRPr lang="en-US" altLang="en-US" dirty="0"/>
          </a:p>
          <a:p>
            <a:pPr eaLnBrk="1" hangingPunct="1"/>
            <a:r>
              <a:rPr lang="en-US" altLang="en-US" dirty="0"/>
              <a:t>ET&amp;D Best practices shall be identified and communicated with expectations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A32F72F5-EBF7-43D6-9199-8C2C81728BB6}" type="slidenum">
              <a:rPr lang="en-US" altLang="en-US" smtClean="0">
                <a:solidFill>
                  <a:srgbClr val="000000"/>
                </a:solidFill>
              </a:rPr>
              <a:pPr eaLnBrk="1" hangingPunct="1">
                <a:defRPr/>
              </a:pPr>
              <a:t>13</a:t>
            </a:fld>
            <a:endParaRPr lang="en-US" altLang="en-US">
              <a:solidFill>
                <a:srgbClr val="000000"/>
              </a:solidFill>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PPE is the last line of defense.  Although PPE does protect us from injury, we should not take it for granted. Job briefings play an important role in preventing injuries. </a:t>
            </a:r>
          </a:p>
          <a:p>
            <a:pPr eaLnBrk="1" hangingPunct="1"/>
            <a:endParaRPr lang="en-US" altLang="en-US" dirty="0"/>
          </a:p>
          <a:p>
            <a:pPr eaLnBrk="1" hangingPunct="1"/>
            <a:r>
              <a:rPr lang="en-US" altLang="en-US" dirty="0"/>
              <a:t>Explain in detail the PPE discussion points. Mention that the picture shows some of what may be the basic PPE items an electrical worker may wear.</a:t>
            </a:r>
          </a:p>
          <a:p>
            <a:pPr eaLnBrk="1" hangingPunct="1"/>
            <a:endParaRPr lang="en-US" altLang="en-US" dirty="0"/>
          </a:p>
          <a:p>
            <a:pPr eaLnBrk="1" hangingPunct="1"/>
            <a:r>
              <a:rPr lang="en-US" altLang="en-US" dirty="0"/>
              <a:t>Safe work practices, along with the ET&amp;D best practices need to be emphasized during a job briefing with all workers at the job site.</a:t>
            </a:r>
          </a:p>
          <a:p>
            <a:pPr eaLnBrk="1" hangingPunct="1"/>
            <a:endParaRPr lang="en-US" altLang="en-US" dirty="0"/>
          </a:p>
          <a:p>
            <a:pPr eaLnBrk="1" hangingPunct="1"/>
            <a:r>
              <a:rPr lang="en-US" altLang="en-US" dirty="0"/>
              <a:t>Where applicable, be sure to discuss arc flash mitigation. Include the use of FR clothing for PPE. Discuss that the FR clothing must be worn properly (buttoned up, sleeves down) and appropriate eye / face protection must be worn.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75204D2F-DB7F-4309-9487-BC464BF11BE3}" type="slidenum">
              <a:rPr lang="en-US" altLang="en-US" smtClean="0">
                <a:solidFill>
                  <a:srgbClr val="000000"/>
                </a:solidFill>
              </a:rPr>
              <a:pPr eaLnBrk="1" hangingPunct="1">
                <a:defRPr/>
              </a:pPr>
              <a:t>14</a:t>
            </a:fld>
            <a:endParaRPr lang="en-US" altLang="en-US" dirty="0">
              <a:solidFill>
                <a:srgbClr val="000000"/>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0" u="none" dirty="0"/>
              <a:t>Emergency procedures are very important for construction workers. During the job briefing, the person in charge shall communicate the importance of calling 911 first in the event of a medical emergency.  </a:t>
            </a:r>
          </a:p>
          <a:p>
            <a:pPr eaLnBrk="1" hangingPunct="1"/>
            <a:endParaRPr lang="en-US" altLang="en-US" dirty="0"/>
          </a:p>
          <a:p>
            <a:pPr eaLnBrk="1" hangingPunct="1"/>
            <a:r>
              <a:rPr lang="en-US" altLang="en-US" b="0" u="none" dirty="0"/>
              <a:t>All qualified workers should be trained </a:t>
            </a:r>
            <a:r>
              <a:rPr lang="en-US" altLang="en-US" dirty="0"/>
              <a:t>in</a:t>
            </a:r>
            <a:r>
              <a:rPr lang="en-US" altLang="en-US" b="0" u="none" dirty="0"/>
              <a:t> using emergency equipment, rescue techniques such as pole-top rescue, AED’s, first aid techniques, CPR.</a:t>
            </a:r>
          </a:p>
          <a:p>
            <a:pPr eaLnBrk="1" hangingPunct="1"/>
            <a:r>
              <a:rPr lang="en-US" altLang="en-US" b="0" u="none" dirty="0"/>
              <a:t>Discuss the need to inform each crewmember of the emergency action plan.</a:t>
            </a:r>
          </a:p>
          <a:p>
            <a:pPr eaLnBrk="1" hangingPunct="1"/>
            <a:r>
              <a:rPr lang="en-US" altLang="en-US" b="0" u="none" dirty="0"/>
              <a:t>1. Where are the closest hospital and/or medical facility?</a:t>
            </a:r>
          </a:p>
          <a:p>
            <a:pPr eaLnBrk="1" hangingPunct="1"/>
            <a:r>
              <a:rPr lang="en-US" altLang="en-US" b="0" u="none" dirty="0"/>
              <a:t>2. Does each crewmember know the work location in case they need to summon help?</a:t>
            </a:r>
          </a:p>
          <a:p>
            <a:pPr eaLnBrk="1" hangingPunct="1"/>
            <a:r>
              <a:rPr lang="en-US" altLang="en-US" b="0" u="none" dirty="0"/>
              <a:t>3. Whom do employees call in case of an emergency?</a:t>
            </a:r>
          </a:p>
          <a:p>
            <a:pPr eaLnBrk="1" hangingPunct="1"/>
            <a:r>
              <a:rPr lang="en-US" altLang="en-US" b="0" u="none" dirty="0"/>
              <a:t>4. Transport of injured/ill if necessary. (911 should be used for this)</a:t>
            </a:r>
          </a:p>
          <a:p>
            <a:pPr eaLnBrk="1" hangingPunct="1"/>
            <a:r>
              <a:rPr lang="en-US" altLang="en-US" b="0" u="none" dirty="0"/>
              <a:t>5. Where are the first aid kit, fire extinguishers, and AED’s (where applicable)</a:t>
            </a:r>
          </a:p>
          <a:p>
            <a:pPr eaLnBrk="1" hangingPunct="1"/>
            <a:r>
              <a:rPr lang="en-US" altLang="en-US" b="0" u="none" dirty="0"/>
              <a:t>a. Have they been inspected lately?</a:t>
            </a:r>
          </a:p>
          <a:p>
            <a:pPr eaLnBrk="1" hangingPunct="1"/>
            <a:r>
              <a:rPr lang="en-US" altLang="en-US" b="0" u="none" dirty="0"/>
              <a:t>b. Are they easily accessible or stored under the rain gear behind the seat covered</a:t>
            </a:r>
          </a:p>
          <a:p>
            <a:pPr eaLnBrk="1" hangingPunct="1"/>
            <a:r>
              <a:rPr lang="en-US" altLang="en-US" b="0" u="none" dirty="0"/>
              <a:t>up?</a:t>
            </a:r>
          </a:p>
          <a:p>
            <a:pPr eaLnBrk="1" hangingPunct="1"/>
            <a:r>
              <a:rPr lang="en-US" altLang="en-US" b="0" u="none" dirty="0">
                <a:solidFill>
                  <a:srgbClr val="FF0000"/>
                </a:solidFill>
              </a:rPr>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393344C4-56E6-4703-9992-EA80C1D3C7AE}" type="slidenum">
              <a:rPr lang="en-US" altLang="en-US" smtClean="0">
                <a:solidFill>
                  <a:srgbClr val="000000"/>
                </a:solidFill>
              </a:rPr>
              <a:pPr eaLnBrk="1" hangingPunct="1">
                <a:defRPr/>
              </a:pPr>
              <a:t>15</a:t>
            </a:fld>
            <a:endParaRPr lang="en-US" altLang="en-US">
              <a:solidFill>
                <a:srgbClr val="000000"/>
              </a:solidFill>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workers trained in first aid including cardiopulmonary resuscitation (CPR) shall be available along with first-aid supplies.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69452E19-A7C5-484D-9AE4-82E6916BAE31}" type="slidenum">
              <a:rPr lang="en-US" altLang="en-US" smtClean="0">
                <a:solidFill>
                  <a:srgbClr val="000000"/>
                </a:solidFill>
              </a:rPr>
              <a:pPr eaLnBrk="1" hangingPunct="1">
                <a:defRPr/>
              </a:pPr>
              <a:t>16</a:t>
            </a:fld>
            <a:endParaRPr lang="en-US" altLang="en-US">
              <a:solidFill>
                <a:srgbClr val="000000"/>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the slide lists other (possible) items to consider when performing a job briefing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4D9A2C89-A61C-4E57-AB4B-A9B3C3884B85}" type="slidenum">
              <a:rPr lang="en-US" altLang="en-US" smtClean="0">
                <a:solidFill>
                  <a:srgbClr val="000000"/>
                </a:solidFill>
              </a:rPr>
              <a:pPr eaLnBrk="1" hangingPunct="1">
                <a:defRPr/>
              </a:pPr>
              <a:t>17</a:t>
            </a:fld>
            <a:endParaRPr lang="en-US" altLang="en-US">
              <a:solidFill>
                <a:srgbClr val="000000"/>
              </a:solidFill>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we do at least one job briefing before each day or shift. If the work or operations are repetitive and similar, then at least one job briefing shall be conducted before the start of the first job of each day or shift. Explain that we hold additional job briefings if significant changes, which might affect the safety of the employees, occur during the course of the work. Mention that it is a good practice to re-brief mid-shift.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A389A0A7-A433-473E-B180-198CBF07AAAD}" type="slidenum">
              <a:rPr lang="en-US" altLang="en-US" smtClean="0">
                <a:solidFill>
                  <a:srgbClr val="000000"/>
                </a:solidFill>
              </a:rPr>
              <a:pPr eaLnBrk="1" hangingPunct="1">
                <a:defRPr/>
              </a:pPr>
              <a:t>18</a:t>
            </a:fld>
            <a:endParaRPr lang="en-US" altLang="en-US">
              <a:solidFill>
                <a:srgbClr val="000000"/>
              </a:solidFill>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Discuss the need to evaluate work being performed making sure it is adhering to the instructions given in the job briefing. Job observation is a powerful tool we can use to monitor our team’s performance.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F71AFF48-339E-4E4C-B469-F0CC58FEF268}" type="slidenum">
              <a:rPr lang="en-US" altLang="en-US" smtClean="0">
                <a:solidFill>
                  <a:srgbClr val="000000"/>
                </a:solidFill>
              </a:rPr>
              <a:pPr eaLnBrk="1" hangingPunct="1">
                <a:defRPr/>
              </a:pPr>
              <a:t>19</a:t>
            </a:fld>
            <a:endParaRPr lang="en-US" altLang="en-US">
              <a:solidFill>
                <a:srgbClr val="000000"/>
              </a:solidFill>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the need to hold a more extensive briefing if the work is complicated or particularly hazardous, or if the employee cannot be expected to recognize and avoid the hazards involved in the job.</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885487D0-F6F8-4F3A-9DF9-FC65707CFD65}" type="slidenum">
              <a:rPr lang="en-US" altLang="en-US" smtClean="0"/>
              <a:pPr eaLnBrk="1" hangingPunct="1">
                <a:defRPr/>
              </a:pPr>
              <a:t>2</a:t>
            </a:fld>
            <a:endParaRPr lang="en-US" altLang="en-US"/>
          </a:p>
        </p:txBody>
      </p:sp>
      <p:sp>
        <p:nvSpPr>
          <p:cNvPr id="33795" name="Rectangle 2"/>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796" name="Rectangle 3"/>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5</a:t>
            </a:r>
          </a:p>
        </p:txBody>
      </p:sp>
      <p:sp>
        <p:nvSpPr>
          <p:cNvPr id="33797" name="Rectangle 4"/>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798" name="Rectangle 5"/>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799" name="Rectangle 6"/>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0" name="Rectangle 7"/>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5</a:t>
            </a:r>
          </a:p>
        </p:txBody>
      </p:sp>
      <p:sp>
        <p:nvSpPr>
          <p:cNvPr id="33801" name="Rectangle 8"/>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2" name="Rectangle 9"/>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3" name="Rectangle 10"/>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4" name="Rectangle 11"/>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5</a:t>
            </a:r>
          </a:p>
        </p:txBody>
      </p:sp>
      <p:sp>
        <p:nvSpPr>
          <p:cNvPr id="33805" name="Rectangle 12"/>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6" name="Rectangle 13"/>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7" name="Rectangle 14"/>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08" name="Rectangle 15"/>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5</a:t>
            </a:r>
          </a:p>
        </p:txBody>
      </p:sp>
      <p:sp>
        <p:nvSpPr>
          <p:cNvPr id="33809" name="Rectangle 16"/>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10" name="Rectangle 17"/>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11" name="Rectangle 18"/>
          <p:cNvSpPr>
            <a:spLocks noChangeArrowheads="1"/>
          </p:cNvSpPr>
          <p:nvPr/>
        </p:nvSpPr>
        <p:spPr bwMode="auto">
          <a:xfrm>
            <a:off x="4143958" y="0"/>
            <a:ext cx="3171243" cy="47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12" name="Rectangle 19"/>
          <p:cNvSpPr>
            <a:spLocks noChangeArrowheads="1"/>
          </p:cNvSpPr>
          <p:nvPr/>
        </p:nvSpPr>
        <p:spPr bwMode="auto">
          <a:xfrm>
            <a:off x="4143958" y="9121305"/>
            <a:ext cx="3171243"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defTabSz="933450" eaLnBrk="0" hangingPunct="0">
              <a:spcBef>
                <a:spcPct val="30000"/>
              </a:spcBef>
              <a:defRPr sz="1200">
                <a:solidFill>
                  <a:schemeClr val="tx1"/>
                </a:solidFill>
                <a:latin typeface="Arial" charset="0"/>
              </a:defRPr>
            </a:lvl1pPr>
            <a:lvl2pPr marL="742950" indent="-285750" defTabSz="933450" eaLnBrk="0" hangingPunct="0">
              <a:spcBef>
                <a:spcPct val="30000"/>
              </a:spcBef>
              <a:defRPr sz="1200">
                <a:solidFill>
                  <a:schemeClr val="tx1"/>
                </a:solidFill>
                <a:latin typeface="Arial" charset="0"/>
              </a:defRPr>
            </a:lvl2pPr>
            <a:lvl3pPr marL="1143000" indent="-228600" defTabSz="933450" eaLnBrk="0" hangingPunct="0">
              <a:spcBef>
                <a:spcPct val="30000"/>
              </a:spcBef>
              <a:defRPr sz="1200">
                <a:solidFill>
                  <a:schemeClr val="tx1"/>
                </a:solidFill>
                <a:latin typeface="Arial" charset="0"/>
              </a:defRPr>
            </a:lvl3pPr>
            <a:lvl4pPr marL="1600200" indent="-228600" defTabSz="933450" eaLnBrk="0" hangingPunct="0">
              <a:spcBef>
                <a:spcPct val="30000"/>
              </a:spcBef>
              <a:defRPr sz="1200">
                <a:solidFill>
                  <a:schemeClr val="tx1"/>
                </a:solidFill>
                <a:latin typeface="Arial" charset="0"/>
              </a:defRPr>
            </a:lvl4pPr>
            <a:lvl5pPr marL="2057400" indent="-228600" defTabSz="933450" eaLnBrk="0" hangingPunct="0">
              <a:spcBef>
                <a:spcPct val="30000"/>
              </a:spcBef>
              <a:defRPr sz="1200">
                <a:solidFill>
                  <a:schemeClr val="tx1"/>
                </a:solidFill>
                <a:latin typeface="Arial" charset="0"/>
              </a:defRPr>
            </a:lvl5pPr>
            <a:lvl6pPr marL="2514600" indent="-228600" defTabSz="933450" eaLnBrk="0" fontAlgn="base" hangingPunct="0">
              <a:spcBef>
                <a:spcPct val="30000"/>
              </a:spcBef>
              <a:spcAft>
                <a:spcPct val="0"/>
              </a:spcAft>
              <a:defRPr sz="1200">
                <a:solidFill>
                  <a:schemeClr val="tx1"/>
                </a:solidFill>
                <a:latin typeface="Arial" charset="0"/>
              </a:defRPr>
            </a:lvl6pPr>
            <a:lvl7pPr marL="2971800" indent="-228600" defTabSz="933450" eaLnBrk="0" fontAlgn="base" hangingPunct="0">
              <a:spcBef>
                <a:spcPct val="30000"/>
              </a:spcBef>
              <a:spcAft>
                <a:spcPct val="0"/>
              </a:spcAft>
              <a:defRPr sz="1200">
                <a:solidFill>
                  <a:schemeClr val="tx1"/>
                </a:solidFill>
                <a:latin typeface="Arial" charset="0"/>
              </a:defRPr>
            </a:lvl7pPr>
            <a:lvl8pPr marL="3429000" indent="-228600" defTabSz="933450" eaLnBrk="0" fontAlgn="base" hangingPunct="0">
              <a:spcBef>
                <a:spcPct val="30000"/>
              </a:spcBef>
              <a:spcAft>
                <a:spcPct val="0"/>
              </a:spcAft>
              <a:defRPr sz="1200">
                <a:solidFill>
                  <a:schemeClr val="tx1"/>
                </a:solidFill>
                <a:latin typeface="Arial" charset="0"/>
              </a:defRPr>
            </a:lvl8pPr>
            <a:lvl9pPr marL="3886200" indent="-228600" defTabSz="93345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5</a:t>
            </a:r>
          </a:p>
        </p:txBody>
      </p:sp>
      <p:sp>
        <p:nvSpPr>
          <p:cNvPr id="33813" name="Rectangle 20"/>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14" name="Rectangle 21"/>
          <p:cNvSpPr>
            <a:spLocks noChangeArrowheads="1"/>
          </p:cNvSpPr>
          <p:nvPr/>
        </p:nvSpPr>
        <p:spPr bwMode="auto">
          <a:xfrm>
            <a:off x="0" y="0"/>
            <a:ext cx="3169589" cy="47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3815" name="Rectangle 22"/>
          <p:cNvSpPr>
            <a:spLocks noGrp="1" noRot="1" noChangeAspect="1" noChangeArrowheads="1" noTextEdit="1"/>
          </p:cNvSpPr>
          <p:nvPr>
            <p:ph type="sldImg"/>
          </p:nvPr>
        </p:nvSpPr>
        <p:spPr>
          <a:xfrm>
            <a:off x="1265238" y="725488"/>
            <a:ext cx="4784725" cy="3589337"/>
          </a:xfrm>
          <a:ln w="12700" cap="flat">
            <a:solidFill>
              <a:schemeClr val="tx1"/>
            </a:solidFill>
          </a:ln>
        </p:spPr>
      </p:sp>
      <p:sp>
        <p:nvSpPr>
          <p:cNvPr id="33816" name="Rectangle 23"/>
          <p:cNvSpPr>
            <a:spLocks noGrp="1" noChangeArrowheads="1"/>
          </p:cNvSpPr>
          <p:nvPr>
            <p:ph type="body" idx="1"/>
          </p:nvPr>
        </p:nvSpPr>
        <p:spPr>
          <a:xfrm>
            <a:off x="974368" y="4559833"/>
            <a:ext cx="5364810" cy="431906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997" tIns="48660" rIns="98997" bIns="48660"/>
          <a:lstStyle/>
          <a:p>
            <a:pPr eaLnBrk="1" hangingPunct="1">
              <a:buFontTx/>
              <a:buNone/>
            </a:pPr>
            <a:r>
              <a:rPr lang="en-US" altLang="en-US" dirty="0"/>
              <a:t>Discuss the overall objectives of this module. Explain that in the first session you are going to discuss the who, what, when, where, and why of job briefings.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D14379DB-4DE7-4DA9-AE38-0840AB033A69}" type="slidenum">
              <a:rPr lang="en-US" altLang="en-US" smtClean="0"/>
              <a:pPr eaLnBrk="1" hangingPunct="1">
                <a:defRPr/>
              </a:pPr>
              <a:t>20</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768DB86D-4647-4E52-9109-BFA59340BDCD}" type="slidenum">
              <a:rPr lang="en-US" altLang="en-US" smtClean="0"/>
              <a:pPr eaLnBrk="1" hangingPunct="1">
                <a:defRPr/>
              </a:pPr>
              <a:t>21</a:t>
            </a:fld>
            <a:endParaRPr lang="en-US"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1926.952(e) states that an employee working alone need not conduct a job briefing. However, the employer shall ensure that the tasks performed are planned as if a briefing were required. The Partnership recommends as a best practice that an employee working alone does complete and document a job briefing as if they were working with a crew.</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5EB00A65-9910-4C4F-84C5-090B31EB8EF9}" type="slidenum">
              <a:rPr lang="en-US" altLang="en-US" smtClean="0"/>
              <a:pPr eaLnBrk="1" hangingPunct="1">
                <a:defRPr/>
              </a:pPr>
              <a:t>22</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the need to brief visitors that may visit the job. Stopping visitors at a designated point safely away from the work area for them to be briefed is recommended.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6D4E0258-50AE-4545-B50B-AEEC8BF02C29}" type="slidenum">
              <a:rPr lang="en-US" altLang="en-US" smtClean="0"/>
              <a:pPr eaLnBrk="1" hangingPunct="1">
                <a:defRPr/>
              </a:pPr>
              <a:t>23</a:t>
            </a:fld>
            <a:endParaRPr lang="en-US" alt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en-US" altLang="en-US" dirty="0"/>
              <a:t>Explain that if the items listed on the slide are present then they lead to mass</a:t>
            </a:r>
          </a:p>
          <a:p>
            <a:pPr eaLnBrk="1" hangingPunct="1">
              <a:buFontTx/>
              <a:buNone/>
            </a:pPr>
            <a:r>
              <a:rPr lang="en-US" altLang="en-US" dirty="0"/>
              <a:t>confusion.</a:t>
            </a:r>
          </a:p>
          <a:p>
            <a:pPr eaLnBrk="1" hangingPunct="1"/>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0617B16E-C016-46C8-A245-A9BA63272491}" type="slidenum">
              <a:rPr lang="en-US" altLang="en-US" smtClean="0"/>
              <a:pPr eaLnBrk="1" hangingPunct="1">
                <a:defRPr/>
              </a:pPr>
              <a:t>24</a:t>
            </a:fld>
            <a:endParaRPr lang="en-US" alt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that we can use a 4-step process: Plan, Discuss, Do, and Review. The supervisor plans the work, discusses the plan with the crew, asking for their input, they do the job and then de-brief at the end of the job to review how the plan worked. It is a continuous process.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B25D8A1A-401B-4BC8-9288-EB83FBAB8D3C}" type="slidenum">
              <a:rPr lang="en-US" altLang="en-US" smtClean="0"/>
              <a:pPr eaLnBrk="1" hangingPunct="1">
                <a:defRPr/>
              </a:pPr>
              <a:t>25</a:t>
            </a:fld>
            <a:endParaRPr lang="en-US" alt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FB991D2C-CE6F-41A1-8C77-D92A7FD515CA}" type="slidenum">
              <a:rPr lang="en-US" altLang="en-US" smtClean="0"/>
              <a:pPr eaLnBrk="1" hangingPunct="1">
                <a:defRPr/>
              </a:pPr>
              <a:t>26</a:t>
            </a:fld>
            <a:endParaRPr lang="en-US" altLang="en-US"/>
          </a:p>
        </p:txBody>
      </p:sp>
      <p:sp>
        <p:nvSpPr>
          <p:cNvPr id="60419"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pPr lvl="1" eaLnBrk="1" hangingPunct="1">
              <a:defRPr/>
            </a:pPr>
            <a:endParaRPr lang="en-US" sz="2200" dirty="0">
              <a:solidFill>
                <a:srgbClr val="000066"/>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1FBC0FC6-E04C-4414-AB02-50C0E6716034}" type="slidenum">
              <a:rPr lang="en-US" altLang="en-US" smtClean="0"/>
              <a:pPr eaLnBrk="1" hangingPunct="1">
                <a:defRPr/>
              </a:pPr>
              <a:t>3</a:t>
            </a:fld>
            <a:endParaRPr lang="en-US" altLang="en-US"/>
          </a:p>
        </p:txBody>
      </p:sp>
      <p:sp>
        <p:nvSpPr>
          <p:cNvPr id="34819" name="Rectangle 2"/>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0" name="Rectangle 3"/>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6</a:t>
            </a:r>
          </a:p>
        </p:txBody>
      </p:sp>
      <p:sp>
        <p:nvSpPr>
          <p:cNvPr id="34821" name="Rectangle 4"/>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2" name="Rectangle 5"/>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3" name="Rectangle 6"/>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4" name="Rectangle 7"/>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6</a:t>
            </a:r>
          </a:p>
        </p:txBody>
      </p:sp>
      <p:sp>
        <p:nvSpPr>
          <p:cNvPr id="34825" name="Rectangle 8"/>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6" name="Rectangle 9"/>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7" name="Rectangle 10"/>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28" name="Rectangle 11"/>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6</a:t>
            </a:r>
          </a:p>
        </p:txBody>
      </p:sp>
      <p:sp>
        <p:nvSpPr>
          <p:cNvPr id="34829" name="Rectangle 12"/>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0" name="Rectangle 13"/>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1" name="Rectangle 14"/>
          <p:cNvSpPr>
            <a:spLocks noChangeArrowheads="1"/>
          </p:cNvSpPr>
          <p:nvPr/>
        </p:nvSpPr>
        <p:spPr bwMode="auto">
          <a:xfrm>
            <a:off x="4145611"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2" name="Rectangle 15"/>
          <p:cNvSpPr>
            <a:spLocks noChangeArrowheads="1"/>
          </p:cNvSpPr>
          <p:nvPr/>
        </p:nvSpPr>
        <p:spPr bwMode="auto">
          <a:xfrm>
            <a:off x="4145611"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6</a:t>
            </a:r>
          </a:p>
        </p:txBody>
      </p:sp>
      <p:sp>
        <p:nvSpPr>
          <p:cNvPr id="34833" name="Rectangle 16"/>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4" name="Rectangle 17"/>
          <p:cNvSpPr>
            <a:spLocks noChangeArrowheads="1"/>
          </p:cNvSpPr>
          <p:nvPr/>
        </p:nvSpPr>
        <p:spPr bwMode="auto">
          <a:xfrm>
            <a:off x="0" y="0"/>
            <a:ext cx="3169589" cy="4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5" name="Rectangle 18"/>
          <p:cNvSpPr>
            <a:spLocks noChangeArrowheads="1"/>
          </p:cNvSpPr>
          <p:nvPr/>
        </p:nvSpPr>
        <p:spPr bwMode="auto">
          <a:xfrm>
            <a:off x="4143958" y="0"/>
            <a:ext cx="3171243" cy="47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6" name="Rectangle 19"/>
          <p:cNvSpPr>
            <a:spLocks noChangeArrowheads="1"/>
          </p:cNvSpPr>
          <p:nvPr/>
        </p:nvSpPr>
        <p:spPr bwMode="auto">
          <a:xfrm>
            <a:off x="4143958" y="9121305"/>
            <a:ext cx="3171243"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135" tIns="0" rIns="20135" bIns="0" anchor="b"/>
          <a:lstStyle>
            <a:lvl1pPr defTabSz="933450" eaLnBrk="0" hangingPunct="0">
              <a:spcBef>
                <a:spcPct val="30000"/>
              </a:spcBef>
              <a:defRPr sz="1200">
                <a:solidFill>
                  <a:schemeClr val="tx1"/>
                </a:solidFill>
                <a:latin typeface="Arial" charset="0"/>
              </a:defRPr>
            </a:lvl1pPr>
            <a:lvl2pPr marL="742950" indent="-285750" defTabSz="933450" eaLnBrk="0" hangingPunct="0">
              <a:spcBef>
                <a:spcPct val="30000"/>
              </a:spcBef>
              <a:defRPr sz="1200">
                <a:solidFill>
                  <a:schemeClr val="tx1"/>
                </a:solidFill>
                <a:latin typeface="Arial" charset="0"/>
              </a:defRPr>
            </a:lvl2pPr>
            <a:lvl3pPr marL="1143000" indent="-228600" defTabSz="933450" eaLnBrk="0" hangingPunct="0">
              <a:spcBef>
                <a:spcPct val="30000"/>
              </a:spcBef>
              <a:defRPr sz="1200">
                <a:solidFill>
                  <a:schemeClr val="tx1"/>
                </a:solidFill>
                <a:latin typeface="Arial" charset="0"/>
              </a:defRPr>
            </a:lvl3pPr>
            <a:lvl4pPr marL="1600200" indent="-228600" defTabSz="933450" eaLnBrk="0" hangingPunct="0">
              <a:spcBef>
                <a:spcPct val="30000"/>
              </a:spcBef>
              <a:defRPr sz="1200">
                <a:solidFill>
                  <a:schemeClr val="tx1"/>
                </a:solidFill>
                <a:latin typeface="Arial" charset="0"/>
              </a:defRPr>
            </a:lvl4pPr>
            <a:lvl5pPr marL="2057400" indent="-228600" defTabSz="933450" eaLnBrk="0" hangingPunct="0">
              <a:spcBef>
                <a:spcPct val="30000"/>
              </a:spcBef>
              <a:defRPr sz="1200">
                <a:solidFill>
                  <a:schemeClr val="tx1"/>
                </a:solidFill>
                <a:latin typeface="Arial" charset="0"/>
              </a:defRPr>
            </a:lvl5pPr>
            <a:lvl6pPr marL="2514600" indent="-228600" defTabSz="933450" eaLnBrk="0" fontAlgn="base" hangingPunct="0">
              <a:spcBef>
                <a:spcPct val="30000"/>
              </a:spcBef>
              <a:spcAft>
                <a:spcPct val="0"/>
              </a:spcAft>
              <a:defRPr sz="1200">
                <a:solidFill>
                  <a:schemeClr val="tx1"/>
                </a:solidFill>
                <a:latin typeface="Arial" charset="0"/>
              </a:defRPr>
            </a:lvl6pPr>
            <a:lvl7pPr marL="2971800" indent="-228600" defTabSz="933450" eaLnBrk="0" fontAlgn="base" hangingPunct="0">
              <a:spcBef>
                <a:spcPct val="30000"/>
              </a:spcBef>
              <a:spcAft>
                <a:spcPct val="0"/>
              </a:spcAft>
              <a:defRPr sz="1200">
                <a:solidFill>
                  <a:schemeClr val="tx1"/>
                </a:solidFill>
                <a:latin typeface="Arial" charset="0"/>
              </a:defRPr>
            </a:lvl7pPr>
            <a:lvl8pPr marL="3429000" indent="-228600" defTabSz="933450" eaLnBrk="0" fontAlgn="base" hangingPunct="0">
              <a:spcBef>
                <a:spcPct val="30000"/>
              </a:spcBef>
              <a:spcAft>
                <a:spcPct val="0"/>
              </a:spcAft>
              <a:defRPr sz="1200">
                <a:solidFill>
                  <a:schemeClr val="tx1"/>
                </a:solidFill>
                <a:latin typeface="Arial" charset="0"/>
              </a:defRPr>
            </a:lvl8pPr>
            <a:lvl9pPr marL="3886200" indent="-228600" defTabSz="93345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000" i="1">
                <a:latin typeface="Times New Roman" pitchFamily="18" charset="0"/>
              </a:rPr>
              <a:t>6</a:t>
            </a:r>
          </a:p>
        </p:txBody>
      </p:sp>
      <p:sp>
        <p:nvSpPr>
          <p:cNvPr id="34837" name="Rectangle 20"/>
          <p:cNvSpPr>
            <a:spLocks noChangeArrowheads="1"/>
          </p:cNvSpPr>
          <p:nvPr/>
        </p:nvSpPr>
        <p:spPr bwMode="auto">
          <a:xfrm>
            <a:off x="0" y="9121305"/>
            <a:ext cx="3169589" cy="47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8" name="Rectangle 21"/>
          <p:cNvSpPr>
            <a:spLocks noChangeArrowheads="1"/>
          </p:cNvSpPr>
          <p:nvPr/>
        </p:nvSpPr>
        <p:spPr bwMode="auto">
          <a:xfrm>
            <a:off x="0" y="0"/>
            <a:ext cx="3169589" cy="47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6646" tIns="48324" rIns="96646" bIns="48324"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endParaRPr lang="en-US" altLang="en-US" sz="1900"/>
          </a:p>
        </p:txBody>
      </p:sp>
      <p:sp>
        <p:nvSpPr>
          <p:cNvPr id="34839" name="Rectangle 22"/>
          <p:cNvSpPr>
            <a:spLocks noGrp="1" noRot="1" noChangeAspect="1" noChangeArrowheads="1" noTextEdit="1"/>
          </p:cNvSpPr>
          <p:nvPr>
            <p:ph type="sldImg"/>
          </p:nvPr>
        </p:nvSpPr>
        <p:spPr>
          <a:xfrm>
            <a:off x="1265238" y="725488"/>
            <a:ext cx="4784725" cy="3589337"/>
          </a:xfrm>
          <a:ln w="12700" cap="flat">
            <a:solidFill>
              <a:schemeClr val="tx1"/>
            </a:solidFill>
          </a:ln>
        </p:spPr>
      </p:sp>
      <p:sp>
        <p:nvSpPr>
          <p:cNvPr id="34840" name="Rectangle 23"/>
          <p:cNvSpPr>
            <a:spLocks noGrp="1" noChangeArrowheads="1"/>
          </p:cNvSpPr>
          <p:nvPr>
            <p:ph type="body" idx="1"/>
          </p:nvPr>
        </p:nvSpPr>
        <p:spPr>
          <a:xfrm>
            <a:off x="974368" y="4559833"/>
            <a:ext cx="5364810" cy="431906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997" tIns="48660" rIns="98997" bIns="48660"/>
          <a:lstStyle/>
          <a:p>
            <a:pPr eaLnBrk="1" hangingPunct="1">
              <a:buFontTx/>
              <a:buNone/>
            </a:pPr>
            <a:r>
              <a:rPr lang="en-US" altLang="en-US" dirty="0"/>
              <a:t>Explain the reasons we conduct  job briefings. Explain that the need to conduct these briefings extends further than simply a requirement of OSHA.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857CBF09-D298-4132-86A3-0D6C3BC367D6}" type="slidenum">
              <a:rPr lang="en-US" altLang="en-US" smtClean="0"/>
              <a:pPr eaLnBrk="1" hangingPunct="1">
                <a:defRPr/>
              </a:pPr>
              <a:t>4</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976022" y="4559833"/>
            <a:ext cx="5363157" cy="432070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Explain who is required to perform a job briefing. The employee in charge may have another crewmember assist in presenting and documenting the meeting.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85320" indent="-302046" eaLnBrk="0" hangingPunct="0">
              <a:spcBef>
                <a:spcPct val="30000"/>
              </a:spcBef>
              <a:defRPr sz="1200">
                <a:solidFill>
                  <a:schemeClr val="tx1"/>
                </a:solidFill>
                <a:latin typeface="Times New Roman" pitchFamily="18" charset="0"/>
              </a:defRPr>
            </a:lvl2pPr>
            <a:lvl3pPr marL="1208185" indent="-241637" eaLnBrk="0" hangingPunct="0">
              <a:spcBef>
                <a:spcPct val="30000"/>
              </a:spcBef>
              <a:defRPr sz="1200">
                <a:solidFill>
                  <a:schemeClr val="tx1"/>
                </a:solidFill>
                <a:latin typeface="Times New Roman" pitchFamily="18" charset="0"/>
              </a:defRPr>
            </a:lvl3pPr>
            <a:lvl4pPr marL="1691458" indent="-241637" eaLnBrk="0" hangingPunct="0">
              <a:spcBef>
                <a:spcPct val="30000"/>
              </a:spcBef>
              <a:defRPr sz="1200">
                <a:solidFill>
                  <a:schemeClr val="tx1"/>
                </a:solidFill>
                <a:latin typeface="Times New Roman" pitchFamily="18" charset="0"/>
              </a:defRPr>
            </a:lvl4pPr>
            <a:lvl5pPr marL="2174731" indent="-241637" eaLnBrk="0" hangingPunct="0">
              <a:spcBef>
                <a:spcPct val="30000"/>
              </a:spcBef>
              <a:defRPr sz="1200">
                <a:solidFill>
                  <a:schemeClr val="tx1"/>
                </a:solidFill>
                <a:latin typeface="Times New Roman" pitchFamily="18" charset="0"/>
              </a:defRPr>
            </a:lvl5pPr>
            <a:lvl6pPr marL="2658006" indent="-241637" eaLnBrk="0" fontAlgn="base" hangingPunct="0">
              <a:spcBef>
                <a:spcPct val="30000"/>
              </a:spcBef>
              <a:spcAft>
                <a:spcPct val="0"/>
              </a:spcAft>
              <a:defRPr sz="1200">
                <a:solidFill>
                  <a:schemeClr val="tx1"/>
                </a:solidFill>
                <a:latin typeface="Times New Roman" pitchFamily="18" charset="0"/>
              </a:defRPr>
            </a:lvl6pPr>
            <a:lvl7pPr marL="3141279" indent="-241637" eaLnBrk="0" fontAlgn="base" hangingPunct="0">
              <a:spcBef>
                <a:spcPct val="30000"/>
              </a:spcBef>
              <a:spcAft>
                <a:spcPct val="0"/>
              </a:spcAft>
              <a:defRPr sz="1200">
                <a:solidFill>
                  <a:schemeClr val="tx1"/>
                </a:solidFill>
                <a:latin typeface="Times New Roman" pitchFamily="18" charset="0"/>
              </a:defRPr>
            </a:lvl7pPr>
            <a:lvl8pPr marL="3624553" indent="-241637" eaLnBrk="0" fontAlgn="base" hangingPunct="0">
              <a:spcBef>
                <a:spcPct val="30000"/>
              </a:spcBef>
              <a:spcAft>
                <a:spcPct val="0"/>
              </a:spcAft>
              <a:defRPr sz="1200">
                <a:solidFill>
                  <a:schemeClr val="tx1"/>
                </a:solidFill>
                <a:latin typeface="Times New Roman" pitchFamily="18" charset="0"/>
              </a:defRPr>
            </a:lvl8pPr>
            <a:lvl9pPr marL="4107827" indent="-241637"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5B1FCA3B-FCB7-43FD-BD81-BF788E35ABB1}" type="slidenum">
              <a:rPr lang="en-US" altLang="en-US" smtClean="0"/>
              <a:pPr>
                <a:spcBef>
                  <a:spcPct val="0"/>
                </a:spcBef>
                <a:defRPr/>
              </a:pPr>
              <a:t>5</a:t>
            </a:fld>
            <a:endParaRPr lang="en-US"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dirty="0"/>
              <a:t>Explain what job briefings are. Explain that they are part of a job plan that identifies hazards, and devises methods to eliminate and/or control them.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33EC5954-7FEA-458A-96A9-615E25D54EB0}" type="slidenum">
              <a:rPr lang="en-US" altLang="en-US" smtClean="0"/>
              <a:pPr eaLnBrk="1" hangingPunct="1">
                <a:defRPr/>
              </a:pPr>
              <a:t>6</a:t>
            </a:fld>
            <a:endParaRPr lang="en-US" alt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endParaRPr lang="en-US" altLang="en-US" dirty="0"/>
          </a:p>
          <a:p>
            <a:pPr eaLnBrk="1" hangingPunct="1"/>
            <a:endParaRPr lang="en-US" altLang="en-US" b="1" u="sng" dirty="0"/>
          </a:p>
          <a:p>
            <a:pPr eaLnBrk="1" hangingPunct="1"/>
            <a:endParaRPr lang="en-US" altLang="en-US" dirty="0"/>
          </a:p>
          <a:p>
            <a:pPr eaLnBrk="1" hangingPunct="1"/>
            <a:endParaRPr lang="en-US" altLang="en-US" dirty="0"/>
          </a:p>
        </p:txBody>
      </p:sp>
      <p:sp>
        <p:nvSpPr>
          <p:cNvPr id="3" name="TextBox 2">
            <a:extLst>
              <a:ext uri="{FF2B5EF4-FFF2-40B4-BE49-F238E27FC236}">
                <a16:creationId xmlns:a16="http://schemas.microsoft.com/office/drawing/2014/main" id="{1F7D66CF-91B5-45DC-BC2D-7B78C8DBBC87}"/>
              </a:ext>
            </a:extLst>
          </p:cNvPr>
          <p:cNvSpPr txBox="1"/>
          <p:nvPr/>
        </p:nvSpPr>
        <p:spPr>
          <a:xfrm>
            <a:off x="401988" y="4559833"/>
            <a:ext cx="6670033" cy="1524203"/>
          </a:xfrm>
          <a:prstGeom prst="rect">
            <a:avLst/>
          </a:prstGeom>
          <a:noFill/>
        </p:spPr>
        <p:txBody>
          <a:bodyPr wrap="square" lIns="94741" tIns="47370" rIns="94741" bIns="47370" rtlCol="0">
            <a:spAutoFit/>
          </a:bodyPr>
          <a:lstStyle/>
          <a:p>
            <a:r>
              <a:rPr lang="en-US" dirty="0"/>
              <a:t>Explain that job briefing must take place at the beginning of each job and as the hazards change, such as the arrival of a new employee or a change that affects the worker’s safety. The number and extent of the discussion depends on the type of work performed.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4574" indent="-301001" eaLnBrk="0" hangingPunct="0">
              <a:defRPr>
                <a:solidFill>
                  <a:schemeClr val="tx1"/>
                </a:solidFill>
                <a:latin typeface="Arial" charset="0"/>
              </a:defRPr>
            </a:lvl2pPr>
            <a:lvl3pPr marL="1207290" indent="-240142" eaLnBrk="0" hangingPunct="0">
              <a:defRPr>
                <a:solidFill>
                  <a:schemeClr val="tx1"/>
                </a:solidFill>
                <a:latin typeface="Arial" charset="0"/>
              </a:defRPr>
            </a:lvl3pPr>
            <a:lvl4pPr marL="1690863" indent="-240142" eaLnBrk="0" hangingPunct="0">
              <a:defRPr>
                <a:solidFill>
                  <a:schemeClr val="tx1"/>
                </a:solidFill>
                <a:latin typeface="Arial" charset="0"/>
              </a:defRPr>
            </a:lvl4pPr>
            <a:lvl5pPr marL="2174437" indent="-240142" eaLnBrk="0" hangingPunct="0">
              <a:defRPr>
                <a:solidFill>
                  <a:schemeClr val="tx1"/>
                </a:solidFill>
                <a:latin typeface="Arial" charset="0"/>
              </a:defRPr>
            </a:lvl5pPr>
            <a:lvl6pPr marL="2648142" indent="-240142" eaLnBrk="0" fontAlgn="base" hangingPunct="0">
              <a:spcBef>
                <a:spcPct val="0"/>
              </a:spcBef>
              <a:spcAft>
                <a:spcPct val="0"/>
              </a:spcAft>
              <a:defRPr>
                <a:solidFill>
                  <a:schemeClr val="tx1"/>
                </a:solidFill>
                <a:latin typeface="Arial" charset="0"/>
              </a:defRPr>
            </a:lvl6pPr>
            <a:lvl7pPr marL="3121847" indent="-240142" eaLnBrk="0" fontAlgn="base" hangingPunct="0">
              <a:spcBef>
                <a:spcPct val="0"/>
              </a:spcBef>
              <a:spcAft>
                <a:spcPct val="0"/>
              </a:spcAft>
              <a:defRPr>
                <a:solidFill>
                  <a:schemeClr val="tx1"/>
                </a:solidFill>
                <a:latin typeface="Arial" charset="0"/>
              </a:defRPr>
            </a:lvl7pPr>
            <a:lvl8pPr marL="3595552" indent="-240142" eaLnBrk="0" fontAlgn="base" hangingPunct="0">
              <a:spcBef>
                <a:spcPct val="0"/>
              </a:spcBef>
              <a:spcAft>
                <a:spcPct val="0"/>
              </a:spcAft>
              <a:defRPr>
                <a:solidFill>
                  <a:schemeClr val="tx1"/>
                </a:solidFill>
                <a:latin typeface="Arial" charset="0"/>
              </a:defRPr>
            </a:lvl8pPr>
            <a:lvl9pPr marL="4069257" indent="-240142" eaLnBrk="0" fontAlgn="base" hangingPunct="0">
              <a:spcBef>
                <a:spcPct val="0"/>
              </a:spcBef>
              <a:spcAft>
                <a:spcPct val="0"/>
              </a:spcAft>
              <a:defRPr>
                <a:solidFill>
                  <a:schemeClr val="tx1"/>
                </a:solidFill>
                <a:latin typeface="Arial" charset="0"/>
              </a:defRPr>
            </a:lvl9pPr>
          </a:lstStyle>
          <a:p>
            <a:pPr eaLnBrk="1" hangingPunct="1">
              <a:defRPr/>
            </a:pPr>
            <a:fld id="{0AC1C455-64B1-48A6-9119-A468B2851523}" type="slidenum">
              <a:rPr lang="en-US" altLang="en-US" smtClean="0"/>
              <a:pPr eaLnBrk="1" hangingPunct="1">
                <a:defRPr/>
              </a:pPr>
              <a:t>7</a:t>
            </a:fld>
            <a:endParaRPr lang="en-US" alt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b="1" u="sng" dirty="0"/>
          </a:p>
          <a:p>
            <a:pPr eaLnBrk="1" hangingPunct="1"/>
            <a:endParaRPr lang="en-US" altLang="en-US" dirty="0"/>
          </a:p>
          <a:p>
            <a:pPr eaLnBrk="1" hangingPunct="1"/>
            <a:endParaRPr lang="en-US" altLang="en-US" dirty="0"/>
          </a:p>
        </p:txBody>
      </p:sp>
      <p:sp>
        <p:nvSpPr>
          <p:cNvPr id="6" name="TextBox 5">
            <a:extLst>
              <a:ext uri="{FF2B5EF4-FFF2-40B4-BE49-F238E27FC236}">
                <a16:creationId xmlns:a16="http://schemas.microsoft.com/office/drawing/2014/main" id="{1933E71C-B783-49A6-BAF2-E9C2226672A5}"/>
              </a:ext>
            </a:extLst>
          </p:cNvPr>
          <p:cNvSpPr txBox="1"/>
          <p:nvPr/>
        </p:nvSpPr>
        <p:spPr>
          <a:xfrm>
            <a:off x="731190" y="4800600"/>
            <a:ext cx="6182022" cy="926662"/>
          </a:xfrm>
          <a:prstGeom prst="rect">
            <a:avLst/>
          </a:prstGeom>
          <a:noFill/>
        </p:spPr>
        <p:txBody>
          <a:bodyPr wrap="square" lIns="94741" tIns="47370" rIns="94741" bIns="47370">
            <a:spAutoFit/>
          </a:bodyPr>
          <a:lstStyle/>
          <a:p>
            <a:r>
              <a:rPr lang="en-US" dirty="0"/>
              <a:t>Explain that a job briefing is conducted at the work location. That way a visual inspection for hazards can be performed.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85320" indent="-302046" eaLnBrk="0" hangingPunct="0">
              <a:spcBef>
                <a:spcPct val="30000"/>
              </a:spcBef>
              <a:defRPr sz="1200">
                <a:solidFill>
                  <a:schemeClr val="tx1"/>
                </a:solidFill>
                <a:latin typeface="Times New Roman" pitchFamily="18" charset="0"/>
              </a:defRPr>
            </a:lvl2pPr>
            <a:lvl3pPr marL="1208185" indent="-241637" eaLnBrk="0" hangingPunct="0">
              <a:spcBef>
                <a:spcPct val="30000"/>
              </a:spcBef>
              <a:defRPr sz="1200">
                <a:solidFill>
                  <a:schemeClr val="tx1"/>
                </a:solidFill>
                <a:latin typeface="Times New Roman" pitchFamily="18" charset="0"/>
              </a:defRPr>
            </a:lvl3pPr>
            <a:lvl4pPr marL="1691458" indent="-241637" eaLnBrk="0" hangingPunct="0">
              <a:spcBef>
                <a:spcPct val="30000"/>
              </a:spcBef>
              <a:defRPr sz="1200">
                <a:solidFill>
                  <a:schemeClr val="tx1"/>
                </a:solidFill>
                <a:latin typeface="Times New Roman" pitchFamily="18" charset="0"/>
              </a:defRPr>
            </a:lvl4pPr>
            <a:lvl5pPr marL="2174731" indent="-241637" eaLnBrk="0" hangingPunct="0">
              <a:spcBef>
                <a:spcPct val="30000"/>
              </a:spcBef>
              <a:defRPr sz="1200">
                <a:solidFill>
                  <a:schemeClr val="tx1"/>
                </a:solidFill>
                <a:latin typeface="Times New Roman" pitchFamily="18" charset="0"/>
              </a:defRPr>
            </a:lvl5pPr>
            <a:lvl6pPr marL="2658006" indent="-241637" eaLnBrk="0" fontAlgn="base" hangingPunct="0">
              <a:spcBef>
                <a:spcPct val="30000"/>
              </a:spcBef>
              <a:spcAft>
                <a:spcPct val="0"/>
              </a:spcAft>
              <a:defRPr sz="1200">
                <a:solidFill>
                  <a:schemeClr val="tx1"/>
                </a:solidFill>
                <a:latin typeface="Times New Roman" pitchFamily="18" charset="0"/>
              </a:defRPr>
            </a:lvl6pPr>
            <a:lvl7pPr marL="3141279" indent="-241637" eaLnBrk="0" fontAlgn="base" hangingPunct="0">
              <a:spcBef>
                <a:spcPct val="30000"/>
              </a:spcBef>
              <a:spcAft>
                <a:spcPct val="0"/>
              </a:spcAft>
              <a:defRPr sz="1200">
                <a:solidFill>
                  <a:schemeClr val="tx1"/>
                </a:solidFill>
                <a:latin typeface="Times New Roman" pitchFamily="18" charset="0"/>
              </a:defRPr>
            </a:lvl7pPr>
            <a:lvl8pPr marL="3624553" indent="-241637" eaLnBrk="0" fontAlgn="base" hangingPunct="0">
              <a:spcBef>
                <a:spcPct val="30000"/>
              </a:spcBef>
              <a:spcAft>
                <a:spcPct val="0"/>
              </a:spcAft>
              <a:defRPr sz="1200">
                <a:solidFill>
                  <a:schemeClr val="tx1"/>
                </a:solidFill>
                <a:latin typeface="Times New Roman" pitchFamily="18" charset="0"/>
              </a:defRPr>
            </a:lvl8pPr>
            <a:lvl9pPr marL="4107827" indent="-241637"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F244D7D3-C964-4A8B-9100-D43A55229702}" type="slidenum">
              <a:rPr lang="en-US" altLang="en-US" smtClean="0"/>
              <a:pPr>
                <a:spcBef>
                  <a:spcPct val="0"/>
                </a:spcBef>
                <a:defRPr/>
              </a:pPr>
              <a:t>8</a:t>
            </a:fld>
            <a:endParaRPr lang="en-US" alt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Explain why we do these.</a:t>
            </a:r>
          </a:p>
          <a:p>
            <a:r>
              <a:rPr lang="en-US" altLang="en-US" dirty="0"/>
              <a:t>Documented Job briefings have many important sections that need to be noted and discussed. These include but aren’t limited to:</a:t>
            </a:r>
          </a:p>
          <a:p>
            <a:r>
              <a:rPr lang="en-US" altLang="en-US" dirty="0"/>
              <a:t>Locations, scope of work, a checklist for precautions and hazards, zone of protection information, and human performance tools are critical to review before work begins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85320" indent="-302046" eaLnBrk="0" hangingPunct="0">
              <a:spcBef>
                <a:spcPct val="30000"/>
              </a:spcBef>
              <a:defRPr sz="1200">
                <a:solidFill>
                  <a:schemeClr val="tx1"/>
                </a:solidFill>
                <a:latin typeface="Times New Roman" pitchFamily="18" charset="0"/>
              </a:defRPr>
            </a:lvl2pPr>
            <a:lvl3pPr marL="1208185" indent="-241637" eaLnBrk="0" hangingPunct="0">
              <a:spcBef>
                <a:spcPct val="30000"/>
              </a:spcBef>
              <a:defRPr sz="1200">
                <a:solidFill>
                  <a:schemeClr val="tx1"/>
                </a:solidFill>
                <a:latin typeface="Times New Roman" pitchFamily="18" charset="0"/>
              </a:defRPr>
            </a:lvl3pPr>
            <a:lvl4pPr marL="1691458" indent="-241637" eaLnBrk="0" hangingPunct="0">
              <a:spcBef>
                <a:spcPct val="30000"/>
              </a:spcBef>
              <a:defRPr sz="1200">
                <a:solidFill>
                  <a:schemeClr val="tx1"/>
                </a:solidFill>
                <a:latin typeface="Times New Roman" pitchFamily="18" charset="0"/>
              </a:defRPr>
            </a:lvl4pPr>
            <a:lvl5pPr marL="2174731" indent="-241637" eaLnBrk="0" hangingPunct="0">
              <a:spcBef>
                <a:spcPct val="30000"/>
              </a:spcBef>
              <a:defRPr sz="1200">
                <a:solidFill>
                  <a:schemeClr val="tx1"/>
                </a:solidFill>
                <a:latin typeface="Times New Roman" pitchFamily="18" charset="0"/>
              </a:defRPr>
            </a:lvl5pPr>
            <a:lvl6pPr marL="2658006" indent="-241637" eaLnBrk="0" fontAlgn="base" hangingPunct="0">
              <a:spcBef>
                <a:spcPct val="30000"/>
              </a:spcBef>
              <a:spcAft>
                <a:spcPct val="0"/>
              </a:spcAft>
              <a:defRPr sz="1200">
                <a:solidFill>
                  <a:schemeClr val="tx1"/>
                </a:solidFill>
                <a:latin typeface="Times New Roman" pitchFamily="18" charset="0"/>
              </a:defRPr>
            </a:lvl6pPr>
            <a:lvl7pPr marL="3141279" indent="-241637" eaLnBrk="0" fontAlgn="base" hangingPunct="0">
              <a:spcBef>
                <a:spcPct val="30000"/>
              </a:spcBef>
              <a:spcAft>
                <a:spcPct val="0"/>
              </a:spcAft>
              <a:defRPr sz="1200">
                <a:solidFill>
                  <a:schemeClr val="tx1"/>
                </a:solidFill>
                <a:latin typeface="Times New Roman" pitchFamily="18" charset="0"/>
              </a:defRPr>
            </a:lvl7pPr>
            <a:lvl8pPr marL="3624553" indent="-241637" eaLnBrk="0" fontAlgn="base" hangingPunct="0">
              <a:spcBef>
                <a:spcPct val="30000"/>
              </a:spcBef>
              <a:spcAft>
                <a:spcPct val="0"/>
              </a:spcAft>
              <a:defRPr sz="1200">
                <a:solidFill>
                  <a:schemeClr val="tx1"/>
                </a:solidFill>
                <a:latin typeface="Times New Roman" pitchFamily="18" charset="0"/>
              </a:defRPr>
            </a:lvl8pPr>
            <a:lvl9pPr marL="4107827" indent="-241637"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CBD6538-89FD-4FE4-9547-B5C6DD591375}" type="slidenum">
              <a:rPr lang="en-US" altLang="en-US" smtClean="0"/>
              <a:pPr>
                <a:spcBef>
                  <a:spcPct val="0"/>
                </a:spcBef>
                <a:defRPr/>
              </a:pPr>
              <a:t>9</a:t>
            </a:fld>
            <a:endParaRPr lang="en-US" alt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47410">
              <a:defRPr/>
            </a:pPr>
            <a:r>
              <a:rPr lang="en-US" dirty="0">
                <a:latin typeface="Arial" panose="020B0604020202020204" pitchFamily="34" charset="0"/>
                <a:cs typeface="Arial" panose="020B0604020202020204" pitchFamily="34" charset="0"/>
              </a:rPr>
              <a:t>Explain that a job briefing is simply a “Road Map” to a destination. </a:t>
            </a:r>
          </a:p>
          <a:p>
            <a:pPr defTabSz="947410">
              <a:defRPr/>
            </a:pPr>
            <a:endParaRPr lang="en-US" dirty="0">
              <a:latin typeface="Arial" panose="020B0604020202020204" pitchFamily="34" charset="0"/>
              <a:cs typeface="Arial" panose="020B0604020202020204" pitchFamily="34" charset="0"/>
            </a:endParaRPr>
          </a:p>
          <a:p>
            <a:pPr defTabSz="947410">
              <a:defRPr/>
            </a:pPr>
            <a:r>
              <a:rPr lang="en-US" dirty="0">
                <a:latin typeface="Arial" panose="020B0604020202020204" pitchFamily="34" charset="0"/>
                <a:cs typeface="Arial" panose="020B0604020202020204" pitchFamily="34" charset="0"/>
              </a:rPr>
              <a:t>A Job Briefing is conducted and documented to ensure the Person-in-Charge and workers understand the scope of work and discuss the tasks involved.</a:t>
            </a:r>
          </a:p>
          <a:p>
            <a:pPr defTabSz="947410">
              <a:defRPr/>
            </a:pPr>
            <a:endParaRPr lang="en-US" dirty="0">
              <a:latin typeface="Arial" panose="020B0604020202020204" pitchFamily="34" charset="0"/>
              <a:cs typeface="Arial" panose="020B0604020202020204" pitchFamily="34" charset="0"/>
            </a:endParaRPr>
          </a:p>
          <a:p>
            <a:pPr defTabSz="947410">
              <a:defRPr/>
            </a:pPr>
            <a:r>
              <a:rPr lang="en-US" dirty="0">
                <a:latin typeface="Arial" panose="020B0604020202020204" pitchFamily="34" charset="0"/>
                <a:cs typeface="Arial" panose="020B0604020202020204" pitchFamily="34" charset="0"/>
              </a:rPr>
              <a:t>All workers shall be briefed before work begins.</a:t>
            </a:r>
          </a:p>
          <a:p>
            <a:pPr defTabSz="947410">
              <a:defRPr/>
            </a:pPr>
            <a:endParaRPr lang="en-US" dirty="0">
              <a:latin typeface="Arial" panose="020B0604020202020204" pitchFamily="34" charset="0"/>
              <a:cs typeface="Arial" panose="020B0604020202020204" pitchFamily="34" charset="0"/>
            </a:endParaRPr>
          </a:p>
          <a:p>
            <a:pPr defTabSz="947410">
              <a:defRPr/>
            </a:pPr>
            <a:r>
              <a:rPr lang="en-US" dirty="0">
                <a:latin typeface="Arial" panose="020B0604020202020204" pitchFamily="34" charset="0"/>
                <a:cs typeface="Arial" panose="020B0604020202020204" pitchFamily="34" charset="0"/>
              </a:rPr>
              <a:t>All visitors shall be briefed before entering a job site.</a:t>
            </a:r>
          </a:p>
          <a:p>
            <a:pPr defTabSz="947410">
              <a:defRPr/>
            </a:pPr>
            <a:endParaRPr lang="en-US" b="1" dirty="0">
              <a:effectLst>
                <a:outerShdw blurRad="38100" dist="38100" dir="2700000" algn="tl">
                  <a:srgbClr val="000000">
                    <a:alpha val="43137"/>
                  </a:srgbClr>
                </a:outerShdw>
              </a:effectLst>
              <a:latin typeface="Arial Rounded MT Bold" panose="020F0704030504030204" pitchFamily="34" charset="0"/>
            </a:endParaRPr>
          </a:p>
          <a:p>
            <a:pPr defTabSz="947410">
              <a:defRPr/>
            </a:pPr>
            <a:endParaRPr lang="en-US" b="1" dirty="0">
              <a:effectLst>
                <a:outerShdw blurRad="38100" dist="38100" dir="2700000" algn="tl">
                  <a:srgbClr val="000000">
                    <a:alpha val="43137"/>
                  </a:srgbClr>
                </a:outerShdw>
              </a:effectLst>
              <a:latin typeface="Arial Rounded MT Bold" panose="020F0704030504030204" pitchFamily="34" charset="0"/>
            </a:endParaRPr>
          </a:p>
          <a:p>
            <a:endParaRPr lang="en-US" altLang="en-US" i="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wmf"/><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r>
              <a:rPr lang="en-US"/>
              <a:t>1</a:t>
            </a:r>
          </a:p>
        </p:txBody>
      </p:sp>
    </p:spTree>
    <p:extLst>
      <p:ext uri="{BB962C8B-B14F-4D97-AF65-F5344CB8AC3E}">
        <p14:creationId xmlns:p14="http://schemas.microsoft.com/office/powerpoint/2010/main" val="250272240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6C7B2A-2581-4803-8EC4-80DEDB358415}" type="slidenum">
              <a:rPr lang="en-US"/>
              <a:pPr>
                <a:defRPr/>
              </a:pPr>
              <a:t>‹#›</a:t>
            </a:fld>
            <a:endParaRPr lang="en-US" dirty="0"/>
          </a:p>
        </p:txBody>
      </p:sp>
    </p:spTree>
    <p:extLst>
      <p:ext uri="{BB962C8B-B14F-4D97-AF65-F5344CB8AC3E}">
        <p14:creationId xmlns:p14="http://schemas.microsoft.com/office/powerpoint/2010/main" val="82997092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CAFB53-CB2F-4A7A-89A2-CD368752D063}" type="slidenum">
              <a:rPr lang="en-US"/>
              <a:pPr>
                <a:defRPr/>
              </a:pPr>
              <a:t>‹#›</a:t>
            </a:fld>
            <a:endParaRPr lang="en-US" dirty="0"/>
          </a:p>
        </p:txBody>
      </p:sp>
    </p:spTree>
    <p:extLst>
      <p:ext uri="{BB962C8B-B14F-4D97-AF65-F5344CB8AC3E}">
        <p14:creationId xmlns:p14="http://schemas.microsoft.com/office/powerpoint/2010/main" val="247604224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r>
              <a:rPr lang="en-US" noProof="0"/>
              <a:t>Click icon to add clip art</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2FAA83-C3AB-4207-BCA2-23C03BEE8EC4}" type="slidenum">
              <a:rPr lang="en-US"/>
              <a:pPr>
                <a:defRPr/>
              </a:pPr>
              <a:t>‹#›</a:t>
            </a:fld>
            <a:endParaRPr lang="en-US" dirty="0"/>
          </a:p>
        </p:txBody>
      </p:sp>
    </p:spTree>
    <p:extLst>
      <p:ext uri="{BB962C8B-B14F-4D97-AF65-F5344CB8AC3E}">
        <p14:creationId xmlns:p14="http://schemas.microsoft.com/office/powerpoint/2010/main" val="1904187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r>
              <a:rPr lang="en-US" noProof="0"/>
              <a:t>Click icon to add clip art</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FAA83-C3AB-4207-BCA2-23C03BEE8EC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041874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r>
              <a:rPr lang="en-US" noProof="0"/>
              <a:t>Click icon to add clip art</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2FAA83-C3AB-4207-BCA2-23C03BEE8EC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04187476"/>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pPr>
                <a:defRPr/>
              </a:pPr>
              <a:t>‹#›</a:t>
            </a:fld>
            <a:endParaRPr lang="en-US" dirty="0"/>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A7C8D30-BBF8-442F-B978-4C7B7278E2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243460"/>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r>
              <a:rPr lang="en-US"/>
              <a:t>1</a:t>
            </a:r>
          </a:p>
        </p:txBody>
      </p:sp>
    </p:spTree>
    <p:extLst>
      <p:ext uri="{BB962C8B-B14F-4D97-AF65-F5344CB8AC3E}">
        <p14:creationId xmlns:p14="http://schemas.microsoft.com/office/powerpoint/2010/main" val="2502722403"/>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r>
              <a:rPr lang="en-US" noProof="0"/>
              <a:t>Click icon to add clip art</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2FAA83-C3AB-4207-BCA2-23C03BEE8EC4}" type="slidenum">
              <a:rPr lang="en-US"/>
              <a:pPr>
                <a:defRPr/>
              </a:pPr>
              <a:t>‹#›</a:t>
            </a:fld>
            <a:endParaRPr lang="en-US" dirty="0"/>
          </a:p>
        </p:txBody>
      </p:sp>
    </p:spTree>
    <p:extLst>
      <p:ext uri="{BB962C8B-B14F-4D97-AF65-F5344CB8AC3E}">
        <p14:creationId xmlns:p14="http://schemas.microsoft.com/office/powerpoint/2010/main" val="190418747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6EF85C-BB64-4E65-9AE6-217854B9B2DE}" type="slidenum">
              <a:rPr lang="en-US"/>
              <a:pPr>
                <a:defRPr/>
              </a:pPr>
              <a:t>‹#›</a:t>
            </a:fld>
            <a:endParaRPr lang="en-US" dirty="0"/>
          </a:p>
        </p:txBody>
      </p:sp>
    </p:spTree>
    <p:extLst>
      <p:ext uri="{BB962C8B-B14F-4D97-AF65-F5344CB8AC3E}">
        <p14:creationId xmlns:p14="http://schemas.microsoft.com/office/powerpoint/2010/main" val="428081582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50FBF20-B87B-4CED-86B7-7883A9590764}" type="slidenum">
              <a:rPr lang="en-US"/>
              <a:pPr>
                <a:defRPr/>
              </a:pPr>
              <a:t>‹#›</a:t>
            </a:fld>
            <a:endParaRPr lang="en-US" dirty="0"/>
          </a:p>
        </p:txBody>
      </p:sp>
    </p:spTree>
    <p:extLst>
      <p:ext uri="{BB962C8B-B14F-4D97-AF65-F5344CB8AC3E}">
        <p14:creationId xmlns:p14="http://schemas.microsoft.com/office/powerpoint/2010/main" val="355761397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CF719FF-E8A2-44DD-929F-6D747847FB93}" type="slidenum">
              <a:rPr lang="en-US"/>
              <a:pPr>
                <a:defRPr/>
              </a:pPr>
              <a:t>‹#›</a:t>
            </a:fld>
            <a:endParaRPr lang="en-US" dirty="0"/>
          </a:p>
        </p:txBody>
      </p:sp>
    </p:spTree>
    <p:extLst>
      <p:ext uri="{BB962C8B-B14F-4D97-AF65-F5344CB8AC3E}">
        <p14:creationId xmlns:p14="http://schemas.microsoft.com/office/powerpoint/2010/main" val="265702609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6FC8F62-047A-4350-9075-303A5207933B}" type="slidenum">
              <a:rPr lang="en-US"/>
              <a:pPr>
                <a:defRPr/>
              </a:pPr>
              <a:t>‹#›</a:t>
            </a:fld>
            <a:endParaRPr lang="en-US" dirty="0"/>
          </a:p>
        </p:txBody>
      </p:sp>
    </p:spTree>
    <p:extLst>
      <p:ext uri="{BB962C8B-B14F-4D97-AF65-F5344CB8AC3E}">
        <p14:creationId xmlns:p14="http://schemas.microsoft.com/office/powerpoint/2010/main" val="225036254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01ED4B8-3B38-4F9D-9E3B-3C7D28D09B92}" type="slidenum">
              <a:rPr lang="en-US"/>
              <a:pPr>
                <a:defRPr/>
              </a:pPr>
              <a:t>‹#›</a:t>
            </a:fld>
            <a:endParaRPr lang="en-US" dirty="0"/>
          </a:p>
        </p:txBody>
      </p:sp>
    </p:spTree>
    <p:extLst>
      <p:ext uri="{BB962C8B-B14F-4D97-AF65-F5344CB8AC3E}">
        <p14:creationId xmlns:p14="http://schemas.microsoft.com/office/powerpoint/2010/main" val="215714328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313949A-EF17-4561-BD0F-44815D086E5D}" type="slidenum">
              <a:rPr lang="en-US"/>
              <a:pPr>
                <a:defRPr/>
              </a:pPr>
              <a:t>‹#›</a:t>
            </a:fld>
            <a:endParaRPr lang="en-US" dirty="0"/>
          </a:p>
        </p:txBody>
      </p:sp>
    </p:spTree>
    <p:extLst>
      <p:ext uri="{BB962C8B-B14F-4D97-AF65-F5344CB8AC3E}">
        <p14:creationId xmlns:p14="http://schemas.microsoft.com/office/powerpoint/2010/main" val="198009739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0F796D9-74D0-412E-9E0A-2B596963DBB1}" type="slidenum">
              <a:rPr lang="en-US"/>
              <a:pPr>
                <a:defRPr/>
              </a:pPr>
              <a:t>‹#›</a:t>
            </a:fld>
            <a:endParaRPr lang="en-US" dirty="0"/>
          </a:p>
        </p:txBody>
      </p:sp>
    </p:spTree>
    <p:extLst>
      <p:ext uri="{BB962C8B-B14F-4D97-AF65-F5344CB8AC3E}">
        <p14:creationId xmlns:p14="http://schemas.microsoft.com/office/powerpoint/2010/main" val="59227965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w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2.wmf"/></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4.xml"/><Relationship Id="rId4" Type="http://schemas.openxmlformats.org/officeDocument/2006/relationships/image" Target="../media/image2.w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5.xml"/><Relationship Id="rId4" Type="http://schemas.openxmlformats.org/officeDocument/2006/relationships/image" Target="../media/image2.wmf"/></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6.xml"/><Relationship Id="rId4" Type="http://schemas.openxmlformats.org/officeDocument/2006/relationships/image" Target="../media/image2.wmf"/></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17.xml"/><Relationship Id="rId4" Type="http://schemas.openxmlformats.org/officeDocument/2006/relationships/image" Target="../media/image2.wmf"/></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7.xml"/><Relationship Id="rId1" Type="http://schemas.openxmlformats.org/officeDocument/2006/relationships/slideLayout" Target="../slideLayouts/slideLayout18.xml"/><Relationship Id="rId4" Type="http://schemas.openxmlformats.org/officeDocument/2006/relationships/image" Target="../media/image2.wmf"/></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8.xml"/><Relationship Id="rId1" Type="http://schemas.openxmlformats.org/officeDocument/2006/relationships/slideLayout" Target="../slideLayouts/slideLayout19.xml"/><Relationship Id="rId4" Type="http://schemas.openxmlformats.org/officeDocument/2006/relationships/image" Target="../media/image2.wmf"/></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2.wmf"/><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0"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2"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4"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6"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68"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0"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2"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4" r:id="rId1"/>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174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4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endParaRPr lang="en-US">
              <a:solidFill>
                <a:srgbClr val="000000"/>
              </a:solidFill>
            </a:endParaRPr>
          </a:p>
        </p:txBody>
      </p:sp>
      <p:sp>
        <p:nvSpPr>
          <p:cNvPr id="3175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a:defRPr/>
            </a:pPr>
            <a:fld id="{5CB50413-AE24-470B-AB91-D090AA72933B}" type="slidenum">
              <a:rPr lang="en-US">
                <a:solidFill>
                  <a:srgbClr val="000000"/>
                </a:solidFill>
              </a:rPr>
              <a:pPr>
                <a:defRPr/>
              </a:pPr>
              <a:t>‹#›</a:t>
            </a:fld>
            <a:endParaRPr lang="en-US" dirty="0">
              <a:solidFill>
                <a:srgbClr val="000000"/>
              </a:solidFill>
            </a:endParaRPr>
          </a:p>
        </p:txBody>
      </p:sp>
      <p:grpSp>
        <p:nvGrpSpPr>
          <p:cNvPr id="3"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solidFill>
                  <a:srgbClr val="000000"/>
                </a:solidFill>
                <a:latin typeface="Times New Roman" pitchFamily="18" charset="0"/>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solidFill>
                  <a:srgbClr val="000000"/>
                </a:solidFill>
              </a:endParaRPr>
            </a:p>
          </p:txBody>
        </p:sp>
      </p:grpSp>
      <p:pic>
        <p:nvPicPr>
          <p:cNvPr id="103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eaLnBrk="1" fontAlgn="base" hangingPunct="1">
        <a:spcBef>
          <a:spcPct val="0"/>
        </a:spcBef>
        <a:spcAft>
          <a:spcPct val="0"/>
        </a:spcAft>
        <a:defRPr sz="3300">
          <a:solidFill>
            <a:schemeClr val="tx2"/>
          </a:solidFill>
          <a:latin typeface="Arial Black" pitchFamily="34" charset="0"/>
        </a:defRPr>
      </a:lvl6pPr>
      <a:lvl7pPr marL="914400" algn="l" rtl="0" eaLnBrk="1" fontAlgn="base" hangingPunct="1">
        <a:spcBef>
          <a:spcPct val="0"/>
        </a:spcBef>
        <a:spcAft>
          <a:spcPct val="0"/>
        </a:spcAft>
        <a:defRPr sz="3300">
          <a:solidFill>
            <a:schemeClr val="tx2"/>
          </a:solidFill>
          <a:latin typeface="Arial Black" pitchFamily="34" charset="0"/>
        </a:defRPr>
      </a:lvl7pPr>
      <a:lvl8pPr marL="1371600" algn="l" rtl="0" eaLnBrk="1" fontAlgn="base" hangingPunct="1">
        <a:spcBef>
          <a:spcPct val="0"/>
        </a:spcBef>
        <a:spcAft>
          <a:spcPct val="0"/>
        </a:spcAft>
        <a:defRPr sz="3300">
          <a:solidFill>
            <a:schemeClr val="tx2"/>
          </a:solidFill>
          <a:latin typeface="Arial Black" pitchFamily="34" charset="0"/>
        </a:defRPr>
      </a:lvl8pPr>
      <a:lvl9pPr marL="1828800" algn="l" rtl="0" eaLnBrk="1" fontAlgn="base" hangingPunct="1">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6pPr>
      <a:lvl7pPr marL="29718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7pPr>
      <a:lvl8pPr marL="34290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8pPr>
      <a:lvl9pPr marL="3886200" indent="-228600" algn="l" rtl="0" eaLnBrk="1" fontAlgn="base" hangingPunct="1">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0ahUKEwjE2dGZ3enPAhVMOyYKHSiYD94QjRwIBw&amp;url=http://www.acehardware.com/family/index.jsp?categoryId=2774938&amp;bvm=bv.136499718,d.eWE&amp;psig=AFQjCNE5uhAgWvwSG909efaqq0mqVi-QmA&amp;ust=1477064762473957" TargetMode="External"/><Relationship Id="rId13"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2.jpeg"/><Relationship Id="rId12" Type="http://schemas.openxmlformats.org/officeDocument/2006/relationships/hyperlink" Target="http://www.google.com/url?sa=i&amp;rct=j&amp;q=&amp;esrc=s&amp;source=images&amp;cd=&amp;cad=rja&amp;uact=8&amp;ved=0ahUKEwi6iJyp8-fQAhUN4WMKHTUzD_QQjRwIBw&amp;url=http://www.clipartkid.com/work-boots-cliparts/&amp;psig=AFQjCNG39cVmTbV7mmJbDUFF8nS462oySw&amp;ust=1481400017618730"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hyperlink" Target="http://www.google.com/url?sa=i&amp;rct=j&amp;q=&amp;esrc=s&amp;source=images&amp;cd=&amp;cad=rja&amp;uact=8&amp;ved=0ahUKEwiZmoT83OnPAhWBJCYKHZ42BoEQjRwIBw&amp;url=http://www.cyclelicio.us/2011/reflective-vests/&amp;bvm=bv.136499718,d.eWE&amp;psig=AFQjCNEdV4uEwruSwcmGXZjV3-52JsKNKA&amp;ust=1477064659053378" TargetMode="External"/><Relationship Id="rId11" Type="http://schemas.openxmlformats.org/officeDocument/2006/relationships/image" Target="../media/image14.jpeg"/><Relationship Id="rId5" Type="http://schemas.openxmlformats.org/officeDocument/2006/relationships/image" Target="../media/image11.jpeg"/><Relationship Id="rId15" Type="http://schemas.openxmlformats.org/officeDocument/2006/relationships/image" Target="../media/image16.jpeg"/><Relationship Id="rId10" Type="http://schemas.openxmlformats.org/officeDocument/2006/relationships/hyperlink" Target="http://www.google.com/url?sa=i&amp;rct=j&amp;q=&amp;esrc=s&amp;source=images&amp;cd=&amp;cad=rja&amp;uact=8&amp;ved=0ahUKEwjD-I_R3enPAhUKKiYKHatxCbMQjRwIBw&amp;url=http://www.macronsafety.com/salisbury-class2-glove-kit&amp;bvm=bv.136499718,d.eWE&amp;psig=AFQjCNGdIAEFkrqpwl_vlHbGUxOBnV9YhA&amp;ust=1477064866645497" TargetMode="External"/><Relationship Id="rId4" Type="http://schemas.openxmlformats.org/officeDocument/2006/relationships/hyperlink" Target="http://www.google.com/url?sa=i&amp;rct=j&amp;q=&amp;esrc=s&amp;source=images&amp;cd=&amp;cad=rja&amp;uact=8&amp;ved=0ahUKEwiEqdPQ3OnPAhXILSYKHRQMASUQjRwIBw&amp;url=http://www.yctcoltd.com/safety-glasses.html&amp;bvm=bv.136499718,d.eWE&amp;psig=AFQjCNF3mIwixDIxQmVXqDVTUQnso5hKQw&amp;ust=1477064604210225" TargetMode="External"/><Relationship Id="rId9" Type="http://schemas.openxmlformats.org/officeDocument/2006/relationships/image" Target="../media/image13.jpeg"/><Relationship Id="rId14" Type="http://schemas.openxmlformats.org/officeDocument/2006/relationships/hyperlink" Target="https://www.google.com/url?sa=i&amp;rct=j&amp;q=&amp;esrc=s&amp;source=images&amp;cd=&amp;cad=rja&amp;uact=8&amp;ved=0ahUKEwiY_d2_o6zRAhWBLSYKHfCED6AQjRwIBw&amp;url=https://www.frsafety.com/category/hi-vis-fr-shirts&amp;bvm=bv.142059868,d.eWE&amp;psig=AFQjCNHVU_ViFQ_Hw2oJrCzZzvVl3M6c1w&amp;ust=148374940242752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TleriqcDRAhWrjlQKHUlwAhUQjRwIBw&amp;url=https://commons.wikimedia.org/wiki/File:New_Zealand_Sign_Assembly_-_Emergency.svg&amp;bvm=bv.144224172,d.cGw&amp;psig=AFQjCNHTBtDdTDdaTT7pc3uUK9LxPXkJmw&amp;ust=1484438292749723"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ibwev3qcDRAhXkyVQKHTpyDRkQjRwIBw&amp;url=http://www.publicdomainpictures.net/hledej.php?hleda=heart&amp;bvm=bv.144224172,d.cGw&amp;psig=AFQjCNH8fCJhMYSWbT2b-2FUidjJbPsZ6g&amp;ust=1484438350997081"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R6YmnttbRAhUJ1mMKHcmUCHAQjRwIBw&amp;url=https://it.fotolia.com/tag/%22sito%20in%20costruzione%22&amp;psig=AFQjCNGR8SUn_zJxN_l3JBPqVABMDunxNg&amp;ust=1485197544534917"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RjNqlrcDRAhUqqFQKHb-_Bm8QjRwIBw&amp;url=https://pixabay.com/en/lightning-storm-night-firebird-342341/&amp;bvm=bv.144224172,d.cGw&amp;psig=AFQjCNE_UwwACsDhZbR_zX9ok2c2a8v_bg&amp;ust=1484439230279242"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KzfvXscDRAhUoj1QKHSHqDRkQjRwIBw&amp;url=http://infotruck.blogspot.com/2015/03/truckmakers-news-usa-kenworths.html&amp;bvm=bv.144224172,d.cGw&amp;psig=AFQjCNH4kHodyrxtZ24pNmiyIqKciaiJ3w&amp;ust=1484440355400339" TargetMode="External"/><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22.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C8OSEs8DRAhWmhVQKHZ3VBEIQjRwIBw&amp;url=https://pixabay.com/en/success-stairs-ambition-career-933215/&amp;bvm=bv.144224172,d.cGw&amp;psig=AFQjCNF-Yiimn-2y-C8EqaUMcRxxMsZlXg&amp;ust=1484440716093241" TargetMode="External"/><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Rk4jX1-nPAhXH8CYKHRWKCA8QjRwIBw&amp;url=https://www.caminodesantiago.me/why-do-we-walk-the-camino-de-santiago/&amp;bvm=bv.136499718,d.eWE&amp;psig=AFQjCNE9jBUriOaTsOXxnvQh6y-C1FE95g&amp;ust=1477063209991515"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Rk4jX1-nPAhXH8CYKHRWKCA8QjRwIBw&amp;url=https://www.caminodesantiago.me/why-do-we-walk-the-camino-de-santiago/&amp;bvm=bv.136499718,d.eWE&amp;psig=AFQjCNE9jBUriOaTsOXxnvQh6y-C1FE95g&amp;ust=1477063209991515"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371600"/>
            <a:ext cx="7772400" cy="1752600"/>
          </a:xfrm>
        </p:spPr>
        <p:txBody>
          <a:bodyPr/>
          <a:lstStyle/>
          <a:p>
            <a:pPr eaLnBrk="1" hangingPunct="1"/>
            <a:r>
              <a:rPr lang="en-US" altLang="en-US" i="0" dirty="0"/>
              <a:t>Job Briefings</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Second Quarter 2021</a:t>
            </a:r>
            <a:br>
              <a:rPr lang="en-US" altLang="en-US" sz="2000" dirty="0"/>
            </a:br>
            <a:r>
              <a:rPr lang="en-US" altLang="en-US" sz="2000" i="0" dirty="0"/>
              <a:t>Part 1</a:t>
            </a:r>
          </a:p>
        </p:txBody>
      </p:sp>
      <p:sp>
        <p:nvSpPr>
          <p:cNvPr id="3075" name="Slide Number Placeholder 3"/>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a:t>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a:t>Benefits</a:t>
            </a:r>
          </a:p>
        </p:txBody>
      </p:sp>
      <p:sp>
        <p:nvSpPr>
          <p:cNvPr id="12291" name="Rectangle 3"/>
          <p:cNvSpPr>
            <a:spLocks noGrp="1" noChangeArrowheads="1"/>
          </p:cNvSpPr>
          <p:nvPr>
            <p:ph type="body" idx="1"/>
          </p:nvPr>
        </p:nvSpPr>
        <p:spPr>
          <a:xfrm>
            <a:off x="685800" y="1981200"/>
            <a:ext cx="3886200" cy="4114800"/>
          </a:xfrm>
        </p:spPr>
        <p:txBody>
          <a:bodyPr/>
          <a:lstStyle/>
          <a:p>
            <a:pPr eaLnBrk="1" hangingPunct="1"/>
            <a:r>
              <a:rPr lang="en-US" altLang="en-US" sz="2400" dirty="0"/>
              <a:t>Identifies hazardous conditions before an incident/injury occurs</a:t>
            </a:r>
          </a:p>
          <a:p>
            <a:pPr eaLnBrk="1" hangingPunct="1"/>
            <a:r>
              <a:rPr lang="en-US" altLang="en-US" sz="2400" dirty="0"/>
              <a:t>Provides a safe work </a:t>
            </a:r>
            <a:br>
              <a:rPr lang="en-US" altLang="en-US" sz="2400" dirty="0"/>
            </a:br>
            <a:r>
              <a:rPr lang="en-US" altLang="en-US" sz="2400" dirty="0"/>
              <a:t>environment</a:t>
            </a:r>
          </a:p>
          <a:p>
            <a:pPr eaLnBrk="1" hangingPunct="1"/>
            <a:r>
              <a:rPr lang="en-US" altLang="en-US" sz="2400" dirty="0"/>
              <a:t>Increases quality and </a:t>
            </a:r>
            <a:br>
              <a:rPr lang="en-US" altLang="en-US" sz="2400" dirty="0"/>
            </a:br>
            <a:r>
              <a:rPr lang="en-US" altLang="en-US" sz="2400" dirty="0"/>
              <a:t>productivity</a:t>
            </a:r>
          </a:p>
          <a:p>
            <a:pPr eaLnBrk="1" hangingPunct="1"/>
            <a:r>
              <a:rPr lang="en-US" altLang="en-US" sz="2400" dirty="0"/>
              <a:t>Provides good communication with crew members</a:t>
            </a:r>
          </a:p>
          <a:p>
            <a:pPr eaLnBrk="1" hangingPunct="1"/>
            <a:endParaRPr lang="en-US" altLang="en-US" sz="2400" dirty="0"/>
          </a:p>
          <a:p>
            <a:pPr eaLnBrk="1" hangingPunct="1">
              <a:buFont typeface="Wingdings" pitchFamily="2" charset="2"/>
              <a:buNone/>
            </a:pPr>
            <a:endParaRPr lang="en-US" altLang="en-US" dirty="0"/>
          </a:p>
        </p:txBody>
      </p:sp>
      <p:sp>
        <p:nvSpPr>
          <p:cNvPr id="5" name="Slide Number Placeholder 3"/>
          <p:cNvSpPr>
            <a:spLocks noGrp="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a:t>10</a:t>
            </a:r>
          </a:p>
        </p:txBody>
      </p:sp>
      <p:pic>
        <p:nvPicPr>
          <p:cNvPr id="4" name="Picture 3">
            <a:extLst>
              <a:ext uri="{FF2B5EF4-FFF2-40B4-BE49-F238E27FC236}">
                <a16:creationId xmlns:a16="http://schemas.microsoft.com/office/drawing/2014/main" id="{C4843F08-FB78-4072-A057-DE2069900840}"/>
              </a:ext>
            </a:extLst>
          </p:cNvPr>
          <p:cNvPicPr>
            <a:picLocks noChangeAspect="1"/>
          </p:cNvPicPr>
          <p:nvPr/>
        </p:nvPicPr>
        <p:blipFill>
          <a:blip r:embed="rId3"/>
          <a:stretch>
            <a:fillRect/>
          </a:stretch>
        </p:blipFill>
        <p:spPr>
          <a:xfrm>
            <a:off x="4454571" y="2133600"/>
            <a:ext cx="3927429" cy="3581400"/>
          </a:xfrm>
          <a:prstGeom prst="rect">
            <a:avLst/>
          </a:prstGeom>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371600"/>
            <a:ext cx="7772400" cy="1752600"/>
          </a:xfrm>
        </p:spPr>
        <p:txBody>
          <a:bodyPr/>
          <a:lstStyle/>
          <a:p>
            <a:pPr eaLnBrk="1" hangingPunct="1"/>
            <a:r>
              <a:rPr lang="en-US" altLang="en-US" i="0" dirty="0"/>
              <a:t>Job Briefings</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Second Quarter 2021</a:t>
            </a:r>
            <a:br>
              <a:rPr lang="en-US" altLang="en-US" sz="2000" dirty="0"/>
            </a:br>
            <a:r>
              <a:rPr lang="en-US" altLang="en-US" sz="2000" i="0" dirty="0"/>
              <a:t>Part 2</a:t>
            </a:r>
          </a:p>
        </p:txBody>
      </p:sp>
      <p:sp>
        <p:nvSpPr>
          <p:cNvPr id="3075" name="Slide Number Placeholder 3"/>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charset="0"/>
                <a:ea typeface="+mn-ea"/>
                <a:cs typeface="+mn-cs"/>
              </a:rPr>
              <a:t>1</a:t>
            </a:r>
          </a:p>
        </p:txBody>
      </p:sp>
    </p:spTree>
    <p:extLst>
      <p:ext uri="{BB962C8B-B14F-4D97-AF65-F5344CB8AC3E}">
        <p14:creationId xmlns:p14="http://schemas.microsoft.com/office/powerpoint/2010/main" val="14065460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a:t>Subjects</a:t>
            </a:r>
          </a:p>
        </p:txBody>
      </p:sp>
      <p:sp>
        <p:nvSpPr>
          <p:cNvPr id="13315" name="Rectangle 3"/>
          <p:cNvSpPr>
            <a:spLocks noGrp="1" noChangeArrowheads="1"/>
          </p:cNvSpPr>
          <p:nvPr>
            <p:ph type="body" idx="1"/>
          </p:nvPr>
        </p:nvSpPr>
        <p:spPr>
          <a:xfrm>
            <a:off x="533400" y="2057400"/>
            <a:ext cx="4114800" cy="4114800"/>
          </a:xfrm>
        </p:spPr>
        <p:txBody>
          <a:bodyPr/>
          <a:lstStyle/>
          <a:p>
            <a:pPr eaLnBrk="1" hangingPunct="1">
              <a:spcBef>
                <a:spcPts val="1200"/>
              </a:spcBef>
            </a:pPr>
            <a:r>
              <a:rPr lang="en-US" altLang="en-US" sz="2400" dirty="0"/>
              <a:t>Workplace Hazards</a:t>
            </a:r>
          </a:p>
          <a:p>
            <a:pPr eaLnBrk="1" hangingPunct="1">
              <a:spcBef>
                <a:spcPts val="1200"/>
              </a:spcBef>
            </a:pPr>
            <a:r>
              <a:rPr lang="en-US" altLang="en-US" sz="2400" dirty="0"/>
              <a:t>Work Procedures </a:t>
            </a:r>
          </a:p>
          <a:p>
            <a:pPr eaLnBrk="1" hangingPunct="1">
              <a:spcBef>
                <a:spcPts val="1200"/>
              </a:spcBef>
            </a:pPr>
            <a:r>
              <a:rPr lang="en-US" altLang="en-US" sz="2400" dirty="0"/>
              <a:t>Special Precautions</a:t>
            </a:r>
          </a:p>
          <a:p>
            <a:pPr eaLnBrk="1" hangingPunct="1">
              <a:spcBef>
                <a:spcPts val="1200"/>
              </a:spcBef>
            </a:pPr>
            <a:r>
              <a:rPr lang="en-US" altLang="en-US" sz="2400" dirty="0"/>
              <a:t>Energy-Source Controls</a:t>
            </a:r>
          </a:p>
          <a:p>
            <a:pPr eaLnBrk="1" hangingPunct="1">
              <a:spcBef>
                <a:spcPts val="1200"/>
              </a:spcBef>
            </a:pPr>
            <a:r>
              <a:rPr lang="en-US" altLang="en-US" sz="2400" dirty="0"/>
              <a:t>Personal Protective Equipment Requirements</a:t>
            </a:r>
          </a:p>
          <a:p>
            <a:pPr eaLnBrk="1" hangingPunct="1">
              <a:spcBef>
                <a:spcPts val="1200"/>
              </a:spcBef>
            </a:pPr>
            <a:r>
              <a:rPr lang="en-US" altLang="en-US" sz="2500" b="1" i="1" dirty="0"/>
              <a:t>ET&amp;D Best Practices related to work tasks</a:t>
            </a:r>
          </a:p>
        </p:txBody>
      </p:sp>
      <p:sp>
        <p:nvSpPr>
          <p:cNvPr id="10245"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65E8EBFC-BE89-4056-BF2A-022B23CA3429}" type="slidenum">
              <a:rPr lang="en-US" altLang="en-US" sz="1400" smtClean="0">
                <a:solidFill>
                  <a:srgbClr val="000000"/>
                </a:solidFill>
              </a:rPr>
              <a:pPr>
                <a:spcBef>
                  <a:spcPct val="0"/>
                </a:spcBef>
                <a:buClrTx/>
                <a:buSzTx/>
                <a:buFontTx/>
                <a:buNone/>
                <a:defRPr/>
              </a:pPr>
              <a:t>12</a:t>
            </a:fld>
            <a:endParaRPr lang="en-US" altLang="en-US" sz="1400">
              <a:solidFill>
                <a:srgbClr val="000000"/>
              </a:solidFill>
            </a:endParaRPr>
          </a:p>
        </p:txBody>
      </p:sp>
      <p:pic>
        <p:nvPicPr>
          <p:cNvPr id="5" name="Picture 4" descr="A picture containing outdoor, hanging, boat, wire&#10;&#10;Description automatically generated">
            <a:extLst>
              <a:ext uri="{FF2B5EF4-FFF2-40B4-BE49-F238E27FC236}">
                <a16:creationId xmlns:a16="http://schemas.microsoft.com/office/drawing/2014/main" id="{19787E31-F918-4F31-9B86-AFD6D22CE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508499" y="2197099"/>
            <a:ext cx="4165600" cy="3429001"/>
          </a:xfrm>
          <a:prstGeom prst="rect">
            <a:avLst/>
          </a:prstGeom>
        </p:spPr>
      </p:pic>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a:t>Personal Protective Equipment</a:t>
            </a:r>
          </a:p>
        </p:txBody>
      </p:sp>
      <p:sp>
        <p:nvSpPr>
          <p:cNvPr id="14339" name="Rectangle 3"/>
          <p:cNvSpPr>
            <a:spLocks noGrp="1" noChangeArrowheads="1"/>
          </p:cNvSpPr>
          <p:nvPr>
            <p:ph type="body" sz="half" idx="1"/>
          </p:nvPr>
        </p:nvSpPr>
        <p:spPr>
          <a:xfrm>
            <a:off x="304800" y="1828800"/>
            <a:ext cx="3505200" cy="4114800"/>
          </a:xfrm>
        </p:spPr>
        <p:txBody>
          <a:bodyPr/>
          <a:lstStyle/>
          <a:p>
            <a:pPr eaLnBrk="1" hangingPunct="1">
              <a:lnSpc>
                <a:spcPct val="90000"/>
              </a:lnSpc>
              <a:spcBef>
                <a:spcPts val="1200"/>
              </a:spcBef>
            </a:pPr>
            <a:r>
              <a:rPr lang="en-US" altLang="en-US" sz="2400" dirty="0"/>
              <a:t>What PPE is needed?</a:t>
            </a:r>
          </a:p>
          <a:p>
            <a:pPr eaLnBrk="1" hangingPunct="1">
              <a:lnSpc>
                <a:spcPct val="90000"/>
              </a:lnSpc>
              <a:spcBef>
                <a:spcPts val="1200"/>
              </a:spcBef>
            </a:pPr>
            <a:r>
              <a:rPr lang="en-US" altLang="en-US" sz="2400" dirty="0"/>
              <a:t>Is it (PPE) in good working order?</a:t>
            </a:r>
          </a:p>
          <a:p>
            <a:pPr eaLnBrk="1" hangingPunct="1">
              <a:lnSpc>
                <a:spcPct val="90000"/>
              </a:lnSpc>
              <a:spcBef>
                <a:spcPts val="1200"/>
              </a:spcBef>
            </a:pPr>
            <a:r>
              <a:rPr lang="en-US" altLang="en-US" sz="2400" dirty="0"/>
              <a:t>Does everyone understand how to use it?</a:t>
            </a:r>
          </a:p>
          <a:p>
            <a:pPr eaLnBrk="1" hangingPunct="1">
              <a:lnSpc>
                <a:spcPct val="90000"/>
              </a:lnSpc>
              <a:spcBef>
                <a:spcPts val="1200"/>
              </a:spcBef>
            </a:pPr>
            <a:r>
              <a:rPr lang="en-US" altLang="en-US" sz="2400" dirty="0"/>
              <a:t>Was it inspected?</a:t>
            </a:r>
          </a:p>
          <a:p>
            <a:pPr eaLnBrk="1" hangingPunct="1">
              <a:lnSpc>
                <a:spcPct val="90000"/>
              </a:lnSpc>
              <a:spcBef>
                <a:spcPts val="1200"/>
              </a:spcBef>
            </a:pPr>
            <a:r>
              <a:rPr lang="en-US" altLang="en-US" sz="2400" dirty="0"/>
              <a:t>Appropriate for the hazard?</a:t>
            </a:r>
          </a:p>
          <a:p>
            <a:pPr eaLnBrk="1" hangingPunct="1">
              <a:lnSpc>
                <a:spcPct val="90000"/>
              </a:lnSpc>
            </a:pPr>
            <a:endParaRPr lang="en-US" altLang="en-US" sz="2700" dirty="0"/>
          </a:p>
        </p:txBody>
      </p:sp>
      <p:sp>
        <p:nvSpPr>
          <p:cNvPr id="18442" name="Slide Number Placeholder 10"/>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D33844EA-055D-4F76-8D0D-70FF5068142C}" type="slidenum">
              <a:rPr lang="en-US" altLang="en-US" sz="1400" smtClean="0">
                <a:solidFill>
                  <a:srgbClr val="000000"/>
                </a:solidFill>
              </a:rPr>
              <a:pPr>
                <a:spcBef>
                  <a:spcPct val="0"/>
                </a:spcBef>
                <a:buClrTx/>
                <a:buSzTx/>
                <a:buFontTx/>
                <a:buNone/>
                <a:defRPr/>
              </a:pPr>
              <a:t>13</a:t>
            </a:fld>
            <a:endParaRPr lang="en-US" altLang="en-US" sz="1400">
              <a:solidFill>
                <a:srgbClr val="000000"/>
              </a:solidFill>
            </a:endParaRPr>
          </a:p>
        </p:txBody>
      </p:sp>
      <p:grpSp>
        <p:nvGrpSpPr>
          <p:cNvPr id="2" name="Group 10"/>
          <p:cNvGrpSpPr/>
          <p:nvPr/>
        </p:nvGrpSpPr>
        <p:grpSpPr>
          <a:xfrm>
            <a:off x="3642396" y="1574800"/>
            <a:ext cx="5301398" cy="4787326"/>
            <a:chOff x="3642396" y="1574800"/>
            <a:chExt cx="5301398" cy="4787326"/>
          </a:xfrm>
        </p:grpSpPr>
        <p:pic>
          <p:nvPicPr>
            <p:cNvPr id="12" name="Picture 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8631333">
              <a:off x="6999435" y="5000051"/>
              <a:ext cx="1120775" cy="136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3" descr="Image result for Safety glasses">
              <a:hlinkClick r:id="rId4"/>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5096" y="2049462"/>
              <a:ext cx="133096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5" descr="Image result for reflective vest">
              <a:hlinkClick r:id="rId6"/>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42397" y="4528827"/>
              <a:ext cx="1643374" cy="164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7" descr="Image result for Hard hat">
              <a:hlinkClick r:id="rId8"/>
            </p:cNvPr>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35295" y="1596684"/>
              <a:ext cx="1592262" cy="159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9" descr="Image result for Hot gloves lineman">
              <a:hlinkClick r:id="rId10"/>
            </p:cNvPr>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35295" y="2926446"/>
              <a:ext cx="1708499"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1" descr="Image result for work boots">
              <a:hlinkClick r:id="rId12"/>
            </p:cNvPr>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42396" y="1574800"/>
              <a:ext cx="1717675"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descr="Image result for FR Shirt">
              <a:hlinkClick r:id="rId14"/>
            </p:cNvPr>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63506" y="3127913"/>
              <a:ext cx="2218148" cy="2218148"/>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a:t>Emergency Procedures</a:t>
            </a:r>
          </a:p>
        </p:txBody>
      </p:sp>
      <p:sp>
        <p:nvSpPr>
          <p:cNvPr id="15363" name="Rectangle 3"/>
          <p:cNvSpPr>
            <a:spLocks noGrp="1" noChangeArrowheads="1"/>
          </p:cNvSpPr>
          <p:nvPr>
            <p:ph type="body" idx="1"/>
          </p:nvPr>
        </p:nvSpPr>
        <p:spPr>
          <a:xfrm>
            <a:off x="381000" y="1905000"/>
            <a:ext cx="6172200" cy="4038600"/>
          </a:xfrm>
        </p:spPr>
        <p:txBody>
          <a:bodyPr/>
          <a:lstStyle/>
          <a:p>
            <a:pPr eaLnBrk="1" hangingPunct="1">
              <a:spcBef>
                <a:spcPts val="1200"/>
              </a:spcBef>
              <a:spcAft>
                <a:spcPts val="600"/>
              </a:spcAft>
            </a:pPr>
            <a:r>
              <a:rPr lang="en-US" altLang="en-US" sz="2000" b="1" dirty="0"/>
              <a:t>What is our current location?</a:t>
            </a:r>
          </a:p>
          <a:p>
            <a:pPr lvl="1" eaLnBrk="1" hangingPunct="1">
              <a:spcBef>
                <a:spcPts val="1200"/>
              </a:spcBef>
              <a:spcAft>
                <a:spcPts val="600"/>
              </a:spcAft>
            </a:pPr>
            <a:r>
              <a:rPr lang="en-US" altLang="en-US" sz="1600" dirty="0"/>
              <a:t>Does everyone know?</a:t>
            </a:r>
          </a:p>
          <a:p>
            <a:pPr lvl="1" eaLnBrk="1" hangingPunct="1">
              <a:spcBef>
                <a:spcPts val="1200"/>
              </a:spcBef>
              <a:spcAft>
                <a:spcPts val="600"/>
              </a:spcAft>
            </a:pPr>
            <a:r>
              <a:rPr lang="en-US" altLang="en-US" sz="1600" dirty="0"/>
              <a:t>Is there adequate cell phone service?</a:t>
            </a:r>
          </a:p>
          <a:p>
            <a:pPr eaLnBrk="1" hangingPunct="1">
              <a:spcBef>
                <a:spcPts val="1200"/>
              </a:spcBef>
              <a:spcAft>
                <a:spcPts val="600"/>
              </a:spcAft>
            </a:pPr>
            <a:r>
              <a:rPr lang="en-US" altLang="en-US" sz="2000" b="1" dirty="0"/>
              <a:t>Where is the closest hospital?</a:t>
            </a:r>
          </a:p>
          <a:p>
            <a:pPr lvl="1" eaLnBrk="1" hangingPunct="1">
              <a:spcBef>
                <a:spcPts val="1200"/>
              </a:spcBef>
              <a:spcAft>
                <a:spcPts val="600"/>
              </a:spcAft>
            </a:pPr>
            <a:r>
              <a:rPr lang="en-US" altLang="en-US" sz="1600" dirty="0"/>
              <a:t>Does everyone know directions? 911 is the first call.</a:t>
            </a:r>
          </a:p>
          <a:p>
            <a:pPr eaLnBrk="1" hangingPunct="1">
              <a:spcBef>
                <a:spcPts val="1200"/>
              </a:spcBef>
              <a:spcAft>
                <a:spcPts val="600"/>
              </a:spcAft>
            </a:pPr>
            <a:r>
              <a:rPr lang="en-US" altLang="en-US" sz="2000" b="1" dirty="0"/>
              <a:t>What are the emergency procedures?</a:t>
            </a:r>
          </a:p>
          <a:p>
            <a:pPr lvl="1" eaLnBrk="1" hangingPunct="1">
              <a:spcBef>
                <a:spcPts val="1200"/>
              </a:spcBef>
              <a:spcAft>
                <a:spcPts val="600"/>
              </a:spcAft>
            </a:pPr>
            <a:r>
              <a:rPr lang="en-US" altLang="en-US" sz="1600" dirty="0"/>
              <a:t>Does everyone know them?</a:t>
            </a:r>
          </a:p>
          <a:p>
            <a:pPr eaLnBrk="1" hangingPunct="1">
              <a:spcBef>
                <a:spcPts val="1200"/>
              </a:spcBef>
              <a:spcAft>
                <a:spcPts val="600"/>
              </a:spcAft>
            </a:pPr>
            <a:r>
              <a:rPr lang="en-US" altLang="en-US" sz="2000" b="1" dirty="0"/>
              <a:t>Where is the emergency equipment located?</a:t>
            </a:r>
          </a:p>
          <a:p>
            <a:pPr lvl="1" eaLnBrk="1" hangingPunct="1">
              <a:spcBef>
                <a:spcPts val="1200"/>
              </a:spcBef>
              <a:spcAft>
                <a:spcPts val="600"/>
              </a:spcAft>
            </a:pPr>
            <a:r>
              <a:rPr lang="en-US" altLang="en-US" sz="1600" dirty="0"/>
              <a:t>Has it been inspected lately?</a:t>
            </a:r>
          </a:p>
        </p:txBody>
      </p:sp>
      <p:sp>
        <p:nvSpPr>
          <p:cNvPr id="22532"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F425773C-FF0B-478F-AF64-4D12B83D2F84}" type="slidenum">
              <a:rPr lang="en-US" altLang="en-US" sz="1400" smtClean="0">
                <a:solidFill>
                  <a:srgbClr val="000000"/>
                </a:solidFill>
              </a:rPr>
              <a:pPr>
                <a:spcBef>
                  <a:spcPct val="0"/>
                </a:spcBef>
                <a:buClrTx/>
                <a:buSzTx/>
                <a:buFontTx/>
                <a:buNone/>
                <a:defRPr/>
              </a:pPr>
              <a:t>14</a:t>
            </a:fld>
            <a:endParaRPr lang="en-US" altLang="en-US" sz="1400">
              <a:solidFill>
                <a:srgbClr val="000000"/>
              </a:solidFill>
            </a:endParaRPr>
          </a:p>
        </p:txBody>
      </p:sp>
      <p:pic>
        <p:nvPicPr>
          <p:cNvPr id="2050" name="Picture 2" descr="Image result for emergency">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5600" y="1905000"/>
            <a:ext cx="1973565" cy="25597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a:t>First Aid &amp; CPR</a:t>
            </a:r>
          </a:p>
        </p:txBody>
      </p:sp>
      <p:sp>
        <p:nvSpPr>
          <p:cNvPr id="16387" name="Rectangle 3"/>
          <p:cNvSpPr>
            <a:spLocks noGrp="1" noChangeArrowheads="1"/>
          </p:cNvSpPr>
          <p:nvPr>
            <p:ph type="body" sz="half" idx="1"/>
          </p:nvPr>
        </p:nvSpPr>
        <p:spPr>
          <a:xfrm>
            <a:off x="762000" y="2362200"/>
            <a:ext cx="3771900" cy="3581400"/>
          </a:xfrm>
        </p:spPr>
        <p:txBody>
          <a:bodyPr/>
          <a:lstStyle/>
          <a:p>
            <a:pPr eaLnBrk="1" hangingPunct="1"/>
            <a:r>
              <a:rPr lang="en-US" altLang="en-US" sz="2400" dirty="0"/>
              <a:t>The supervisor must ensure that a sufficient number of trained workers are available</a:t>
            </a:r>
          </a:p>
          <a:p>
            <a:pPr eaLnBrk="1" hangingPunct="1"/>
            <a:r>
              <a:rPr lang="en-US" altLang="en-US" sz="2400" dirty="0"/>
              <a:t>Must also ensure that first aid supplies are available</a:t>
            </a:r>
          </a:p>
        </p:txBody>
      </p:sp>
      <p:sp>
        <p:nvSpPr>
          <p:cNvPr id="24582" name="Slide Number Placeholder 6"/>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2C0E012F-B23E-4824-AA12-334D2E531DF0}" type="slidenum">
              <a:rPr lang="en-US" altLang="en-US" sz="1400" smtClean="0">
                <a:solidFill>
                  <a:srgbClr val="000000"/>
                </a:solidFill>
              </a:rPr>
              <a:pPr>
                <a:spcBef>
                  <a:spcPct val="0"/>
                </a:spcBef>
                <a:buClrTx/>
                <a:buSzTx/>
                <a:buFontTx/>
                <a:buNone/>
                <a:defRPr/>
              </a:pPr>
              <a:t>15</a:t>
            </a:fld>
            <a:endParaRPr lang="en-US" altLang="en-US" sz="1400">
              <a:solidFill>
                <a:srgbClr val="000000"/>
              </a:solidFill>
            </a:endParaRPr>
          </a:p>
        </p:txBody>
      </p:sp>
      <p:pic>
        <p:nvPicPr>
          <p:cNvPr id="3074" name="Picture 2" descr="Image result for Heart">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400" y="2133600"/>
            <a:ext cx="4048125" cy="3743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a:t>Other Issues</a:t>
            </a:r>
          </a:p>
        </p:txBody>
      </p:sp>
      <p:sp>
        <p:nvSpPr>
          <p:cNvPr id="17411" name="Rectangle 3"/>
          <p:cNvSpPr>
            <a:spLocks noGrp="1" noChangeArrowheads="1"/>
          </p:cNvSpPr>
          <p:nvPr>
            <p:ph type="body" idx="1"/>
          </p:nvPr>
        </p:nvSpPr>
        <p:spPr>
          <a:xfrm>
            <a:off x="762000" y="1905000"/>
            <a:ext cx="4343400" cy="4038600"/>
          </a:xfrm>
        </p:spPr>
        <p:txBody>
          <a:bodyPr/>
          <a:lstStyle/>
          <a:p>
            <a:pPr eaLnBrk="1" hangingPunct="1">
              <a:lnSpc>
                <a:spcPct val="90000"/>
              </a:lnSpc>
              <a:spcBef>
                <a:spcPts val="1200"/>
              </a:spcBef>
            </a:pPr>
            <a:r>
              <a:rPr lang="en-US" altLang="en-US" sz="2400" dirty="0"/>
              <a:t>Are employees dressed properly?</a:t>
            </a:r>
          </a:p>
          <a:p>
            <a:pPr eaLnBrk="1" hangingPunct="1">
              <a:lnSpc>
                <a:spcPct val="90000"/>
              </a:lnSpc>
              <a:spcBef>
                <a:spcPts val="1200"/>
              </a:spcBef>
            </a:pPr>
            <a:r>
              <a:rPr lang="en-US" altLang="en-US" sz="2400" dirty="0"/>
              <a:t>Are there hazardous chemical concerns?</a:t>
            </a:r>
          </a:p>
          <a:p>
            <a:pPr eaLnBrk="1" hangingPunct="1">
              <a:lnSpc>
                <a:spcPct val="90000"/>
              </a:lnSpc>
              <a:spcBef>
                <a:spcPts val="1200"/>
              </a:spcBef>
            </a:pPr>
            <a:r>
              <a:rPr lang="en-US" altLang="en-US" sz="2400" dirty="0"/>
              <a:t>Are the structures capable of handling the additional or changing stress?</a:t>
            </a:r>
          </a:p>
          <a:p>
            <a:pPr eaLnBrk="1" hangingPunct="1">
              <a:lnSpc>
                <a:spcPct val="90000"/>
              </a:lnSpc>
              <a:spcBef>
                <a:spcPts val="1200"/>
              </a:spcBef>
            </a:pPr>
            <a:r>
              <a:rPr lang="en-US" altLang="en-US" sz="2400" dirty="0"/>
              <a:t>Are there any hazardous energy sources?</a:t>
            </a:r>
          </a:p>
          <a:p>
            <a:pPr eaLnBrk="1" hangingPunct="1">
              <a:lnSpc>
                <a:spcPct val="90000"/>
              </a:lnSpc>
              <a:spcBef>
                <a:spcPts val="1200"/>
              </a:spcBef>
            </a:pPr>
            <a:r>
              <a:rPr lang="en-US" altLang="en-US" sz="2400" dirty="0"/>
              <a:t>Are traffic conditions an issue?</a:t>
            </a:r>
          </a:p>
        </p:txBody>
      </p:sp>
      <p:sp>
        <p:nvSpPr>
          <p:cNvPr id="17412"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7DEFD5A8-6B98-420C-887C-110D3C7B036F}" type="slidenum">
              <a:rPr lang="en-US" altLang="en-US" sz="1400" smtClean="0">
                <a:solidFill>
                  <a:srgbClr val="000000"/>
                </a:solidFill>
              </a:rPr>
              <a:pPr>
                <a:spcBef>
                  <a:spcPct val="0"/>
                </a:spcBef>
                <a:buClrTx/>
                <a:buSzTx/>
                <a:buFontTx/>
                <a:buNone/>
                <a:defRPr/>
              </a:pPr>
              <a:t>16</a:t>
            </a:fld>
            <a:endParaRPr lang="en-US" altLang="en-US" sz="1400">
              <a:solidFill>
                <a:srgbClr val="000000"/>
              </a:solidFill>
            </a:endParaRPr>
          </a:p>
        </p:txBody>
      </p:sp>
      <p:pic>
        <p:nvPicPr>
          <p:cNvPr id="1026" name="Picture 2" descr="Related image">
            <a:hlinkClick r:id="rId3"/>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29200" y="2057400"/>
            <a:ext cx="4060188" cy="3505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dirty="0"/>
              <a:t>Additional Job Briefing</a:t>
            </a:r>
          </a:p>
        </p:txBody>
      </p:sp>
      <p:sp>
        <p:nvSpPr>
          <p:cNvPr id="19459" name="Rectangle 3"/>
          <p:cNvSpPr>
            <a:spLocks noGrp="1" noChangeArrowheads="1"/>
          </p:cNvSpPr>
          <p:nvPr>
            <p:ph type="body" idx="1"/>
          </p:nvPr>
        </p:nvSpPr>
        <p:spPr>
          <a:xfrm>
            <a:off x="381000" y="2133600"/>
            <a:ext cx="3581400" cy="3695700"/>
          </a:xfrm>
        </p:spPr>
        <p:txBody>
          <a:bodyPr/>
          <a:lstStyle/>
          <a:p>
            <a:pPr eaLnBrk="1" hangingPunct="1">
              <a:lnSpc>
                <a:spcPct val="90000"/>
              </a:lnSpc>
            </a:pPr>
            <a:r>
              <a:rPr lang="en-US" altLang="en-US" sz="2400" dirty="0"/>
              <a:t>Additional job briefings shall be held if significant changes, which might affect the safety of the employees, occur during the course of the work</a:t>
            </a:r>
          </a:p>
          <a:p>
            <a:pPr eaLnBrk="1" hangingPunct="1">
              <a:lnSpc>
                <a:spcPct val="90000"/>
              </a:lnSpc>
            </a:pPr>
            <a:r>
              <a:rPr lang="en-US" altLang="en-US" sz="2400" dirty="0"/>
              <a:t>Mid-shift </a:t>
            </a:r>
            <a:r>
              <a:rPr lang="en-US" altLang="en-US" sz="2400"/>
              <a:t>brief or re-brief</a:t>
            </a:r>
            <a:endParaRPr lang="en-US" altLang="en-US" sz="2400" dirty="0"/>
          </a:p>
        </p:txBody>
      </p:sp>
      <p:sp>
        <p:nvSpPr>
          <p:cNvPr id="13316"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0F0C67BA-1A09-4FFC-9D7C-4370F1F72E51}" type="slidenum">
              <a:rPr lang="en-US" altLang="en-US" sz="1400" smtClean="0">
                <a:solidFill>
                  <a:srgbClr val="000000"/>
                </a:solidFill>
              </a:rPr>
              <a:pPr>
                <a:spcBef>
                  <a:spcPct val="0"/>
                </a:spcBef>
                <a:buClrTx/>
                <a:buSzTx/>
                <a:buFontTx/>
                <a:buNone/>
                <a:defRPr/>
              </a:pPr>
              <a:t>17</a:t>
            </a:fld>
            <a:endParaRPr lang="en-US" altLang="en-US" sz="1400">
              <a:solidFill>
                <a:srgbClr val="000000"/>
              </a:solidFill>
            </a:endParaRPr>
          </a:p>
        </p:txBody>
      </p:sp>
      <p:pic>
        <p:nvPicPr>
          <p:cNvPr id="5122" name="Picture 2" descr="Image result for Storm">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7650" y="2005012"/>
            <a:ext cx="4552950" cy="37433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a:t>During and After</a:t>
            </a:r>
          </a:p>
        </p:txBody>
      </p:sp>
      <p:sp>
        <p:nvSpPr>
          <p:cNvPr id="14339" name="Rectangle 3"/>
          <p:cNvSpPr>
            <a:spLocks noGrp="1" noChangeArrowheads="1"/>
          </p:cNvSpPr>
          <p:nvPr>
            <p:ph type="body" idx="1"/>
          </p:nvPr>
        </p:nvSpPr>
        <p:spPr>
          <a:xfrm>
            <a:off x="609600" y="2438400"/>
            <a:ext cx="3733800" cy="3505200"/>
          </a:xfrm>
        </p:spPr>
        <p:txBody>
          <a:bodyPr/>
          <a:lstStyle/>
          <a:p>
            <a:pPr eaLnBrk="1" hangingPunct="1">
              <a:lnSpc>
                <a:spcPct val="90000"/>
              </a:lnSpc>
            </a:pPr>
            <a:r>
              <a:rPr lang="en-US" altLang="en-US" sz="2400" dirty="0"/>
              <a:t>Is the plan being followed?</a:t>
            </a:r>
          </a:p>
          <a:p>
            <a:pPr eaLnBrk="1" hangingPunct="1">
              <a:lnSpc>
                <a:spcPct val="90000"/>
              </a:lnSpc>
            </a:pPr>
            <a:r>
              <a:rPr lang="en-US" altLang="en-US" sz="2400" dirty="0"/>
              <a:t>Are there areas for improvement?</a:t>
            </a:r>
          </a:p>
          <a:p>
            <a:pPr eaLnBrk="1" hangingPunct="1">
              <a:lnSpc>
                <a:spcPct val="90000"/>
              </a:lnSpc>
            </a:pPr>
            <a:r>
              <a:rPr lang="en-US" altLang="en-US" sz="2400" dirty="0"/>
              <a:t>Did the job go as planned?</a:t>
            </a:r>
          </a:p>
        </p:txBody>
      </p:sp>
      <p:sp>
        <p:nvSpPr>
          <p:cNvPr id="14340"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5CCD49F3-F1FD-4A4D-8E59-4FC1CF255400}" type="slidenum">
              <a:rPr lang="en-US" altLang="en-US" sz="1400" smtClean="0">
                <a:solidFill>
                  <a:srgbClr val="000000"/>
                </a:solidFill>
              </a:rPr>
              <a:pPr>
                <a:spcBef>
                  <a:spcPct val="0"/>
                </a:spcBef>
                <a:buClrTx/>
                <a:buSzTx/>
                <a:buFontTx/>
                <a:buNone/>
                <a:defRPr/>
              </a:pPr>
              <a:t>18</a:t>
            </a:fld>
            <a:endParaRPr lang="en-US" altLang="en-US" sz="1400">
              <a:solidFill>
                <a:srgbClr val="000000"/>
              </a:solidFill>
            </a:endParaRPr>
          </a:p>
        </p:txBody>
      </p:sp>
      <p:pic>
        <p:nvPicPr>
          <p:cNvPr id="2" name="Picture 2" descr="C:\Users\jmcgowan\Pictures\@Photos 2015\Servic Arkansas 4-7-9\IMG_63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2057400"/>
            <a:ext cx="4876800" cy="3429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fade">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fade">
                                      <p:cBhvr>
                                        <p:cTn id="17" dur="5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dirty="0"/>
              <a:t>More Extensive Briefing</a:t>
            </a:r>
          </a:p>
        </p:txBody>
      </p:sp>
      <p:sp>
        <p:nvSpPr>
          <p:cNvPr id="21507" name="Rectangle 3"/>
          <p:cNvSpPr>
            <a:spLocks noGrp="1" noChangeArrowheads="1"/>
          </p:cNvSpPr>
          <p:nvPr>
            <p:ph type="body" idx="1"/>
          </p:nvPr>
        </p:nvSpPr>
        <p:spPr>
          <a:xfrm>
            <a:off x="457200" y="2209800"/>
            <a:ext cx="3733800" cy="3733800"/>
          </a:xfrm>
        </p:spPr>
        <p:txBody>
          <a:bodyPr/>
          <a:lstStyle/>
          <a:p>
            <a:pPr eaLnBrk="1" hangingPunct="1"/>
            <a:r>
              <a:rPr lang="en-US" altLang="en-US" sz="2400" dirty="0"/>
              <a:t>If the work is complicated or particularly hazardous,</a:t>
            </a:r>
          </a:p>
          <a:p>
            <a:pPr marL="0" indent="0" algn="ctr" eaLnBrk="1" hangingPunct="1">
              <a:buNone/>
            </a:pPr>
            <a:r>
              <a:rPr lang="en-US" altLang="en-US" sz="2400" dirty="0"/>
              <a:t> </a:t>
            </a:r>
            <a:r>
              <a:rPr lang="en-US" altLang="en-US" sz="2400" b="1" i="1" dirty="0"/>
              <a:t>or</a:t>
            </a:r>
          </a:p>
          <a:p>
            <a:pPr eaLnBrk="1" hangingPunct="1"/>
            <a:r>
              <a:rPr lang="en-US" altLang="en-US" sz="2400" dirty="0"/>
              <a:t>If the employee cannot be expected to recognize and avoid the hazards involved in the job</a:t>
            </a:r>
          </a:p>
        </p:txBody>
      </p:sp>
      <p:sp>
        <p:nvSpPr>
          <p:cNvPr id="15364"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B24E26CC-9EFB-4A95-8E18-D2A752BDE30B}" type="slidenum">
              <a:rPr lang="en-US" altLang="en-US" sz="1400" smtClean="0">
                <a:solidFill>
                  <a:srgbClr val="000000"/>
                </a:solidFill>
              </a:rPr>
              <a:pPr>
                <a:spcBef>
                  <a:spcPct val="0"/>
                </a:spcBef>
                <a:buClrTx/>
                <a:buSzTx/>
                <a:buFontTx/>
                <a:buNone/>
                <a:defRPr/>
              </a:pPr>
              <a:t>19</a:t>
            </a:fld>
            <a:endParaRPr lang="en-US" altLang="en-US" sz="1400">
              <a:solidFill>
                <a:srgbClr val="000000"/>
              </a:solidFill>
            </a:endParaRPr>
          </a:p>
        </p:txBody>
      </p:sp>
      <p:pic>
        <p:nvPicPr>
          <p:cNvPr id="7171" name="Picture 3" descr="C:\Users\jmcgowan\Pictures\@Photos 2015\Niles, OH 1-8\IMG_596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3187" y="2535936"/>
            <a:ext cx="4300826" cy="27218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099"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100"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101"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102"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103"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4104" name="Rectangle 8"/>
          <p:cNvSpPr>
            <a:spLocks noChangeArrowheads="1"/>
          </p:cNvSpPr>
          <p:nvPr/>
        </p:nvSpPr>
        <p:spPr bwMode="auto">
          <a:xfrm>
            <a:off x="381000" y="1905000"/>
            <a:ext cx="83058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685800" indent="-454025"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buFont typeface="Wingdings" pitchFamily="2" charset="2"/>
              <a:buNone/>
            </a:pPr>
            <a:r>
              <a:rPr lang="en-US" altLang="en-US" sz="2800" dirty="0"/>
              <a:t>Upon completion of this module, you should be able to Explain:</a:t>
            </a:r>
          </a:p>
          <a:p>
            <a:pPr lvl="1">
              <a:spcBef>
                <a:spcPct val="50000"/>
              </a:spcBef>
              <a:buClrTx/>
              <a:buSzTx/>
              <a:buFont typeface="Wingdings" pitchFamily="2" charset="2"/>
              <a:buChar char="þ"/>
            </a:pPr>
            <a:r>
              <a:rPr lang="en-US" altLang="en-US" sz="2400" i="1" dirty="0"/>
              <a:t>Who, What, When, Where, and Why of briefings</a:t>
            </a:r>
          </a:p>
          <a:p>
            <a:pPr lvl="1">
              <a:spcBef>
                <a:spcPct val="50000"/>
              </a:spcBef>
              <a:buClrTx/>
              <a:buSzTx/>
              <a:buFont typeface="Wingdings" pitchFamily="2" charset="2"/>
              <a:buChar char="þ"/>
            </a:pPr>
            <a:r>
              <a:rPr lang="en-US" altLang="en-US" sz="2400" dirty="0"/>
              <a:t>Subjects to be discussed</a:t>
            </a:r>
          </a:p>
          <a:p>
            <a:pPr lvl="1">
              <a:spcBef>
                <a:spcPct val="50000"/>
              </a:spcBef>
              <a:buClrTx/>
              <a:buSzTx/>
              <a:buFont typeface="Wingdings" pitchFamily="2" charset="2"/>
              <a:buChar char="þ"/>
            </a:pPr>
            <a:r>
              <a:rPr lang="en-US" altLang="en-US" sz="2400" dirty="0"/>
              <a:t>Employer responsibilities</a:t>
            </a:r>
          </a:p>
          <a:p>
            <a:pPr lvl="1">
              <a:spcBef>
                <a:spcPct val="50000"/>
              </a:spcBef>
              <a:buClrTx/>
              <a:buSzTx/>
              <a:buFont typeface="Wingdings" pitchFamily="2" charset="2"/>
              <a:buChar char="þ"/>
            </a:pPr>
            <a:r>
              <a:rPr lang="en-US" altLang="en-US" sz="2400" dirty="0"/>
              <a:t>Employee responsibilities regarding job briefings</a:t>
            </a:r>
          </a:p>
          <a:p>
            <a:pPr lvl="1">
              <a:spcBef>
                <a:spcPct val="50000"/>
              </a:spcBef>
              <a:buClrTx/>
              <a:buSzTx/>
              <a:buFont typeface="Wingdings" pitchFamily="2" charset="2"/>
              <a:buChar char="þ"/>
            </a:pPr>
            <a:r>
              <a:rPr lang="en-US" altLang="en-US" sz="2400" dirty="0"/>
              <a:t>The Benefits</a:t>
            </a:r>
          </a:p>
        </p:txBody>
      </p:sp>
      <p:sp>
        <p:nvSpPr>
          <p:cNvPr id="4105" name="Rectangle 9"/>
          <p:cNvSpPr>
            <a:spLocks noGrp="1" noChangeArrowheads="1"/>
          </p:cNvSpPr>
          <p:nvPr>
            <p:ph type="title"/>
          </p:nvPr>
        </p:nvSpPr>
        <p:spPr/>
        <p:txBody>
          <a:bodyPr/>
          <a:lstStyle/>
          <a:p>
            <a:pPr eaLnBrk="1" hangingPunct="1"/>
            <a:r>
              <a:rPr lang="en-US" altLang="en-US"/>
              <a:t>Objectives</a:t>
            </a:r>
          </a:p>
        </p:txBody>
      </p:sp>
      <p:sp>
        <p:nvSpPr>
          <p:cNvPr id="4106" name="Slide Number Placeholder 10"/>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97F7073B-8BCB-4E57-877B-D826CD3B4CF1}" type="slidenum">
              <a:rPr lang="en-US" altLang="en-US" sz="1400" smtClean="0"/>
              <a:pPr>
                <a:spcBef>
                  <a:spcPct val="0"/>
                </a:spcBef>
                <a:buClrTx/>
                <a:buSzTx/>
                <a:buFontTx/>
                <a:buNone/>
                <a:defRPr/>
              </a:pPr>
              <a:t>2</a:t>
            </a:fld>
            <a:endParaRPr lang="en-US" altLang="en-US" sz="140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371600"/>
            <a:ext cx="7772400" cy="1752600"/>
          </a:xfrm>
        </p:spPr>
        <p:txBody>
          <a:bodyPr/>
          <a:lstStyle/>
          <a:p>
            <a:pPr eaLnBrk="1" hangingPunct="1"/>
            <a:r>
              <a:rPr lang="en-US" altLang="en-US" i="0" dirty="0"/>
              <a:t>Job Briefings</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Second Quarter 2021</a:t>
            </a:r>
            <a:br>
              <a:rPr lang="en-US" altLang="en-US" sz="2000" dirty="0"/>
            </a:br>
            <a:r>
              <a:rPr lang="en-US" altLang="en-US" sz="2000" i="0" dirty="0"/>
              <a:t>Part 3</a:t>
            </a:r>
          </a:p>
        </p:txBody>
      </p:sp>
      <p:sp>
        <p:nvSpPr>
          <p:cNvPr id="3075" name="Slide Number Placeholder 3"/>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a:t>1</a:t>
            </a:r>
          </a:p>
        </p:txBody>
      </p:sp>
    </p:spTree>
    <p:extLst>
      <p:ext uri="{BB962C8B-B14F-4D97-AF65-F5344CB8AC3E}">
        <p14:creationId xmlns:p14="http://schemas.microsoft.com/office/powerpoint/2010/main" val="80468017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a:t>Working Alone</a:t>
            </a:r>
          </a:p>
        </p:txBody>
      </p:sp>
      <p:sp>
        <p:nvSpPr>
          <p:cNvPr id="23555" name="Rectangle 3"/>
          <p:cNvSpPr>
            <a:spLocks noGrp="1" noChangeArrowheads="1"/>
          </p:cNvSpPr>
          <p:nvPr>
            <p:ph type="body" sz="half" idx="1"/>
          </p:nvPr>
        </p:nvSpPr>
        <p:spPr>
          <a:xfrm>
            <a:off x="457200" y="1905000"/>
            <a:ext cx="4117975" cy="3875088"/>
          </a:xfrm>
        </p:spPr>
        <p:txBody>
          <a:bodyPr/>
          <a:lstStyle/>
          <a:p>
            <a:pPr eaLnBrk="1" hangingPunct="1"/>
            <a:r>
              <a:rPr lang="en-US" altLang="en-US" sz="2800" dirty="0"/>
              <a:t>Job Briefing Best Practice:</a:t>
            </a:r>
          </a:p>
          <a:p>
            <a:pPr lvl="1" eaLnBrk="1" hangingPunct="1"/>
            <a:r>
              <a:rPr lang="en-US" altLang="en-US" sz="2400" dirty="0"/>
              <a:t>An employee working alone shall complete a job briefing</a:t>
            </a:r>
          </a:p>
          <a:p>
            <a:pPr lvl="1" eaLnBrk="1" hangingPunct="1"/>
            <a:r>
              <a:rPr lang="en-US" altLang="en-US" sz="2400" dirty="0"/>
              <a:t>The briefing shall be documented</a:t>
            </a:r>
          </a:p>
        </p:txBody>
      </p:sp>
      <p:sp>
        <p:nvSpPr>
          <p:cNvPr id="19462" name="Slide Number Placeholder 6"/>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4FA3B43E-4CA8-47A9-B4A2-1DD72EC54560}" type="slidenum">
              <a:rPr lang="en-US" altLang="en-US" sz="1400" smtClean="0"/>
              <a:pPr>
                <a:spcBef>
                  <a:spcPct val="0"/>
                </a:spcBef>
                <a:buClrTx/>
                <a:buSzTx/>
                <a:buFontTx/>
                <a:buNone/>
                <a:defRPr/>
              </a:pPr>
              <a:t>21</a:t>
            </a:fld>
            <a:endParaRPr lang="en-US" altLang="en-US" sz="1400"/>
          </a:p>
        </p:txBody>
      </p:sp>
      <p:pic>
        <p:nvPicPr>
          <p:cNvPr id="1026" name="Picture 2" descr="Related image">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1486" y="2286000"/>
            <a:ext cx="3609472" cy="2514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a:t>Visitors</a:t>
            </a:r>
          </a:p>
        </p:txBody>
      </p:sp>
      <p:sp>
        <p:nvSpPr>
          <p:cNvPr id="24579" name="Rectangle 3"/>
          <p:cNvSpPr>
            <a:spLocks noGrp="1" noChangeArrowheads="1"/>
          </p:cNvSpPr>
          <p:nvPr>
            <p:ph type="body" sz="half" idx="1"/>
          </p:nvPr>
        </p:nvSpPr>
        <p:spPr>
          <a:xfrm>
            <a:off x="381000" y="2286000"/>
            <a:ext cx="3733800" cy="3429000"/>
          </a:xfrm>
        </p:spPr>
        <p:txBody>
          <a:bodyPr/>
          <a:lstStyle/>
          <a:p>
            <a:pPr eaLnBrk="1" hangingPunct="1"/>
            <a:r>
              <a:rPr lang="en-US" altLang="en-US" sz="2400" dirty="0"/>
              <a:t>Visitors coming into the work zone need to be briefed on the hazards</a:t>
            </a:r>
          </a:p>
          <a:p>
            <a:pPr lvl="1" eaLnBrk="1" hangingPunct="1"/>
            <a:r>
              <a:rPr lang="en-US" altLang="en-US" sz="1900" dirty="0"/>
              <a:t>What do they need to be briefed on?</a:t>
            </a:r>
          </a:p>
          <a:p>
            <a:pPr lvl="1" eaLnBrk="1" hangingPunct="1"/>
            <a:r>
              <a:rPr lang="en-US" altLang="en-US" sz="1900" dirty="0"/>
              <a:t>Who conducts it?</a:t>
            </a:r>
          </a:p>
          <a:p>
            <a:pPr lvl="1" eaLnBrk="1" hangingPunct="1"/>
            <a:r>
              <a:rPr lang="en-US" altLang="en-US" sz="1900" dirty="0"/>
              <a:t>Where does it need to be conducted?</a:t>
            </a:r>
          </a:p>
          <a:p>
            <a:pPr eaLnBrk="1" hangingPunct="1"/>
            <a:endParaRPr lang="en-US" altLang="en-US" sz="2700" dirty="0"/>
          </a:p>
        </p:txBody>
      </p:sp>
      <p:sp>
        <p:nvSpPr>
          <p:cNvPr id="20485" name="Slide Number Placeholder 6"/>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B2098A3E-0963-48F4-BBA1-6D2BE5D21707}" type="slidenum">
              <a:rPr lang="en-US" altLang="en-US" sz="1400" smtClean="0"/>
              <a:pPr>
                <a:spcBef>
                  <a:spcPct val="0"/>
                </a:spcBef>
                <a:buClrTx/>
                <a:buSzTx/>
                <a:buFontTx/>
                <a:buNone/>
                <a:defRPr/>
              </a:pPr>
              <a:t>22</a:t>
            </a:fld>
            <a:endParaRPr lang="en-US" altLang="en-US" sz="1400"/>
          </a:p>
        </p:txBody>
      </p:sp>
      <p:pic>
        <p:nvPicPr>
          <p:cNvPr id="2458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7200" y="2286000"/>
            <a:ext cx="4495800"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en-US"/>
              <a:t>Things to avoid</a:t>
            </a:r>
          </a:p>
        </p:txBody>
      </p:sp>
      <p:sp>
        <p:nvSpPr>
          <p:cNvPr id="25603" name="Rectangle 3"/>
          <p:cNvSpPr>
            <a:spLocks noGrp="1" noChangeArrowheads="1"/>
          </p:cNvSpPr>
          <p:nvPr>
            <p:ph type="body" sz="half" idx="1"/>
          </p:nvPr>
        </p:nvSpPr>
        <p:spPr>
          <a:xfrm>
            <a:off x="609600" y="1905000"/>
            <a:ext cx="4114800" cy="4191000"/>
          </a:xfrm>
        </p:spPr>
        <p:txBody>
          <a:bodyPr/>
          <a:lstStyle/>
          <a:p>
            <a:pPr eaLnBrk="1" hangingPunct="1"/>
            <a:r>
              <a:rPr lang="en-US" altLang="en-US" sz="2600"/>
              <a:t>All workers not attending</a:t>
            </a:r>
          </a:p>
          <a:p>
            <a:pPr eaLnBrk="1" hangingPunct="1"/>
            <a:r>
              <a:rPr lang="en-US" altLang="en-US" sz="2600"/>
              <a:t>Generalized not specific</a:t>
            </a:r>
          </a:p>
          <a:p>
            <a:pPr eaLnBrk="1" hangingPunct="1"/>
            <a:r>
              <a:rPr lang="en-US" altLang="en-US" sz="2600"/>
              <a:t>Gripe &amp; Bull session</a:t>
            </a:r>
          </a:p>
          <a:p>
            <a:pPr eaLnBrk="1" hangingPunct="1"/>
            <a:r>
              <a:rPr lang="en-US" altLang="en-US" sz="2600"/>
              <a:t>Held away from the job</a:t>
            </a:r>
          </a:p>
          <a:p>
            <a:pPr eaLnBrk="1" hangingPunct="1"/>
            <a:r>
              <a:rPr lang="en-US" altLang="en-US" sz="2600"/>
              <a:t>Hurrying</a:t>
            </a:r>
          </a:p>
          <a:p>
            <a:pPr eaLnBrk="1" hangingPunct="1"/>
            <a:r>
              <a:rPr lang="en-US" altLang="en-US" sz="2600"/>
              <a:t>Off topic discussions</a:t>
            </a:r>
          </a:p>
          <a:p>
            <a:pPr eaLnBrk="1" hangingPunct="1"/>
            <a:r>
              <a:rPr lang="en-US" altLang="en-US" sz="2600"/>
              <a:t>Not lead by person in charge</a:t>
            </a:r>
          </a:p>
          <a:p>
            <a:pPr eaLnBrk="1" hangingPunct="1"/>
            <a:endParaRPr lang="en-US" altLang="en-US" sz="2700"/>
          </a:p>
        </p:txBody>
      </p:sp>
      <p:sp>
        <p:nvSpPr>
          <p:cNvPr id="21508" name="Slide Number Placeholder 6"/>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0AE57EC8-E855-44E8-994E-D55DB440ADC9}" type="slidenum">
              <a:rPr lang="en-US" altLang="en-US" sz="1400" smtClean="0"/>
              <a:pPr>
                <a:spcBef>
                  <a:spcPct val="0"/>
                </a:spcBef>
                <a:buClrTx/>
                <a:buSzTx/>
                <a:buFontTx/>
                <a:buNone/>
                <a:defRPr/>
              </a:pPr>
              <a:t>23</a:t>
            </a:fld>
            <a:endParaRPr lang="en-US" altLang="en-US" sz="1400"/>
          </a:p>
        </p:txBody>
      </p:sp>
      <p:grpSp>
        <p:nvGrpSpPr>
          <p:cNvPr id="3" name="Group 4"/>
          <p:cNvGrpSpPr>
            <a:grpSpLocks/>
          </p:cNvGrpSpPr>
          <p:nvPr/>
        </p:nvGrpSpPr>
        <p:grpSpPr bwMode="auto">
          <a:xfrm>
            <a:off x="457200" y="1828800"/>
            <a:ext cx="4114800" cy="4267200"/>
            <a:chOff x="457200" y="1828800"/>
            <a:chExt cx="4114800" cy="4267200"/>
          </a:xfrm>
        </p:grpSpPr>
        <p:sp>
          <p:nvSpPr>
            <p:cNvPr id="25611" name="Rounded Rectangle 2"/>
            <p:cNvSpPr>
              <a:spLocks noChangeArrowheads="1"/>
            </p:cNvSpPr>
            <p:nvPr/>
          </p:nvSpPr>
          <p:spPr bwMode="auto">
            <a:xfrm>
              <a:off x="457200" y="1828800"/>
              <a:ext cx="4114800" cy="4267200"/>
            </a:xfrm>
            <a:prstGeom prst="roundRect">
              <a:avLst>
                <a:gd name="adj" fmla="val 16667"/>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a:spcBef>
                  <a:spcPct val="0"/>
                </a:spcBef>
                <a:buClrTx/>
                <a:buSzTx/>
                <a:buFontTx/>
                <a:buNone/>
              </a:pPr>
              <a:endParaRPr lang="en-US" altLang="en-US" sz="4400"/>
            </a:p>
            <a:p>
              <a:pPr algn="ctr">
                <a:spcBef>
                  <a:spcPct val="0"/>
                </a:spcBef>
                <a:buClrTx/>
                <a:buSzTx/>
                <a:buFontTx/>
                <a:buNone/>
              </a:pPr>
              <a:r>
                <a:rPr lang="en-US" altLang="en-US" sz="4400"/>
                <a:t>Because This</a:t>
              </a:r>
            </a:p>
            <a:p>
              <a:pPr algn="ctr">
                <a:spcBef>
                  <a:spcPct val="0"/>
                </a:spcBef>
                <a:buClrTx/>
                <a:buSzTx/>
                <a:buFontTx/>
                <a:buNone/>
              </a:pPr>
              <a:endParaRPr lang="en-US" altLang="en-US" sz="4400"/>
            </a:p>
            <a:p>
              <a:pPr algn="ctr">
                <a:spcBef>
                  <a:spcPct val="0"/>
                </a:spcBef>
                <a:buClrTx/>
                <a:buSzTx/>
                <a:buFontTx/>
                <a:buNone/>
              </a:pPr>
              <a:endParaRPr lang="en-US" altLang="en-US" sz="4400"/>
            </a:p>
          </p:txBody>
        </p:sp>
        <p:sp>
          <p:nvSpPr>
            <p:cNvPr id="25612" name="Right Arrow 3"/>
            <p:cNvSpPr>
              <a:spLocks noChangeArrowheads="1"/>
            </p:cNvSpPr>
            <p:nvPr/>
          </p:nvSpPr>
          <p:spPr bwMode="auto">
            <a:xfrm>
              <a:off x="762000" y="3657600"/>
              <a:ext cx="3581400" cy="1054100"/>
            </a:xfrm>
            <a:prstGeom prst="rightArrow">
              <a:avLst>
                <a:gd name="adj1" fmla="val 50000"/>
                <a:gd name="adj2" fmla="val 50004"/>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grpSp>
      <p:sp>
        <p:nvSpPr>
          <p:cNvPr id="25609" name="Rounded Rectangle 13"/>
          <p:cNvSpPr>
            <a:spLocks noChangeArrowheads="1"/>
          </p:cNvSpPr>
          <p:nvPr/>
        </p:nvSpPr>
        <p:spPr bwMode="auto">
          <a:xfrm>
            <a:off x="228600" y="1828800"/>
            <a:ext cx="4495800" cy="4267200"/>
          </a:xfrm>
          <a:prstGeom prst="roundRect">
            <a:avLst>
              <a:gd name="adj" fmla="val 16667"/>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marL="342900" indent="-342900">
              <a:spcBef>
                <a:spcPct val="0"/>
              </a:spcBef>
              <a:buClrTx/>
              <a:buSzTx/>
            </a:pPr>
            <a:r>
              <a:rPr lang="en-US" altLang="en-US" sz="1800" dirty="0"/>
              <a:t>All workers not attending</a:t>
            </a:r>
          </a:p>
          <a:p>
            <a:pPr marL="342900" indent="-342900">
              <a:lnSpc>
                <a:spcPct val="150000"/>
              </a:lnSpc>
              <a:spcBef>
                <a:spcPct val="0"/>
              </a:spcBef>
              <a:buClrTx/>
              <a:buSzTx/>
            </a:pPr>
            <a:r>
              <a:rPr lang="en-US" altLang="en-US" sz="1800" dirty="0"/>
              <a:t>Generalized not specific</a:t>
            </a:r>
          </a:p>
          <a:p>
            <a:pPr marL="342900" indent="-342900">
              <a:lnSpc>
                <a:spcPct val="150000"/>
              </a:lnSpc>
              <a:spcBef>
                <a:spcPct val="0"/>
              </a:spcBef>
              <a:buClrTx/>
              <a:buSzTx/>
            </a:pPr>
            <a:r>
              <a:rPr lang="en-US" altLang="en-US" sz="1800" dirty="0"/>
              <a:t>Gripe &amp; Bull session</a:t>
            </a:r>
          </a:p>
          <a:p>
            <a:pPr marL="342900" indent="-342900">
              <a:lnSpc>
                <a:spcPct val="150000"/>
              </a:lnSpc>
              <a:spcBef>
                <a:spcPct val="0"/>
              </a:spcBef>
              <a:buClrTx/>
              <a:buSzTx/>
            </a:pPr>
            <a:r>
              <a:rPr lang="en-US" altLang="en-US" sz="1800" dirty="0"/>
              <a:t>Held away from the job</a:t>
            </a:r>
          </a:p>
          <a:p>
            <a:pPr marL="342900" indent="-342900">
              <a:lnSpc>
                <a:spcPct val="150000"/>
              </a:lnSpc>
              <a:spcBef>
                <a:spcPct val="0"/>
              </a:spcBef>
              <a:buClrTx/>
              <a:buSzTx/>
            </a:pPr>
            <a:r>
              <a:rPr lang="en-US" altLang="en-US" sz="1800" dirty="0"/>
              <a:t>Hurrying</a:t>
            </a:r>
          </a:p>
          <a:p>
            <a:pPr marL="342900" indent="-342900">
              <a:lnSpc>
                <a:spcPct val="150000"/>
              </a:lnSpc>
              <a:spcBef>
                <a:spcPct val="0"/>
              </a:spcBef>
              <a:buClrTx/>
              <a:buSzTx/>
            </a:pPr>
            <a:r>
              <a:rPr lang="en-US" altLang="en-US" sz="1800" dirty="0"/>
              <a:t>Off topic discussions</a:t>
            </a:r>
          </a:p>
          <a:p>
            <a:pPr marL="342900" indent="-342900">
              <a:lnSpc>
                <a:spcPct val="150000"/>
              </a:lnSpc>
              <a:spcBef>
                <a:spcPct val="0"/>
              </a:spcBef>
              <a:buClrTx/>
              <a:buSzTx/>
            </a:pPr>
            <a:r>
              <a:rPr lang="en-US" altLang="en-US" sz="1800" dirty="0"/>
              <a:t>Not led by person in charge</a:t>
            </a:r>
          </a:p>
          <a:p>
            <a:pPr marL="342900" indent="-342900">
              <a:spcBef>
                <a:spcPct val="0"/>
              </a:spcBef>
              <a:buClrTx/>
              <a:buSzTx/>
            </a:pPr>
            <a:r>
              <a:rPr lang="en-US" altLang="en-US" sz="1800" dirty="0"/>
              <a:t>Without effective communication we allow the possibility of confusion</a:t>
            </a:r>
            <a:r>
              <a:rPr lang="en-US" altLang="en-US" sz="2000" dirty="0"/>
              <a:t>.</a:t>
            </a:r>
          </a:p>
        </p:txBody>
      </p:sp>
      <p:grpSp>
        <p:nvGrpSpPr>
          <p:cNvPr id="5" name="Group 2"/>
          <p:cNvGrpSpPr/>
          <p:nvPr/>
        </p:nvGrpSpPr>
        <p:grpSpPr>
          <a:xfrm>
            <a:off x="4953000" y="2032000"/>
            <a:ext cx="3807379" cy="3911600"/>
            <a:chOff x="4953000" y="2032000"/>
            <a:chExt cx="3807379" cy="3911600"/>
          </a:xfrm>
        </p:grpSpPr>
        <p:pic>
          <p:nvPicPr>
            <p:cNvPr id="3074" name="Picture 2" descr="Image result for confus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032000"/>
              <a:ext cx="3700974" cy="3911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331404">
              <a:off x="7084972" y="2520374"/>
              <a:ext cx="1675407" cy="338554"/>
            </a:xfrm>
            <a:prstGeom prst="rect">
              <a:avLst/>
            </a:prstGeom>
            <a:noFill/>
          </p:spPr>
          <p:txBody>
            <a:bodyPr wrap="square" rtlCol="0">
              <a:spAutoFit/>
            </a:bodyPr>
            <a:lstStyle/>
            <a:p>
              <a:r>
                <a:rPr lang="en-US" sz="1600" dirty="0"/>
                <a:t>Gripe Session</a:t>
              </a:r>
            </a:p>
          </p:txBody>
        </p:sp>
        <p:sp>
          <p:nvSpPr>
            <p:cNvPr id="15" name="TextBox 14"/>
            <p:cNvSpPr txBox="1"/>
            <p:nvPr/>
          </p:nvSpPr>
          <p:spPr>
            <a:xfrm rot="397826">
              <a:off x="6928865" y="3420866"/>
              <a:ext cx="1675407" cy="369332"/>
            </a:xfrm>
            <a:prstGeom prst="rect">
              <a:avLst/>
            </a:prstGeom>
            <a:noFill/>
          </p:spPr>
          <p:txBody>
            <a:bodyPr wrap="square" rtlCol="0">
              <a:spAutoFit/>
            </a:bodyPr>
            <a:lstStyle/>
            <a:p>
              <a:pPr algn="ctr"/>
              <a:r>
                <a:rPr lang="en-US" dirty="0"/>
                <a:t>Unclear</a:t>
              </a:r>
            </a:p>
          </p:txBody>
        </p:sp>
        <p:sp>
          <p:nvSpPr>
            <p:cNvPr id="16" name="TextBox 15"/>
            <p:cNvSpPr txBox="1"/>
            <p:nvPr/>
          </p:nvSpPr>
          <p:spPr>
            <a:xfrm rot="493912">
              <a:off x="6565060" y="2202280"/>
              <a:ext cx="1675407" cy="369332"/>
            </a:xfrm>
            <a:prstGeom prst="rect">
              <a:avLst/>
            </a:prstGeom>
            <a:noFill/>
          </p:spPr>
          <p:txBody>
            <a:bodyPr wrap="square" rtlCol="0">
              <a:spAutoFit/>
            </a:bodyPr>
            <a:lstStyle/>
            <a:p>
              <a:pPr algn="ctr"/>
              <a:r>
                <a:rPr lang="en-US" dirty="0"/>
                <a:t>Not there</a:t>
              </a:r>
            </a:p>
          </p:txBody>
        </p:sp>
      </p:grpSp>
      <p:pic>
        <p:nvPicPr>
          <p:cNvPr id="8195"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68936" y="1079500"/>
            <a:ext cx="4102100" cy="581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fade">
                                      <p:cBhvr>
                                        <p:cTn id="10"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altLang="en-US"/>
              <a:t>Three Questions</a:t>
            </a:r>
          </a:p>
        </p:txBody>
      </p:sp>
      <p:sp>
        <p:nvSpPr>
          <p:cNvPr id="7173"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30497D63-A233-48A9-A404-7F637F5ED077}" type="slidenum">
              <a:rPr lang="en-US" altLang="en-US" sz="1400" smtClean="0"/>
              <a:pPr>
                <a:spcBef>
                  <a:spcPct val="0"/>
                </a:spcBef>
                <a:buClrTx/>
                <a:buSzTx/>
                <a:buFontTx/>
                <a:buNone/>
                <a:defRPr/>
              </a:pPr>
              <a:t>24</a:t>
            </a:fld>
            <a:endParaRPr lang="en-US" altLang="en-US" sz="1400"/>
          </a:p>
        </p:txBody>
      </p:sp>
      <p:graphicFrame>
        <p:nvGraphicFramePr>
          <p:cNvPr id="2" name="Diagram 1"/>
          <p:cNvGraphicFramePr/>
          <p:nvPr/>
        </p:nvGraphicFramePr>
        <p:xfrm>
          <a:off x="-14514" y="0"/>
          <a:ext cx="9158514"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a:t>Three Questions</a:t>
            </a:r>
          </a:p>
        </p:txBody>
      </p:sp>
      <p:sp>
        <p:nvSpPr>
          <p:cNvPr id="7173"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BF9193BB-40D2-4751-9BB3-9011578A5B9D}" type="slidenum">
              <a:rPr lang="en-US" altLang="en-US" sz="1400" smtClean="0"/>
              <a:pPr>
                <a:spcBef>
                  <a:spcPct val="0"/>
                </a:spcBef>
                <a:buClrTx/>
                <a:buSzTx/>
                <a:buFontTx/>
                <a:buNone/>
                <a:defRPr/>
              </a:pPr>
              <a:t>25</a:t>
            </a:fld>
            <a:endParaRPr lang="en-US" altLang="en-US" sz="1400"/>
          </a:p>
        </p:txBody>
      </p:sp>
      <p:pic>
        <p:nvPicPr>
          <p:cNvPr id="2050" name="Picture 2" descr="Image result for steps to success">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0"/>
            <a:ext cx="9163389"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a:t>Review</a:t>
            </a:r>
          </a:p>
        </p:txBody>
      </p:sp>
      <p:sp>
        <p:nvSpPr>
          <p:cNvPr id="46083" name="Rectangle 3"/>
          <p:cNvSpPr>
            <a:spLocks noGrp="1" noChangeArrowheads="1"/>
          </p:cNvSpPr>
          <p:nvPr>
            <p:ph type="body" idx="1"/>
          </p:nvPr>
        </p:nvSpPr>
        <p:spPr>
          <a:xfrm>
            <a:off x="762000" y="1676400"/>
            <a:ext cx="7696200" cy="4419600"/>
          </a:xfrm>
        </p:spPr>
        <p:txBody>
          <a:bodyPr/>
          <a:lstStyle/>
          <a:p>
            <a:pPr marL="514350" indent="-514350" eaLnBrk="1" hangingPunct="1">
              <a:lnSpc>
                <a:spcPct val="200000"/>
              </a:lnSpc>
              <a:buClrTx/>
              <a:buFont typeface="+mj-lt"/>
              <a:buAutoNum type="arabicPeriod"/>
              <a:defRPr/>
            </a:pPr>
            <a:r>
              <a:rPr lang="en-US" sz="2600" dirty="0"/>
              <a:t>When are job briefings required?</a:t>
            </a:r>
          </a:p>
          <a:p>
            <a:pPr marL="514350" indent="-514350" eaLnBrk="1" hangingPunct="1">
              <a:lnSpc>
                <a:spcPct val="200000"/>
              </a:lnSpc>
              <a:buClrTx/>
              <a:buFont typeface="+mj-lt"/>
              <a:buAutoNum type="arabicPeriod"/>
              <a:defRPr/>
            </a:pPr>
            <a:r>
              <a:rPr lang="en-US" sz="2600" dirty="0"/>
              <a:t>Who is required to conduct them?</a:t>
            </a:r>
          </a:p>
          <a:p>
            <a:pPr marL="514350" indent="-514350" eaLnBrk="1" hangingPunct="1">
              <a:lnSpc>
                <a:spcPct val="200000"/>
              </a:lnSpc>
              <a:buClrTx/>
              <a:buFont typeface="+mj-lt"/>
              <a:buAutoNum type="arabicPeriod"/>
              <a:defRPr/>
            </a:pPr>
            <a:r>
              <a:rPr lang="en-US" sz="2600" dirty="0"/>
              <a:t>What topics must be discussed?</a:t>
            </a:r>
          </a:p>
          <a:p>
            <a:pPr marL="514350" indent="-514350" eaLnBrk="1" hangingPunct="1">
              <a:lnSpc>
                <a:spcPct val="200000"/>
              </a:lnSpc>
              <a:buClrTx/>
              <a:buFont typeface="+mj-lt"/>
              <a:buAutoNum type="arabicPeriod"/>
              <a:defRPr/>
            </a:pPr>
            <a:r>
              <a:rPr lang="en-US" sz="2600" dirty="0"/>
              <a:t>When are additional job briefings required?  </a:t>
            </a:r>
          </a:p>
          <a:p>
            <a:pPr marL="514350" indent="-514350" eaLnBrk="1" hangingPunct="1">
              <a:lnSpc>
                <a:spcPct val="200000"/>
              </a:lnSpc>
              <a:buClrTx/>
              <a:buFont typeface="+mj-lt"/>
              <a:buAutoNum type="arabicPeriod"/>
              <a:defRPr/>
            </a:pPr>
            <a:r>
              <a:rPr lang="en-US" sz="2600" dirty="0"/>
              <a:t>When do you need a rally point?</a:t>
            </a:r>
          </a:p>
          <a:p>
            <a:pPr eaLnBrk="1" hangingPunct="1">
              <a:defRPr/>
            </a:pPr>
            <a:endParaRPr lang="en-US" sz="2800" dirty="0"/>
          </a:p>
          <a:p>
            <a:pPr lvl="1" eaLnBrk="1" hangingPunct="1">
              <a:defRPr/>
            </a:pPr>
            <a:endParaRPr lang="en-US" sz="2100" i="1" dirty="0">
              <a:solidFill>
                <a:srgbClr val="000066"/>
              </a:solidFill>
            </a:endParaRPr>
          </a:p>
          <a:p>
            <a:pPr lvl="1" eaLnBrk="1" hangingPunct="1">
              <a:defRPr/>
            </a:pPr>
            <a:endParaRPr lang="en-US" sz="2100" i="1" dirty="0">
              <a:solidFill>
                <a:srgbClr val="000066"/>
              </a:solidFill>
            </a:endParaRPr>
          </a:p>
          <a:p>
            <a:pPr eaLnBrk="1" hangingPunct="1">
              <a:defRPr/>
            </a:pPr>
            <a:endParaRPr lang="en-US" sz="2100" i="1" dirty="0">
              <a:solidFill>
                <a:srgbClr val="000066"/>
              </a:solidFill>
            </a:endParaRPr>
          </a:p>
          <a:p>
            <a:pPr eaLnBrk="1" hangingPunct="1">
              <a:defRPr/>
            </a:pPr>
            <a:endParaRPr lang="en-US" sz="2700" i="1" dirty="0">
              <a:solidFill>
                <a:srgbClr val="000066"/>
              </a:solidFill>
            </a:endParaRPr>
          </a:p>
        </p:txBody>
      </p:sp>
      <p:sp>
        <p:nvSpPr>
          <p:cNvPr id="27652" name="Slide Number Placeholder 4"/>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F0E252BB-8694-4F90-A6D0-FA8C085F3243}" type="slidenum">
              <a:rPr lang="en-US" altLang="en-US" sz="1400" smtClean="0"/>
              <a:pPr>
                <a:spcBef>
                  <a:spcPct val="0"/>
                </a:spcBef>
                <a:buClrTx/>
                <a:buSzTx/>
                <a:buFontTx/>
                <a:buNone/>
                <a:defRPr/>
              </a:pPr>
              <a:t>26</a:t>
            </a:fld>
            <a:endParaRPr lang="en-US" altLang="en-US" sz="14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fade">
                                      <p:cBhvr>
                                        <p:cTn id="7" dur="500"/>
                                        <p:tgtEl>
                                          <p:spTgt spid="46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083">
                                            <p:txEl>
                                              <p:pRg st="1" end="1"/>
                                            </p:txEl>
                                          </p:spTgt>
                                        </p:tgtEl>
                                        <p:attrNameLst>
                                          <p:attrName>style.visibility</p:attrName>
                                        </p:attrNameLst>
                                      </p:cBhvr>
                                      <p:to>
                                        <p:strVal val="visible"/>
                                      </p:to>
                                    </p:set>
                                    <p:animEffect transition="in" filter="fade">
                                      <p:cBhvr>
                                        <p:cTn id="12" dur="500"/>
                                        <p:tgtEl>
                                          <p:spTgt spid="460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083">
                                            <p:txEl>
                                              <p:pRg st="2" end="2"/>
                                            </p:txEl>
                                          </p:spTgt>
                                        </p:tgtEl>
                                        <p:attrNameLst>
                                          <p:attrName>style.visibility</p:attrName>
                                        </p:attrNameLst>
                                      </p:cBhvr>
                                      <p:to>
                                        <p:strVal val="visible"/>
                                      </p:to>
                                    </p:set>
                                    <p:animEffect transition="in" filter="fade">
                                      <p:cBhvr>
                                        <p:cTn id="17" dur="500"/>
                                        <p:tgtEl>
                                          <p:spTgt spid="460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6083">
                                            <p:txEl>
                                              <p:pRg st="3" end="3"/>
                                            </p:txEl>
                                          </p:spTgt>
                                        </p:tgtEl>
                                        <p:attrNameLst>
                                          <p:attrName>style.visibility</p:attrName>
                                        </p:attrNameLst>
                                      </p:cBhvr>
                                      <p:to>
                                        <p:strVal val="visible"/>
                                      </p:to>
                                    </p:set>
                                    <p:animEffect transition="in" filter="fade">
                                      <p:cBhvr>
                                        <p:cTn id="22" dur="500"/>
                                        <p:tgtEl>
                                          <p:spTgt spid="4608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6083">
                                            <p:txEl>
                                              <p:pRg st="4" end="4"/>
                                            </p:txEl>
                                          </p:spTgt>
                                        </p:tgtEl>
                                        <p:attrNameLst>
                                          <p:attrName>style.visibility</p:attrName>
                                        </p:attrNameLst>
                                      </p:cBhvr>
                                      <p:to>
                                        <p:strVal val="visible"/>
                                      </p:to>
                                    </p:set>
                                    <p:animEffect transition="in" filter="fade">
                                      <p:cBhvr>
                                        <p:cTn id="27" dur="500"/>
                                        <p:tgtEl>
                                          <p:spTgt spid="460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bldLvl="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3"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4"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5"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6"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7"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5128" name="Rectangle 8"/>
          <p:cNvSpPr>
            <a:spLocks noChangeArrowheads="1"/>
          </p:cNvSpPr>
          <p:nvPr/>
        </p:nvSpPr>
        <p:spPr bwMode="auto">
          <a:xfrm>
            <a:off x="544513" y="2443163"/>
            <a:ext cx="45608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marL="404813" indent="-404813"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45000"/>
              </a:spcBef>
              <a:buClrTx/>
              <a:buSzTx/>
              <a:buFont typeface="Wingdings" pitchFamily="2" charset="2"/>
              <a:buChar char="þ"/>
            </a:pPr>
            <a:r>
              <a:rPr lang="en-US" altLang="en-US" sz="2400" dirty="0"/>
              <a:t>Hazard Awareness Results in Accident Reduction</a:t>
            </a:r>
          </a:p>
          <a:p>
            <a:pPr>
              <a:spcBef>
                <a:spcPct val="45000"/>
              </a:spcBef>
              <a:buClrTx/>
              <a:buSzTx/>
              <a:buFont typeface="Wingdings" pitchFamily="2" charset="2"/>
              <a:buChar char="þ"/>
            </a:pPr>
            <a:r>
              <a:rPr lang="en-US" altLang="en-US" sz="2400" dirty="0"/>
              <a:t>Elimination of Workplace Injuries &amp; Illnesses</a:t>
            </a:r>
          </a:p>
          <a:p>
            <a:pPr>
              <a:spcBef>
                <a:spcPct val="45000"/>
              </a:spcBef>
              <a:buClrTx/>
              <a:buSzTx/>
              <a:buFont typeface="Wingdings" pitchFamily="2" charset="2"/>
              <a:buChar char="þ"/>
            </a:pPr>
            <a:r>
              <a:rPr lang="en-US" altLang="en-US" sz="2400" dirty="0"/>
              <a:t>Development of Effective Job Briefing Techniques</a:t>
            </a:r>
          </a:p>
        </p:txBody>
      </p:sp>
      <p:sp>
        <p:nvSpPr>
          <p:cNvPr id="5129" name="Rectangle 9"/>
          <p:cNvSpPr>
            <a:spLocks noGrp="1" noChangeArrowheads="1"/>
          </p:cNvSpPr>
          <p:nvPr>
            <p:ph type="title"/>
          </p:nvPr>
        </p:nvSpPr>
        <p:spPr/>
        <p:txBody>
          <a:bodyPr/>
          <a:lstStyle/>
          <a:p>
            <a:pPr eaLnBrk="1" hangingPunct="1"/>
            <a:r>
              <a:rPr lang="en-US" altLang="en-US"/>
              <a:t>Purpose</a:t>
            </a:r>
          </a:p>
        </p:txBody>
      </p:sp>
      <p:sp>
        <p:nvSpPr>
          <p:cNvPr id="5130" name="Slide Number Placeholder 10"/>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62B9D621-AB3E-4586-B983-1DEA0E8569B4}" type="slidenum">
              <a:rPr lang="en-US" altLang="en-US" sz="1400" smtClean="0"/>
              <a:pPr>
                <a:spcBef>
                  <a:spcPct val="0"/>
                </a:spcBef>
                <a:buClrTx/>
                <a:buSzTx/>
                <a:buFontTx/>
                <a:buNone/>
                <a:defRPr/>
              </a:pPr>
              <a:t>3</a:t>
            </a:fld>
            <a:endParaRPr lang="en-US" altLang="en-US" sz="1400"/>
          </a:p>
        </p:txBody>
      </p:sp>
      <p:grpSp>
        <p:nvGrpSpPr>
          <p:cNvPr id="8" name="Group 7"/>
          <p:cNvGrpSpPr/>
          <p:nvPr/>
        </p:nvGrpSpPr>
        <p:grpSpPr>
          <a:xfrm>
            <a:off x="5280065" y="2147777"/>
            <a:ext cx="3200400" cy="2947988"/>
            <a:chOff x="5280065" y="2147777"/>
            <a:chExt cx="3200400" cy="2947988"/>
          </a:xfrm>
        </p:grpSpPr>
        <p:sp>
          <p:nvSpPr>
            <p:cNvPr id="5" name="Oval 4"/>
            <p:cNvSpPr/>
            <p:nvPr/>
          </p:nvSpPr>
          <p:spPr bwMode="auto">
            <a:xfrm>
              <a:off x="5280065" y="2147777"/>
              <a:ext cx="3200400" cy="2947988"/>
            </a:xfrm>
            <a:prstGeom prst="ellipse">
              <a:avLst/>
            </a:prstGeom>
            <a:solidFill>
              <a:srgbClr val="92D050"/>
            </a:solidFill>
            <a:ln w="3175" cap="flat" cmpd="sng" algn="ctr">
              <a:solidFill>
                <a:schemeClr val="tx1"/>
              </a:solidFill>
              <a:prstDash val="solid"/>
              <a:round/>
              <a:headEnd type="none" w="med" len="med"/>
              <a:tailEnd type="none" w="med" len="med"/>
            </a:ln>
            <a:effectLst>
              <a:glow rad="139700">
                <a:schemeClr val="accent4">
                  <a:satMod val="175000"/>
                  <a:alpha val="40000"/>
                </a:schemeClr>
              </a:glow>
              <a:softEdge rad="355600"/>
            </a:effectLst>
            <a:scene3d>
              <a:camera prst="orthographicFront"/>
              <a:lightRig rig="threePt" dir="t">
                <a:rot lat="0" lon="0" rev="16200000"/>
              </a:lightRig>
            </a:scene3d>
            <a:sp3d prstMaterial="plastic">
              <a:bevelT w="273050" h="101600" prst="divot"/>
              <a:bevelB w="12700" h="19050"/>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nvGrpSpPr>
            <p:cNvPr id="7" name="Group 6"/>
            <p:cNvGrpSpPr/>
            <p:nvPr/>
          </p:nvGrpSpPr>
          <p:grpSpPr>
            <a:xfrm>
              <a:off x="5593269" y="2834182"/>
              <a:ext cx="2529462" cy="1610619"/>
              <a:chOff x="5592268" y="2971799"/>
              <a:chExt cx="2529462" cy="1610619"/>
            </a:xfrm>
          </p:grpSpPr>
          <p:sp>
            <p:nvSpPr>
              <p:cNvPr id="6" name="TextBox 5"/>
              <p:cNvSpPr txBox="1"/>
              <p:nvPr/>
            </p:nvSpPr>
            <p:spPr>
              <a:xfrm>
                <a:off x="5592268" y="2971799"/>
                <a:ext cx="2484931" cy="584775"/>
              </a:xfrm>
              <a:prstGeom prst="rect">
                <a:avLst/>
              </a:prstGeom>
              <a:noFill/>
            </p:spPr>
            <p:txBody>
              <a:bodyPr wrap="square" rtlCol="0">
                <a:spAutoFit/>
              </a:bodyPr>
              <a:lstStyle/>
              <a:p>
                <a:pPr algn="ctr"/>
                <a:r>
                  <a:rPr lang="en-US" sz="3200" b="1" dirty="0">
                    <a:solidFill>
                      <a:schemeClr val="bg1"/>
                    </a:solidFill>
                    <a:effectLst>
                      <a:outerShdw blurRad="38100" dist="38100" dir="2700000" algn="tl">
                        <a:srgbClr val="000000">
                          <a:alpha val="43137"/>
                        </a:srgbClr>
                      </a:outerShdw>
                    </a:effectLst>
                    <a:latin typeface="David" panose="020E0502060401010101" pitchFamily="34" charset="-79"/>
                    <a:cs typeface="David" panose="020E0502060401010101" pitchFamily="34" charset="-79"/>
                  </a:rPr>
                  <a:t>Safety Starts</a:t>
                </a:r>
              </a:p>
            </p:txBody>
          </p:sp>
          <p:sp>
            <p:nvSpPr>
              <p:cNvPr id="18" name="TextBox 17"/>
              <p:cNvSpPr txBox="1"/>
              <p:nvPr/>
            </p:nvSpPr>
            <p:spPr>
              <a:xfrm>
                <a:off x="5636799" y="3505200"/>
                <a:ext cx="2484931" cy="1077218"/>
              </a:xfrm>
              <a:prstGeom prst="rect">
                <a:avLst/>
              </a:prstGeom>
              <a:noFill/>
            </p:spPr>
            <p:txBody>
              <a:bodyPr wrap="square" rtlCol="0">
                <a:spAutoFit/>
              </a:bodyPr>
              <a:lstStyle/>
              <a:p>
                <a:pPr algn="ctr"/>
                <a:r>
                  <a:rPr lang="en-US" sz="3200" dirty="0">
                    <a:solidFill>
                      <a:schemeClr val="bg1"/>
                    </a:solidFill>
                    <a:effectLst>
                      <a:outerShdw blurRad="38100" dist="38100" dir="2700000" algn="tl">
                        <a:srgbClr val="000000">
                          <a:alpha val="43137"/>
                        </a:srgbClr>
                      </a:outerShdw>
                    </a:effectLst>
                    <a:latin typeface="Brush Script MT" panose="03060802040406070304" pitchFamily="66" charset="0"/>
                    <a:cs typeface="David" panose="020E0502060401010101" pitchFamily="34" charset="-79"/>
                  </a:rPr>
                  <a:t>With</a:t>
                </a:r>
                <a:r>
                  <a:rPr lang="en-US" sz="3200" dirty="0">
                    <a:solidFill>
                      <a:schemeClr val="bg1"/>
                    </a:solidFill>
                    <a:effectLst>
                      <a:outerShdw blurRad="38100" dist="38100" dir="2700000" algn="tl">
                        <a:srgbClr val="000000">
                          <a:alpha val="43137"/>
                        </a:srgbClr>
                      </a:outerShdw>
                    </a:effectLst>
                    <a:latin typeface="David" panose="020E0502060401010101" pitchFamily="34" charset="-79"/>
                    <a:cs typeface="David" panose="020E0502060401010101" pitchFamily="34" charset="-79"/>
                  </a:rPr>
                  <a:t> </a:t>
                </a:r>
              </a:p>
              <a:p>
                <a:pPr algn="ctr"/>
                <a:r>
                  <a:rPr lang="en-US" sz="3200" dirty="0">
                    <a:solidFill>
                      <a:schemeClr val="bg1"/>
                    </a:solidFill>
                    <a:effectLst>
                      <a:outerShdw blurRad="38100" dist="38100" dir="2700000" algn="tl">
                        <a:srgbClr val="000000">
                          <a:alpha val="43137"/>
                        </a:srgbClr>
                      </a:outerShdw>
                    </a:effectLst>
                    <a:latin typeface="Goudy Stout" panose="0202090407030B020401" pitchFamily="18" charset="0"/>
                    <a:cs typeface="David" panose="020E0502060401010101" pitchFamily="34" charset="-79"/>
                  </a:rPr>
                  <a:t>Me</a:t>
                </a:r>
              </a:p>
            </p:txBody>
          </p:sp>
        </p:grpSp>
      </p:gr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a:t>Who </a:t>
            </a:r>
          </a:p>
        </p:txBody>
      </p:sp>
      <p:sp>
        <p:nvSpPr>
          <p:cNvPr id="9221"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741CCF84-0E09-423A-8584-3CE11925845B}" type="slidenum">
              <a:rPr lang="en-US" altLang="en-US" sz="1400" smtClean="0"/>
              <a:pPr>
                <a:spcBef>
                  <a:spcPct val="0"/>
                </a:spcBef>
                <a:buClrTx/>
                <a:buSzTx/>
                <a:buFontTx/>
                <a:buNone/>
                <a:defRPr/>
              </a:pPr>
              <a:t>4</a:t>
            </a:fld>
            <a:endParaRPr lang="en-US" altLang="en-US" sz="1400"/>
          </a:p>
        </p:txBody>
      </p:sp>
      <p:sp>
        <p:nvSpPr>
          <p:cNvPr id="6149" name="Rectangle 7"/>
          <p:cNvSpPr>
            <a:spLocks noGrp="1" noChangeArrowheads="1"/>
          </p:cNvSpPr>
          <p:nvPr>
            <p:ph idx="1"/>
          </p:nvPr>
        </p:nvSpPr>
        <p:spPr>
          <a:xfrm>
            <a:off x="533400" y="2209800"/>
            <a:ext cx="3395663" cy="3733800"/>
          </a:xfrm>
        </p:spPr>
        <p:txBody>
          <a:bodyPr/>
          <a:lstStyle/>
          <a:p>
            <a:pPr eaLnBrk="1" hangingPunct="1"/>
            <a:r>
              <a:rPr lang="en-US" altLang="en-US" sz="2400"/>
              <a:t>The employee in charge </a:t>
            </a:r>
          </a:p>
          <a:p>
            <a:pPr lvl="1" eaLnBrk="1" hangingPunct="1"/>
            <a:r>
              <a:rPr lang="en-US" altLang="en-US" sz="2000"/>
              <a:t>Must conduct a job briefing with the employees involved before they start each job</a:t>
            </a:r>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1981199"/>
            <a:ext cx="3886200" cy="39230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p:txBody>
          <a:bodyPr/>
          <a:lstStyle/>
          <a:p>
            <a:pPr eaLnBrk="1" hangingPunct="1"/>
            <a:r>
              <a:rPr lang="en-US" altLang="en-US"/>
              <a:t>What </a:t>
            </a:r>
          </a:p>
        </p:txBody>
      </p:sp>
      <p:sp>
        <p:nvSpPr>
          <p:cNvPr id="7171" name="Rectangle 7"/>
          <p:cNvSpPr>
            <a:spLocks noGrp="1" noChangeArrowheads="1"/>
          </p:cNvSpPr>
          <p:nvPr>
            <p:ph type="body" idx="1"/>
          </p:nvPr>
        </p:nvSpPr>
        <p:spPr/>
        <p:txBody>
          <a:bodyPr/>
          <a:lstStyle/>
          <a:p>
            <a:pPr eaLnBrk="1" hangingPunct="1"/>
            <a:r>
              <a:rPr lang="en-US" altLang="en-US" dirty="0"/>
              <a:t>Job Briefing</a:t>
            </a:r>
          </a:p>
          <a:p>
            <a:pPr lvl="1" eaLnBrk="1" hangingPunct="1"/>
            <a:r>
              <a:rPr lang="en-US" altLang="en-US" dirty="0"/>
              <a:t>A documented conversation about:</a:t>
            </a:r>
          </a:p>
          <a:p>
            <a:pPr lvl="2" eaLnBrk="1" hangingPunct="1"/>
            <a:r>
              <a:rPr lang="en-US" altLang="en-US" dirty="0"/>
              <a:t>Job safety</a:t>
            </a:r>
          </a:p>
          <a:p>
            <a:pPr lvl="2" eaLnBrk="1" hangingPunct="1"/>
            <a:r>
              <a:rPr lang="en-US" altLang="en-US" dirty="0"/>
              <a:t>Job scope </a:t>
            </a:r>
          </a:p>
          <a:p>
            <a:pPr lvl="1" eaLnBrk="1" hangingPunct="1"/>
            <a:r>
              <a:rPr lang="en-US" altLang="en-US" dirty="0"/>
              <a:t>Specify plans to:</a:t>
            </a:r>
          </a:p>
          <a:p>
            <a:pPr lvl="2" eaLnBrk="1" hangingPunct="1"/>
            <a:r>
              <a:rPr lang="en-US" altLang="en-US" dirty="0"/>
              <a:t>Identify, prevent, and respond to potential personnel injury</a:t>
            </a:r>
          </a:p>
          <a:p>
            <a:pPr lvl="2" eaLnBrk="1" hangingPunct="1"/>
            <a:r>
              <a:rPr lang="en-US" altLang="en-US" dirty="0"/>
              <a:t>Prevent equipment and facility damage</a:t>
            </a:r>
          </a:p>
          <a:p>
            <a:pPr lvl="2" eaLnBrk="1" hangingPunct="1"/>
            <a:r>
              <a:rPr lang="en-US" altLang="en-US" dirty="0"/>
              <a:t>Manage conditions adverse to job quality and success</a:t>
            </a:r>
            <a:br>
              <a:rPr lang="en-US" altLang="en-US" dirty="0"/>
            </a:br>
            <a:endParaRPr lang="en-US" altLang="en-US" dirty="0"/>
          </a:p>
        </p:txBody>
      </p:sp>
      <p:sp>
        <p:nvSpPr>
          <p:cNvPr id="4" name="Slide Number Placeholder 3"/>
          <p:cNvSpPr>
            <a:spLocks noGrp="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dirty="0"/>
              <a:t>5</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When</a:t>
            </a:r>
          </a:p>
        </p:txBody>
      </p:sp>
      <p:sp>
        <p:nvSpPr>
          <p:cNvPr id="8195" name="Rectangle 3"/>
          <p:cNvSpPr>
            <a:spLocks noGrp="1" noChangeArrowheads="1"/>
          </p:cNvSpPr>
          <p:nvPr>
            <p:ph type="body" sz="half" idx="1"/>
          </p:nvPr>
        </p:nvSpPr>
        <p:spPr>
          <a:xfrm>
            <a:off x="457200" y="2286000"/>
            <a:ext cx="3886200" cy="3886200"/>
          </a:xfrm>
        </p:spPr>
        <p:txBody>
          <a:bodyPr/>
          <a:lstStyle/>
          <a:p>
            <a:pPr eaLnBrk="1" hangingPunct="1">
              <a:spcBef>
                <a:spcPts val="1200"/>
              </a:spcBef>
            </a:pPr>
            <a:r>
              <a:rPr lang="en-US" altLang="en-US" sz="2400" dirty="0"/>
              <a:t>Beginning of each job</a:t>
            </a:r>
          </a:p>
          <a:p>
            <a:pPr eaLnBrk="1" hangingPunct="1">
              <a:spcBef>
                <a:spcPts val="1200"/>
              </a:spcBef>
            </a:pPr>
            <a:r>
              <a:rPr lang="en-US" altLang="en-US" sz="2400" dirty="0"/>
              <a:t>When a new employee or visitor joins the job</a:t>
            </a:r>
          </a:p>
          <a:p>
            <a:pPr eaLnBrk="1" hangingPunct="1">
              <a:spcBef>
                <a:spcPts val="1200"/>
              </a:spcBef>
            </a:pPr>
            <a:r>
              <a:rPr lang="en-US" altLang="en-US" sz="2400" dirty="0"/>
              <a:t>When significant changes occur during course of work</a:t>
            </a:r>
          </a:p>
          <a:p>
            <a:pPr eaLnBrk="1" hangingPunct="1"/>
            <a:endParaRPr lang="en-US" altLang="en-US" sz="2400" dirty="0"/>
          </a:p>
        </p:txBody>
      </p:sp>
      <p:sp>
        <p:nvSpPr>
          <p:cNvPr id="6149"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597CF4E8-6B92-483B-BACA-9CD4E536AB30}" type="slidenum">
              <a:rPr lang="en-US" altLang="en-US" sz="1400" smtClean="0"/>
              <a:pPr>
                <a:spcBef>
                  <a:spcPct val="0"/>
                </a:spcBef>
                <a:buClrTx/>
                <a:buSzTx/>
                <a:buFontTx/>
                <a:buNone/>
                <a:defRPr/>
              </a:pPr>
              <a:t>6</a:t>
            </a:fld>
            <a:endParaRPr lang="en-US" altLang="en-US" sz="1400"/>
          </a:p>
        </p:txBody>
      </p:sp>
      <p:pic>
        <p:nvPicPr>
          <p:cNvPr id="2050" name="Picture 2" descr="C:\Users\jmcgowan\Pictures\@Photos 2015\IRBY VA 3-24\IMG_62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905000"/>
            <a:ext cx="3006761" cy="42425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a:t>Where</a:t>
            </a:r>
          </a:p>
        </p:txBody>
      </p:sp>
      <p:sp>
        <p:nvSpPr>
          <p:cNvPr id="9219" name="Rectangle 3"/>
          <p:cNvSpPr>
            <a:spLocks noGrp="1" noChangeArrowheads="1"/>
          </p:cNvSpPr>
          <p:nvPr>
            <p:ph type="body" sz="half" idx="1"/>
          </p:nvPr>
        </p:nvSpPr>
        <p:spPr>
          <a:xfrm>
            <a:off x="457200" y="2286000"/>
            <a:ext cx="3733800" cy="3886200"/>
          </a:xfrm>
        </p:spPr>
        <p:txBody>
          <a:bodyPr/>
          <a:lstStyle/>
          <a:p>
            <a:pPr eaLnBrk="1" hangingPunct="1">
              <a:spcBef>
                <a:spcPts val="1200"/>
              </a:spcBef>
            </a:pPr>
            <a:r>
              <a:rPr lang="en-US" altLang="en-US" sz="2400" dirty="0"/>
              <a:t>As close as safely possible to where the </a:t>
            </a:r>
            <a:r>
              <a:rPr lang="en-US" altLang="en-US" sz="2400" u="sng" dirty="0"/>
              <a:t>work</a:t>
            </a:r>
            <a:r>
              <a:rPr lang="en-US" altLang="en-US" sz="2400" dirty="0"/>
              <a:t> is to be performed</a:t>
            </a:r>
          </a:p>
          <a:p>
            <a:pPr eaLnBrk="1" hangingPunct="1">
              <a:spcBef>
                <a:spcPts val="1200"/>
              </a:spcBef>
            </a:pPr>
            <a:endParaRPr lang="en-US" altLang="en-US" sz="2400" dirty="0"/>
          </a:p>
        </p:txBody>
      </p:sp>
      <p:sp>
        <p:nvSpPr>
          <p:cNvPr id="6149"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fld id="{5958E78B-23AE-4D0E-87E1-8F6A8CF63A87}" type="slidenum">
              <a:rPr lang="en-US" altLang="en-US" sz="1400" smtClean="0"/>
              <a:pPr>
                <a:spcBef>
                  <a:spcPct val="0"/>
                </a:spcBef>
                <a:buClrTx/>
                <a:buSzTx/>
                <a:buFontTx/>
                <a:buNone/>
                <a:defRPr/>
              </a:pPr>
              <a:t>7</a:t>
            </a:fld>
            <a:endParaRPr lang="en-US" altLang="en-US" sz="1400"/>
          </a:p>
        </p:txBody>
      </p:sp>
      <p:pic>
        <p:nvPicPr>
          <p:cNvPr id="5" name="ClipArt Placeholder 4"/>
          <p:cNvPicPr>
            <a:picLocks noGrp="1" noChangeAspect="1"/>
          </p:cNvPicPr>
          <p:nvPr>
            <p:ph type="clipArt" sz="half" idx="2"/>
          </p:nvPr>
        </p:nvPicPr>
        <p:blipFill>
          <a:blip r:embed="rId3" cstate="print">
            <a:extLst>
              <a:ext uri="{28A0092B-C50C-407E-A947-70E740481C1C}">
                <a14:useLocalDpi xmlns:a14="http://schemas.microsoft.com/office/drawing/2010/main" val="0"/>
              </a:ext>
            </a:extLst>
          </a:blip>
          <a:stretch>
            <a:fillRect/>
          </a:stretch>
        </p:blipFill>
        <p:spPr>
          <a:xfrm>
            <a:off x="4648200" y="1905000"/>
            <a:ext cx="3810000" cy="4127500"/>
          </a:xfrm>
          <a:effectLst>
            <a:softEdge rad="112500"/>
          </a:effectLst>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a:t>Why</a:t>
            </a:r>
          </a:p>
        </p:txBody>
      </p:sp>
      <p:sp>
        <p:nvSpPr>
          <p:cNvPr id="10243" name="Rectangle 3"/>
          <p:cNvSpPr>
            <a:spLocks noGrp="1" noChangeArrowheads="1"/>
          </p:cNvSpPr>
          <p:nvPr>
            <p:ph type="body" idx="1"/>
          </p:nvPr>
        </p:nvSpPr>
        <p:spPr>
          <a:xfrm>
            <a:off x="762000" y="2057400"/>
            <a:ext cx="4343400" cy="3886200"/>
          </a:xfrm>
        </p:spPr>
        <p:txBody>
          <a:bodyPr/>
          <a:lstStyle/>
          <a:p>
            <a:pPr eaLnBrk="1" hangingPunct="1">
              <a:spcBef>
                <a:spcPts val="1200"/>
              </a:spcBef>
              <a:spcAft>
                <a:spcPts val="600"/>
              </a:spcAft>
            </a:pPr>
            <a:r>
              <a:rPr lang="en-US" altLang="en-US" sz="2400" dirty="0"/>
              <a:t>Define task</a:t>
            </a:r>
          </a:p>
          <a:p>
            <a:pPr eaLnBrk="1" hangingPunct="1">
              <a:spcBef>
                <a:spcPts val="1200"/>
              </a:spcBef>
              <a:spcAft>
                <a:spcPts val="600"/>
              </a:spcAft>
            </a:pPr>
            <a:r>
              <a:rPr lang="en-US" altLang="en-US" sz="2400" dirty="0"/>
              <a:t>Identify roles &amp; responsibilities</a:t>
            </a:r>
          </a:p>
          <a:p>
            <a:pPr eaLnBrk="1" hangingPunct="1">
              <a:spcBef>
                <a:spcPts val="1200"/>
              </a:spcBef>
              <a:spcAft>
                <a:spcPts val="600"/>
              </a:spcAft>
            </a:pPr>
            <a:r>
              <a:rPr lang="en-US" altLang="en-US" sz="2400" dirty="0"/>
              <a:t>Identify hazards</a:t>
            </a:r>
          </a:p>
          <a:p>
            <a:pPr eaLnBrk="1" hangingPunct="1">
              <a:spcBef>
                <a:spcPts val="1200"/>
              </a:spcBef>
              <a:spcAft>
                <a:spcPts val="600"/>
              </a:spcAft>
            </a:pPr>
            <a:r>
              <a:rPr lang="en-US" altLang="en-US" sz="2400" dirty="0"/>
              <a:t>Determine critical steps &amp; risk mitigation</a:t>
            </a:r>
          </a:p>
          <a:p>
            <a:pPr eaLnBrk="1" hangingPunct="1">
              <a:spcBef>
                <a:spcPts val="1200"/>
              </a:spcBef>
              <a:spcAft>
                <a:spcPts val="600"/>
              </a:spcAft>
            </a:pPr>
            <a:r>
              <a:rPr lang="en-US" altLang="en-US" sz="2400" dirty="0"/>
              <a:t>PPE requirements</a:t>
            </a:r>
          </a:p>
          <a:p>
            <a:pPr eaLnBrk="1" hangingPunct="1">
              <a:spcBef>
                <a:spcPts val="1200"/>
              </a:spcBef>
              <a:spcAft>
                <a:spcPts val="600"/>
              </a:spcAft>
            </a:pPr>
            <a:r>
              <a:rPr lang="en-US" altLang="en-US" sz="2400" dirty="0"/>
              <a:t>Emergency response</a:t>
            </a:r>
          </a:p>
        </p:txBody>
      </p:sp>
      <p:sp>
        <p:nvSpPr>
          <p:cNvPr id="10244" name="AutoShape 2" descr="Image result for why">
            <a:hlinkClick r:id="rId3"/>
          </p:cNvPr>
          <p:cNvSpPr>
            <a:spLocks noChangeAspect="1" noChangeArrowheads="1"/>
          </p:cNvSpPr>
          <p:nvPr/>
        </p:nvSpPr>
        <p:spPr bwMode="auto">
          <a:xfrm>
            <a:off x="42863" y="-1233488"/>
            <a:ext cx="4305300" cy="257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AutoShape 4" descr="Image result for why">
            <a:hlinkClick r:id="rId3"/>
          </p:cNvPr>
          <p:cNvSpPr>
            <a:spLocks noChangeAspect="1" noChangeArrowheads="1"/>
          </p:cNvSpPr>
          <p:nvPr/>
        </p:nvSpPr>
        <p:spPr bwMode="auto">
          <a:xfrm>
            <a:off x="195263" y="-1081088"/>
            <a:ext cx="4305300" cy="257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7" name="Slide Number Placeholder 3"/>
          <p:cNvSpPr>
            <a:spLocks noGrp="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dirty="0"/>
              <a:t>8</a:t>
            </a:r>
          </a:p>
        </p:txBody>
      </p:sp>
      <p:pic>
        <p:nvPicPr>
          <p:cNvPr id="2" name="Picture 1">
            <a:extLst>
              <a:ext uri="{FF2B5EF4-FFF2-40B4-BE49-F238E27FC236}">
                <a16:creationId xmlns:a16="http://schemas.microsoft.com/office/drawing/2014/main" id="{98DFFD54-6375-41BE-B312-FD25D5DDBCF9}"/>
              </a:ext>
            </a:extLst>
          </p:cNvPr>
          <p:cNvPicPr>
            <a:picLocks noChangeAspect="1"/>
          </p:cNvPicPr>
          <p:nvPr/>
        </p:nvPicPr>
        <p:blipFill>
          <a:blip r:embed="rId4"/>
          <a:stretch>
            <a:fillRect/>
          </a:stretch>
        </p:blipFill>
        <p:spPr>
          <a:xfrm>
            <a:off x="5105400" y="1752600"/>
            <a:ext cx="3230010" cy="441960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2057400"/>
            <a:ext cx="4648200" cy="3554819"/>
          </a:xfrm>
          <a:prstGeom prst="rect">
            <a:avLst/>
          </a:prstGeom>
          <a:noFill/>
        </p:spPr>
        <p:txBody>
          <a:bodyPr wrap="square">
            <a:spAutoFit/>
          </a:bodyPr>
          <a:lstStyle/>
          <a:p>
            <a:pPr marL="342900" indent="-342900">
              <a:spcBef>
                <a:spcPts val="1200"/>
              </a:spcBef>
              <a:spcAft>
                <a:spcPts val="600"/>
              </a:spcAft>
              <a:buClr>
                <a:schemeClr val="bg2"/>
              </a:buClr>
              <a:buSzPct val="70000"/>
              <a:buFont typeface="Wingdings" pitchFamily="2" charset="2"/>
              <a:buChar char="l"/>
              <a:defRPr/>
            </a:pPr>
            <a:r>
              <a:rPr lang="en-US" sz="2000" dirty="0">
                <a:latin typeface="+mn-lt"/>
                <a:cs typeface="+mn-cs"/>
              </a:rPr>
              <a:t>Review &amp; Assessment of work scope and walk-down at jobsite</a:t>
            </a:r>
          </a:p>
          <a:p>
            <a:pPr marL="342900" indent="-342900">
              <a:spcBef>
                <a:spcPts val="1200"/>
              </a:spcBef>
              <a:spcAft>
                <a:spcPts val="600"/>
              </a:spcAft>
              <a:buClr>
                <a:schemeClr val="bg2"/>
              </a:buClr>
              <a:buSzPct val="70000"/>
              <a:buFont typeface="Wingdings" pitchFamily="2" charset="2"/>
              <a:buChar char="l"/>
              <a:defRPr/>
            </a:pPr>
            <a:r>
              <a:rPr lang="en-US" sz="2000" dirty="0">
                <a:latin typeface="+mn-lt"/>
                <a:cs typeface="+mn-cs"/>
              </a:rPr>
              <a:t>Document on briefing sheet and review with all workers on site</a:t>
            </a:r>
          </a:p>
          <a:p>
            <a:pPr marL="342900" indent="-342900">
              <a:spcBef>
                <a:spcPts val="1200"/>
              </a:spcBef>
              <a:spcAft>
                <a:spcPts val="600"/>
              </a:spcAft>
              <a:buClr>
                <a:schemeClr val="bg2"/>
              </a:buClr>
              <a:buSzPct val="70000"/>
              <a:buFont typeface="Wingdings" pitchFamily="2" charset="2"/>
              <a:buChar char="l"/>
              <a:defRPr/>
            </a:pPr>
            <a:r>
              <a:rPr lang="en-US" sz="2000" dirty="0">
                <a:latin typeface="+mn-lt"/>
                <a:cs typeface="+mn-cs"/>
              </a:rPr>
              <a:t>Acknowledgement of workers understanding of safe work practices</a:t>
            </a:r>
          </a:p>
          <a:p>
            <a:pPr marL="342900" indent="-342900">
              <a:spcBef>
                <a:spcPts val="1200"/>
              </a:spcBef>
              <a:spcAft>
                <a:spcPts val="600"/>
              </a:spcAft>
              <a:buClr>
                <a:schemeClr val="bg2"/>
              </a:buClr>
              <a:buSzPct val="70000"/>
              <a:buFont typeface="Wingdings" pitchFamily="2" charset="2"/>
              <a:buChar char="l"/>
              <a:defRPr/>
            </a:pPr>
            <a:r>
              <a:rPr lang="en-US" sz="2000" dirty="0">
                <a:latin typeface="+mn-lt"/>
                <a:cs typeface="+mn-cs"/>
              </a:rPr>
              <a:t>Clearly communicate expectations, which include Stop Work Authority</a:t>
            </a:r>
          </a:p>
        </p:txBody>
      </p:sp>
      <p:sp>
        <p:nvSpPr>
          <p:cNvPr id="4" name="AutoShape 4" descr="Image result for why">
            <a:hlinkClick r:id="rId3"/>
            <a:extLst>
              <a:ext uri="{FF2B5EF4-FFF2-40B4-BE49-F238E27FC236}">
                <a16:creationId xmlns:a16="http://schemas.microsoft.com/office/drawing/2014/main" id="{675C0FC4-1A1C-4B2C-B1F8-89B38C302EB2}"/>
              </a:ext>
            </a:extLst>
          </p:cNvPr>
          <p:cNvSpPr>
            <a:spLocks noChangeAspect="1" noChangeArrowheads="1"/>
          </p:cNvSpPr>
          <p:nvPr/>
        </p:nvSpPr>
        <p:spPr bwMode="auto">
          <a:xfrm>
            <a:off x="762000" y="1066801"/>
            <a:ext cx="1752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3300" kern="0" dirty="0">
                <a:solidFill>
                  <a:srgbClr val="336666"/>
                </a:solidFill>
                <a:latin typeface="Arial Black"/>
                <a:ea typeface="+mj-ea"/>
                <a:cs typeface="+mj-cs"/>
              </a:rPr>
              <a:t>How</a:t>
            </a:r>
            <a:endParaRPr lang="en-US" altLang="en-US" sz="1800" dirty="0"/>
          </a:p>
        </p:txBody>
      </p:sp>
      <p:pic>
        <p:nvPicPr>
          <p:cNvPr id="2" name="Picture 1">
            <a:extLst>
              <a:ext uri="{FF2B5EF4-FFF2-40B4-BE49-F238E27FC236}">
                <a16:creationId xmlns:a16="http://schemas.microsoft.com/office/drawing/2014/main" id="{A5556BF4-5FF7-49B2-A458-FE019907855A}"/>
              </a:ext>
            </a:extLst>
          </p:cNvPr>
          <p:cNvPicPr>
            <a:picLocks noChangeAspect="1"/>
          </p:cNvPicPr>
          <p:nvPr/>
        </p:nvPicPr>
        <p:blipFill>
          <a:blip r:embed="rId4"/>
          <a:stretch>
            <a:fillRect/>
          </a:stretch>
        </p:blipFill>
        <p:spPr>
          <a:xfrm>
            <a:off x="5410200" y="1756384"/>
            <a:ext cx="3276600" cy="4415815"/>
          </a:xfrm>
          <a:prstGeom prst="rect">
            <a:avLst/>
          </a:prstGeom>
        </p:spPr>
      </p:pic>
    </p:spTree>
  </p:cSld>
  <p:clrMapOvr>
    <a:masterClrMapping/>
  </p:clrMapOvr>
  <p:transition>
    <p:wipe dir="r"/>
  </p:transition>
</p:sld>
</file>

<file path=ppt/theme/theme1.xml><?xml version="1.0" encoding="utf-8"?>
<a:theme xmlns:a="http://schemas.openxmlformats.org/drawingml/2006/main" name="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Job Briefing">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Job Briefing</Template>
  <TotalTime>1612</TotalTime>
  <Words>1965</Words>
  <Application>Microsoft Office PowerPoint</Application>
  <PresentationFormat>On-screen Show (4:3)</PresentationFormat>
  <Paragraphs>268</Paragraphs>
  <Slides>26</Slides>
  <Notes>26</Notes>
  <HiddenSlides>0</HiddenSlides>
  <MMClips>0</MMClips>
  <ScaleCrop>false</ScaleCrop>
  <HeadingPairs>
    <vt:vector size="6" baseType="variant">
      <vt:variant>
        <vt:lpstr>Fonts Used</vt:lpstr>
      </vt:variant>
      <vt:variant>
        <vt:i4>10</vt:i4>
      </vt:variant>
      <vt:variant>
        <vt:lpstr>Theme</vt:lpstr>
      </vt:variant>
      <vt:variant>
        <vt:i4>9</vt:i4>
      </vt:variant>
      <vt:variant>
        <vt:lpstr>Slide Titles</vt:lpstr>
      </vt:variant>
      <vt:variant>
        <vt:i4>26</vt:i4>
      </vt:variant>
    </vt:vector>
  </HeadingPairs>
  <TitlesOfParts>
    <vt:vector size="45" baseType="lpstr">
      <vt:lpstr>Arial</vt:lpstr>
      <vt:lpstr>Arial Black</vt:lpstr>
      <vt:lpstr>Arial Rounded MT Bold</vt:lpstr>
      <vt:lpstr>ArialMT</vt:lpstr>
      <vt:lpstr>Brush Script MT</vt:lpstr>
      <vt:lpstr>David</vt:lpstr>
      <vt:lpstr>Goudy Stout</vt:lpstr>
      <vt:lpstr>Tahoma</vt:lpstr>
      <vt:lpstr>Times New Roman</vt:lpstr>
      <vt:lpstr>Wingdings</vt:lpstr>
      <vt:lpstr>Job Briefing</vt:lpstr>
      <vt:lpstr>1_Job Briefing</vt:lpstr>
      <vt:lpstr>2_Job Briefing</vt:lpstr>
      <vt:lpstr>3_Job Briefing</vt:lpstr>
      <vt:lpstr>4_Job Briefing</vt:lpstr>
      <vt:lpstr>5_Job Briefing</vt:lpstr>
      <vt:lpstr>6_Job Briefing</vt:lpstr>
      <vt:lpstr>7_Job Briefing</vt:lpstr>
      <vt:lpstr>8_Job Briefing</vt:lpstr>
      <vt:lpstr>Job Briefings Continuing Education Second Quarter 2021 Part 1</vt:lpstr>
      <vt:lpstr>Objectives</vt:lpstr>
      <vt:lpstr>Purpose</vt:lpstr>
      <vt:lpstr>Who </vt:lpstr>
      <vt:lpstr>What </vt:lpstr>
      <vt:lpstr>When</vt:lpstr>
      <vt:lpstr>Where</vt:lpstr>
      <vt:lpstr>Why</vt:lpstr>
      <vt:lpstr>PowerPoint Presentation</vt:lpstr>
      <vt:lpstr>Benefits</vt:lpstr>
      <vt:lpstr>Job Briefings Continuing Education Second Quarter 2021 Part 2</vt:lpstr>
      <vt:lpstr>Subjects</vt:lpstr>
      <vt:lpstr>Personal Protective Equipment</vt:lpstr>
      <vt:lpstr>Emergency Procedures</vt:lpstr>
      <vt:lpstr>First Aid &amp; CPR</vt:lpstr>
      <vt:lpstr>Other Issues</vt:lpstr>
      <vt:lpstr>Additional Job Briefing</vt:lpstr>
      <vt:lpstr>During and After</vt:lpstr>
      <vt:lpstr>More Extensive Briefing</vt:lpstr>
      <vt:lpstr>Job Briefings Continuing Education Second Quarter 2021 Part 3</vt:lpstr>
      <vt:lpstr>Working Alone</vt:lpstr>
      <vt:lpstr>Visitors</vt:lpstr>
      <vt:lpstr>Things to avoid</vt:lpstr>
      <vt:lpstr>Three Questions</vt:lpstr>
      <vt:lpstr>Three Questions</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JOB BRIEFING</dc:title>
  <dc:subject>T&amp;D 10 Hour</dc:subject>
  <dc:creator>Jeff Adkins</dc:creator>
  <dc:description>v2.03.06</dc:description>
  <cp:lastModifiedBy>Mike McClure</cp:lastModifiedBy>
  <cp:revision>121</cp:revision>
  <cp:lastPrinted>2020-12-17T16:44:13Z</cp:lastPrinted>
  <dcterms:created xsi:type="dcterms:W3CDTF">2014-12-09T15:03:56Z</dcterms:created>
  <dcterms:modified xsi:type="dcterms:W3CDTF">2021-04-26T18:53:58Z</dcterms:modified>
</cp:coreProperties>
</file>