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27"/>
  </p:notesMasterIdLst>
  <p:handoutMasterIdLst>
    <p:handoutMasterId r:id="rId28"/>
  </p:handoutMasterIdLst>
  <p:sldIdLst>
    <p:sldId id="256" r:id="rId5"/>
    <p:sldId id="602" r:id="rId6"/>
    <p:sldId id="628" r:id="rId7"/>
    <p:sldId id="603" r:id="rId8"/>
    <p:sldId id="604" r:id="rId9"/>
    <p:sldId id="605" r:id="rId10"/>
    <p:sldId id="606" r:id="rId11"/>
    <p:sldId id="626" r:id="rId12"/>
    <p:sldId id="629" r:id="rId13"/>
    <p:sldId id="636" r:id="rId14"/>
    <p:sldId id="607" r:id="rId15"/>
    <p:sldId id="609" r:id="rId16"/>
    <p:sldId id="610" r:id="rId17"/>
    <p:sldId id="611" r:id="rId18"/>
    <p:sldId id="613" r:id="rId19"/>
    <p:sldId id="614" r:id="rId20"/>
    <p:sldId id="615" r:id="rId21"/>
    <p:sldId id="616" r:id="rId22"/>
    <p:sldId id="612" r:id="rId23"/>
    <p:sldId id="637" r:id="rId24"/>
    <p:sldId id="622" r:id="rId25"/>
    <p:sldId id="620" r:id="rId26"/>
  </p:sldIdLst>
  <p:sldSz cx="9144000" cy="6858000" type="screen4x3"/>
  <p:notesSz cx="6858000" cy="9312275"/>
  <p:custDataLst>
    <p:tags r:id="rId29"/>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y Cleary" initials="AC" lastIdx="1" clrIdx="0">
    <p:extLst>
      <p:ext uri="{19B8F6BF-5375-455C-9EA6-DF929625EA0E}">
        <p15:presenceInfo xmlns:p15="http://schemas.microsoft.com/office/powerpoint/2012/main" userId="S::ACleary@pike.com::e0793f65-e89b-4bf8-aca5-2f2392f0ce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B6974B-1796-48D9-9A80-52E27354A8E3}" v="9" dt="2021-07-01T16:38:49.2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49" autoAdjust="0"/>
    <p:restoredTop sz="89070" autoAdjust="0"/>
  </p:normalViewPr>
  <p:slideViewPr>
    <p:cSldViewPr>
      <p:cViewPr varScale="1">
        <p:scale>
          <a:sx n="101" d="100"/>
          <a:sy n="101" d="100"/>
        </p:scale>
        <p:origin x="2214" y="114"/>
      </p:cViewPr>
      <p:guideLst>
        <p:guide orient="horz" pos="2160"/>
        <p:guide pos="2880"/>
      </p:guideLst>
    </p:cSldViewPr>
  </p:slideViewPr>
  <p:notesTextViewPr>
    <p:cViewPr>
      <p:scale>
        <a:sx n="100" d="100"/>
        <a:sy n="100" d="100"/>
      </p:scale>
      <p:origin x="0" y="0"/>
    </p:cViewPr>
  </p:notesTextViewPr>
  <p:sorterViewPr>
    <p:cViewPr>
      <p:scale>
        <a:sx n="90" d="100"/>
        <a:sy n="90" d="100"/>
      </p:scale>
      <p:origin x="0" y="726"/>
    </p:cViewPr>
  </p:sorterViewPr>
  <p:notesViewPr>
    <p:cSldViewPr>
      <p:cViewPr>
        <p:scale>
          <a:sx n="70" d="100"/>
          <a:sy n="70" d="100"/>
        </p:scale>
        <p:origin x="-4110" y="-510"/>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son, Travis" userId="46e667a3-9198-417f-9c32-abb6994bb8a5" providerId="ADAL" clId="{28B6974B-1796-48D9-9A80-52E27354A8E3}"/>
    <pc:docChg chg="custSel modSld">
      <pc:chgData name="Johnson, Travis" userId="46e667a3-9198-417f-9c32-abb6994bb8a5" providerId="ADAL" clId="{28B6974B-1796-48D9-9A80-52E27354A8E3}" dt="2021-07-01T16:40:56.521" v="289" actId="122"/>
      <pc:docMkLst>
        <pc:docMk/>
      </pc:docMkLst>
      <pc:sldChg chg="addSp delSp modSp mod">
        <pc:chgData name="Johnson, Travis" userId="46e667a3-9198-417f-9c32-abb6994bb8a5" providerId="ADAL" clId="{28B6974B-1796-48D9-9A80-52E27354A8E3}" dt="2021-07-01T16:32:13.574" v="176" actId="1582"/>
        <pc:sldMkLst>
          <pc:docMk/>
          <pc:sldMk cId="1475960040" sldId="602"/>
        </pc:sldMkLst>
        <pc:spChg chg="add del mod">
          <ac:chgData name="Johnson, Travis" userId="46e667a3-9198-417f-9c32-abb6994bb8a5" providerId="ADAL" clId="{28B6974B-1796-48D9-9A80-52E27354A8E3}" dt="2021-07-01T16:20:25.671" v="54" actId="21"/>
          <ac:spMkLst>
            <pc:docMk/>
            <pc:sldMk cId="1475960040" sldId="602"/>
            <ac:spMk id="3" creationId="{5F5C41E3-B6C8-425B-8E5B-A0822EBF81BC}"/>
          </ac:spMkLst>
        </pc:spChg>
        <pc:spChg chg="add mod">
          <ac:chgData name="Johnson, Travis" userId="46e667a3-9198-417f-9c32-abb6994bb8a5" providerId="ADAL" clId="{28B6974B-1796-48D9-9A80-52E27354A8E3}" dt="2021-07-01T16:32:13.574" v="176" actId="1582"/>
          <ac:spMkLst>
            <pc:docMk/>
            <pc:sldMk cId="1475960040" sldId="602"/>
            <ac:spMk id="12" creationId="{C0C97B7F-FB38-487B-B2EA-6353F38FC8A6}"/>
          </ac:spMkLst>
        </pc:spChg>
        <pc:spChg chg="add mod">
          <ac:chgData name="Johnson, Travis" userId="46e667a3-9198-417f-9c32-abb6994bb8a5" providerId="ADAL" clId="{28B6974B-1796-48D9-9A80-52E27354A8E3}" dt="2021-07-01T16:31:30.968" v="172" actId="1076"/>
          <ac:spMkLst>
            <pc:docMk/>
            <pc:sldMk cId="1475960040" sldId="602"/>
            <ac:spMk id="13" creationId="{B8972EB0-765E-432B-BB92-849160A05FF7}"/>
          </ac:spMkLst>
        </pc:spChg>
        <pc:picChg chg="del">
          <ac:chgData name="Johnson, Travis" userId="46e667a3-9198-417f-9c32-abb6994bb8a5" providerId="ADAL" clId="{28B6974B-1796-48D9-9A80-52E27354A8E3}" dt="2021-07-01T16:19:22.442" v="0" actId="21"/>
          <ac:picMkLst>
            <pc:docMk/>
            <pc:sldMk cId="1475960040" sldId="602"/>
            <ac:picMk id="4" creationId="{1BC410F9-F208-4391-B7F0-F21868B1CBA0}"/>
          </ac:picMkLst>
        </pc:picChg>
        <pc:picChg chg="add del mod modCrop">
          <ac:chgData name="Johnson, Travis" userId="46e667a3-9198-417f-9c32-abb6994bb8a5" providerId="ADAL" clId="{28B6974B-1796-48D9-9A80-52E27354A8E3}" dt="2021-07-01T16:28:25.068" v="148" actId="21"/>
          <ac:picMkLst>
            <pc:docMk/>
            <pc:sldMk cId="1475960040" sldId="602"/>
            <ac:picMk id="10" creationId="{B785B04C-8E47-4341-AE7F-EEA0171EAEFA}"/>
          </ac:picMkLst>
        </pc:picChg>
        <pc:picChg chg="add del">
          <ac:chgData name="Johnson, Travis" userId="46e667a3-9198-417f-9c32-abb6994bb8a5" providerId="ADAL" clId="{28B6974B-1796-48D9-9A80-52E27354A8E3}" dt="2021-07-01T16:20:59.436" v="62"/>
          <ac:picMkLst>
            <pc:docMk/>
            <pc:sldMk cId="1475960040" sldId="602"/>
            <ac:picMk id="11" creationId="{3611F03D-04AA-4800-ADE8-C95E06EB282E}"/>
          </ac:picMkLst>
        </pc:picChg>
      </pc:sldChg>
      <pc:sldChg chg="modSp mod">
        <pc:chgData name="Johnson, Travis" userId="46e667a3-9198-417f-9c32-abb6994bb8a5" providerId="ADAL" clId="{28B6974B-1796-48D9-9A80-52E27354A8E3}" dt="2021-07-01T16:36:56.956" v="178" actId="20577"/>
        <pc:sldMkLst>
          <pc:docMk/>
          <pc:sldMk cId="3292813479" sldId="606"/>
        </pc:sldMkLst>
        <pc:spChg chg="mod">
          <ac:chgData name="Johnson, Travis" userId="46e667a3-9198-417f-9c32-abb6994bb8a5" providerId="ADAL" clId="{28B6974B-1796-48D9-9A80-52E27354A8E3}" dt="2021-07-01T16:36:56.956" v="178" actId="20577"/>
          <ac:spMkLst>
            <pc:docMk/>
            <pc:sldMk cId="3292813479" sldId="606"/>
            <ac:spMk id="8" creationId="{D86F183C-76D3-4A69-BCCE-7758899E2599}"/>
          </ac:spMkLst>
        </pc:spChg>
      </pc:sldChg>
      <pc:sldChg chg="addSp modSp mod">
        <pc:chgData name="Johnson, Travis" userId="46e667a3-9198-417f-9c32-abb6994bb8a5" providerId="ADAL" clId="{28B6974B-1796-48D9-9A80-52E27354A8E3}" dt="2021-07-01T16:39:06.780" v="205" actId="404"/>
        <pc:sldMkLst>
          <pc:docMk/>
          <pc:sldMk cId="3322456331" sldId="613"/>
        </pc:sldMkLst>
        <pc:spChg chg="add mod">
          <ac:chgData name="Johnson, Travis" userId="46e667a3-9198-417f-9c32-abb6994bb8a5" providerId="ADAL" clId="{28B6974B-1796-48D9-9A80-52E27354A8E3}" dt="2021-07-01T16:39:06.780" v="205" actId="404"/>
          <ac:spMkLst>
            <pc:docMk/>
            <pc:sldMk cId="3322456331" sldId="613"/>
            <ac:spMk id="3" creationId="{CE9EBB87-81B0-4014-AC0B-CFFF683F1539}"/>
          </ac:spMkLst>
        </pc:spChg>
      </pc:sldChg>
      <pc:sldChg chg="modSp mod">
        <pc:chgData name="Johnson, Travis" userId="46e667a3-9198-417f-9c32-abb6994bb8a5" providerId="ADAL" clId="{28B6974B-1796-48D9-9A80-52E27354A8E3}" dt="2021-07-01T16:40:56.521" v="289" actId="122"/>
        <pc:sldMkLst>
          <pc:docMk/>
          <pc:sldMk cId="668027399" sldId="629"/>
        </pc:sldMkLst>
        <pc:spChg chg="mod">
          <ac:chgData name="Johnson, Travis" userId="46e667a3-9198-417f-9c32-abb6994bb8a5" providerId="ADAL" clId="{28B6974B-1796-48D9-9A80-52E27354A8E3}" dt="2021-07-01T16:40:56.521" v="289" actId="122"/>
          <ac:spMkLst>
            <pc:docMk/>
            <pc:sldMk cId="668027399" sldId="629"/>
            <ac:spMk id="6" creationId="{E1E18950-AE6C-4873-A6BF-00E9AA9944CD}"/>
          </ac:spMkLst>
        </pc:spChg>
      </pc:sldChg>
    </pc:docChg>
  </pc:docChgLst>
  <pc:docChgLst>
    <pc:chgData name="Andy Cleary" userId="e0793f65-e89b-4bf8-aca5-2f2392f0ce6c" providerId="ADAL" clId="{50D11245-F86B-4838-9F3B-B1D27634045D}"/>
    <pc:docChg chg="undo redo custSel modSld">
      <pc:chgData name="Andy Cleary" userId="e0793f65-e89b-4bf8-aca5-2f2392f0ce6c" providerId="ADAL" clId="{50D11245-F86B-4838-9F3B-B1D27634045D}" dt="2021-03-09T17:00:29.173" v="68" actId="20577"/>
      <pc:docMkLst>
        <pc:docMk/>
      </pc:docMkLst>
      <pc:sldChg chg="modSp mod">
        <pc:chgData name="Andy Cleary" userId="e0793f65-e89b-4bf8-aca5-2f2392f0ce6c" providerId="ADAL" clId="{50D11245-F86B-4838-9F3B-B1D27634045D}" dt="2021-03-09T16:59:57.349" v="64" actId="108"/>
        <pc:sldMkLst>
          <pc:docMk/>
          <pc:sldMk cId="1445900118" sldId="603"/>
        </pc:sldMkLst>
        <pc:spChg chg="mod">
          <ac:chgData name="Andy Cleary" userId="e0793f65-e89b-4bf8-aca5-2f2392f0ce6c" providerId="ADAL" clId="{50D11245-F86B-4838-9F3B-B1D27634045D}" dt="2021-03-09T16:57:57.526" v="1" actId="1076"/>
          <ac:spMkLst>
            <pc:docMk/>
            <pc:sldMk cId="1445900118" sldId="603"/>
            <ac:spMk id="6" creationId="{4D945AD5-D451-4EB4-9707-C34C9A1E9B0D}"/>
          </ac:spMkLst>
        </pc:spChg>
        <pc:spChg chg="mod">
          <ac:chgData name="Andy Cleary" userId="e0793f65-e89b-4bf8-aca5-2f2392f0ce6c" providerId="ADAL" clId="{50D11245-F86B-4838-9F3B-B1D27634045D}" dt="2021-03-09T16:59:55.877" v="62" actId="108"/>
          <ac:spMkLst>
            <pc:docMk/>
            <pc:sldMk cId="1445900118" sldId="603"/>
            <ac:spMk id="7" creationId="{636E55F5-D39C-475F-AAE8-5989858EAD2C}"/>
          </ac:spMkLst>
        </pc:spChg>
        <pc:spChg chg="mod">
          <ac:chgData name="Andy Cleary" userId="e0793f65-e89b-4bf8-aca5-2f2392f0ce6c" providerId="ADAL" clId="{50D11245-F86B-4838-9F3B-B1D27634045D}" dt="2021-03-09T16:58:10.588" v="2" actId="108"/>
          <ac:spMkLst>
            <pc:docMk/>
            <pc:sldMk cId="1445900118" sldId="603"/>
            <ac:spMk id="8" creationId="{096DBC21-6219-48AF-985C-0AAFA80BC5FF}"/>
          </ac:spMkLst>
        </pc:spChg>
        <pc:spChg chg="mod">
          <ac:chgData name="Andy Cleary" userId="e0793f65-e89b-4bf8-aca5-2f2392f0ce6c" providerId="ADAL" clId="{50D11245-F86B-4838-9F3B-B1D27634045D}" dt="2021-03-09T16:59:56.589" v="63" actId="108"/>
          <ac:spMkLst>
            <pc:docMk/>
            <pc:sldMk cId="1445900118" sldId="603"/>
            <ac:spMk id="9" creationId="{DF0FB36B-B450-46C2-8E4B-997C19EBDF09}"/>
          </ac:spMkLst>
        </pc:spChg>
        <pc:spChg chg="mod">
          <ac:chgData name="Andy Cleary" userId="e0793f65-e89b-4bf8-aca5-2f2392f0ce6c" providerId="ADAL" clId="{50D11245-F86B-4838-9F3B-B1D27634045D}" dt="2021-03-09T16:58:17.940" v="3" actId="108"/>
          <ac:spMkLst>
            <pc:docMk/>
            <pc:sldMk cId="1445900118" sldId="603"/>
            <ac:spMk id="10" creationId="{DDDCF5BA-EFF3-4104-BF5E-78CB8927D00B}"/>
          </ac:spMkLst>
        </pc:spChg>
        <pc:spChg chg="mod">
          <ac:chgData name="Andy Cleary" userId="e0793f65-e89b-4bf8-aca5-2f2392f0ce6c" providerId="ADAL" clId="{50D11245-F86B-4838-9F3B-B1D27634045D}" dt="2021-03-09T16:59:57.349" v="64" actId="108"/>
          <ac:spMkLst>
            <pc:docMk/>
            <pc:sldMk cId="1445900118" sldId="603"/>
            <ac:spMk id="11" creationId="{BFE1F7D3-9030-4B70-A932-D86C6F0D975D}"/>
          </ac:spMkLst>
        </pc:spChg>
      </pc:sldChg>
      <pc:sldChg chg="modSp mod">
        <pc:chgData name="Andy Cleary" userId="e0793f65-e89b-4bf8-aca5-2f2392f0ce6c" providerId="ADAL" clId="{50D11245-F86B-4838-9F3B-B1D27634045D}" dt="2021-03-09T17:00:29.173" v="68" actId="20577"/>
        <pc:sldMkLst>
          <pc:docMk/>
          <pc:sldMk cId="1040884940" sldId="607"/>
        </pc:sldMkLst>
        <pc:spChg chg="mod">
          <ac:chgData name="Andy Cleary" userId="e0793f65-e89b-4bf8-aca5-2f2392f0ce6c" providerId="ADAL" clId="{50D11245-F86B-4838-9F3B-B1D27634045D}" dt="2021-03-09T17:00:29.173" v="68" actId="20577"/>
          <ac:spMkLst>
            <pc:docMk/>
            <pc:sldMk cId="1040884940" sldId="607"/>
            <ac:spMk id="7" creationId="{0D35B055-2BCB-4B83-A3B1-F1A406F3FB0C}"/>
          </ac:spMkLst>
        </pc:spChg>
      </pc:sldChg>
      <pc:sldChg chg="modSp mod">
        <pc:chgData name="Andy Cleary" userId="e0793f65-e89b-4bf8-aca5-2f2392f0ce6c" providerId="ADAL" clId="{50D11245-F86B-4838-9F3B-B1D27634045D}" dt="2021-03-09T17:00:01.770" v="66" actId="20577"/>
        <pc:sldMkLst>
          <pc:docMk/>
          <pc:sldMk cId="668027399" sldId="629"/>
        </pc:sldMkLst>
        <pc:spChg chg="mod">
          <ac:chgData name="Andy Cleary" userId="e0793f65-e89b-4bf8-aca5-2f2392f0ce6c" providerId="ADAL" clId="{50D11245-F86B-4838-9F3B-B1D27634045D}" dt="2021-03-09T17:00:01.770" v="66" actId="20577"/>
          <ac:spMkLst>
            <pc:docMk/>
            <pc:sldMk cId="668027399" sldId="629"/>
            <ac:spMk id="6" creationId="{E1E18950-AE6C-4873-A6BF-00E9AA9944C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100" dirty="0"/>
              <a:t>Introduce the module… </a:t>
            </a:r>
          </a:p>
          <a:p>
            <a:pPr eaLnBrk="1" hangingPunct="1"/>
            <a:endParaRPr lang="en-US" sz="1100" dirty="0"/>
          </a:p>
          <a:p>
            <a:pPr eaLnBrk="1" hangingPunct="1"/>
            <a:r>
              <a:rPr lang="en-US" sz="1100" dirty="0"/>
              <a:t>Explain that the intent of this presentation is as a continuing education training topic related to certain aspects from the </a:t>
            </a:r>
            <a:r>
              <a:rPr lang="en-US" sz="1100" b="1" dirty="0" err="1"/>
              <a:t>ET&amp;D</a:t>
            </a:r>
            <a:r>
              <a:rPr lang="en-US" sz="1100" b="1" dirty="0"/>
              <a:t> 10-Hour/20-Hour OSHA training class</a:t>
            </a:r>
            <a:r>
              <a:rPr lang="en-US" sz="1100" dirty="0"/>
              <a:t>, the </a:t>
            </a:r>
            <a:r>
              <a:rPr lang="en-US" sz="1100" b="1" dirty="0"/>
              <a:t>OSHA Partnership Best Practices</a:t>
            </a:r>
            <a:r>
              <a:rPr lang="en-US" sz="1100" dirty="0"/>
              <a:t>, and/or </a:t>
            </a:r>
            <a:r>
              <a:rPr lang="en-US" sz="1100" b="1" dirty="0"/>
              <a:t>incident trending analysis.</a:t>
            </a:r>
          </a:p>
          <a:p>
            <a:pPr eaLnBrk="1" hangingPunct="1"/>
            <a:endParaRPr lang="en-US" altLang="en-US" sz="1100" dirty="0"/>
          </a:p>
          <a:p>
            <a:pPr eaLnBrk="1" hangingPunct="1"/>
            <a:endParaRPr lang="en-US" altLang="en-US" sz="1100" dirty="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REMEMBER…</a:t>
            </a:r>
            <a:r>
              <a:rPr lang="en-US" sz="1200" b="0" i="0" u="none" strike="noStrike" cap="none" dirty="0">
                <a:solidFill>
                  <a:srgbClr val="000000"/>
                </a:solidFill>
                <a:effectLst/>
                <a:latin typeface="Arial Narrow"/>
                <a:ea typeface="Arial Narrow"/>
                <a:cs typeface="Arial Narrow"/>
                <a:sym typeface="Arial Narrow"/>
              </a:rPr>
              <a:t>Accountability </a:t>
            </a:r>
            <a:r>
              <a:rPr lang="en-US" sz="1200" b="1" i="0" u="sng" strike="noStrike" cap="none" dirty="0">
                <a:solidFill>
                  <a:srgbClr val="000000"/>
                </a:solidFill>
                <a:effectLst/>
                <a:latin typeface="Arial Narrow"/>
                <a:ea typeface="Arial Narrow"/>
                <a:cs typeface="Arial Narrow"/>
                <a:sym typeface="Arial Narrow"/>
              </a:rPr>
              <a:t>isn’t </a:t>
            </a:r>
            <a:r>
              <a:rPr lang="en-US" sz="1200" b="0" i="0" u="none" strike="noStrike" cap="none" dirty="0">
                <a:solidFill>
                  <a:srgbClr val="000000"/>
                </a:solidFill>
                <a:effectLst/>
                <a:latin typeface="Arial Narrow"/>
                <a:ea typeface="Arial Narrow"/>
                <a:cs typeface="Arial Narrow"/>
                <a:sym typeface="Arial Narrow"/>
              </a:rPr>
              <a:t>something we do once and forget about it.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It’s an </a:t>
            </a:r>
            <a:r>
              <a:rPr lang="en-US" sz="1200" b="1" i="0" u="sng" strike="noStrike" cap="none" dirty="0">
                <a:solidFill>
                  <a:srgbClr val="000000"/>
                </a:solidFill>
                <a:effectLst/>
                <a:latin typeface="Arial Narrow"/>
                <a:ea typeface="Arial Narrow"/>
                <a:cs typeface="Arial Narrow"/>
                <a:sym typeface="Arial Narrow"/>
              </a:rPr>
              <a:t>Everyday Activity </a:t>
            </a:r>
            <a:r>
              <a:rPr lang="en-US" sz="1200" b="0" i="0" u="none" strike="noStrike" cap="none" dirty="0">
                <a:solidFill>
                  <a:srgbClr val="000000"/>
                </a:solidFill>
                <a:effectLst/>
                <a:latin typeface="Arial Narrow"/>
                <a:ea typeface="Arial Narrow"/>
                <a:cs typeface="Arial Narrow"/>
                <a:sym typeface="Arial Narrow"/>
              </a:rPr>
              <a:t>for us as leaders.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To build a strong culture of accountability</a:t>
            </a:r>
            <a:r>
              <a:rPr lang="en-US" sz="1200" b="0" i="0" u="none" strike="noStrike" cap="none" dirty="0">
                <a:solidFill>
                  <a:srgbClr val="000000"/>
                </a:solidFill>
                <a:effectLst/>
                <a:latin typeface="Arial Narrow"/>
                <a:ea typeface="Arial Narrow"/>
                <a:cs typeface="Arial Narrow"/>
                <a:sym typeface="Arial Narrow"/>
              </a:rPr>
              <a:t>, you must optimize </a:t>
            </a:r>
            <a:r>
              <a:rPr lang="en-US" sz="1200" b="1" i="0" u="sng" strike="noStrike" cap="none" dirty="0">
                <a:solidFill>
                  <a:srgbClr val="000000"/>
                </a:solidFill>
                <a:effectLst/>
                <a:latin typeface="Arial Narrow"/>
                <a:ea typeface="Arial Narrow"/>
                <a:cs typeface="Arial Narrow"/>
                <a:sym typeface="Arial Narrow"/>
              </a:rPr>
              <a:t>three moments of truth </a:t>
            </a:r>
            <a:r>
              <a:rPr lang="en-US" sz="1200" b="0" i="0" u="none" strike="noStrike" cap="none" dirty="0">
                <a:solidFill>
                  <a:srgbClr val="000000"/>
                </a:solidFill>
                <a:effectLst/>
                <a:latin typeface="Arial Narrow"/>
                <a:ea typeface="Arial Narrow"/>
                <a:cs typeface="Arial Narrow"/>
                <a:sym typeface="Arial Narrow"/>
              </a:rPr>
              <a:t>in which we, as leaders, must demonstrate at a high level of skill every day.</a:t>
            </a:r>
          </a:p>
          <a:p>
            <a:pPr marL="0" indent="0"/>
            <a:endParaRPr lang="en-US" dirty="0"/>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10</a:t>
            </a:fld>
            <a:endParaRPr lang="en-US"/>
          </a:p>
        </p:txBody>
      </p:sp>
    </p:spTree>
    <p:extLst>
      <p:ext uri="{BB962C8B-B14F-4D97-AF65-F5344CB8AC3E}">
        <p14:creationId xmlns:p14="http://schemas.microsoft.com/office/powerpoint/2010/main" val="3080311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Read slide…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Let’s discuss the </a:t>
            </a:r>
            <a:r>
              <a:rPr lang="en-US" sz="1200" b="1" i="0" u="none" strike="noStrike" cap="none" dirty="0">
                <a:solidFill>
                  <a:srgbClr val="000000"/>
                </a:solidFill>
                <a:effectLst/>
                <a:latin typeface="Arial Narrow"/>
                <a:ea typeface="Arial Narrow"/>
                <a:cs typeface="Arial Narrow"/>
                <a:sym typeface="Arial Narrow"/>
              </a:rPr>
              <a:t>three moments of truth </a:t>
            </a:r>
            <a:r>
              <a:rPr lang="en-US" sz="1200" b="0" i="0" u="none" strike="noStrike" cap="none" dirty="0">
                <a:solidFill>
                  <a:srgbClr val="000000"/>
                </a:solidFill>
                <a:effectLst/>
                <a:latin typeface="Arial Narrow"/>
                <a:ea typeface="Arial Narrow"/>
                <a:cs typeface="Arial Narrow"/>
                <a:sym typeface="Arial Narrow"/>
              </a:rPr>
              <a:t>when our skill as a leader must be strong if we are to build a culture of accountability.</a:t>
            </a:r>
          </a:p>
          <a:p>
            <a:pPr marL="0" indent="0"/>
            <a:endParaRPr lang="en-US" dirty="0"/>
          </a:p>
          <a:p>
            <a:pPr marL="0" indent="0"/>
            <a:r>
              <a:rPr lang="en-US" b="1" dirty="0"/>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Now let’s look more deeply at each one individually.  </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11</a:t>
            </a:fld>
            <a:endParaRPr lang="en-US"/>
          </a:p>
        </p:txBody>
      </p:sp>
    </p:spTree>
    <p:extLst>
      <p:ext uri="{BB962C8B-B14F-4D97-AF65-F5344CB8AC3E}">
        <p14:creationId xmlns:p14="http://schemas.microsoft.com/office/powerpoint/2010/main" val="1192702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The first moment of truth is at </a:t>
            </a:r>
            <a:r>
              <a:rPr lang="en-US" sz="1200" b="1" i="0" u="sng" strike="noStrike" cap="none" dirty="0">
                <a:solidFill>
                  <a:srgbClr val="000000"/>
                </a:solidFill>
                <a:effectLst/>
                <a:latin typeface="Arial Narrow"/>
                <a:ea typeface="Arial Narrow"/>
                <a:cs typeface="Arial Narrow"/>
                <a:sym typeface="Arial Narrow"/>
              </a:rPr>
              <a:t>the beginning of a relationship </a:t>
            </a:r>
            <a:r>
              <a:rPr lang="en-US" sz="1200" b="0" i="0" u="none" strike="noStrike" cap="none" dirty="0">
                <a:solidFill>
                  <a:srgbClr val="000000"/>
                </a:solidFill>
                <a:effectLst/>
                <a:latin typeface="Arial Narrow"/>
                <a:ea typeface="Arial Narrow"/>
                <a:cs typeface="Arial Narrow"/>
                <a:sym typeface="Arial Narrow"/>
              </a:rPr>
              <a:t>with a new worker or when new expectations are assigned to existing workers.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Those new expectations might be a </a:t>
            </a:r>
            <a:r>
              <a:rPr lang="en-US" sz="1200" b="1" i="0" u="none" strike="noStrike" cap="none" dirty="0">
                <a:solidFill>
                  <a:srgbClr val="000000"/>
                </a:solidFill>
                <a:effectLst/>
                <a:latin typeface="Arial Narrow"/>
                <a:ea typeface="Arial Narrow"/>
                <a:cs typeface="Arial Narrow"/>
                <a:sym typeface="Arial Narrow"/>
              </a:rPr>
              <a:t>new procedure</a:t>
            </a:r>
            <a:r>
              <a:rPr lang="en-US" sz="1200" b="0" i="0" u="none" strike="noStrike" cap="none" dirty="0">
                <a:solidFill>
                  <a:srgbClr val="000000"/>
                </a:solidFill>
                <a:effectLst/>
                <a:latin typeface="Arial Narrow"/>
                <a:ea typeface="Arial Narrow"/>
                <a:cs typeface="Arial Narrow"/>
                <a:sym typeface="Arial Narrow"/>
              </a:rPr>
              <a:t>, a </a:t>
            </a:r>
            <a:r>
              <a:rPr lang="en-US" sz="1200" b="1" i="0" u="none" strike="noStrike" cap="none" dirty="0">
                <a:solidFill>
                  <a:srgbClr val="000000"/>
                </a:solidFill>
                <a:effectLst/>
                <a:latin typeface="Arial Narrow"/>
                <a:ea typeface="Arial Narrow"/>
                <a:cs typeface="Arial Narrow"/>
                <a:sym typeface="Arial Narrow"/>
              </a:rPr>
              <a:t>new piece of equipment</a:t>
            </a:r>
            <a:r>
              <a:rPr lang="en-US" sz="1200" b="0" i="0" u="none" strike="noStrike" cap="none" dirty="0">
                <a:solidFill>
                  <a:srgbClr val="000000"/>
                </a:solidFill>
                <a:effectLst/>
                <a:latin typeface="Arial Narrow"/>
                <a:ea typeface="Arial Narrow"/>
                <a:cs typeface="Arial Narrow"/>
                <a:sym typeface="Arial Narrow"/>
              </a:rPr>
              <a:t>, or even a </a:t>
            </a:r>
            <a:r>
              <a:rPr lang="en-US" sz="1200" b="1" i="0" u="none" strike="noStrike" cap="none" dirty="0">
                <a:solidFill>
                  <a:srgbClr val="000000"/>
                </a:solidFill>
                <a:effectLst/>
                <a:latin typeface="Arial Narrow"/>
                <a:ea typeface="Arial Narrow"/>
                <a:cs typeface="Arial Narrow"/>
                <a:sym typeface="Arial Narrow"/>
              </a:rPr>
              <a:t>new job activity</a:t>
            </a:r>
            <a:r>
              <a:rPr lang="en-US" sz="1200" b="0" i="0" u="none" strike="noStrike" cap="none" dirty="0">
                <a:solidFill>
                  <a:srgbClr val="000000"/>
                </a:solidFill>
                <a:effectLst/>
                <a:latin typeface="Arial Narrow"/>
                <a:ea typeface="Arial Narrow"/>
                <a:cs typeface="Arial Narrow"/>
                <a:sym typeface="Arial Narrow"/>
              </a:rPr>
              <a: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For the new employee,</a:t>
            </a:r>
            <a:r>
              <a:rPr lang="en-US" sz="1200" b="0" i="0" u="none" strike="noStrike" cap="none" dirty="0">
                <a:solidFill>
                  <a:srgbClr val="000000"/>
                </a:solidFill>
                <a:effectLst/>
                <a:latin typeface="Arial Narrow"/>
                <a:ea typeface="Arial Narrow"/>
                <a:cs typeface="Arial Narrow"/>
                <a:sym typeface="Arial Narrow"/>
              </a:rPr>
              <a:t> we have to start off on the right foot by helping them </a:t>
            </a:r>
            <a:r>
              <a:rPr lang="en-US" sz="1200" b="1" i="0" u="none" strike="noStrike" cap="none" dirty="0">
                <a:solidFill>
                  <a:srgbClr val="000000"/>
                </a:solidFill>
                <a:effectLst/>
                <a:latin typeface="Arial Narrow"/>
                <a:ea typeface="Arial Narrow"/>
                <a:cs typeface="Arial Narrow"/>
                <a:sym typeface="Arial Narrow"/>
              </a:rPr>
              <a:t>gain understanding </a:t>
            </a:r>
            <a:r>
              <a:rPr lang="en-US" sz="1200" b="0" i="0" u="none" strike="noStrike" cap="none" dirty="0">
                <a:solidFill>
                  <a:srgbClr val="000000"/>
                </a:solidFill>
                <a:effectLst/>
                <a:latin typeface="Arial Narrow"/>
                <a:ea typeface="Arial Narrow"/>
                <a:cs typeface="Arial Narrow"/>
                <a:sym typeface="Arial Narrow"/>
              </a:rPr>
              <a:t>of what’s expected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How they will be trained</a:t>
            </a:r>
            <a:r>
              <a:rPr lang="en-US" sz="1200" b="0" i="0" u="none" strike="noStrike" cap="none" dirty="0">
                <a:solidFill>
                  <a:srgbClr val="000000"/>
                </a:solidFill>
                <a:effectLst/>
                <a:latin typeface="Arial Narrow"/>
                <a:ea typeface="Arial Narrow"/>
                <a:cs typeface="Arial Narrow"/>
                <a:sym typeface="Arial Narrow"/>
              </a:rPr>
              <a:t>, the </a:t>
            </a:r>
            <a:r>
              <a:rPr lang="en-US" sz="1200" b="1" i="0" u="none" strike="noStrike" cap="none" dirty="0">
                <a:solidFill>
                  <a:srgbClr val="000000"/>
                </a:solidFill>
                <a:effectLst/>
                <a:latin typeface="Arial Narrow"/>
                <a:ea typeface="Arial Narrow"/>
                <a:cs typeface="Arial Narrow"/>
                <a:sym typeface="Arial Narrow"/>
              </a:rPr>
              <a:t>resources they will need </a:t>
            </a:r>
            <a:r>
              <a:rPr lang="en-US" sz="1200" b="0" i="0" u="none" strike="noStrike" cap="none" dirty="0">
                <a:solidFill>
                  <a:srgbClr val="000000"/>
                </a:solidFill>
                <a:effectLst/>
                <a:latin typeface="Arial Narrow"/>
                <a:ea typeface="Arial Narrow"/>
                <a:cs typeface="Arial Narrow"/>
                <a:sym typeface="Arial Narrow"/>
              </a:rPr>
              <a:t>to do their work safely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How</a:t>
            </a:r>
            <a:r>
              <a:rPr lang="en-US" sz="1200" b="0" i="0" u="none" strike="noStrike" cap="none" dirty="0">
                <a:solidFill>
                  <a:srgbClr val="000000"/>
                </a:solidFill>
                <a:effectLst/>
                <a:latin typeface="Arial Narrow"/>
                <a:ea typeface="Arial Narrow"/>
                <a:cs typeface="Arial Narrow"/>
                <a:sym typeface="Arial Narrow"/>
              </a:rPr>
              <a:t> </a:t>
            </a:r>
            <a:r>
              <a:rPr lang="en-US" sz="1200" b="1" i="0" u="none" strike="noStrike" cap="none" dirty="0">
                <a:solidFill>
                  <a:srgbClr val="000000"/>
                </a:solidFill>
                <a:effectLst/>
                <a:latin typeface="Arial Narrow"/>
                <a:ea typeface="Arial Narrow"/>
                <a:cs typeface="Arial Narrow"/>
                <a:sym typeface="Arial Narrow"/>
              </a:rPr>
              <a:t>their performance will be measured</a:t>
            </a:r>
            <a:r>
              <a:rPr lang="en-US" sz="1200" b="0" i="0" u="none" strike="noStrike" cap="none" dirty="0">
                <a:solidFill>
                  <a:srgbClr val="000000"/>
                </a:solidFill>
                <a:effectLst/>
                <a:latin typeface="Arial Narrow"/>
                <a:ea typeface="Arial Narrow"/>
                <a:cs typeface="Arial Narrow"/>
                <a:sym typeface="Arial Narrow"/>
              </a:rPr>
              <a:t>, what </a:t>
            </a:r>
            <a:r>
              <a:rPr lang="en-US" sz="1200" b="1" i="0" u="none" strike="noStrike" cap="none" dirty="0">
                <a:solidFill>
                  <a:srgbClr val="000000"/>
                </a:solidFill>
                <a:effectLst/>
                <a:latin typeface="Arial Narrow"/>
                <a:ea typeface="Arial Narrow"/>
                <a:cs typeface="Arial Narrow"/>
                <a:sym typeface="Arial Narrow"/>
              </a:rPr>
              <a:t>feedback they can expect </a:t>
            </a:r>
            <a:r>
              <a:rPr lang="en-US" sz="1200" b="0" i="0" u="none" strike="noStrike" cap="none" dirty="0">
                <a:solidFill>
                  <a:srgbClr val="000000"/>
                </a:solidFill>
                <a:effectLst/>
                <a:latin typeface="Arial Narrow"/>
                <a:ea typeface="Arial Narrow"/>
                <a:cs typeface="Arial Narrow"/>
                <a:sym typeface="Arial Narrow"/>
              </a:rPr>
              <a:t>from you as their leader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And</a:t>
            </a:r>
            <a:r>
              <a:rPr lang="en-US" sz="1200" b="0" i="0" u="none" strike="noStrike" cap="none" dirty="0">
                <a:solidFill>
                  <a:srgbClr val="000000"/>
                </a:solidFill>
                <a:effectLst/>
                <a:latin typeface="Arial Narrow"/>
                <a:ea typeface="Arial Narrow"/>
                <a:cs typeface="Arial Narrow"/>
                <a:sym typeface="Arial Narrow"/>
              </a:rPr>
              <a:t> </a:t>
            </a:r>
            <a:r>
              <a:rPr lang="en-US" sz="1200" b="1" i="0" u="none" strike="noStrike" cap="none" dirty="0">
                <a:solidFill>
                  <a:srgbClr val="000000"/>
                </a:solidFill>
                <a:effectLst/>
                <a:latin typeface="Arial Narrow"/>
                <a:ea typeface="Arial Narrow"/>
                <a:cs typeface="Arial Narrow"/>
                <a:sym typeface="Arial Narrow"/>
              </a:rPr>
              <a:t>finally…</a:t>
            </a:r>
            <a:r>
              <a:rPr lang="en-US" sz="1200" b="0" i="0" u="none" strike="noStrike" cap="none" dirty="0">
                <a:solidFill>
                  <a:srgbClr val="000000"/>
                </a:solidFill>
                <a:effectLst/>
                <a:latin typeface="Arial Narrow"/>
                <a:ea typeface="Arial Narrow"/>
                <a:cs typeface="Arial Narrow"/>
                <a:sym typeface="Arial Narrow"/>
              </a:rPr>
              <a:t> </a:t>
            </a:r>
            <a:r>
              <a:rPr lang="en-US" sz="1200" b="1" i="0" u="none" strike="noStrike" cap="none" dirty="0">
                <a:solidFill>
                  <a:srgbClr val="000000"/>
                </a:solidFill>
                <a:effectLst/>
                <a:latin typeface="Arial Narrow"/>
                <a:ea typeface="Arial Narrow"/>
                <a:cs typeface="Arial Narrow"/>
                <a:sym typeface="Arial Narrow"/>
              </a:rPr>
              <a:t>how you’ll need to communicate </a:t>
            </a:r>
            <a:r>
              <a:rPr lang="en-US" sz="1200" b="0" i="0" u="none" strike="noStrike" cap="none" dirty="0">
                <a:solidFill>
                  <a:srgbClr val="000000"/>
                </a:solidFill>
                <a:effectLst/>
                <a:latin typeface="Arial Narrow"/>
                <a:ea typeface="Arial Narrow"/>
                <a:cs typeface="Arial Narrow"/>
                <a:sym typeface="Arial Narrow"/>
              </a:rPr>
              <a:t>with each other to be most effective.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 may even begin during the </a:t>
            </a:r>
            <a:r>
              <a:rPr lang="en-US" sz="1200" b="1" i="0" u="none" strike="noStrike" cap="none" dirty="0">
                <a:solidFill>
                  <a:srgbClr val="000000"/>
                </a:solidFill>
                <a:effectLst/>
                <a:latin typeface="Arial Narrow"/>
                <a:ea typeface="Arial Narrow"/>
                <a:cs typeface="Arial Narrow"/>
                <a:sym typeface="Arial Narrow"/>
              </a:rPr>
              <a:t>onboarding process </a:t>
            </a:r>
            <a:r>
              <a:rPr lang="en-US" sz="1200" b="0" i="0" u="none" strike="noStrike" cap="none" dirty="0">
                <a:solidFill>
                  <a:srgbClr val="000000"/>
                </a:solidFill>
                <a:effectLst/>
                <a:latin typeface="Arial Narrow"/>
                <a:ea typeface="Arial Narrow"/>
                <a:cs typeface="Arial Narrow"/>
                <a:sym typeface="Arial Narrow"/>
              </a:rPr>
              <a:t>or when you </a:t>
            </a:r>
            <a:r>
              <a:rPr lang="en-US" sz="1200" b="1" i="0" u="none" strike="noStrike" cap="none" dirty="0">
                <a:solidFill>
                  <a:srgbClr val="000000"/>
                </a:solidFill>
                <a:effectLst/>
                <a:latin typeface="Arial Narrow"/>
                <a:ea typeface="Arial Narrow"/>
                <a:cs typeface="Arial Narrow"/>
                <a:sym typeface="Arial Narrow"/>
              </a:rPr>
              <a:t>first meet with your foreman.   </a:t>
            </a:r>
          </a:p>
          <a:p>
            <a:pPr marL="0" indent="0"/>
            <a:endParaRPr lang="en-US" b="1" dirty="0"/>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So, what happens in </a:t>
            </a:r>
            <a:r>
              <a:rPr lang="en-US" sz="1200" b="1" i="0" u="sng" strike="noStrike" cap="none" dirty="0">
                <a:solidFill>
                  <a:srgbClr val="000000"/>
                </a:solidFill>
                <a:effectLst/>
                <a:latin typeface="Arial Narrow"/>
                <a:ea typeface="Arial Narrow"/>
                <a:cs typeface="Arial Narrow"/>
                <a:sym typeface="Arial Narrow"/>
              </a:rPr>
              <a:t>Moments of Truth No. 1?</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12</a:t>
            </a:fld>
            <a:endParaRPr lang="en-US"/>
          </a:p>
        </p:txBody>
      </p:sp>
    </p:spTree>
    <p:extLst>
      <p:ext uri="{BB962C8B-B14F-4D97-AF65-F5344CB8AC3E}">
        <p14:creationId xmlns:p14="http://schemas.microsoft.com/office/powerpoint/2010/main" val="1606106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Read</a:t>
            </a:r>
            <a:r>
              <a:rPr lang="en-US" sz="1200" b="0" i="0" u="none" strike="noStrike" cap="none" dirty="0">
                <a:solidFill>
                  <a:srgbClr val="000000"/>
                </a:solidFill>
                <a:effectLst/>
                <a:latin typeface="Arial Narrow"/>
                <a:ea typeface="Arial Narrow"/>
                <a:cs typeface="Arial Narrow"/>
                <a:sym typeface="Arial Narrow"/>
              </a:rPr>
              <a:t> the bullets on the slide.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Then ask the class to give an example of … </a:t>
            </a:r>
          </a:p>
          <a:p>
            <a:pPr marL="0" indent="0" fontAlgn="base"/>
            <a:endParaRPr lang="en-US" sz="1200" b="1"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Share your intent </a:t>
            </a:r>
            <a:r>
              <a:rPr lang="en-US" sz="1200" b="0" i="0" u="none" strike="noStrike" cap="none" dirty="0">
                <a:solidFill>
                  <a:srgbClr val="000000"/>
                </a:solidFill>
                <a:effectLst/>
                <a:latin typeface="Arial Narrow"/>
                <a:ea typeface="Arial Narrow"/>
                <a:cs typeface="Arial Narrow"/>
                <a:sym typeface="Arial Narrow"/>
              </a:rPr>
              <a:t>as the leader of the team.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You might say something like . . .</a:t>
            </a:r>
          </a:p>
          <a:p>
            <a:pPr marL="0" indent="0" fontAlgn="base"/>
            <a:r>
              <a:rPr lang="en-US" sz="1200" b="0" i="0" u="none" strike="noStrike" cap="none" dirty="0">
                <a:solidFill>
                  <a:srgbClr val="000000"/>
                </a:solidFill>
                <a:effectLst/>
                <a:latin typeface="Arial Narrow"/>
                <a:ea typeface="Arial Narrow"/>
                <a:cs typeface="Arial Narrow"/>
                <a:sym typeface="Arial Narrow"/>
              </a:rPr>
              <a:t>I want to create a high-performance team that is willing to strive each day to set the standard.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I’ve selected you to be a part of it because I felt like you had the unique set of skills and talents to help us perform at an </a:t>
            </a:r>
            <a:r>
              <a:rPr lang="en-US" sz="1200" b="1" i="0" u="none" strike="noStrike" cap="none" dirty="0">
                <a:solidFill>
                  <a:srgbClr val="000000"/>
                </a:solidFill>
                <a:effectLst/>
                <a:latin typeface="Arial Narrow"/>
                <a:ea typeface="Arial Narrow"/>
                <a:cs typeface="Arial Narrow"/>
                <a:sym typeface="Arial Narrow"/>
              </a:rPr>
              <a:t>ELITE</a:t>
            </a:r>
            <a:r>
              <a:rPr lang="en-US" sz="1200" b="0" i="0" u="none" strike="noStrike" cap="none" dirty="0">
                <a:solidFill>
                  <a:srgbClr val="000000"/>
                </a:solidFill>
                <a:effectLst/>
                <a:latin typeface="Arial Narrow"/>
                <a:ea typeface="Arial Narrow"/>
                <a:cs typeface="Arial Narrow"/>
                <a:sym typeface="Arial Narrow"/>
              </a:rPr>
              <a:t> level and I’m excited to have you as a part of our team.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Communicate to create accountability</a:t>
            </a:r>
            <a:r>
              <a:rPr lang="en-US" sz="1200" b="0" i="0" u="none" strike="noStrike" cap="none" dirty="0">
                <a:solidFill>
                  <a:srgbClr val="000000"/>
                </a:solidFill>
                <a:effectLst/>
                <a:latin typeface="Arial Narrow"/>
                <a:ea typeface="Arial Narrow"/>
                <a:cs typeface="Arial Narrow"/>
                <a:sym typeface="Arial Narrow"/>
              </a:rPr>
              <a:t>. </a:t>
            </a:r>
          </a:p>
          <a:p>
            <a:pPr marL="0" indent="0" fontAlgn="base"/>
            <a:r>
              <a:rPr lang="en-US" sz="1200" b="1" i="0" u="none" strike="noStrike" cap="none" dirty="0">
                <a:solidFill>
                  <a:srgbClr val="000000"/>
                </a:solidFill>
                <a:effectLst/>
                <a:latin typeface="Arial Narrow"/>
                <a:ea typeface="Arial Narrow"/>
                <a:cs typeface="Arial Narrow"/>
                <a:sym typeface="Arial Narrow"/>
              </a:rPr>
              <a:t>You might say something like . .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Let’s take time to review </a:t>
            </a:r>
            <a:r>
              <a:rPr lang="en-US" sz="1200" b="1" i="0" u="none" strike="noStrike" cap="none" dirty="0">
                <a:solidFill>
                  <a:srgbClr val="000000"/>
                </a:solidFill>
                <a:effectLst/>
                <a:latin typeface="Arial Narrow"/>
                <a:ea typeface="Arial Narrow"/>
                <a:cs typeface="Arial Narrow"/>
                <a:sym typeface="Arial Narrow"/>
              </a:rPr>
              <a:t>what will be expected of you in your new job role</a:t>
            </a:r>
            <a:r>
              <a:rPr lang="en-US" sz="1200" b="0" i="0" u="none" strike="noStrike" cap="none" dirty="0">
                <a:solidFill>
                  <a:srgbClr val="000000"/>
                </a:solidFill>
                <a:effectLst/>
                <a:latin typeface="Arial Narrow"/>
                <a:ea typeface="Arial Narrow"/>
                <a:cs typeface="Arial Narrow"/>
                <a:sym typeface="Arial Narrow"/>
              </a:rPr>
              <a:t>, the </a:t>
            </a:r>
            <a:r>
              <a:rPr lang="en-US" sz="1200" b="1" i="0" u="none" strike="noStrike" cap="none" dirty="0">
                <a:solidFill>
                  <a:srgbClr val="000000"/>
                </a:solidFill>
                <a:effectLst/>
                <a:latin typeface="Arial Narrow"/>
                <a:ea typeface="Arial Narrow"/>
                <a:cs typeface="Arial Narrow"/>
                <a:sym typeface="Arial Narrow"/>
              </a:rPr>
              <a:t>training and resources </a:t>
            </a:r>
            <a:r>
              <a:rPr lang="en-US" sz="1200" b="0" i="0" u="none" strike="noStrike" cap="none" dirty="0">
                <a:solidFill>
                  <a:srgbClr val="000000"/>
                </a:solidFill>
                <a:effectLst/>
                <a:latin typeface="Arial Narrow"/>
                <a:ea typeface="Arial Narrow"/>
                <a:cs typeface="Arial Narrow"/>
                <a:sym typeface="Arial Narrow"/>
              </a:rPr>
              <a:t>you’ll need to be able to fulfill those expectations well, </a:t>
            </a:r>
            <a:r>
              <a:rPr lang="en-US" sz="1200" b="1" i="0" u="none" strike="noStrike" cap="none" dirty="0">
                <a:solidFill>
                  <a:srgbClr val="000000"/>
                </a:solidFill>
                <a:effectLst/>
                <a:latin typeface="Arial Narrow"/>
                <a:ea typeface="Arial Narrow"/>
                <a:cs typeface="Arial Narrow"/>
                <a:sym typeface="Arial Narrow"/>
              </a:rPr>
              <a:t>how</a:t>
            </a:r>
            <a:r>
              <a:rPr lang="en-US" sz="1200" b="0" i="0" u="none" strike="noStrike" cap="none" dirty="0">
                <a:solidFill>
                  <a:srgbClr val="000000"/>
                </a:solidFill>
                <a:effectLst/>
                <a:latin typeface="Arial Narrow"/>
                <a:ea typeface="Arial Narrow"/>
                <a:cs typeface="Arial Narrow"/>
                <a:sym typeface="Arial Narrow"/>
              </a:rPr>
              <a:t> </a:t>
            </a:r>
            <a:r>
              <a:rPr lang="en-US" sz="1200" b="1" i="0" u="none" strike="noStrike" cap="none" dirty="0">
                <a:solidFill>
                  <a:srgbClr val="000000"/>
                </a:solidFill>
                <a:effectLst/>
                <a:latin typeface="Arial Narrow"/>
                <a:ea typeface="Arial Narrow"/>
                <a:cs typeface="Arial Narrow"/>
                <a:sym typeface="Arial Narrow"/>
              </a:rPr>
              <a:t>your</a:t>
            </a:r>
            <a:r>
              <a:rPr lang="en-US" sz="1200" b="0" i="0" u="none" strike="noStrike" cap="none" dirty="0">
                <a:solidFill>
                  <a:srgbClr val="000000"/>
                </a:solidFill>
                <a:effectLst/>
                <a:latin typeface="Arial Narrow"/>
                <a:ea typeface="Arial Narrow"/>
                <a:cs typeface="Arial Narrow"/>
                <a:sym typeface="Arial Narrow"/>
              </a:rPr>
              <a:t> </a:t>
            </a:r>
            <a:r>
              <a:rPr lang="en-US" sz="1200" b="1" i="0" u="none" strike="noStrike" cap="none" dirty="0">
                <a:solidFill>
                  <a:srgbClr val="000000"/>
                </a:solidFill>
                <a:effectLst/>
                <a:latin typeface="Arial Narrow"/>
                <a:ea typeface="Arial Narrow"/>
                <a:cs typeface="Arial Narrow"/>
                <a:sym typeface="Arial Narrow"/>
              </a:rPr>
              <a:t>performance will be measured</a:t>
            </a:r>
            <a:r>
              <a:rPr lang="en-US" sz="1200" b="0" i="0" u="none" strike="noStrike" cap="none" dirty="0">
                <a:solidFill>
                  <a:srgbClr val="000000"/>
                </a:solidFill>
                <a:effectLst/>
                <a:latin typeface="Arial Narrow"/>
                <a:ea typeface="Arial Narrow"/>
                <a:cs typeface="Arial Narrow"/>
                <a:sym typeface="Arial Narrow"/>
              </a:rPr>
              <a:t>, and </a:t>
            </a:r>
            <a:r>
              <a:rPr lang="en-US" sz="1200" b="1" i="0" u="none" strike="noStrike" cap="none" dirty="0">
                <a:solidFill>
                  <a:srgbClr val="000000"/>
                </a:solidFill>
                <a:effectLst/>
                <a:latin typeface="Arial Narrow"/>
                <a:ea typeface="Arial Narrow"/>
                <a:cs typeface="Arial Narrow"/>
                <a:sym typeface="Arial Narrow"/>
              </a:rPr>
              <a:t>how I will provide you feedback</a:t>
            </a:r>
            <a:r>
              <a:rPr lang="en-US" sz="1200" b="0" i="0" u="none" strike="noStrike" cap="none" dirty="0">
                <a:solidFill>
                  <a:srgbClr val="000000"/>
                </a:solidFill>
                <a:effectLst/>
                <a:latin typeface="Arial Narrow"/>
                <a:ea typeface="Arial Narrow"/>
                <a:cs typeface="Arial Narrow"/>
                <a:sym typeface="Arial Narrow"/>
              </a:rPr>
              <a:t> as we go along.</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Then, you’ll review those things with the new employee. </a:t>
            </a:r>
            <a:r>
              <a:rPr lang="en-US" sz="1200" b="0" i="0" u="none" strike="noStrike" cap="none" dirty="0">
                <a:solidFill>
                  <a:srgbClr val="000000"/>
                </a:solidFill>
                <a:effectLst/>
                <a:latin typeface="Arial Narrow"/>
                <a:ea typeface="Arial Narrow"/>
                <a:cs typeface="Arial Narrow"/>
                <a:sym typeface="Arial Narrow"/>
              </a:rPr>
              <a:t>Explain their job role expectations – what you’ll expect them to do every day.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Inform them how they will be trained to do those things well, so they’ll know exactly what “good, safe performance” looks like.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Let them know you’ll allocate resources effectively so they can do their work safely.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Inform them that it’s your job to pay attention to their performance every day and provide feedback based on what you observe – positive recognition for working safely and accurately and coaching to improve when you see them working unsafely or incorrectly.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Lastly, you’ll want to </a:t>
            </a:r>
            <a:r>
              <a:rPr lang="en-US" sz="1200" b="1" i="0" u="none" strike="noStrike" cap="none" dirty="0">
                <a:solidFill>
                  <a:srgbClr val="000000"/>
                </a:solidFill>
                <a:effectLst/>
                <a:latin typeface="Arial Narrow"/>
                <a:ea typeface="Arial Narrow"/>
                <a:cs typeface="Arial Narrow"/>
                <a:sym typeface="Arial Narrow"/>
              </a:rPr>
              <a:t>agree on how to communicate the difficult messages</a:t>
            </a:r>
            <a:r>
              <a:rPr lang="en-US" sz="1200" b="0" i="0" u="none" strike="noStrike" cap="none" dirty="0">
                <a:solidFill>
                  <a:srgbClr val="000000"/>
                </a:solidFill>
                <a:effectLst/>
                <a:latin typeface="Arial Narrow"/>
                <a:ea typeface="Arial Narrow"/>
                <a:cs typeface="Arial Narrow"/>
                <a:sym typeface="Arial Narrow"/>
              </a:rPr>
              <a:t>. </a:t>
            </a:r>
          </a:p>
          <a:p>
            <a:pPr marL="0" indent="0" fontAlgn="base"/>
            <a:r>
              <a:rPr lang="en-US" sz="1200" b="0" i="0" u="none" strike="noStrike" cap="none" dirty="0">
                <a:solidFill>
                  <a:srgbClr val="000000"/>
                </a:solidFill>
                <a:effectLst/>
                <a:latin typeface="Arial Narrow"/>
                <a:ea typeface="Arial Narrow"/>
                <a:cs typeface="Arial Narrow"/>
                <a:sym typeface="Arial Narrow"/>
              </a:rPr>
              <a:t>Sometimes, difficult messages are hard to deliver and hard to receive. When someone is not doing what you’ve asked them to do, there’s a chance it could create conflict when you try to address it.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It’s best to discuss this now before anything happens than to stumble upon it on the spur of an awkward moment.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You might say something like this . . .</a:t>
            </a:r>
          </a:p>
          <a:p>
            <a:pPr marL="0" indent="0" fontAlgn="base"/>
            <a:r>
              <a:rPr lang="en-US" sz="1200" b="0" i="0" u="none" strike="noStrike" cap="none" dirty="0">
                <a:solidFill>
                  <a:srgbClr val="000000"/>
                </a:solidFill>
                <a:effectLst/>
                <a:latin typeface="Arial Narrow"/>
                <a:ea typeface="Arial Narrow"/>
                <a:cs typeface="Arial Narrow"/>
                <a:sym typeface="Arial Narrow"/>
              </a:rPr>
              <a:t>I’ve learned over the years that sometimes, when I need to give you critical feedback, it could have the potential to create conflict. I don’t want that to happen. I need you to understand that it’s my job to pay attention to your work every day and provide you feedback based on what I observe. To avoid the conflict, let me ask you a question. If I see you doing something unsafe or incorrect, how would you like me to approach you?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(Pause for a moment and let them try to answer. Many times, people have a hard time with this question, probably because no one has ever asked it of them. After they’ve had a chance to consider it, move on with your conversation.)</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 realize that may be a difficult question to answer. Perhaps it would help if I told you what I’d like you to say to me if you see me doing something you don’t understand or that appears to you to not make sense. I would appreciate it if you would simply give me a brief heads-up before offering your critical remark.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Say something like…</a:t>
            </a:r>
            <a:r>
              <a:rPr lang="en-US" sz="1200" b="0" i="0" u="none" strike="noStrike" cap="none" dirty="0">
                <a:solidFill>
                  <a:srgbClr val="000000"/>
                </a:solidFill>
                <a:effectLst/>
                <a:latin typeface="Arial Narrow"/>
                <a:ea typeface="Arial Narrow"/>
                <a:cs typeface="Arial Narrow"/>
                <a:sym typeface="Arial Narrow"/>
              </a:rPr>
              <a:t> Do you remember when you said you wanted me to give you feedback if I saw something I didn’t understand? Is now a good time for that?’ That heads-up will help me prepare to receive your critical remarks and it should go much better for us in the process. I’ll do the same with you and let’s just remember that we want to work together to perform at the highest level possible and we all make mistakes sometimes or come across to others in a way that doesn’t make sense. My job is to make sure you understand what’s expected, what good looks like, and that you do those things every day. And I need your help to let me know when I’m coming across to you in a way that doesn’t make sense to you as well. Can we agree to communicate like that? And in the process, let’s remember that we have each other’s and the team’s best interest in mind.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Let’s take a look at the second moment of truth</a:t>
            </a:r>
          </a:p>
          <a:p>
            <a:pPr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13</a:t>
            </a:fld>
            <a:endParaRPr lang="en-US"/>
          </a:p>
        </p:txBody>
      </p:sp>
    </p:spTree>
    <p:extLst>
      <p:ext uri="{BB962C8B-B14F-4D97-AF65-F5344CB8AC3E}">
        <p14:creationId xmlns:p14="http://schemas.microsoft.com/office/powerpoint/2010/main" val="637272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Moment of truth No. 2 </a:t>
            </a:r>
            <a:r>
              <a:rPr lang="en-US" sz="1200" b="0" i="0" u="none" strike="noStrike" cap="none" dirty="0">
                <a:solidFill>
                  <a:srgbClr val="000000"/>
                </a:solidFill>
                <a:effectLst/>
                <a:latin typeface="Arial Narrow"/>
                <a:ea typeface="Arial Narrow"/>
                <a:cs typeface="Arial Narrow"/>
                <a:sym typeface="Arial Narrow"/>
              </a:rPr>
              <a:t>is “every day” as we interact with our folks.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Accountability is an everyday activity</a:t>
            </a:r>
            <a:r>
              <a:rPr lang="en-US" sz="1200" b="0" i="0" u="none" strike="noStrike" cap="none" dirty="0">
                <a:solidFill>
                  <a:srgbClr val="000000"/>
                </a:solidFill>
                <a:effectLst/>
                <a:latin typeface="Arial Narrow"/>
                <a:ea typeface="Arial Narrow"/>
                <a:cs typeface="Arial Narrow"/>
                <a:sym typeface="Arial Narrow"/>
              </a:rPr>
              <a:t>. Now, let’s explore exactly what that might look like on the next slide.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Click to the next slide.</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14</a:t>
            </a:fld>
            <a:endParaRPr lang="en-US"/>
          </a:p>
        </p:txBody>
      </p:sp>
    </p:spTree>
    <p:extLst>
      <p:ext uri="{BB962C8B-B14F-4D97-AF65-F5344CB8AC3E}">
        <p14:creationId xmlns:p14="http://schemas.microsoft.com/office/powerpoint/2010/main" val="257202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Read below first…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This is where the rubber meets the road with accountability and it’s also where most of us struggle a bit.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It’s your job as a leader to pay attention to the work of everyone who reports to you and provide them feedback every day.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This takes time, but without it, who knows what your people will be doing. Paying attention to their work requires intentional effort on your part. The more direct reports you have, the more work you have to do.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If you work in the same geographic location as your direct reports, you can observe their performance most of the time simply by going about your daily duties and observing them in the process.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However, if you work remotely from one another, it’s a bit more challenging. You will need to develop communication routines, or what we like to call a “cadence of accountability” in your communication to follow-up with others.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You’ll need to ask them targeted, detailed questions about what you expect them to do, so you can get input on their execution of duties. A good resource for you to consider to help you with this is a book titled </a:t>
            </a:r>
            <a:r>
              <a:rPr lang="en-US" sz="1200" b="1" i="0" u="none" strike="noStrike" cap="none" dirty="0">
                <a:solidFill>
                  <a:srgbClr val="000000"/>
                </a:solidFill>
                <a:effectLst/>
                <a:latin typeface="Arial Narrow"/>
                <a:ea typeface="Arial Narrow"/>
                <a:cs typeface="Arial Narrow"/>
                <a:sym typeface="Arial Narrow"/>
              </a:rPr>
              <a:t>The Four Disciplines of Execution </a:t>
            </a:r>
            <a:r>
              <a:rPr lang="en-US" sz="1200" b="0" i="0" u="none" strike="noStrike" cap="none" dirty="0">
                <a:solidFill>
                  <a:srgbClr val="000000"/>
                </a:solidFill>
                <a:effectLst/>
                <a:latin typeface="Arial Narrow"/>
                <a:ea typeface="Arial Narrow"/>
                <a:cs typeface="Arial Narrow"/>
                <a:sym typeface="Arial Narrow"/>
              </a:rPr>
              <a:t>by </a:t>
            </a:r>
            <a:r>
              <a:rPr lang="en-US" sz="1200" b="0" i="0" u="none" strike="noStrike" cap="none" dirty="0" err="1">
                <a:solidFill>
                  <a:srgbClr val="000000"/>
                </a:solidFill>
                <a:effectLst/>
                <a:latin typeface="Arial Narrow"/>
                <a:ea typeface="Arial Narrow"/>
                <a:cs typeface="Arial Narrow"/>
                <a:sym typeface="Arial Narrow"/>
              </a:rPr>
              <a:t>McChesny</a:t>
            </a:r>
            <a:r>
              <a:rPr lang="en-US" sz="1200" b="0" i="0" u="none" strike="noStrike" cap="none" dirty="0">
                <a:solidFill>
                  <a:srgbClr val="000000"/>
                </a:solidFill>
                <a:effectLst/>
                <a:latin typeface="Arial Narrow"/>
                <a:ea typeface="Arial Narrow"/>
                <a:cs typeface="Arial Narrow"/>
                <a:sym typeface="Arial Narrow"/>
              </a:rPr>
              <a:t>, Covey, and </a:t>
            </a:r>
            <a:r>
              <a:rPr lang="en-US" sz="1200" b="0" i="0" u="none" strike="noStrike" cap="none" dirty="0" err="1">
                <a:solidFill>
                  <a:srgbClr val="000000"/>
                </a:solidFill>
                <a:effectLst/>
                <a:latin typeface="Arial Narrow"/>
                <a:ea typeface="Arial Narrow"/>
                <a:cs typeface="Arial Narrow"/>
                <a:sym typeface="Arial Narrow"/>
              </a:rPr>
              <a:t>Huling</a:t>
            </a:r>
            <a:r>
              <a:rPr lang="en-US" sz="1200" b="0" i="0" u="none" strike="noStrike" cap="none" dirty="0">
                <a:solidFill>
                  <a:srgbClr val="000000"/>
                </a:solidFill>
                <a:effectLst/>
                <a:latin typeface="Arial Narrow"/>
                <a:ea typeface="Arial Narrow"/>
                <a:cs typeface="Arial Narrow"/>
                <a:sym typeface="Arial Narrow"/>
              </a:rPr>
              <a: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Once you’ve observed their performance, you then have a responsibility to provide feedback based on what you observe. If you notice them working safely and accurately, you should provide them with positive recognition.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sng" strike="noStrike" cap="none" dirty="0">
                <a:solidFill>
                  <a:srgbClr val="000000"/>
                </a:solidFill>
                <a:effectLst/>
                <a:latin typeface="Arial Narrow"/>
                <a:ea typeface="Arial Narrow"/>
                <a:cs typeface="Arial Narrow"/>
                <a:sym typeface="Arial Narrow"/>
              </a:rPr>
              <a:t>Positive Recognition </a:t>
            </a:r>
            <a:r>
              <a:rPr lang="en-US" sz="1200" b="0" i="0" u="none" strike="noStrike" cap="none" dirty="0">
                <a:solidFill>
                  <a:srgbClr val="000000"/>
                </a:solidFill>
                <a:effectLst/>
                <a:latin typeface="Arial Narrow"/>
                <a:ea typeface="Arial Narrow"/>
                <a:cs typeface="Arial Narrow"/>
                <a:sym typeface="Arial Narrow"/>
              </a:rPr>
              <a:t>is the single-most powerful thing you can do </a:t>
            </a:r>
            <a:r>
              <a:rPr lang="en-US" sz="1200" b="0" i="0" u="sng" strike="noStrike" cap="none" dirty="0">
                <a:solidFill>
                  <a:srgbClr val="000000"/>
                </a:solidFill>
                <a:effectLst/>
                <a:latin typeface="Arial Narrow"/>
                <a:ea typeface="Arial Narrow"/>
                <a:cs typeface="Arial Narrow"/>
                <a:sym typeface="Arial Narrow"/>
              </a:rPr>
              <a:t>to steer them toward safe work </a:t>
            </a:r>
            <a:r>
              <a:rPr lang="en-US" sz="1200" b="0" i="0" u="none" strike="noStrike" cap="none" dirty="0">
                <a:solidFill>
                  <a:srgbClr val="000000"/>
                </a:solidFill>
                <a:effectLst/>
                <a:latin typeface="Arial Narrow"/>
                <a:ea typeface="Arial Narrow"/>
                <a:cs typeface="Arial Narrow"/>
                <a:sym typeface="Arial Narrow"/>
              </a:rPr>
              <a:t>and </a:t>
            </a:r>
            <a:r>
              <a:rPr lang="en-US" sz="1200" b="0" i="0" u="sng" strike="noStrike" cap="none" dirty="0">
                <a:solidFill>
                  <a:srgbClr val="000000"/>
                </a:solidFill>
                <a:effectLst/>
                <a:latin typeface="Arial Narrow"/>
                <a:ea typeface="Arial Narrow"/>
                <a:cs typeface="Arial Narrow"/>
                <a:sym typeface="Arial Narrow"/>
              </a:rPr>
              <a:t>reinforce</a:t>
            </a:r>
            <a:r>
              <a:rPr lang="en-US" sz="1200" b="0" i="0" u="none" strike="noStrike" cap="none" dirty="0">
                <a:solidFill>
                  <a:srgbClr val="000000"/>
                </a:solidFill>
                <a:effectLst/>
                <a:latin typeface="Arial Narrow"/>
                <a:ea typeface="Arial Narrow"/>
                <a:cs typeface="Arial Narrow"/>
                <a:sym typeface="Arial Narrow"/>
              </a:rPr>
              <a:t> what you expect them to do.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It’s easy, positive, and should be well received.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By paying attention every day to the performance of your direct reports and providing them appropriate feedback on what you observe, you are </a:t>
            </a:r>
            <a:r>
              <a:rPr lang="en-US" sz="1200" b="1" i="0" u="none" strike="noStrike" cap="none" dirty="0">
                <a:solidFill>
                  <a:srgbClr val="000000"/>
                </a:solidFill>
                <a:effectLst/>
                <a:latin typeface="Arial Narrow"/>
                <a:ea typeface="Arial Narrow"/>
                <a:cs typeface="Arial Narrow"/>
                <a:sym typeface="Arial Narrow"/>
              </a:rPr>
              <a:t>reinforcing what’s expected, re-training when needed</a:t>
            </a:r>
            <a:r>
              <a:rPr lang="en-US" sz="1200" b="0" i="0" u="none" strike="noStrike" cap="none" dirty="0">
                <a:solidFill>
                  <a:srgbClr val="000000"/>
                </a:solidFill>
                <a:effectLst/>
                <a:latin typeface="Arial Narrow"/>
                <a:ea typeface="Arial Narrow"/>
                <a:cs typeface="Arial Narrow"/>
                <a:sym typeface="Arial Narrow"/>
              </a:rPr>
              <a:t>, and </a:t>
            </a:r>
            <a:r>
              <a:rPr lang="en-US" sz="1200" b="1" i="0" u="none" strike="noStrike" cap="none" dirty="0">
                <a:solidFill>
                  <a:srgbClr val="000000"/>
                </a:solidFill>
                <a:effectLst/>
                <a:latin typeface="Arial Narrow"/>
                <a:ea typeface="Arial Narrow"/>
                <a:cs typeface="Arial Narrow"/>
                <a:sym typeface="Arial Narrow"/>
              </a:rPr>
              <a:t>steering them toward safe and accurate work</a:t>
            </a:r>
            <a:r>
              <a:rPr lang="en-US" sz="1200" b="0" i="0" u="none" strike="noStrike" cap="none" dirty="0">
                <a:solidFill>
                  <a:srgbClr val="000000"/>
                </a:solidFill>
                <a:effectLst/>
                <a:latin typeface="Arial Narrow"/>
                <a:ea typeface="Arial Narrow"/>
                <a:cs typeface="Arial Narrow"/>
                <a:sym typeface="Arial Narrow"/>
              </a:rPr>
              <a:t>.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It’s the work of accountability that’s most critical.</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1"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By paying attention every day to the performance of your direct reports and providing them appropriate feedback on what you observe, you are reinforcing what’s expected, re-training when needed, and steering them toward safe and accurate work. It’s the work of accountability that’s most critical.</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15</a:t>
            </a:fld>
            <a:endParaRPr lang="en-US"/>
          </a:p>
        </p:txBody>
      </p:sp>
    </p:spTree>
    <p:extLst>
      <p:ext uri="{BB962C8B-B14F-4D97-AF65-F5344CB8AC3E}">
        <p14:creationId xmlns:p14="http://schemas.microsoft.com/office/powerpoint/2010/main" val="1745748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Moment of Truth No. 3 </a:t>
            </a:r>
            <a:r>
              <a:rPr lang="en-US" sz="1200" b="0" i="0" u="none" strike="noStrike" cap="none" dirty="0">
                <a:solidFill>
                  <a:srgbClr val="000000"/>
                </a:solidFill>
                <a:effectLst/>
                <a:latin typeface="Arial Narrow"/>
                <a:ea typeface="Arial Narrow"/>
                <a:cs typeface="Arial Narrow"/>
                <a:sym typeface="Arial Narrow"/>
              </a:rPr>
              <a:t>is “the periodic summary” discussion.</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Every so often, you’ll need to have </a:t>
            </a:r>
            <a:r>
              <a:rPr lang="en-US" sz="1200" b="1" i="0" u="sng" strike="noStrike" cap="none" dirty="0">
                <a:solidFill>
                  <a:srgbClr val="000000"/>
                </a:solidFill>
                <a:effectLst/>
                <a:latin typeface="Arial Narrow"/>
                <a:ea typeface="Arial Narrow"/>
                <a:cs typeface="Arial Narrow"/>
                <a:sym typeface="Arial Narrow"/>
              </a:rPr>
              <a:t>about an hour conversation </a:t>
            </a:r>
            <a:r>
              <a:rPr lang="en-US" sz="1200" b="0" i="0" u="none" strike="noStrike" cap="none" dirty="0">
                <a:solidFill>
                  <a:srgbClr val="000000"/>
                </a:solidFill>
                <a:effectLst/>
                <a:latin typeface="Arial Narrow"/>
                <a:ea typeface="Arial Narrow"/>
                <a:cs typeface="Arial Narrow"/>
                <a:sym typeface="Arial Narrow"/>
              </a:rPr>
              <a:t>with each </a:t>
            </a:r>
            <a:r>
              <a:rPr lang="en-US" sz="1200" b="1" i="0" u="none" strike="noStrike" cap="none" dirty="0">
                <a:solidFill>
                  <a:srgbClr val="000000"/>
                </a:solidFill>
                <a:effectLst/>
                <a:latin typeface="Arial Narrow"/>
                <a:ea typeface="Arial Narrow"/>
                <a:cs typeface="Arial Narrow"/>
                <a:sym typeface="Arial Narrow"/>
              </a:rPr>
              <a:t>direct report </a:t>
            </a:r>
            <a:r>
              <a:rPr lang="en-US" sz="1200" b="0" i="0" u="none" strike="noStrike" cap="none" dirty="0">
                <a:solidFill>
                  <a:srgbClr val="000000"/>
                </a:solidFill>
                <a:effectLst/>
                <a:latin typeface="Arial Narrow"/>
                <a:ea typeface="Arial Narrow"/>
                <a:cs typeface="Arial Narrow"/>
                <a:sym typeface="Arial Narrow"/>
              </a:rPr>
              <a:t>to </a:t>
            </a:r>
            <a:r>
              <a:rPr lang="en-US" sz="1200" b="1" i="0" u="sng" strike="noStrike" cap="none" dirty="0">
                <a:solidFill>
                  <a:srgbClr val="000000"/>
                </a:solidFill>
                <a:effectLst/>
                <a:latin typeface="Arial Narrow"/>
                <a:ea typeface="Arial Narrow"/>
                <a:cs typeface="Arial Narrow"/>
                <a:sym typeface="Arial Narrow"/>
              </a:rPr>
              <a:t>summarize</a:t>
            </a:r>
            <a:r>
              <a:rPr lang="en-US" sz="1200" b="0" i="0" u="none" strike="noStrike" cap="none" dirty="0">
                <a:solidFill>
                  <a:srgbClr val="000000"/>
                </a:solidFill>
                <a:effectLst/>
                <a:latin typeface="Arial Narrow"/>
                <a:ea typeface="Arial Narrow"/>
                <a:cs typeface="Arial Narrow"/>
                <a:sym typeface="Arial Narrow"/>
              </a:rPr>
              <a:t> how things are going and what you’ll both need to focus on in the near future.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Let’s take a look at what that might look like in practice.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Click to the next slide. .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What happens in the third Moment of Truth?</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16</a:t>
            </a:fld>
            <a:endParaRPr lang="en-US"/>
          </a:p>
        </p:txBody>
      </p:sp>
    </p:spTree>
    <p:extLst>
      <p:ext uri="{BB962C8B-B14F-4D97-AF65-F5344CB8AC3E}">
        <p14:creationId xmlns:p14="http://schemas.microsoft.com/office/powerpoint/2010/main" val="1842172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For hourly employees, the conversation might look something like this.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(Review the bullets on the slide)</a:t>
            </a:r>
          </a:p>
          <a:p>
            <a:pPr marL="0" indent="0" fontAlgn="base"/>
            <a:endParaRPr lang="en-US" sz="1200" b="1"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It’s best to let the employee do most of the talking with you asking questions like this. .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Talk to me a bit about your performance over the past few months. What’s gone well and what have you been challenged by?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If we were to do an official performance evaluation today, how would you assess your performance so far this period?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What do you see happening in the near future? Do you have any development needs I can help you with? What else do you need from me?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You’ll also need to be prepared to provide feedback on these questions from your perspective, especially if you see things differently.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One way to mitigate that would be to have them prepare their thoughts on these questions ahead of time, give them to you so you can review them, and you can prepare your thoughts accordingly.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The conversation should last about an hour and should be very positive and reinforcing in nature. This is not the time to reprimand or discipline. Those actions should be taken as soon as low or poor performance is observed. This is a time for summary discussion and clarification.</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For more on this topic see </a:t>
            </a:r>
            <a:r>
              <a:rPr lang="en-US" sz="1200" b="1" i="0" u="none" strike="noStrike" cap="none" dirty="0">
                <a:solidFill>
                  <a:srgbClr val="000000"/>
                </a:solidFill>
                <a:effectLst/>
                <a:latin typeface="Arial Narrow"/>
                <a:ea typeface="Arial Narrow"/>
                <a:cs typeface="Arial Narrow"/>
                <a:sym typeface="Arial Narrow"/>
              </a:rPr>
              <a:t>First Break all the Rules by Marcus Buckingham</a:t>
            </a:r>
            <a:r>
              <a:rPr lang="en-US" sz="1200" b="0" i="0" u="none" strike="noStrike" cap="none" dirty="0">
                <a:solidFill>
                  <a:srgbClr val="000000"/>
                </a:solidFill>
                <a:effectLst/>
                <a:latin typeface="Arial Narrow"/>
                <a:ea typeface="Arial Narrow"/>
                <a:cs typeface="Arial Narrow"/>
                <a:sym typeface="Arial Narrow"/>
              </a:rPr>
              <a: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If you’re a leader of a leader, it may look a little bit different.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17</a:t>
            </a:fld>
            <a:endParaRPr lang="en-US"/>
          </a:p>
        </p:txBody>
      </p:sp>
    </p:spTree>
    <p:extLst>
      <p:ext uri="{BB962C8B-B14F-4D97-AF65-F5344CB8AC3E}">
        <p14:creationId xmlns:p14="http://schemas.microsoft.com/office/powerpoint/2010/main" val="3672938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Leaders of leaders </a:t>
            </a:r>
            <a:r>
              <a:rPr lang="en-US" sz="1200" b="0" i="0" u="none" strike="noStrike" cap="none" dirty="0">
                <a:solidFill>
                  <a:srgbClr val="000000"/>
                </a:solidFill>
                <a:effectLst/>
                <a:latin typeface="Arial Narrow"/>
                <a:ea typeface="Arial Narrow"/>
                <a:cs typeface="Arial Narrow"/>
                <a:sym typeface="Arial Narrow"/>
              </a:rPr>
              <a:t>usually have this type of discussion much more often.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Many times, leaders have performance goals for their teams that are more clearly defined in numeric terms.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If that’s the case, the conversation should revolve around progress toward those goals.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All the other rules about letting them do the talking, asking questions, and making it positive still apply.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Transition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Many companies use the </a:t>
            </a:r>
            <a:r>
              <a:rPr lang="en-US" sz="1200" b="1" i="0" u="sng" strike="noStrike" cap="none" dirty="0">
                <a:solidFill>
                  <a:srgbClr val="000000"/>
                </a:solidFill>
                <a:effectLst/>
                <a:latin typeface="Arial Narrow"/>
                <a:ea typeface="Arial Narrow"/>
                <a:cs typeface="Arial Narrow"/>
                <a:sym typeface="Arial Narrow"/>
              </a:rPr>
              <a:t>SMART goal-setting process </a:t>
            </a:r>
            <a:r>
              <a:rPr lang="en-US" sz="1200" b="0" i="0" u="none" strike="noStrike" cap="none" dirty="0">
                <a:solidFill>
                  <a:srgbClr val="000000"/>
                </a:solidFill>
                <a:effectLst/>
                <a:latin typeface="Arial Narrow"/>
                <a:ea typeface="Arial Narrow"/>
                <a:cs typeface="Arial Narrow"/>
                <a:sym typeface="Arial Narrow"/>
              </a:rPr>
              <a:t>with leaders. Here’s what that looks like. .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18</a:t>
            </a:fld>
            <a:endParaRPr lang="en-US"/>
          </a:p>
        </p:txBody>
      </p:sp>
    </p:spTree>
    <p:extLst>
      <p:ext uri="{BB962C8B-B14F-4D97-AF65-F5344CB8AC3E}">
        <p14:creationId xmlns:p14="http://schemas.microsoft.com/office/powerpoint/2010/main" val="651468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SMART goal-setting </a:t>
            </a:r>
            <a:r>
              <a:rPr lang="en-US" sz="1200" b="0" i="0" u="none" strike="noStrike" cap="none" dirty="0">
                <a:solidFill>
                  <a:srgbClr val="000000"/>
                </a:solidFill>
                <a:effectLst/>
                <a:latin typeface="Arial Narrow"/>
                <a:ea typeface="Arial Narrow"/>
                <a:cs typeface="Arial Narrow"/>
                <a:sym typeface="Arial Narrow"/>
              </a:rPr>
              <a:t>provides a process for making sure goals are clearly written for the best chance of accomplishment.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The goals should be: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Specific</a:t>
            </a:r>
            <a:r>
              <a:rPr lang="en-US" sz="1200" b="0" i="0" u="none" strike="noStrike" cap="none" dirty="0">
                <a:solidFill>
                  <a:srgbClr val="000000"/>
                </a:solidFill>
                <a:effectLst/>
                <a:latin typeface="Arial Narrow"/>
                <a:ea typeface="Arial Narrow"/>
                <a:cs typeface="Arial Narrow"/>
                <a:sym typeface="Arial Narrow"/>
              </a:rPr>
              <a:t> (you want to improve, increase, or decrease something; should be able to count, rate, or rank the result with a number)</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Measurable</a:t>
            </a:r>
            <a:r>
              <a:rPr lang="en-US" sz="1200" b="0" i="0" u="none" strike="noStrike" cap="none" dirty="0">
                <a:solidFill>
                  <a:srgbClr val="000000"/>
                </a:solidFill>
                <a:effectLst/>
                <a:latin typeface="Arial Narrow"/>
                <a:ea typeface="Arial Narrow"/>
                <a:cs typeface="Arial Narrow"/>
                <a:sym typeface="Arial Narrow"/>
              </a:rPr>
              <a:t> ( the metric is a number that can be measured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Actionable </a:t>
            </a:r>
            <a:r>
              <a:rPr lang="en-US" sz="1200" b="0" i="0" u="none" strike="noStrike" cap="none" dirty="0">
                <a:solidFill>
                  <a:srgbClr val="000000"/>
                </a:solidFill>
                <a:effectLst/>
                <a:latin typeface="Arial Narrow"/>
                <a:ea typeface="Arial Narrow"/>
                <a:cs typeface="Arial Narrow"/>
                <a:sym typeface="Arial Narrow"/>
              </a:rPr>
              <a:t>(by doing certain things, you can impact this result)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Realistic</a:t>
            </a:r>
            <a:r>
              <a:rPr lang="en-US" sz="1200" b="0" i="0" u="none" strike="noStrike" cap="none" dirty="0">
                <a:solidFill>
                  <a:srgbClr val="000000"/>
                </a:solidFill>
                <a:effectLst/>
                <a:latin typeface="Arial Narrow"/>
                <a:ea typeface="Arial Narrow"/>
                <a:cs typeface="Arial Narrow"/>
                <a:sym typeface="Arial Narrow"/>
              </a:rPr>
              <a:t> (a stretch goal, but achievable)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Time frame</a:t>
            </a:r>
            <a:r>
              <a:rPr lang="en-US" sz="1200" b="0" i="0" u="none" strike="noStrike" cap="none" dirty="0">
                <a:solidFill>
                  <a:srgbClr val="000000"/>
                </a:solidFill>
                <a:effectLst/>
                <a:latin typeface="Arial Narrow"/>
                <a:ea typeface="Arial Narrow"/>
                <a:cs typeface="Arial Narrow"/>
                <a:sym typeface="Arial Narrow"/>
              </a:rPr>
              <a:t> (by a specific date; there is a specific performance period during which you are expected to achieve this outcome.)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By rule of thumb</a:t>
            </a:r>
            <a:r>
              <a:rPr lang="en-US" sz="1200" b="0" i="0" u="none" strike="noStrike" cap="none" dirty="0">
                <a:solidFill>
                  <a:srgbClr val="000000"/>
                </a:solidFill>
                <a:effectLst/>
                <a:latin typeface="Arial Narrow"/>
                <a:ea typeface="Arial Narrow"/>
                <a:cs typeface="Arial Narrow"/>
                <a:sym typeface="Arial Narrow"/>
              </a:rPr>
              <a:t>, the more clearly a goal is stated, the more likely it is to be achieved.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The SMART goal-setting process helps you accomplish this.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Note:</a:t>
            </a:r>
            <a:r>
              <a:rPr lang="en-US" sz="1200" b="0" i="0" u="none" strike="noStrike" cap="none" dirty="0">
                <a:solidFill>
                  <a:srgbClr val="000000"/>
                </a:solidFill>
                <a:effectLst/>
                <a:latin typeface="Arial Narrow"/>
                <a:ea typeface="Arial Narrow"/>
                <a:cs typeface="Arial Narrow"/>
                <a:sym typeface="Arial Narrow"/>
              </a:rPr>
              <a:t> if the organization has its own method of leader performance measurement, it should be reviewed here in this section.</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Now that we’ve reviewed the </a:t>
            </a:r>
            <a:r>
              <a:rPr lang="en-US" sz="1200" b="1" i="0" u="sng" strike="noStrike" cap="none" dirty="0">
                <a:solidFill>
                  <a:srgbClr val="000000"/>
                </a:solidFill>
                <a:effectLst/>
                <a:latin typeface="Arial Narrow"/>
                <a:ea typeface="Arial Narrow"/>
                <a:cs typeface="Arial Narrow"/>
                <a:sym typeface="Arial Narrow"/>
              </a:rPr>
              <a:t>three moments of truth </a:t>
            </a:r>
            <a:r>
              <a:rPr lang="en-US" sz="1200" b="0" i="0" u="none" strike="noStrike" cap="none" dirty="0">
                <a:solidFill>
                  <a:srgbClr val="000000"/>
                </a:solidFill>
                <a:effectLst/>
                <a:latin typeface="Arial Narrow"/>
                <a:ea typeface="Arial Narrow"/>
                <a:cs typeface="Arial Narrow"/>
                <a:sym typeface="Arial Narrow"/>
              </a:rPr>
              <a:t>where we must be highly skilled to create strong accountability, let’s review </a:t>
            </a:r>
            <a:r>
              <a:rPr lang="en-US" sz="1200" b="1" i="0" u="none" strike="noStrike" cap="none" dirty="0">
                <a:solidFill>
                  <a:srgbClr val="000000"/>
                </a:solidFill>
                <a:effectLst/>
                <a:latin typeface="Arial Narrow"/>
                <a:ea typeface="Arial Narrow"/>
                <a:cs typeface="Arial Narrow"/>
                <a:sym typeface="Arial Narrow"/>
              </a:rPr>
              <a:t>the four basic steps to creating accountability</a:t>
            </a:r>
            <a:r>
              <a:rPr lang="en-US" sz="1200" b="0" i="0" u="none" strike="noStrike" cap="none" dirty="0">
                <a:solidFill>
                  <a:srgbClr val="000000"/>
                </a:solidFill>
                <a:effectLst/>
                <a:latin typeface="Arial Narrow"/>
                <a:ea typeface="Arial Narrow"/>
                <a:cs typeface="Arial Narrow"/>
                <a:sym typeface="Arial Narrow"/>
              </a:rPr>
              <a:t>. This will </a:t>
            </a:r>
            <a:r>
              <a:rPr lang="en-US" sz="1200" b="0" i="0" u="sng" strike="noStrike" cap="none" dirty="0">
                <a:solidFill>
                  <a:srgbClr val="000000"/>
                </a:solidFill>
                <a:effectLst/>
                <a:latin typeface="Arial Narrow"/>
                <a:ea typeface="Arial Narrow"/>
                <a:cs typeface="Arial Narrow"/>
                <a:sym typeface="Arial Narrow"/>
              </a:rPr>
              <a:t>form the remainder of our discussions </a:t>
            </a:r>
            <a:r>
              <a:rPr lang="en-US" sz="1200" b="0" i="0" u="none" strike="noStrike" cap="none" dirty="0">
                <a:solidFill>
                  <a:srgbClr val="000000"/>
                </a:solidFill>
                <a:effectLst/>
                <a:latin typeface="Arial Narrow"/>
                <a:ea typeface="Arial Narrow"/>
                <a:cs typeface="Arial Narrow"/>
                <a:sym typeface="Arial Narrow"/>
              </a:rPr>
              <a:t>during this module.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19</a:t>
            </a:fld>
            <a:endParaRPr lang="en-US"/>
          </a:p>
        </p:txBody>
      </p:sp>
    </p:spTree>
    <p:extLst>
      <p:ext uri="{BB962C8B-B14F-4D97-AF65-F5344CB8AC3E}">
        <p14:creationId xmlns:p14="http://schemas.microsoft.com/office/powerpoint/2010/main" val="1856292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We will be </a:t>
            </a:r>
            <a:r>
              <a:rPr lang="en-US" sz="1200" b="1" i="0" u="none" strike="noStrike" cap="none" dirty="0">
                <a:solidFill>
                  <a:srgbClr val="000000"/>
                </a:solidFill>
                <a:effectLst/>
                <a:latin typeface="Arial Narrow"/>
                <a:ea typeface="Arial Narrow"/>
                <a:cs typeface="Arial Narrow"/>
                <a:sym typeface="Arial Narrow"/>
              </a:rPr>
              <a:t>defining Accountability </a:t>
            </a:r>
            <a:r>
              <a:rPr lang="en-US" sz="1200" b="0" i="0" u="none" strike="noStrike" cap="none" dirty="0">
                <a:solidFill>
                  <a:srgbClr val="000000"/>
                </a:solidFill>
                <a:effectLst/>
                <a:latin typeface="Arial Narrow"/>
                <a:ea typeface="Arial Narrow"/>
                <a:cs typeface="Arial Narrow"/>
                <a:sym typeface="Arial Narrow"/>
              </a:rPr>
              <a:t>along with its benefits…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Discussing the </a:t>
            </a:r>
            <a:r>
              <a:rPr lang="en-US" sz="1200" b="1" i="0" u="none" strike="noStrike" cap="none" dirty="0">
                <a:solidFill>
                  <a:srgbClr val="000000"/>
                </a:solidFill>
                <a:effectLst/>
                <a:latin typeface="Arial Narrow"/>
                <a:ea typeface="Arial Narrow"/>
                <a:cs typeface="Arial Narrow"/>
                <a:sym typeface="Arial Narrow"/>
              </a:rPr>
              <a:t>Three Moments of Truth</a:t>
            </a:r>
            <a:r>
              <a:rPr lang="en-US" sz="1200" b="0" i="0" u="none" strike="noStrike" cap="none" dirty="0">
                <a:solidFill>
                  <a:srgbClr val="000000"/>
                </a:solidFill>
                <a:effectLst/>
                <a:latin typeface="Arial Narrow"/>
                <a:ea typeface="Arial Narrow"/>
                <a:cs typeface="Arial Narrow"/>
                <a:sym typeface="Arial Narrow"/>
              </a:rPr>
              <a: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Introduce </a:t>
            </a:r>
            <a:r>
              <a:rPr lang="en-US" sz="1200" b="1" i="0" u="none" strike="noStrike" cap="none" dirty="0">
                <a:solidFill>
                  <a:srgbClr val="000000"/>
                </a:solidFill>
                <a:effectLst/>
                <a:latin typeface="Arial Narrow"/>
                <a:ea typeface="Arial Narrow"/>
                <a:cs typeface="Arial Narrow"/>
                <a:sym typeface="Arial Narrow"/>
              </a:rPr>
              <a:t>SMART Goal-Setting </a:t>
            </a:r>
            <a:r>
              <a:rPr lang="en-US" sz="1200" b="0" i="0" u="none" strike="noStrike" cap="none" dirty="0">
                <a:solidFill>
                  <a:srgbClr val="000000"/>
                </a:solidFill>
                <a:effectLst/>
                <a:latin typeface="Arial Narrow"/>
                <a:ea typeface="Arial Narrow"/>
                <a:cs typeface="Arial Narrow"/>
                <a:sym typeface="Arial Narrow"/>
              </a:rPr>
              <a:t>to clarify and increase your chances for success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And finally, we will introduce the </a:t>
            </a:r>
            <a:r>
              <a:rPr lang="en-US" sz="1200" b="1" i="0" u="none" strike="noStrike" cap="none" dirty="0">
                <a:solidFill>
                  <a:srgbClr val="000000"/>
                </a:solidFill>
                <a:effectLst/>
                <a:latin typeface="Arial Narrow"/>
                <a:ea typeface="Arial Narrow"/>
                <a:cs typeface="Arial Narrow"/>
                <a:sym typeface="Arial Narrow"/>
              </a:rPr>
              <a:t>Four Steps to Accountability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Let’s get started.</a:t>
            </a:r>
          </a:p>
          <a:p>
            <a:pPr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a:t>
            </a:fld>
            <a:endParaRPr lang="en-US"/>
          </a:p>
        </p:txBody>
      </p:sp>
    </p:spTree>
    <p:extLst>
      <p:ext uri="{BB962C8B-B14F-4D97-AF65-F5344CB8AC3E}">
        <p14:creationId xmlns:p14="http://schemas.microsoft.com/office/powerpoint/2010/main" val="3456924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Answers:</a:t>
            </a:r>
          </a:p>
          <a:p>
            <a:endParaRPr lang="en-US" b="1" dirty="0"/>
          </a:p>
          <a:p>
            <a:r>
              <a:rPr lang="en-US" b="1" dirty="0"/>
              <a:t>Question #1</a:t>
            </a: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As soon as relationships begin, or when new expectations are assigned</a:t>
            </a:r>
            <a:endParaRPr lang="en-US" sz="2400" kern="1200" dirty="0">
              <a:latin typeface="Arial" charset="0"/>
              <a:ea typeface="+mn-ea"/>
              <a:cs typeface="+mn-cs"/>
            </a:endParaRP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Share your intent</a:t>
            </a:r>
            <a:endParaRPr lang="en-US" sz="2400" kern="1200" dirty="0">
              <a:latin typeface="Arial" charset="0"/>
              <a:ea typeface="+mn-ea"/>
              <a:cs typeface="+mn-cs"/>
            </a:endParaRP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Communicate to create accountability</a:t>
            </a:r>
            <a:endParaRPr lang="en-US" sz="2400" kern="1200" dirty="0">
              <a:latin typeface="Arial" charset="0"/>
              <a:ea typeface="+mn-ea"/>
              <a:cs typeface="+mn-cs"/>
            </a:endParaRPr>
          </a:p>
          <a:p>
            <a:pPr lvl="2"/>
            <a:r>
              <a:rPr lang="en-US" dirty="0">
                <a:sym typeface="Arial Narrow"/>
              </a:rPr>
              <a:t>Job role expectations</a:t>
            </a:r>
            <a:endParaRPr lang="en-US" dirty="0"/>
          </a:p>
          <a:p>
            <a:pPr lvl="2"/>
            <a:r>
              <a:rPr lang="en-US" dirty="0">
                <a:sym typeface="Arial Narrow"/>
              </a:rPr>
              <a:t>Training and resources needed</a:t>
            </a:r>
            <a:endParaRPr lang="en-US" dirty="0"/>
          </a:p>
          <a:p>
            <a:pPr lvl="2"/>
            <a:r>
              <a:rPr lang="en-US" dirty="0">
                <a:sym typeface="Arial Narrow"/>
              </a:rPr>
              <a:t>How performance will be measured</a:t>
            </a:r>
          </a:p>
          <a:p>
            <a:pPr lvl="2"/>
            <a:r>
              <a:rPr lang="en-US" dirty="0">
                <a:sym typeface="Arial Narrow"/>
              </a:rPr>
              <a:t>How feedback will be given</a:t>
            </a:r>
            <a:endParaRPr lang="en-US" dirty="0"/>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Agree on how to communicate the difficult messages </a:t>
            </a:r>
          </a:p>
          <a:p>
            <a:pPr marL="800100" lvl="3" indent="-342900">
              <a:spcBef>
                <a:spcPct val="0"/>
              </a:spcBef>
              <a:buClr>
                <a:schemeClr val="accent1">
                  <a:lumMod val="50000"/>
                </a:schemeClr>
              </a:buClr>
              <a:buFont typeface="Arial" panose="020B0604020202020204" pitchFamily="34" charset="0"/>
              <a:buChar char="•"/>
              <a:defRPr/>
            </a:pPr>
            <a:endParaRPr lang="en-US" sz="2400" kern="1200" dirty="0">
              <a:latin typeface="Arial" charset="0"/>
              <a:ea typeface="+mn-ea"/>
              <a:cs typeface="+mn-cs"/>
              <a:sym typeface="Arial Narrow"/>
            </a:endParaRPr>
          </a:p>
          <a:p>
            <a:pPr marL="800100" lvl="3" indent="-342900">
              <a:spcBef>
                <a:spcPct val="0"/>
              </a:spcBef>
              <a:buClr>
                <a:schemeClr val="accent1">
                  <a:lumMod val="50000"/>
                </a:schemeClr>
              </a:buClr>
              <a:buFont typeface="Arial" panose="020B0604020202020204" pitchFamily="34" charset="0"/>
              <a:buChar char="•"/>
              <a:defRPr/>
            </a:pPr>
            <a:endParaRPr lang="en-US" sz="2400" kern="1200" dirty="0">
              <a:latin typeface="Arial" charset="0"/>
              <a:ea typeface="+mn-ea"/>
              <a:cs typeface="+mn-cs"/>
            </a:endParaRPr>
          </a:p>
          <a:p>
            <a:r>
              <a:rPr lang="en-US" b="1" dirty="0"/>
              <a:t>Question #2</a:t>
            </a:r>
          </a:p>
          <a:p>
            <a:pPr marL="457200" lvl="3" eaLnBrk="0" hangingPunct="0">
              <a:lnSpc>
                <a:spcPct val="90000"/>
              </a:lnSpc>
              <a:spcBef>
                <a:spcPct val="20000"/>
              </a:spcBef>
              <a:buClr>
                <a:schemeClr val="accent1">
                  <a:lumMod val="50000"/>
                </a:schemeClr>
              </a:buClr>
              <a:buSzPct val="150000"/>
              <a:defRPr/>
            </a:pPr>
            <a:r>
              <a:rPr lang="en-US" sz="1200" dirty="0">
                <a:latin typeface="+mn-lt"/>
              </a:rPr>
              <a:t>As you interact with the crew members…</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1200" dirty="0">
                <a:latin typeface="+mn-lt"/>
              </a:rPr>
              <a:t>Pay attention to what they are doing and provide feedback</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12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1200" dirty="0">
                <a:latin typeface="+mn-lt"/>
              </a:rPr>
              <a:t>Recognize what’s right and provide positive re-enforcement</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12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1200" dirty="0">
                <a:latin typeface="+mn-lt"/>
              </a:rPr>
              <a:t>Coach to improve what’s wrong and provide focused feedback</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12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1200" dirty="0">
                <a:latin typeface="+mn-lt"/>
              </a:rPr>
              <a:t>Reinforce standards and expectations at every opportunity (no less than daily for best results) </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1200" dirty="0">
              <a:latin typeface="+mn-lt"/>
            </a:endParaRPr>
          </a:p>
          <a:p>
            <a:r>
              <a:rPr lang="en-US" b="1" dirty="0"/>
              <a:t>Question #3</a:t>
            </a:r>
          </a:p>
          <a:p>
            <a:pPr marL="0" lvl="2" indent="0">
              <a:lnSpc>
                <a:spcPct val="90000"/>
              </a:lnSpc>
              <a:buClr>
                <a:schemeClr val="accent1">
                  <a:lumMod val="50000"/>
                </a:schemeClr>
              </a:buClr>
              <a:buFont typeface="Arial" panose="020B0604020202020204" pitchFamily="34" charset="0"/>
              <a:buNone/>
              <a:defRPr/>
            </a:pPr>
            <a:endParaRPr lang="en-US" sz="2400" kern="1200" dirty="0">
              <a:ea typeface="+mn-ea"/>
              <a:cs typeface="Arial" charset="0"/>
              <a:sym typeface="Arial Narrow"/>
            </a:endParaRPr>
          </a:p>
          <a:p>
            <a:pPr marL="0" lvl="2" indent="0">
              <a:lnSpc>
                <a:spcPct val="90000"/>
              </a:lnSpc>
              <a:buClr>
                <a:schemeClr val="accent1">
                  <a:lumMod val="50000"/>
                </a:schemeClr>
              </a:buClr>
              <a:buFont typeface="Arial" panose="020B0604020202020204" pitchFamily="34" charset="0"/>
              <a:buNone/>
              <a:defRPr/>
            </a:pPr>
            <a:r>
              <a:rPr lang="en-US" sz="2400" kern="1200" dirty="0">
                <a:ea typeface="+mn-ea"/>
                <a:cs typeface="Arial" charset="0"/>
                <a:sym typeface="Arial Narrow"/>
              </a:rPr>
              <a:t>            For employees…</a:t>
            </a:r>
            <a:endParaRPr lang="en-US" sz="2400"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One hour, once per quarter</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Prepare them for what will be discussed</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Past performance </a:t>
            </a: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Current status </a:t>
            </a: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Future goals and development needs</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Employee does most of the talking</a:t>
            </a:r>
            <a:endParaRPr lang="en-US" kern="1200" dirty="0">
              <a:ea typeface="+mn-ea"/>
              <a:cs typeface="Arial" charset="0"/>
            </a:endParaRPr>
          </a:p>
          <a:p>
            <a:endParaRPr lang="en-US" b="1" dirty="0"/>
          </a:p>
          <a:p>
            <a:endParaRPr lang="en-US" b="1"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20</a:t>
            </a:fld>
            <a:endParaRPr lang="en-US"/>
          </a:p>
        </p:txBody>
      </p:sp>
    </p:spTree>
    <p:extLst>
      <p:ext uri="{BB962C8B-B14F-4D97-AF65-F5344CB8AC3E}">
        <p14:creationId xmlns:p14="http://schemas.microsoft.com/office/powerpoint/2010/main" val="265248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These are the </a:t>
            </a:r>
            <a:r>
              <a:rPr lang="en-US" sz="1200" b="1" i="0" u="none" strike="noStrike" cap="none" dirty="0">
                <a:solidFill>
                  <a:srgbClr val="000000"/>
                </a:solidFill>
                <a:effectLst/>
                <a:latin typeface="Arial Narrow"/>
                <a:ea typeface="Arial Narrow"/>
                <a:cs typeface="Arial Narrow"/>
                <a:sym typeface="Arial Narrow"/>
              </a:rPr>
              <a:t>four steps to accountability </a:t>
            </a:r>
            <a:r>
              <a:rPr lang="en-US" sz="1200" b="0" i="0" u="none" strike="noStrike" cap="none" dirty="0">
                <a:solidFill>
                  <a:srgbClr val="000000"/>
                </a:solidFill>
                <a:effectLst/>
                <a:latin typeface="Arial Narrow"/>
                <a:ea typeface="Arial Narrow"/>
                <a:cs typeface="Arial Narrow"/>
                <a:sym typeface="Arial Narrow"/>
              </a:rPr>
              <a:t>that we will study in detail in a future session.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Step 1 </a:t>
            </a:r>
            <a:r>
              <a:rPr lang="en-US" sz="1200" b="0" i="0" u="none" strike="noStrike" cap="none" dirty="0">
                <a:solidFill>
                  <a:srgbClr val="000000"/>
                </a:solidFill>
                <a:effectLst/>
                <a:latin typeface="Arial Narrow"/>
                <a:ea typeface="Arial Narrow"/>
                <a:cs typeface="Arial Narrow"/>
                <a:sym typeface="Arial Narrow"/>
              </a:rPr>
              <a:t>is to clearly define what’s expected and plan the work. This is a critical first step. It’s important to get this right because the remaining three steps are related to these expectations.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Step 2 </a:t>
            </a:r>
            <a:r>
              <a:rPr lang="en-US" sz="1200" b="0" i="0" u="none" strike="noStrike" cap="none" dirty="0">
                <a:solidFill>
                  <a:srgbClr val="000000"/>
                </a:solidFill>
                <a:effectLst/>
                <a:latin typeface="Arial Narrow"/>
                <a:ea typeface="Arial Narrow"/>
                <a:cs typeface="Arial Narrow"/>
                <a:sym typeface="Arial Narrow"/>
              </a:rPr>
              <a:t>is to equip your direct reports with the training and resources they’ll need to perform their defined expectations safely and accurately.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Step 3</a:t>
            </a:r>
            <a:r>
              <a:rPr lang="en-US" sz="1200" b="0" i="0" u="none" strike="noStrike" cap="none" dirty="0">
                <a:solidFill>
                  <a:srgbClr val="000000"/>
                </a:solidFill>
                <a:effectLst/>
                <a:latin typeface="Arial Narrow"/>
                <a:ea typeface="Arial Narrow"/>
                <a:cs typeface="Arial Narrow"/>
                <a:sym typeface="Arial Narrow"/>
              </a:rPr>
              <a:t> is to measure performance daily. As we’ve discussed before, measurement simply means to pay attention to their work. You do this every day as you interact.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Step 4</a:t>
            </a:r>
            <a:r>
              <a:rPr lang="en-US" sz="1200" b="0" i="0" u="none" strike="noStrike" cap="none" dirty="0">
                <a:solidFill>
                  <a:srgbClr val="000000"/>
                </a:solidFill>
                <a:effectLst/>
                <a:latin typeface="Arial Narrow"/>
                <a:ea typeface="Arial Narrow"/>
                <a:cs typeface="Arial Narrow"/>
                <a:sym typeface="Arial Narrow"/>
              </a:rPr>
              <a:t> is provide appropriate feedback – positive recognition for safe and accurate work; coaching to improve for unsafe or inaccurate work.</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During the next session,</a:t>
            </a:r>
            <a:r>
              <a:rPr lang="en-US" sz="1200" b="0" i="0" u="none" strike="noStrike" cap="none" dirty="0">
                <a:solidFill>
                  <a:srgbClr val="000000"/>
                </a:solidFill>
                <a:effectLst/>
                <a:latin typeface="Arial Narrow"/>
                <a:ea typeface="Arial Narrow"/>
                <a:cs typeface="Arial Narrow"/>
                <a:sym typeface="Arial Narrow"/>
              </a:rPr>
              <a:t> we’ll take a deeper look at each one of these so you can learn exactly what you need to do every day to drive accountability into your team.</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21</a:t>
            </a:fld>
            <a:endParaRPr lang="en-US"/>
          </a:p>
        </p:txBody>
      </p:sp>
    </p:spTree>
    <p:extLst>
      <p:ext uri="{BB962C8B-B14F-4D97-AF65-F5344CB8AC3E}">
        <p14:creationId xmlns:p14="http://schemas.microsoft.com/office/powerpoint/2010/main" val="4881052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22</a:t>
            </a:fld>
            <a:endParaRPr lang="en-US"/>
          </a:p>
        </p:txBody>
      </p:sp>
    </p:spTree>
    <p:extLst>
      <p:ext uri="{BB962C8B-B14F-4D97-AF65-F5344CB8AC3E}">
        <p14:creationId xmlns:p14="http://schemas.microsoft.com/office/powerpoint/2010/main" val="3472501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READ…</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sng" strike="noStrike" cap="none" dirty="0">
                <a:solidFill>
                  <a:srgbClr val="000000"/>
                </a:solidFill>
                <a:effectLst/>
                <a:latin typeface="Arial Narrow"/>
                <a:ea typeface="Arial Narrow"/>
                <a:cs typeface="Arial Narrow"/>
                <a:sym typeface="Arial Narrow"/>
              </a:rPr>
              <a:t>Accountability means</a:t>
            </a:r>
            <a:r>
              <a:rPr lang="en-US" sz="1200" b="0" i="0" u="none" strike="noStrike" cap="none" dirty="0">
                <a:solidFill>
                  <a:srgbClr val="000000"/>
                </a:solidFill>
                <a:effectLst/>
                <a:latin typeface="Arial Narrow"/>
                <a:ea typeface="Arial Narrow"/>
                <a:cs typeface="Arial Narrow"/>
                <a:sym typeface="Arial Narrow"/>
              </a:rPr>
              <a:t> getting employees to do what you need them to do, so your team and organization </a:t>
            </a:r>
            <a:r>
              <a:rPr lang="en-US" sz="1200" b="1" i="0" u="sng" strike="noStrike" cap="none" dirty="0">
                <a:solidFill>
                  <a:srgbClr val="000000"/>
                </a:solidFill>
                <a:effectLst/>
                <a:latin typeface="Arial Narrow"/>
                <a:ea typeface="Arial Narrow"/>
                <a:cs typeface="Arial Narrow"/>
                <a:sym typeface="Arial Narrow"/>
              </a:rPr>
              <a:t>can be successful</a:t>
            </a:r>
            <a:r>
              <a:rPr lang="en-US" sz="1200" b="1" i="0" u="none" strike="noStrike" cap="none" dirty="0">
                <a:solidFill>
                  <a:srgbClr val="000000"/>
                </a:solidFill>
                <a:effectLst/>
                <a:latin typeface="Arial Narrow"/>
                <a:ea typeface="Arial Narrow"/>
                <a:cs typeface="Arial Narrow"/>
                <a:sym typeface="Arial Narrow"/>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Transition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rgbClr val="000000"/>
                </a:solidFill>
                <a:effectLst/>
                <a:latin typeface="Arial Narrow"/>
                <a:ea typeface="Arial Narrow"/>
                <a:cs typeface="Arial Narrow"/>
                <a:sym typeface="Arial Narrow"/>
              </a:rPr>
              <a:t>To start our conversation, let’s think about the main reasons </a:t>
            </a:r>
            <a:r>
              <a:rPr lang="en-US" sz="1200" b="1" i="0" u="sng" strike="noStrike" cap="none" dirty="0">
                <a:solidFill>
                  <a:srgbClr val="000000"/>
                </a:solidFill>
                <a:effectLst/>
                <a:latin typeface="Arial Narrow"/>
                <a:ea typeface="Arial Narrow"/>
                <a:cs typeface="Arial Narrow"/>
                <a:sym typeface="Arial Narrow"/>
              </a:rPr>
              <a:t>WHY</a:t>
            </a:r>
            <a:r>
              <a:rPr lang="en-US" sz="1200" b="0" i="0" u="none" strike="noStrike" cap="none" dirty="0">
                <a:solidFill>
                  <a:srgbClr val="000000"/>
                </a:solidFill>
                <a:effectLst/>
                <a:latin typeface="Arial Narrow"/>
                <a:ea typeface="Arial Narrow"/>
                <a:cs typeface="Arial Narrow"/>
                <a:sym typeface="Arial Narrow"/>
              </a:rPr>
              <a:t> people </a:t>
            </a:r>
            <a:r>
              <a:rPr lang="en-US" sz="1200" b="1" i="0" u="sng" strike="noStrike" cap="none" dirty="0">
                <a:solidFill>
                  <a:srgbClr val="000000"/>
                </a:solidFill>
                <a:effectLst/>
                <a:latin typeface="Arial Narrow"/>
                <a:ea typeface="Arial Narrow"/>
                <a:cs typeface="Arial Narrow"/>
                <a:sym typeface="Arial Narrow"/>
              </a:rPr>
              <a:t>don’t do </a:t>
            </a:r>
            <a:r>
              <a:rPr lang="en-US" sz="1200" b="0" i="0" u="none" strike="noStrike" cap="none" dirty="0">
                <a:solidFill>
                  <a:srgbClr val="000000"/>
                </a:solidFill>
                <a:effectLst/>
                <a:latin typeface="Arial Narrow"/>
                <a:ea typeface="Arial Narrow"/>
                <a:cs typeface="Arial Narrow"/>
                <a:sym typeface="Arial Narrow"/>
              </a:rPr>
              <a:t>what you need them to do.</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3</a:t>
            </a:fld>
            <a:endParaRPr lang="en-US"/>
          </a:p>
        </p:txBody>
      </p:sp>
    </p:spTree>
    <p:extLst>
      <p:ext uri="{BB962C8B-B14F-4D97-AF65-F5344CB8AC3E}">
        <p14:creationId xmlns:p14="http://schemas.microsoft.com/office/powerpoint/2010/main" val="2472843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Review</a:t>
            </a:r>
            <a:r>
              <a:rPr lang="en-US" sz="1200" b="0" i="0" u="none" strike="noStrike" cap="none" dirty="0">
                <a:solidFill>
                  <a:srgbClr val="000000"/>
                </a:solidFill>
                <a:effectLst/>
                <a:latin typeface="Arial Narrow"/>
                <a:ea typeface="Arial Narrow"/>
                <a:cs typeface="Arial Narrow"/>
                <a:sym typeface="Arial Narrow"/>
              </a:rPr>
              <a:t> the items within each box on the slide.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READ</a:t>
            </a:r>
            <a:r>
              <a:rPr lang="en-US" sz="1200" b="0" i="0" u="none" strike="noStrike" cap="none" dirty="0">
                <a:solidFill>
                  <a:srgbClr val="000000"/>
                </a:solidFill>
                <a:effectLst/>
                <a:latin typeface="Arial Narrow"/>
                <a:ea typeface="Arial Narrow"/>
                <a:cs typeface="Arial Narrow"/>
                <a:sym typeface="Arial Narrow"/>
              </a:rPr>
              <a:t>… Keep in mind that a strong system of accountability addresses all of the issues listed here.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Pause</a:t>
            </a:r>
            <a:r>
              <a:rPr lang="en-US" sz="1200" b="0" i="0" u="none" strike="noStrike" cap="none" dirty="0">
                <a:solidFill>
                  <a:srgbClr val="000000"/>
                </a:solidFill>
                <a:effectLst/>
                <a:latin typeface="Arial Narrow"/>
                <a:ea typeface="Arial Narrow"/>
                <a:cs typeface="Arial Narrow"/>
                <a:sym typeface="Arial Narrow"/>
              </a:rPr>
              <a:t> and then read below…</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So…have you ever noticed any of these issues in your past or current role?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Ask (student) to head over to News Print Chart and then ask the class…….So… what is accountability anyway?</a:t>
            </a:r>
          </a:p>
          <a:p>
            <a:pPr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4</a:t>
            </a:fld>
            <a:endParaRPr lang="en-US"/>
          </a:p>
        </p:txBody>
      </p:sp>
    </p:spTree>
    <p:extLst>
      <p:ext uri="{BB962C8B-B14F-4D97-AF65-F5344CB8AC3E}">
        <p14:creationId xmlns:p14="http://schemas.microsoft.com/office/powerpoint/2010/main" val="3991017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1" i="0" u="none" strike="noStrike" cap="none" dirty="0">
                <a:solidFill>
                  <a:srgbClr val="000000"/>
                </a:solidFill>
                <a:effectLst/>
                <a:latin typeface="Arial Narrow"/>
                <a:ea typeface="Arial Narrow"/>
                <a:cs typeface="Arial Narrow"/>
                <a:sym typeface="Arial Narrow"/>
              </a:rPr>
              <a:t>Ask participants </a:t>
            </a:r>
            <a:r>
              <a:rPr lang="en-US" sz="1200" b="0" i="0" u="none" strike="noStrike" cap="none" dirty="0">
                <a:solidFill>
                  <a:srgbClr val="000000"/>
                </a:solidFill>
                <a:effectLst/>
                <a:latin typeface="Arial Narrow"/>
                <a:ea typeface="Arial Narrow"/>
                <a:cs typeface="Arial Narrow"/>
                <a:sym typeface="Arial Narrow"/>
              </a:rPr>
              <a:t>for their own ideas of accountability: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What is accountability?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What does it mean to you and how can we apply it here?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sng" strike="noStrike" cap="none" dirty="0">
                <a:solidFill>
                  <a:srgbClr val="000000"/>
                </a:solidFill>
                <a:effectLst/>
                <a:latin typeface="Arial Narrow"/>
                <a:ea typeface="Arial Narrow"/>
                <a:cs typeface="Arial Narrow"/>
                <a:sym typeface="Arial Narrow"/>
              </a:rPr>
              <a:t>Some potential answers might be. .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Taking responsibility for your role or actions</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Doing what the boss wants you to do</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Owning up to an outcome that your actions helped to produce whether positive or negative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Discipline (someone usually says this one. While discipline is certainly a part of accountability, it is by no means the main part. It’s the last step.)</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kern="1200" dirty="0">
                <a:solidFill>
                  <a:schemeClr val="tx1"/>
                </a:solidFill>
                <a:effectLst/>
                <a:latin typeface="Arial" charset="0"/>
                <a:ea typeface="+mn-ea"/>
                <a:cs typeface="+mn-cs"/>
              </a:rPr>
              <a:t>Webster’s Dictionary defines “accountability” as </a:t>
            </a:r>
            <a:r>
              <a:rPr lang="en-US" sz="1200" b="0" i="0" kern="1200" dirty="0">
                <a:solidFill>
                  <a:schemeClr val="tx1"/>
                </a:solidFill>
                <a:effectLst/>
                <a:latin typeface="Arial" charset="0"/>
                <a:ea typeface="+mn-ea"/>
                <a:cs typeface="+mn-cs"/>
              </a:rPr>
              <a:t>“the quality or state of being accountable; an obligation or willingness to accept responsibility for one’s actions.”</a:t>
            </a:r>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Now let’s take a look at the </a:t>
            </a:r>
            <a:r>
              <a:rPr lang="en-US" sz="1200" b="1" i="0" u="none" strike="noStrike" cap="none" dirty="0">
                <a:solidFill>
                  <a:srgbClr val="000000"/>
                </a:solidFill>
                <a:effectLst/>
                <a:latin typeface="Arial Narrow"/>
                <a:ea typeface="Arial Narrow"/>
                <a:cs typeface="Arial Narrow"/>
                <a:sym typeface="Arial Narrow"/>
              </a:rPr>
              <a:t>two main types of accountability </a:t>
            </a:r>
            <a:r>
              <a:rPr lang="en-US" sz="1200" b="0" i="0" u="none" strike="noStrike" cap="none" dirty="0">
                <a:solidFill>
                  <a:srgbClr val="000000"/>
                </a:solidFill>
                <a:effectLst/>
                <a:latin typeface="Arial Narrow"/>
                <a:ea typeface="Arial Narrow"/>
                <a:cs typeface="Arial Narrow"/>
                <a:sym typeface="Arial Narrow"/>
              </a:rPr>
              <a:t>and consider both for a moment.</a:t>
            </a:r>
          </a:p>
          <a:p>
            <a:pPr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5</a:t>
            </a:fld>
            <a:endParaRPr lang="en-US"/>
          </a:p>
        </p:txBody>
      </p:sp>
    </p:spTree>
    <p:extLst>
      <p:ext uri="{BB962C8B-B14F-4D97-AF65-F5344CB8AC3E}">
        <p14:creationId xmlns:p14="http://schemas.microsoft.com/office/powerpoint/2010/main" val="2396604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Let’s take all of the examples you just provided and see which category they fit into.</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But first, take a moment to review the difference between </a:t>
            </a:r>
            <a:r>
              <a:rPr lang="en-US" sz="1200" b="1" i="0" u="none" strike="noStrike" cap="none" dirty="0">
                <a:solidFill>
                  <a:srgbClr val="000000"/>
                </a:solidFill>
                <a:effectLst/>
                <a:latin typeface="Arial Narrow"/>
                <a:ea typeface="Arial Narrow"/>
                <a:cs typeface="Arial Narrow"/>
                <a:sym typeface="Arial Narrow"/>
              </a:rPr>
              <a:t>team/organizational accountability </a:t>
            </a:r>
            <a:r>
              <a:rPr lang="en-US" sz="1200" b="0" i="0" u="none" strike="noStrike" cap="none" dirty="0">
                <a:solidFill>
                  <a:srgbClr val="000000"/>
                </a:solidFill>
                <a:effectLst/>
                <a:latin typeface="Arial Narrow"/>
                <a:ea typeface="Arial Narrow"/>
                <a:cs typeface="Arial Narrow"/>
                <a:sym typeface="Arial Narrow"/>
              </a:rPr>
              <a:t>and </a:t>
            </a:r>
            <a:r>
              <a:rPr lang="en-US" sz="1200" b="1" i="0" u="none" strike="noStrike" cap="none" dirty="0">
                <a:solidFill>
                  <a:srgbClr val="000000"/>
                </a:solidFill>
                <a:effectLst/>
                <a:latin typeface="Arial Narrow"/>
                <a:ea typeface="Arial Narrow"/>
                <a:cs typeface="Arial Narrow"/>
                <a:sym typeface="Arial Narrow"/>
              </a:rPr>
              <a:t>personal accountability</a:t>
            </a:r>
            <a:r>
              <a:rPr lang="en-US" sz="1200" b="0" i="0" u="none" strike="noStrike" cap="none" dirty="0">
                <a:solidFill>
                  <a:srgbClr val="000000"/>
                </a:solidFill>
                <a:effectLst/>
                <a:latin typeface="Arial Narrow"/>
                <a:ea typeface="Arial Narrow"/>
                <a:cs typeface="Arial Narrow"/>
                <a:sym typeface="Arial Narrow"/>
              </a:rPr>
              <a:t>. They both play a vital role in creating a successful environment.</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Ask employees to assist…by giving an example of a T/O for Team/Organization or P for Personal accountability</a:t>
            </a:r>
          </a:p>
          <a:p>
            <a:pPr marL="0" indent="0" fontAlgn="base"/>
            <a:endParaRPr lang="en-US" sz="1200" b="1"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Take two minutes </a:t>
            </a:r>
            <a:r>
              <a:rPr lang="en-US" sz="1200" b="0" i="0" u="none" strike="noStrike" cap="none" dirty="0">
                <a:solidFill>
                  <a:srgbClr val="000000"/>
                </a:solidFill>
                <a:effectLst/>
                <a:latin typeface="Arial Narrow"/>
                <a:ea typeface="Arial Narrow"/>
                <a:cs typeface="Arial Narrow"/>
                <a:sym typeface="Arial Narrow"/>
              </a:rPr>
              <a:t>to review examples from the previous discussion and identify them as personal or team/organizational.</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Then ASK:</a:t>
            </a:r>
            <a:r>
              <a:rPr lang="en-US" sz="1200" b="0" i="0" u="none" strike="noStrike" cap="none" dirty="0">
                <a:solidFill>
                  <a:srgbClr val="000000"/>
                </a:solidFill>
                <a:effectLst/>
                <a:latin typeface="Arial Narrow"/>
                <a:ea typeface="Arial Narrow"/>
                <a:cs typeface="Arial Narrow"/>
                <a:sym typeface="Arial Narrow"/>
              </a:rPr>
              <a:t> </a:t>
            </a:r>
          </a:p>
          <a:p>
            <a:pPr marL="0" indent="0" fontAlgn="base"/>
            <a:r>
              <a:rPr lang="en-US" sz="1200" b="0" i="0" u="none" strike="noStrike" cap="none" dirty="0">
                <a:solidFill>
                  <a:srgbClr val="000000"/>
                </a:solidFill>
                <a:effectLst/>
                <a:latin typeface="Arial Narrow"/>
                <a:ea typeface="Arial Narrow"/>
                <a:cs typeface="Arial Narrow"/>
                <a:sym typeface="Arial Narrow"/>
              </a:rPr>
              <a:t>As a leader, which type of accountability are we discussing when you try to hold others accountable?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ANSWER:</a:t>
            </a:r>
            <a:r>
              <a:rPr lang="en-US" sz="1200" b="0" i="0" u="none" strike="noStrike" cap="none" dirty="0">
                <a:solidFill>
                  <a:srgbClr val="000000"/>
                </a:solidFill>
                <a:effectLst/>
                <a:latin typeface="Arial Narrow"/>
                <a:ea typeface="Arial Narrow"/>
                <a:cs typeface="Arial Narrow"/>
                <a:sym typeface="Arial Narrow"/>
              </a:rPr>
              <a:t> Team/Organizational</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This is the type of accountability we’ll be discussing during the remainder of this module.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However, if we do our job well as a leader, </a:t>
            </a:r>
            <a:r>
              <a:rPr lang="en-US" sz="1200" b="1" i="0" u="none" strike="noStrike" cap="none" dirty="0">
                <a:solidFill>
                  <a:srgbClr val="000000"/>
                </a:solidFill>
                <a:effectLst/>
                <a:latin typeface="Arial Narrow"/>
                <a:ea typeface="Arial Narrow"/>
                <a:cs typeface="Arial Narrow"/>
                <a:sym typeface="Arial Narrow"/>
              </a:rPr>
              <a:t>each individual team member </a:t>
            </a:r>
            <a:r>
              <a:rPr lang="en-US" sz="1200" b="0" i="0" u="none" strike="noStrike" cap="none" dirty="0">
                <a:solidFill>
                  <a:srgbClr val="000000"/>
                </a:solidFill>
                <a:effectLst/>
                <a:latin typeface="Arial Narrow"/>
                <a:ea typeface="Arial Narrow"/>
                <a:cs typeface="Arial Narrow"/>
                <a:sym typeface="Arial Narrow"/>
              </a:rPr>
              <a:t>should take </a:t>
            </a:r>
            <a:r>
              <a:rPr lang="en-US" sz="1200" b="1" i="0" u="none" strike="noStrike" cap="none" dirty="0">
                <a:solidFill>
                  <a:srgbClr val="000000"/>
                </a:solidFill>
                <a:effectLst/>
                <a:latin typeface="Arial Narrow"/>
                <a:ea typeface="Arial Narrow"/>
                <a:cs typeface="Arial Narrow"/>
                <a:sym typeface="Arial Narrow"/>
              </a:rPr>
              <a:t>personal accountability </a:t>
            </a:r>
            <a:r>
              <a:rPr lang="en-US" sz="1200" b="0" i="0" u="none" strike="noStrike" cap="none" dirty="0">
                <a:solidFill>
                  <a:srgbClr val="000000"/>
                </a:solidFill>
                <a:effectLst/>
                <a:latin typeface="Arial Narrow"/>
                <a:ea typeface="Arial Narrow"/>
                <a:cs typeface="Arial Narrow"/>
                <a:sym typeface="Arial Narrow"/>
              </a:rPr>
              <a:t>for their role.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But our main question is this. . . What does a leader need to do every day to make sure their direct reports do what is needed to keep themselves and others safe?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After </a:t>
            </a:r>
            <a:r>
              <a:rPr lang="en-US" sz="1200" b="1" i="0" u="sng" strike="noStrike" cap="none" dirty="0">
                <a:solidFill>
                  <a:srgbClr val="000000"/>
                </a:solidFill>
                <a:effectLst/>
                <a:latin typeface="Arial Narrow"/>
                <a:ea typeface="Arial Narrow"/>
                <a:cs typeface="Arial Narrow"/>
                <a:sym typeface="Arial Narrow"/>
              </a:rPr>
              <a:t>WE</a:t>
            </a:r>
            <a:r>
              <a:rPr lang="en-US" sz="1200" b="0" i="0" u="none" strike="noStrike" cap="none" dirty="0">
                <a:solidFill>
                  <a:srgbClr val="000000"/>
                </a:solidFill>
                <a:effectLst/>
                <a:latin typeface="Arial Narrow"/>
                <a:ea typeface="Arial Narrow"/>
                <a:cs typeface="Arial Narrow"/>
                <a:sym typeface="Arial Narrow"/>
              </a:rPr>
              <a:t> complete this module, you should be able to answer that question with confidence and do those things every day.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Now let’s take a look at some of the </a:t>
            </a:r>
            <a:r>
              <a:rPr lang="en-US" sz="1200" b="1" i="0" u="none" strike="noStrike" cap="none" dirty="0">
                <a:solidFill>
                  <a:srgbClr val="000000"/>
                </a:solidFill>
                <a:effectLst/>
                <a:latin typeface="Arial Narrow"/>
                <a:ea typeface="Arial Narrow"/>
                <a:cs typeface="Arial Narrow"/>
                <a:sym typeface="Arial Narrow"/>
              </a:rPr>
              <a:t>benefits</a:t>
            </a:r>
            <a:r>
              <a:rPr lang="en-US" sz="1200" b="0" i="0" u="none" strike="noStrike" cap="none" dirty="0">
                <a:solidFill>
                  <a:srgbClr val="000000"/>
                </a:solidFill>
                <a:effectLst/>
                <a:latin typeface="Arial Narrow"/>
                <a:ea typeface="Arial Narrow"/>
                <a:cs typeface="Arial Narrow"/>
                <a:sym typeface="Arial Narrow"/>
              </a:rPr>
              <a:t> of </a:t>
            </a:r>
            <a:r>
              <a:rPr lang="en-US" sz="1200" b="1" i="0" u="sng" strike="noStrike" cap="none" dirty="0">
                <a:solidFill>
                  <a:srgbClr val="000000"/>
                </a:solidFill>
                <a:effectLst/>
                <a:latin typeface="Arial Narrow"/>
                <a:ea typeface="Arial Narrow"/>
                <a:cs typeface="Arial Narrow"/>
                <a:sym typeface="Arial Narrow"/>
              </a:rPr>
              <a:t>strong accountability.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6</a:t>
            </a:fld>
            <a:endParaRPr lang="en-US"/>
          </a:p>
        </p:txBody>
      </p:sp>
    </p:spTree>
    <p:extLst>
      <p:ext uri="{BB962C8B-B14F-4D97-AF65-F5344CB8AC3E}">
        <p14:creationId xmlns:p14="http://schemas.microsoft.com/office/powerpoint/2010/main" val="2148510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r>
              <a:rPr lang="en-US" sz="1200" b="0" i="0" u="none" strike="noStrike" cap="none" dirty="0">
                <a:solidFill>
                  <a:srgbClr val="000000"/>
                </a:solidFill>
                <a:effectLst/>
                <a:latin typeface="Arial Narrow"/>
                <a:ea typeface="Arial Narrow"/>
                <a:cs typeface="Arial Narrow"/>
                <a:sym typeface="Arial Narrow"/>
              </a:rPr>
              <a:t>When we build </a:t>
            </a:r>
            <a:r>
              <a:rPr lang="en-US" sz="1200" b="1" i="0" u="none" strike="noStrike" cap="none" dirty="0">
                <a:solidFill>
                  <a:srgbClr val="000000"/>
                </a:solidFill>
                <a:effectLst/>
                <a:latin typeface="Arial Narrow"/>
                <a:ea typeface="Arial Narrow"/>
                <a:cs typeface="Arial Narrow"/>
                <a:sym typeface="Arial Narrow"/>
              </a:rPr>
              <a:t>strong accountability</a:t>
            </a:r>
            <a:r>
              <a:rPr lang="en-US" sz="1200" b="0" i="0" u="none" strike="noStrike" cap="none" dirty="0">
                <a:solidFill>
                  <a:srgbClr val="000000"/>
                </a:solidFill>
                <a:effectLst/>
                <a:latin typeface="Arial Narrow"/>
                <a:ea typeface="Arial Narrow"/>
                <a:cs typeface="Arial Narrow"/>
                <a:sym typeface="Arial Narrow"/>
              </a:rPr>
              <a:t>, improvement efforts are sustained over time.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Without it, people will eventually go back to doing what they have always done before. </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Desired changes in behavior </a:t>
            </a:r>
            <a:r>
              <a:rPr lang="en-US" sz="1200" b="1" i="0" u="sng" strike="noStrike" cap="none" dirty="0">
                <a:solidFill>
                  <a:srgbClr val="000000"/>
                </a:solidFill>
                <a:effectLst/>
                <a:latin typeface="Arial Narrow"/>
                <a:ea typeface="Arial Narrow"/>
                <a:cs typeface="Arial Narrow"/>
                <a:sym typeface="Arial Narrow"/>
              </a:rPr>
              <a:t>will not </a:t>
            </a:r>
            <a:r>
              <a:rPr lang="en-US" sz="1200" b="0" i="0" u="none" strike="noStrike" cap="none" dirty="0">
                <a:solidFill>
                  <a:srgbClr val="000000"/>
                </a:solidFill>
                <a:effectLst/>
                <a:latin typeface="Arial Narrow"/>
                <a:ea typeface="Arial Narrow"/>
                <a:cs typeface="Arial Narrow"/>
                <a:sym typeface="Arial Narrow"/>
              </a:rPr>
              <a:t>be sustained.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Here are some </a:t>
            </a:r>
            <a:r>
              <a:rPr lang="en-US" sz="1200" b="1" i="0" u="sng" strike="noStrike" cap="none" dirty="0">
                <a:solidFill>
                  <a:srgbClr val="000000"/>
                </a:solidFill>
                <a:effectLst/>
                <a:latin typeface="Arial Narrow"/>
                <a:ea typeface="Arial Narrow"/>
                <a:cs typeface="Arial Narrow"/>
                <a:sym typeface="Arial Narrow"/>
              </a:rPr>
              <a:t>ADDITIONAL</a:t>
            </a:r>
            <a:r>
              <a:rPr lang="en-US" sz="1200" b="1" i="0" u="none" strike="noStrike" cap="none" dirty="0">
                <a:solidFill>
                  <a:srgbClr val="000000"/>
                </a:solidFill>
                <a:effectLst/>
                <a:latin typeface="Arial Narrow"/>
                <a:ea typeface="Arial Narrow"/>
                <a:cs typeface="Arial Narrow"/>
                <a:sym typeface="Arial Narrow"/>
              </a:rPr>
              <a:t> </a:t>
            </a:r>
            <a:r>
              <a:rPr lang="en-US" sz="1200" b="0" i="0" u="none" strike="noStrike" cap="none" dirty="0">
                <a:solidFill>
                  <a:srgbClr val="000000"/>
                </a:solidFill>
                <a:effectLst/>
                <a:latin typeface="Arial Narrow"/>
                <a:ea typeface="Arial Narrow"/>
                <a:cs typeface="Arial Narrow"/>
                <a:sym typeface="Arial Narrow"/>
              </a:rPr>
              <a:t>benefits of a strong accountability culture: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7</a:t>
            </a:fld>
            <a:endParaRPr lang="en-US"/>
          </a:p>
        </p:txBody>
      </p:sp>
    </p:spTree>
    <p:extLst>
      <p:ext uri="{BB962C8B-B14F-4D97-AF65-F5344CB8AC3E}">
        <p14:creationId xmlns:p14="http://schemas.microsoft.com/office/powerpoint/2010/main" val="95340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Here are some other benefits of a strong accountability culture:</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Employees are trained more effectively</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Needed resources are provided with less push-back</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Performance is always measured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Employees receive appropriate and continuous feedback</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Communication is improved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0" i="0" u="none" strike="noStrike" cap="none" dirty="0">
                <a:solidFill>
                  <a:srgbClr val="000000"/>
                </a:solidFill>
                <a:effectLst/>
                <a:latin typeface="Arial Narrow"/>
                <a:ea typeface="Arial Narrow"/>
                <a:cs typeface="Arial Narrow"/>
                <a:sym typeface="Arial Narrow"/>
              </a:rPr>
              <a:t>Business outcomes are positively impacted</a:t>
            </a:r>
          </a:p>
          <a:p>
            <a:pPr marL="0" indent="0" fontAlgn="base"/>
            <a:endParaRPr lang="en-US" sz="1200" b="0" i="0" u="none" strike="noStrike" cap="none" dirty="0">
              <a:solidFill>
                <a:srgbClr val="000000"/>
              </a:solidFill>
              <a:effectLst/>
              <a:latin typeface="Arial Narrow"/>
              <a:ea typeface="Arial Narrow"/>
              <a:cs typeface="Arial Narrow"/>
              <a:sym typeface="Arial Narrow"/>
            </a:endParaRPr>
          </a:p>
          <a:p>
            <a:pPr marL="0" indent="0" fontAlgn="base"/>
            <a:r>
              <a:rPr lang="en-US" sz="1200" b="1" i="0" u="none" strike="noStrike" cap="none" dirty="0">
                <a:solidFill>
                  <a:srgbClr val="000000"/>
                </a:solidFill>
                <a:effectLst/>
                <a:latin typeface="Arial Narrow"/>
                <a:ea typeface="Arial Narrow"/>
                <a:cs typeface="Arial Narrow"/>
                <a:sym typeface="Arial Narrow"/>
              </a:rPr>
              <a:t>Transition</a:t>
            </a:r>
          </a:p>
          <a:p>
            <a:pPr marL="0" indent="0" fontAlgn="base"/>
            <a:r>
              <a:rPr lang="en-US" sz="1200" b="0" i="0" u="none" strike="noStrike" cap="none" dirty="0">
                <a:solidFill>
                  <a:srgbClr val="000000"/>
                </a:solidFill>
                <a:effectLst/>
                <a:latin typeface="Arial Narrow"/>
                <a:ea typeface="Arial Narrow"/>
                <a:cs typeface="Arial Narrow"/>
                <a:sym typeface="Arial Narrow"/>
              </a:rPr>
              <a:t>Next, let’s discuss a </a:t>
            </a:r>
            <a:r>
              <a:rPr lang="en-US" sz="1200" b="1" i="0" u="none" strike="noStrike" cap="none" dirty="0">
                <a:solidFill>
                  <a:srgbClr val="000000"/>
                </a:solidFill>
                <a:effectLst/>
                <a:latin typeface="Arial Narrow"/>
                <a:ea typeface="Arial Narrow"/>
                <a:cs typeface="Arial Narrow"/>
                <a:sym typeface="Arial Narrow"/>
              </a:rPr>
              <a:t>few </a:t>
            </a:r>
            <a:r>
              <a:rPr lang="en-US" sz="1200" b="1" i="0" u="sng" strike="noStrike" cap="none" dirty="0">
                <a:solidFill>
                  <a:srgbClr val="000000"/>
                </a:solidFill>
                <a:effectLst/>
                <a:latin typeface="Arial Narrow"/>
                <a:ea typeface="Arial Narrow"/>
                <a:cs typeface="Arial Narrow"/>
                <a:sym typeface="Arial Narrow"/>
              </a:rPr>
              <a:t>review questions </a:t>
            </a:r>
            <a:r>
              <a:rPr lang="en-US" sz="1200" b="0" i="0" u="none" strike="noStrike" cap="none" dirty="0">
                <a:solidFill>
                  <a:srgbClr val="000000"/>
                </a:solidFill>
                <a:effectLst/>
                <a:latin typeface="Arial Narrow"/>
                <a:ea typeface="Arial Narrow"/>
                <a:cs typeface="Arial Narrow"/>
                <a:sym typeface="Arial Narrow"/>
              </a:rPr>
              <a:t>to make sure we are catching on to the key take-aways…</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8</a:t>
            </a:fld>
            <a:endParaRPr lang="en-US"/>
          </a:p>
        </p:txBody>
      </p:sp>
    </p:spTree>
    <p:extLst>
      <p:ext uri="{BB962C8B-B14F-4D97-AF65-F5344CB8AC3E}">
        <p14:creationId xmlns:p14="http://schemas.microsoft.com/office/powerpoint/2010/main" val="2954184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0" u="none" strike="noStrike" cap="none" dirty="0">
              <a:solidFill>
                <a:srgbClr val="000000"/>
              </a:solidFill>
              <a:effectLst/>
              <a:latin typeface="Arial Narrow"/>
              <a:ea typeface="Arial Narrow"/>
              <a:cs typeface="Arial Narrow"/>
              <a:sym typeface="Arial Narrow"/>
            </a:endParaRPr>
          </a:p>
          <a:p>
            <a:pPr marL="0" indent="0">
              <a:buNone/>
            </a:pPr>
            <a:r>
              <a:rPr lang="en-US" sz="1200" b="1" dirty="0">
                <a:solidFill>
                  <a:schemeClr val="tx1">
                    <a:lumMod val="75000"/>
                    <a:lumOff val="25000"/>
                  </a:schemeClr>
                </a:solidFill>
                <a:ea typeface="Arial Narrow"/>
                <a:cs typeface="Arial Narrow"/>
                <a:sym typeface="Arial Narrow"/>
              </a:rPr>
              <a:t>1. </a:t>
            </a:r>
            <a:r>
              <a:rPr lang="en-US" sz="1200" dirty="0">
                <a:solidFill>
                  <a:schemeClr val="tx1">
                    <a:lumMod val="75000"/>
                    <a:lumOff val="25000"/>
                  </a:schemeClr>
                </a:solidFill>
                <a:ea typeface="Arial Narrow"/>
                <a:cs typeface="Arial Narrow"/>
                <a:sym typeface="Arial Narrow"/>
              </a:rPr>
              <a:t>Workers understand expectations of doing the task</a:t>
            </a:r>
            <a:r>
              <a:rPr lang="en-US" sz="1200" dirty="0">
                <a:solidFill>
                  <a:schemeClr val="tx1">
                    <a:lumMod val="75000"/>
                    <a:lumOff val="25000"/>
                  </a:schemeClr>
                </a:solidFill>
                <a:ea typeface="+mn-ea"/>
                <a:cs typeface="+mn-cs"/>
                <a:sym typeface="Arial Narrow"/>
              </a:rPr>
              <a:t>…s</a:t>
            </a:r>
            <a:r>
              <a:rPr lang="en-US" sz="1200" dirty="0">
                <a:solidFill>
                  <a:schemeClr val="tx1">
                    <a:lumMod val="75000"/>
                    <a:lumOff val="25000"/>
                  </a:schemeClr>
                </a:solidFill>
                <a:ea typeface="Arial Narrow"/>
                <a:cs typeface="Arial Narrow"/>
                <a:sym typeface="Arial Narrow"/>
              </a:rPr>
              <a:t>afety, quality, and production improves</a:t>
            </a:r>
            <a:r>
              <a:rPr lang="en-US" sz="1200" dirty="0">
                <a:solidFill>
                  <a:schemeClr val="tx1">
                    <a:lumMod val="75000"/>
                    <a:lumOff val="25000"/>
                  </a:schemeClr>
                </a:solidFill>
                <a:ea typeface="+mn-ea"/>
                <a:cs typeface="+mn-cs"/>
                <a:sym typeface="Arial Narrow"/>
              </a:rPr>
              <a:t>… and i</a:t>
            </a:r>
            <a:r>
              <a:rPr lang="en-US" sz="1200" dirty="0">
                <a:solidFill>
                  <a:schemeClr val="tx1">
                    <a:lumMod val="75000"/>
                    <a:lumOff val="25000"/>
                  </a:schemeClr>
                </a:solidFill>
                <a:ea typeface="Arial Narrow"/>
                <a:cs typeface="Arial Narrow"/>
                <a:sym typeface="Arial Narrow"/>
              </a:rPr>
              <a:t>mprovement is sustained for the individual and the organization</a:t>
            </a:r>
          </a:p>
          <a:p>
            <a:pPr marL="228600" indent="-228600">
              <a:buAutoNum type="arabicPeriod"/>
            </a:pPr>
            <a:endParaRPr lang="en-US" sz="120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Narrow"/>
                <a:ea typeface="Arial Narrow"/>
                <a:cs typeface="Arial Narrow"/>
                <a:sym typeface="Arial Narrow"/>
              </a:rPr>
              <a:t>2. </a:t>
            </a:r>
            <a:r>
              <a:rPr lang="en-US" sz="1200" b="0" i="0" u="none" strike="noStrike" kern="1200" cap="none" dirty="0">
                <a:solidFill>
                  <a:srgbClr val="000000"/>
                </a:solidFill>
                <a:effectLst/>
                <a:latin typeface="Arial" charset="0"/>
                <a:ea typeface="+mn-ea"/>
                <a:cs typeface="+mn-cs"/>
                <a:sym typeface="Arial Narrow"/>
              </a:rPr>
              <a:t>E</a:t>
            </a:r>
            <a:r>
              <a:rPr lang="en-US" sz="1200" b="0" kern="1200" dirty="0">
                <a:latin typeface="Arial" charset="0"/>
                <a:ea typeface="+mn-ea"/>
                <a:cs typeface="+mn-cs"/>
                <a:sym typeface="Arial Narrow"/>
              </a:rPr>
              <a:t>nsuring people do what the team and/or organization expects and needs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kern="1200" dirty="0">
              <a:latin typeface="Arial" charset="0"/>
              <a:ea typeface="+mn-ea"/>
              <a:cs typeface="+mn-cs"/>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kern="1200" cap="none" dirty="0">
                <a:solidFill>
                  <a:srgbClr val="000000"/>
                </a:solidFill>
                <a:effectLst/>
                <a:latin typeface="Arial Narrow"/>
                <a:ea typeface="+mn-ea"/>
                <a:cs typeface="+mn-cs"/>
                <a:sym typeface="Arial Narrow"/>
              </a:rPr>
              <a:t>3</a:t>
            </a:r>
            <a:r>
              <a:rPr lang="en-US" sz="1200" b="0" i="0" u="none" strike="noStrike" kern="1200" cap="none" dirty="0">
                <a:solidFill>
                  <a:srgbClr val="000000"/>
                </a:solidFill>
                <a:effectLst/>
                <a:latin typeface="Arial Narrow"/>
                <a:ea typeface="+mn-ea"/>
                <a:cs typeface="+mn-cs"/>
                <a:sym typeface="Arial Narrow"/>
              </a:rPr>
              <a:t>. </a:t>
            </a:r>
            <a:r>
              <a:rPr lang="en-US" sz="1200" b="0" i="0" u="none" strike="noStrike" kern="1200" cap="none" dirty="0">
                <a:solidFill>
                  <a:srgbClr val="000000"/>
                </a:solidFill>
                <a:effectLst/>
                <a:latin typeface="Arial" charset="0"/>
                <a:ea typeface="+mn-ea"/>
                <a:cs typeface="+mn-cs"/>
                <a:sym typeface="Arial Narrow"/>
              </a:rPr>
              <a:t>H</a:t>
            </a:r>
            <a:r>
              <a:rPr lang="en-US" sz="1200" b="0" kern="1200" dirty="0">
                <a:latin typeface="Arial" charset="0"/>
                <a:ea typeface="+mn-ea"/>
                <a:cs typeface="+mn-cs"/>
                <a:sym typeface="Arial Narrow"/>
              </a:rPr>
              <a:t>olding </a:t>
            </a:r>
            <a:r>
              <a:rPr lang="en-US" sz="1200" kern="1200" dirty="0">
                <a:latin typeface="Arial" charset="0"/>
                <a:ea typeface="+mn-ea"/>
                <a:cs typeface="+mn-cs"/>
                <a:sym typeface="Arial Narrow"/>
              </a:rPr>
              <a:t>oneself to the standards set by self, team, and organization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kern="1200" dirty="0">
              <a:latin typeface="Arial" charset="0"/>
              <a:ea typeface="+mn-ea"/>
              <a:cs typeface="+mn-cs"/>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kern="1200" cap="none" dirty="0">
                <a:solidFill>
                  <a:srgbClr val="000000"/>
                </a:solidFill>
                <a:effectLst/>
                <a:latin typeface="Arial Narrow"/>
                <a:ea typeface="+mn-ea"/>
                <a:cs typeface="+mn-cs"/>
                <a:sym typeface="Arial Narrow"/>
              </a:rPr>
              <a:t>4. </a:t>
            </a:r>
            <a:r>
              <a:rPr lang="en-US" sz="1200" dirty="0">
                <a:solidFill>
                  <a:schemeClr val="tx2"/>
                </a:solidFill>
                <a:latin typeface="Arial Narrow"/>
                <a:sym typeface="Arial Narrow"/>
              </a:rPr>
              <a:t>They didn’t know you wanted them to do it</a:t>
            </a:r>
            <a:endParaRPr lang="en-US" sz="1200" dirty="0">
              <a:solidFill>
                <a:schemeClr val="tx2"/>
              </a:solidFill>
              <a:latin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i="0" u="none" strike="noStrike" kern="1200" cap="none" dirty="0">
              <a:solidFill>
                <a:srgbClr val="000000"/>
              </a:solidFill>
              <a:effectLst/>
              <a:latin typeface="Arial Narrow"/>
              <a:ea typeface="+mn-ea"/>
              <a:cs typeface="+mn-cs"/>
              <a:sym typeface="Arial Narrow"/>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Narrow"/>
              <a:ea typeface="Arial Narrow"/>
              <a:cs typeface="Arial Narrow"/>
              <a:sym typeface="Arial Narrow"/>
            </a:endParaRPr>
          </a:p>
          <a:p>
            <a:pPr marL="0" indent="0"/>
            <a:r>
              <a:rPr lang="en-US" dirty="0"/>
              <a:t>Next Slide…</a:t>
            </a:r>
          </a:p>
          <a:p>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9</a:t>
            </a:fld>
            <a:endParaRPr lang="en-US"/>
          </a:p>
        </p:txBody>
      </p:sp>
    </p:spTree>
    <p:extLst>
      <p:ext uri="{BB962C8B-B14F-4D97-AF65-F5344CB8AC3E}">
        <p14:creationId xmlns:p14="http://schemas.microsoft.com/office/powerpoint/2010/main" val="7184202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a:t>-1</a:t>
            </a:r>
          </a:p>
        </p:txBody>
      </p:sp>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Safety Accountability</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3</a:t>
            </a:r>
            <a:r>
              <a:rPr lang="en-US" altLang="en-US" sz="2000" b="1" i="0" baseline="30000" dirty="0">
                <a:latin typeface="Arial" charset="0"/>
                <a:cs typeface="Arial" charset="0"/>
              </a:rPr>
              <a:t>rd</a:t>
            </a:r>
            <a:r>
              <a:rPr lang="en-US" altLang="en-US" sz="2000" b="1" i="0" dirty="0">
                <a:latin typeface="Arial" charset="0"/>
                <a:cs typeface="Arial" charset="0"/>
              </a:rPr>
              <a:t>  Quarter 2021</a:t>
            </a:r>
            <a:endParaRPr lang="en-US" altLang="en-US" sz="3200" b="1" i="0" dirty="0">
              <a:latin typeface="Arial" charset="0"/>
              <a:cs typeface="Arial"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1B5BE-F578-49E3-AFF3-442A0A83A559}"/>
              </a:ext>
            </a:extLst>
          </p:cNvPr>
          <p:cNvSpPr>
            <a:spLocks noGrp="1"/>
          </p:cNvSpPr>
          <p:nvPr>
            <p:ph type="title"/>
          </p:nvPr>
        </p:nvSpPr>
        <p:spPr/>
        <p:txBody>
          <a:bodyPr/>
          <a:lstStyle/>
          <a:p>
            <a:r>
              <a:rPr lang="en-US" dirty="0"/>
              <a:t>Session Agenda - Session 2</a:t>
            </a:r>
          </a:p>
        </p:txBody>
      </p:sp>
      <p:sp>
        <p:nvSpPr>
          <p:cNvPr id="5" name="Slide Number Placeholder 4">
            <a:extLst>
              <a:ext uri="{FF2B5EF4-FFF2-40B4-BE49-F238E27FC236}">
                <a16:creationId xmlns:a16="http://schemas.microsoft.com/office/drawing/2014/main" id="{2EB46998-202C-4195-A67E-2A0E5EC64EA6}"/>
              </a:ext>
            </a:extLst>
          </p:cNvPr>
          <p:cNvSpPr>
            <a:spLocks noGrp="1"/>
          </p:cNvSpPr>
          <p:nvPr>
            <p:ph type="sldNum" sz="quarter" idx="12"/>
          </p:nvPr>
        </p:nvSpPr>
        <p:spPr/>
        <p:txBody>
          <a:bodyPr/>
          <a:lstStyle/>
          <a:p>
            <a:pPr>
              <a:defRPr/>
            </a:pPr>
            <a:fld id="{C46CB010-865E-43A3-B343-9D274A69DE56}" type="slidenum">
              <a:rPr lang="en-US" smtClean="0"/>
              <a:pPr>
                <a:defRPr/>
              </a:pPr>
              <a:t>10</a:t>
            </a:fld>
            <a:endParaRPr lang="en-US" dirty="0"/>
          </a:p>
        </p:txBody>
      </p:sp>
      <p:pic>
        <p:nvPicPr>
          <p:cNvPr id="6" name="Picture 5">
            <a:extLst>
              <a:ext uri="{FF2B5EF4-FFF2-40B4-BE49-F238E27FC236}">
                <a16:creationId xmlns:a16="http://schemas.microsoft.com/office/drawing/2014/main" id="{71A0D70B-266A-4819-8442-908E8122C12E}"/>
              </a:ext>
            </a:extLst>
          </p:cNvPr>
          <p:cNvPicPr>
            <a:picLocks noChangeAspect="1"/>
          </p:cNvPicPr>
          <p:nvPr/>
        </p:nvPicPr>
        <p:blipFill rotWithShape="1">
          <a:blip r:embed="rId3"/>
          <a:srcRect l="7686" t="3497" b="2474"/>
          <a:stretch/>
        </p:blipFill>
        <p:spPr>
          <a:xfrm>
            <a:off x="1276350" y="2019480"/>
            <a:ext cx="2743200" cy="3924120"/>
          </a:xfrm>
          <a:prstGeom prst="rect">
            <a:avLst/>
          </a:prstGeom>
        </p:spPr>
      </p:pic>
      <p:sp>
        <p:nvSpPr>
          <p:cNvPr id="7" name="Rectangle 6">
            <a:extLst>
              <a:ext uri="{FF2B5EF4-FFF2-40B4-BE49-F238E27FC236}">
                <a16:creationId xmlns:a16="http://schemas.microsoft.com/office/drawing/2014/main" id="{6362602F-F51B-4E16-ABA2-F43E2FD21182}"/>
              </a:ext>
            </a:extLst>
          </p:cNvPr>
          <p:cNvSpPr/>
          <p:nvPr/>
        </p:nvSpPr>
        <p:spPr>
          <a:xfrm>
            <a:off x="4381500" y="2743200"/>
            <a:ext cx="3771900" cy="1077218"/>
          </a:xfrm>
          <a:prstGeom prst="rect">
            <a:avLst/>
          </a:prstGeom>
        </p:spPr>
        <p:txBody>
          <a:bodyPr wrap="square">
            <a:spAutoFit/>
          </a:bodyPr>
          <a:lstStyle/>
          <a:p>
            <a:pPr marL="342900" lvl="1" indent="-342900" eaLnBrk="0" hangingPunct="0">
              <a:spcBef>
                <a:spcPct val="20000"/>
              </a:spcBef>
              <a:buClr>
                <a:schemeClr val="bg2"/>
              </a:buClr>
              <a:buSzPct val="70000"/>
              <a:buFont typeface="Wingdings" pitchFamily="2" charset="2"/>
              <a:buChar char="l"/>
              <a:defRPr/>
            </a:pPr>
            <a:r>
              <a:rPr lang="en-US" sz="3200" dirty="0">
                <a:solidFill>
                  <a:schemeClr val="tx1">
                    <a:lumMod val="75000"/>
                    <a:lumOff val="25000"/>
                  </a:schemeClr>
                </a:solidFill>
                <a:latin typeface="+mn-lt"/>
              </a:rPr>
              <a:t>The Three Moments of Truth</a:t>
            </a:r>
          </a:p>
        </p:txBody>
      </p:sp>
    </p:spTree>
    <p:extLst>
      <p:ext uri="{BB962C8B-B14F-4D97-AF65-F5344CB8AC3E}">
        <p14:creationId xmlns:p14="http://schemas.microsoft.com/office/powerpoint/2010/main" val="418725393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11">
            <a:extLst>
              <a:ext uri="{FF2B5EF4-FFF2-40B4-BE49-F238E27FC236}">
                <a16:creationId xmlns:a16="http://schemas.microsoft.com/office/drawing/2014/main" id="{3BE63BBE-4002-47C1-9062-577BD01BDCAE}"/>
              </a:ext>
            </a:extLst>
          </p:cNvPr>
          <p:cNvPicPr>
            <a:picLocks noChangeAspect="1"/>
          </p:cNvPicPr>
          <p:nvPr/>
        </p:nvPicPr>
        <p:blipFill>
          <a:blip r:embed="rId3"/>
          <a:srcRect l="69" r="69"/>
          <a:stretch>
            <a:fillRect/>
          </a:stretch>
        </p:blipFill>
        <p:spPr>
          <a:xfrm>
            <a:off x="304800" y="1879600"/>
            <a:ext cx="2590800" cy="4216400"/>
          </a:xfrm>
          <a:prstGeom prst="rect">
            <a:avLst/>
          </a:prstGeom>
        </p:spPr>
      </p:pic>
      <p:sp>
        <p:nvSpPr>
          <p:cNvPr id="2" name="Title 1">
            <a:extLst>
              <a:ext uri="{FF2B5EF4-FFF2-40B4-BE49-F238E27FC236}">
                <a16:creationId xmlns:a16="http://schemas.microsoft.com/office/drawing/2014/main" id="{9200C84B-5388-41CB-BE1E-14CD96B8BBDC}"/>
              </a:ext>
            </a:extLst>
          </p:cNvPr>
          <p:cNvSpPr>
            <a:spLocks noGrp="1"/>
          </p:cNvSpPr>
          <p:nvPr>
            <p:ph type="title"/>
          </p:nvPr>
        </p:nvSpPr>
        <p:spPr/>
        <p:txBody>
          <a:bodyPr/>
          <a:lstStyle/>
          <a:p>
            <a:r>
              <a:rPr lang="en-US" dirty="0"/>
              <a:t>THE THREE MOMENTS OF TRUTH</a:t>
            </a:r>
          </a:p>
        </p:txBody>
      </p:sp>
      <p:sp>
        <p:nvSpPr>
          <p:cNvPr id="5" name="Slide Number Placeholder 4">
            <a:extLst>
              <a:ext uri="{FF2B5EF4-FFF2-40B4-BE49-F238E27FC236}">
                <a16:creationId xmlns:a16="http://schemas.microsoft.com/office/drawing/2014/main" id="{D91B0056-910E-4D0A-9EB0-D8C52FA9F306}"/>
              </a:ext>
            </a:extLst>
          </p:cNvPr>
          <p:cNvSpPr>
            <a:spLocks noGrp="1"/>
          </p:cNvSpPr>
          <p:nvPr>
            <p:ph type="sldNum" sz="quarter" idx="12"/>
          </p:nvPr>
        </p:nvSpPr>
        <p:spPr/>
        <p:txBody>
          <a:bodyPr/>
          <a:lstStyle/>
          <a:p>
            <a:pPr>
              <a:defRPr/>
            </a:pPr>
            <a:fld id="{C46CB010-865E-43A3-B343-9D274A69DE56}" type="slidenum">
              <a:rPr lang="en-US" smtClean="0"/>
              <a:pPr>
                <a:defRPr/>
              </a:pPr>
              <a:t>11</a:t>
            </a:fld>
            <a:endParaRPr lang="en-US" dirty="0"/>
          </a:p>
        </p:txBody>
      </p:sp>
      <p:pic>
        <p:nvPicPr>
          <p:cNvPr id="6" name="Picture Placeholder 11">
            <a:extLst>
              <a:ext uri="{FF2B5EF4-FFF2-40B4-BE49-F238E27FC236}">
                <a16:creationId xmlns:a16="http://schemas.microsoft.com/office/drawing/2014/main" id="{9F8B019F-61F9-4966-8809-CED104FA7EF6}"/>
              </a:ext>
            </a:extLst>
          </p:cNvPr>
          <p:cNvPicPr>
            <a:picLocks noGrp="1" noChangeAspect="1"/>
          </p:cNvPicPr>
          <p:nvPr>
            <p:ph type="pic" sz="quarter" idx="14"/>
          </p:nvPr>
        </p:nvPicPr>
        <p:blipFill>
          <a:blip r:embed="rId3"/>
          <a:srcRect l="69" r="69"/>
          <a:stretch>
            <a:fillRect/>
          </a:stretch>
        </p:blipFill>
        <p:spPr>
          <a:xfrm>
            <a:off x="762000" y="1854200"/>
            <a:ext cx="3771900" cy="4038600"/>
          </a:xfrm>
        </p:spPr>
      </p:pic>
      <p:sp>
        <p:nvSpPr>
          <p:cNvPr id="7" name="Rectangle 6">
            <a:extLst>
              <a:ext uri="{FF2B5EF4-FFF2-40B4-BE49-F238E27FC236}">
                <a16:creationId xmlns:a16="http://schemas.microsoft.com/office/drawing/2014/main" id="{0D35B055-2BCB-4B83-A3B1-F1A406F3FB0C}"/>
              </a:ext>
            </a:extLst>
          </p:cNvPr>
          <p:cNvSpPr/>
          <p:nvPr/>
        </p:nvSpPr>
        <p:spPr>
          <a:xfrm>
            <a:off x="3124200" y="1771739"/>
            <a:ext cx="5714999" cy="4616648"/>
          </a:xfrm>
          <a:prstGeom prst="rect">
            <a:avLst/>
          </a:prstGeom>
        </p:spPr>
        <p:txBody>
          <a:bodyPr wrap="square">
            <a:spAutoFit/>
          </a:bodyPr>
          <a:lstStyle/>
          <a:p>
            <a:pPr marL="342900" lvl="1" indent="-342900" eaLnBrk="0" hangingPunct="0">
              <a:spcBef>
                <a:spcPts val="1200"/>
              </a:spcBef>
              <a:spcAft>
                <a:spcPts val="600"/>
              </a:spcAft>
              <a:buClr>
                <a:schemeClr val="accent1">
                  <a:lumMod val="50000"/>
                </a:schemeClr>
              </a:buClr>
              <a:buFont typeface="Arial" panose="020B0604020202020204" pitchFamily="34" charset="0"/>
              <a:buAutoNum type="arabicPeriod"/>
              <a:defRPr/>
            </a:pPr>
            <a:r>
              <a:rPr lang="en-US" sz="2400" dirty="0">
                <a:cs typeface="+mn-cs"/>
              </a:rPr>
              <a:t>At the beginning:</a:t>
            </a:r>
          </a:p>
          <a:p>
            <a:pPr marL="800100" lvl="3" indent="-342900" eaLnBrk="0" hangingPunct="0">
              <a:buClr>
                <a:schemeClr val="accent1">
                  <a:lumMod val="50000"/>
                </a:schemeClr>
              </a:buClr>
              <a:buSzPct val="150000"/>
              <a:buFont typeface="Arial" panose="020B0604020202020204" pitchFamily="34" charset="0"/>
              <a:buChar char="•"/>
              <a:defRPr/>
            </a:pPr>
            <a:r>
              <a:rPr lang="en-US" sz="2400" dirty="0">
                <a:cs typeface="+mn-cs"/>
              </a:rPr>
              <a:t>of a new relationship with an employee, or</a:t>
            </a:r>
          </a:p>
          <a:p>
            <a:pPr marL="800100" lvl="3" indent="-342900" eaLnBrk="0" hangingPunct="0">
              <a:buClr>
                <a:schemeClr val="accent1">
                  <a:lumMod val="50000"/>
                </a:schemeClr>
              </a:buClr>
              <a:buSzPct val="150000"/>
              <a:buFont typeface="Arial" panose="020B0604020202020204" pitchFamily="34" charset="0"/>
              <a:buChar char="•"/>
              <a:defRPr/>
            </a:pPr>
            <a:r>
              <a:rPr lang="en-US" sz="2400" dirty="0">
                <a:cs typeface="+mn-cs"/>
              </a:rPr>
              <a:t>when new expectations are assigned</a:t>
            </a:r>
          </a:p>
          <a:p>
            <a:pPr marL="0" lvl="1" eaLnBrk="0" hangingPunct="0">
              <a:spcBef>
                <a:spcPts val="1200"/>
              </a:spcBef>
              <a:spcAft>
                <a:spcPts val="600"/>
              </a:spcAft>
              <a:buClr>
                <a:schemeClr val="accent1">
                  <a:lumMod val="50000"/>
                </a:schemeClr>
              </a:buClr>
              <a:defRPr/>
            </a:pPr>
            <a:r>
              <a:rPr lang="en-US" sz="2400" dirty="0">
                <a:cs typeface="+mn-cs"/>
              </a:rPr>
              <a:t>2. Every day as we interact with our employees, and</a:t>
            </a:r>
          </a:p>
          <a:p>
            <a:pPr marL="0" lvl="1" eaLnBrk="0" hangingPunct="0">
              <a:spcBef>
                <a:spcPts val="1200"/>
              </a:spcBef>
              <a:spcAft>
                <a:spcPts val="600"/>
              </a:spcAft>
              <a:buClr>
                <a:schemeClr val="accent1">
                  <a:lumMod val="50000"/>
                </a:schemeClr>
              </a:buClr>
              <a:defRPr/>
            </a:pPr>
            <a:r>
              <a:rPr lang="en-US" sz="2400" dirty="0">
                <a:cs typeface="+mn-cs"/>
              </a:rPr>
              <a:t>3. During a periodic summary discussion of performance with each employee</a:t>
            </a:r>
            <a:endParaRPr lang="en-US" dirty="0"/>
          </a:p>
          <a:p>
            <a:pPr marL="0" lvl="1" eaLnBrk="0" hangingPunct="0">
              <a:spcBef>
                <a:spcPts val="1200"/>
              </a:spcBef>
              <a:spcAft>
                <a:spcPts val="600"/>
              </a:spcAft>
              <a:buClr>
                <a:schemeClr val="accent1">
                  <a:lumMod val="50000"/>
                </a:schemeClr>
              </a:buClr>
              <a:defRPr/>
            </a:pPr>
            <a:r>
              <a:rPr lang="en-US" sz="2400" dirty="0">
                <a:cs typeface="+mn-cs"/>
              </a:rPr>
              <a:t>Let’s discuss them one at </a:t>
            </a:r>
            <a:r>
              <a:rPr lang="en-US" sz="2400">
                <a:cs typeface="+mn-cs"/>
              </a:rPr>
              <a:t>a time</a:t>
            </a:r>
            <a:endParaRPr lang="en-US" sz="2400" dirty="0">
              <a:cs typeface="+mn-cs"/>
            </a:endParaRPr>
          </a:p>
        </p:txBody>
      </p:sp>
    </p:spTree>
    <p:extLst>
      <p:ext uri="{BB962C8B-B14F-4D97-AF65-F5344CB8AC3E}">
        <p14:creationId xmlns:p14="http://schemas.microsoft.com/office/powerpoint/2010/main" val="10408849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5524B-3E65-40D2-8D8E-9442EFC4C10C}"/>
              </a:ext>
            </a:extLst>
          </p:cNvPr>
          <p:cNvSpPr>
            <a:spLocks noGrp="1"/>
          </p:cNvSpPr>
          <p:nvPr>
            <p:ph type="title"/>
          </p:nvPr>
        </p:nvSpPr>
        <p:spPr/>
        <p:txBody>
          <a:bodyPr/>
          <a:lstStyle/>
          <a:p>
            <a:r>
              <a:rPr lang="en-US" dirty="0"/>
              <a:t>Moment of Truth #1</a:t>
            </a:r>
          </a:p>
        </p:txBody>
      </p:sp>
      <p:sp>
        <p:nvSpPr>
          <p:cNvPr id="5" name="Slide Number Placeholder 4">
            <a:extLst>
              <a:ext uri="{FF2B5EF4-FFF2-40B4-BE49-F238E27FC236}">
                <a16:creationId xmlns:a16="http://schemas.microsoft.com/office/drawing/2014/main" id="{ABE21BD3-2CEC-4B35-A89E-1843D0C57DD6}"/>
              </a:ext>
            </a:extLst>
          </p:cNvPr>
          <p:cNvSpPr>
            <a:spLocks noGrp="1"/>
          </p:cNvSpPr>
          <p:nvPr>
            <p:ph type="sldNum" sz="quarter" idx="12"/>
          </p:nvPr>
        </p:nvSpPr>
        <p:spPr/>
        <p:txBody>
          <a:bodyPr/>
          <a:lstStyle/>
          <a:p>
            <a:pPr>
              <a:defRPr/>
            </a:pPr>
            <a:fld id="{C46CB010-865E-43A3-B343-9D274A69DE56}" type="slidenum">
              <a:rPr lang="en-US" smtClean="0"/>
              <a:pPr>
                <a:defRPr/>
              </a:pPr>
              <a:t>12</a:t>
            </a:fld>
            <a:endParaRPr lang="en-US" dirty="0"/>
          </a:p>
        </p:txBody>
      </p:sp>
      <p:pic>
        <p:nvPicPr>
          <p:cNvPr id="6" name="Picture Placeholder 5">
            <a:extLst>
              <a:ext uri="{FF2B5EF4-FFF2-40B4-BE49-F238E27FC236}">
                <a16:creationId xmlns:a16="http://schemas.microsoft.com/office/drawing/2014/main" id="{1D50D7FA-82A6-4B99-BC13-3B4880EEB5D3}"/>
              </a:ext>
            </a:extLst>
          </p:cNvPr>
          <p:cNvPicPr>
            <a:picLocks noChangeAspect="1"/>
          </p:cNvPicPr>
          <p:nvPr/>
        </p:nvPicPr>
        <p:blipFill>
          <a:blip r:embed="rId3"/>
          <a:srcRect t="38" b="38"/>
          <a:stretch>
            <a:fillRect/>
          </a:stretch>
        </p:blipFill>
        <p:spPr>
          <a:xfrm>
            <a:off x="0" y="1219200"/>
            <a:ext cx="13335000" cy="6124222"/>
          </a:xfrm>
          <a:prstGeom prst="rect">
            <a:avLst/>
          </a:prstGeom>
        </p:spPr>
      </p:pic>
      <p:sp>
        <p:nvSpPr>
          <p:cNvPr id="8" name="TextBox 7">
            <a:extLst>
              <a:ext uri="{FF2B5EF4-FFF2-40B4-BE49-F238E27FC236}">
                <a16:creationId xmlns:a16="http://schemas.microsoft.com/office/drawing/2014/main" id="{1FFB4D7F-9D42-46B9-9325-50DCD9075AEC}"/>
              </a:ext>
            </a:extLst>
          </p:cNvPr>
          <p:cNvSpPr txBox="1"/>
          <p:nvPr/>
        </p:nvSpPr>
        <p:spPr>
          <a:xfrm>
            <a:off x="4191000" y="2438400"/>
            <a:ext cx="4495800" cy="3231654"/>
          </a:xfrm>
          <a:prstGeom prst="rect">
            <a:avLst/>
          </a:prstGeom>
          <a:noFill/>
        </p:spPr>
        <p:txBody>
          <a:bodyPr wrap="square" rtlCol="0">
            <a:spAutoFit/>
          </a:bodyPr>
          <a:lstStyle/>
          <a:p>
            <a:pPr marL="342900" lvl="1" indent="-342900" eaLnBrk="0" hangingPunct="0">
              <a:spcBef>
                <a:spcPts val="1200"/>
              </a:spcBef>
              <a:spcAft>
                <a:spcPts val="600"/>
              </a:spcAft>
              <a:buClr>
                <a:schemeClr val="accent1">
                  <a:lumMod val="50000"/>
                </a:schemeClr>
              </a:buClr>
              <a:buSzPct val="150000"/>
              <a:buFont typeface="Arial" panose="020B0604020202020204" pitchFamily="34" charset="0"/>
              <a:buChar char="•"/>
              <a:defRPr/>
            </a:pPr>
            <a:r>
              <a:rPr lang="en-US" sz="2400" dirty="0">
                <a:cs typeface="+mn-cs"/>
                <a:sym typeface="Arial Narrow"/>
              </a:rPr>
              <a:t>At the beginning</a:t>
            </a:r>
          </a:p>
          <a:p>
            <a:pPr marL="342900" lvl="1" indent="-342900" eaLnBrk="0" hangingPunct="0">
              <a:spcBef>
                <a:spcPts val="1200"/>
              </a:spcBef>
              <a:spcAft>
                <a:spcPts val="600"/>
              </a:spcAft>
              <a:buClr>
                <a:schemeClr val="accent1">
                  <a:lumMod val="50000"/>
                </a:schemeClr>
              </a:buClr>
              <a:buSzPct val="150000"/>
              <a:buFont typeface="Arial" panose="020B0604020202020204" pitchFamily="34" charset="0"/>
              <a:buChar char="•"/>
              <a:defRPr/>
            </a:pPr>
            <a:r>
              <a:rPr lang="en-US" sz="2400" dirty="0">
                <a:cs typeface="+mn-cs"/>
                <a:sym typeface="Arial Narrow"/>
              </a:rPr>
              <a:t>When new expectations are assigned</a:t>
            </a:r>
          </a:p>
          <a:p>
            <a:pPr marL="342900" lvl="1" indent="-342900" eaLnBrk="0" hangingPunct="0">
              <a:spcBef>
                <a:spcPts val="1200"/>
              </a:spcBef>
              <a:spcAft>
                <a:spcPts val="600"/>
              </a:spcAft>
              <a:buClr>
                <a:schemeClr val="accent1">
                  <a:lumMod val="50000"/>
                </a:schemeClr>
              </a:buClr>
              <a:buSzPct val="150000"/>
              <a:buFont typeface="Arial" panose="020B0604020202020204" pitchFamily="34" charset="0"/>
              <a:buChar char="•"/>
              <a:defRPr/>
            </a:pPr>
            <a:r>
              <a:rPr lang="en-US" sz="2400" dirty="0">
                <a:cs typeface="+mn-cs"/>
                <a:sym typeface="Arial Narrow"/>
              </a:rPr>
              <a:t>New procedure</a:t>
            </a:r>
          </a:p>
          <a:p>
            <a:pPr marL="342900" lvl="1" indent="-342900" eaLnBrk="0" hangingPunct="0">
              <a:spcBef>
                <a:spcPts val="1200"/>
              </a:spcBef>
              <a:spcAft>
                <a:spcPts val="600"/>
              </a:spcAft>
              <a:buClr>
                <a:schemeClr val="accent1">
                  <a:lumMod val="50000"/>
                </a:schemeClr>
              </a:buClr>
              <a:buSzPct val="150000"/>
              <a:buFont typeface="Arial" panose="020B0604020202020204" pitchFamily="34" charset="0"/>
              <a:buChar char="•"/>
              <a:defRPr/>
            </a:pPr>
            <a:r>
              <a:rPr lang="en-US" sz="2400" dirty="0">
                <a:cs typeface="+mn-cs"/>
                <a:sym typeface="Arial Narrow"/>
              </a:rPr>
              <a:t>New equipment</a:t>
            </a:r>
          </a:p>
          <a:p>
            <a:pPr marL="342900" lvl="1" indent="-342900" eaLnBrk="0" hangingPunct="0">
              <a:spcBef>
                <a:spcPts val="1200"/>
              </a:spcBef>
              <a:spcAft>
                <a:spcPts val="600"/>
              </a:spcAft>
              <a:buClr>
                <a:schemeClr val="accent1">
                  <a:lumMod val="50000"/>
                </a:schemeClr>
              </a:buClr>
              <a:buSzPct val="150000"/>
              <a:buFont typeface="Arial" panose="020B0604020202020204" pitchFamily="34" charset="0"/>
              <a:buChar char="•"/>
              <a:defRPr/>
            </a:pPr>
            <a:r>
              <a:rPr lang="en-US" sz="2400" dirty="0">
                <a:cs typeface="+mn-cs"/>
                <a:sym typeface="Arial Narrow"/>
              </a:rPr>
              <a:t>New job activity</a:t>
            </a:r>
            <a:endParaRPr lang="en-US" sz="2400" dirty="0">
              <a:cs typeface="+mn-cs"/>
            </a:endParaRPr>
          </a:p>
        </p:txBody>
      </p:sp>
    </p:spTree>
    <p:extLst>
      <p:ext uri="{BB962C8B-B14F-4D97-AF65-F5344CB8AC3E}">
        <p14:creationId xmlns:p14="http://schemas.microsoft.com/office/powerpoint/2010/main" val="217203451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135C1-29AF-4CE2-B834-EB371FF70E92}"/>
              </a:ext>
            </a:extLst>
          </p:cNvPr>
          <p:cNvSpPr>
            <a:spLocks noGrp="1"/>
          </p:cNvSpPr>
          <p:nvPr>
            <p:ph type="title"/>
          </p:nvPr>
        </p:nvSpPr>
        <p:spPr/>
        <p:txBody>
          <a:bodyPr/>
          <a:lstStyle/>
          <a:p>
            <a:r>
              <a:rPr lang="en-US" dirty="0"/>
              <a:t>Moment of Truth #1</a:t>
            </a:r>
          </a:p>
        </p:txBody>
      </p:sp>
      <p:sp>
        <p:nvSpPr>
          <p:cNvPr id="3" name="Text Placeholder 2">
            <a:extLst>
              <a:ext uri="{FF2B5EF4-FFF2-40B4-BE49-F238E27FC236}">
                <a16:creationId xmlns:a16="http://schemas.microsoft.com/office/drawing/2014/main" id="{C829BA10-5379-4B5D-9684-2BEC59D780C3}"/>
              </a:ext>
            </a:extLst>
          </p:cNvPr>
          <p:cNvSpPr>
            <a:spLocks noGrp="1"/>
          </p:cNvSpPr>
          <p:nvPr>
            <p:ph type="body" sz="half" idx="1"/>
          </p:nvPr>
        </p:nvSpPr>
        <p:spPr>
          <a:xfrm>
            <a:off x="764498" y="1905000"/>
            <a:ext cx="7693702" cy="4016115"/>
          </a:xfrm>
        </p:spPr>
        <p:txBody>
          <a:bodyPr/>
          <a:lstStyle/>
          <a:p>
            <a:pPr marL="0" lvl="1" indent="0">
              <a:spcBef>
                <a:spcPts val="1200"/>
              </a:spcBef>
              <a:spcAft>
                <a:spcPts val="600"/>
              </a:spcAft>
              <a:buClr>
                <a:schemeClr val="accent1">
                  <a:lumMod val="50000"/>
                </a:schemeClr>
              </a:buClr>
              <a:buNone/>
              <a:defRPr/>
            </a:pPr>
            <a:r>
              <a:rPr lang="en-US" sz="2400" kern="1200" dirty="0">
                <a:latin typeface="Arial" charset="0"/>
                <a:ea typeface="+mn-ea"/>
                <a:cs typeface="+mn-cs"/>
                <a:sym typeface="Arial Narrow"/>
              </a:rPr>
              <a:t>AT THE BEGINNING</a:t>
            </a:r>
            <a:endParaRPr lang="en-US" sz="2400" kern="1200" dirty="0">
              <a:latin typeface="Arial" charset="0"/>
              <a:ea typeface="+mn-ea"/>
              <a:cs typeface="+mn-cs"/>
            </a:endParaRP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As soon as relationships begin, or when new expectations are assigned</a:t>
            </a:r>
            <a:endParaRPr lang="en-US" sz="2400" kern="1200" dirty="0">
              <a:latin typeface="Arial" charset="0"/>
              <a:ea typeface="+mn-ea"/>
              <a:cs typeface="+mn-cs"/>
            </a:endParaRP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Share your intent</a:t>
            </a:r>
            <a:endParaRPr lang="en-US" sz="2400" kern="1200" dirty="0">
              <a:latin typeface="Arial" charset="0"/>
              <a:ea typeface="+mn-ea"/>
              <a:cs typeface="+mn-cs"/>
            </a:endParaRPr>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Communicate to create accountability</a:t>
            </a:r>
            <a:endParaRPr lang="en-US" sz="2400" kern="1200" dirty="0">
              <a:latin typeface="Arial" charset="0"/>
              <a:ea typeface="+mn-ea"/>
              <a:cs typeface="+mn-cs"/>
            </a:endParaRPr>
          </a:p>
          <a:p>
            <a:pPr lvl="2"/>
            <a:r>
              <a:rPr lang="en-US" dirty="0">
                <a:sym typeface="Arial Narrow"/>
              </a:rPr>
              <a:t>Job role expectations</a:t>
            </a:r>
            <a:endParaRPr lang="en-US" dirty="0"/>
          </a:p>
          <a:p>
            <a:pPr lvl="2"/>
            <a:r>
              <a:rPr lang="en-US" dirty="0">
                <a:sym typeface="Arial Narrow"/>
              </a:rPr>
              <a:t>Training and resources needed</a:t>
            </a:r>
            <a:endParaRPr lang="en-US" dirty="0"/>
          </a:p>
          <a:p>
            <a:pPr lvl="2"/>
            <a:r>
              <a:rPr lang="en-US" dirty="0">
                <a:sym typeface="Arial Narrow"/>
              </a:rPr>
              <a:t>How performance will be measured</a:t>
            </a:r>
          </a:p>
          <a:p>
            <a:pPr lvl="2"/>
            <a:r>
              <a:rPr lang="en-US" dirty="0">
                <a:sym typeface="Arial Narrow"/>
              </a:rPr>
              <a:t>How feedback will be given</a:t>
            </a:r>
            <a:endParaRPr lang="en-US" dirty="0"/>
          </a:p>
          <a:p>
            <a:pPr marL="800100" lvl="3" indent="-342900">
              <a:spcBef>
                <a:spcPct val="0"/>
              </a:spcBef>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Agree on how to communicate the difficult messages </a:t>
            </a:r>
            <a:endParaRPr lang="en-US" sz="2400" kern="1200" dirty="0">
              <a:latin typeface="Arial" charset="0"/>
              <a:ea typeface="+mn-ea"/>
              <a:cs typeface="+mn-cs"/>
            </a:endParaRPr>
          </a:p>
          <a:p>
            <a:endParaRPr lang="en-US" dirty="0"/>
          </a:p>
        </p:txBody>
      </p:sp>
      <p:sp>
        <p:nvSpPr>
          <p:cNvPr id="5" name="Slide Number Placeholder 4">
            <a:extLst>
              <a:ext uri="{FF2B5EF4-FFF2-40B4-BE49-F238E27FC236}">
                <a16:creationId xmlns:a16="http://schemas.microsoft.com/office/drawing/2014/main" id="{4D823E78-53FE-43F3-AA20-DDAE06E1C002}"/>
              </a:ext>
            </a:extLst>
          </p:cNvPr>
          <p:cNvSpPr>
            <a:spLocks noGrp="1"/>
          </p:cNvSpPr>
          <p:nvPr>
            <p:ph type="sldNum" sz="quarter" idx="12"/>
          </p:nvPr>
        </p:nvSpPr>
        <p:spPr/>
        <p:txBody>
          <a:bodyPr/>
          <a:lstStyle/>
          <a:p>
            <a:pPr>
              <a:defRPr/>
            </a:pPr>
            <a:fld id="{C46CB010-865E-43A3-B343-9D274A69DE56}" type="slidenum">
              <a:rPr lang="en-US" smtClean="0"/>
              <a:pPr>
                <a:defRPr/>
              </a:pPr>
              <a:t>13</a:t>
            </a:fld>
            <a:endParaRPr lang="en-US" dirty="0"/>
          </a:p>
        </p:txBody>
      </p:sp>
    </p:spTree>
    <p:extLst>
      <p:ext uri="{BB962C8B-B14F-4D97-AF65-F5344CB8AC3E}">
        <p14:creationId xmlns:p14="http://schemas.microsoft.com/office/powerpoint/2010/main" val="90033200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414A3-D055-4CB2-894A-9341CE1A0FAC}"/>
              </a:ext>
            </a:extLst>
          </p:cNvPr>
          <p:cNvSpPr>
            <a:spLocks noGrp="1"/>
          </p:cNvSpPr>
          <p:nvPr>
            <p:ph type="title"/>
          </p:nvPr>
        </p:nvSpPr>
        <p:spPr/>
        <p:txBody>
          <a:bodyPr/>
          <a:lstStyle/>
          <a:p>
            <a:r>
              <a:rPr lang="en-US" dirty="0"/>
              <a:t>Moments of Truth #2</a:t>
            </a:r>
          </a:p>
        </p:txBody>
      </p:sp>
      <p:sp>
        <p:nvSpPr>
          <p:cNvPr id="5" name="Slide Number Placeholder 4">
            <a:extLst>
              <a:ext uri="{FF2B5EF4-FFF2-40B4-BE49-F238E27FC236}">
                <a16:creationId xmlns:a16="http://schemas.microsoft.com/office/drawing/2014/main" id="{1C752B39-7EBB-4513-B3F2-F9C08E5E2062}"/>
              </a:ext>
            </a:extLst>
          </p:cNvPr>
          <p:cNvSpPr>
            <a:spLocks noGrp="1"/>
          </p:cNvSpPr>
          <p:nvPr>
            <p:ph type="sldNum" sz="quarter" idx="12"/>
          </p:nvPr>
        </p:nvSpPr>
        <p:spPr/>
        <p:txBody>
          <a:bodyPr/>
          <a:lstStyle/>
          <a:p>
            <a:pPr>
              <a:defRPr/>
            </a:pPr>
            <a:fld id="{C46CB010-865E-43A3-B343-9D274A69DE56}" type="slidenum">
              <a:rPr lang="en-US" smtClean="0"/>
              <a:pPr>
                <a:defRPr/>
              </a:pPr>
              <a:t>14</a:t>
            </a:fld>
            <a:endParaRPr lang="en-US" dirty="0"/>
          </a:p>
        </p:txBody>
      </p:sp>
      <p:pic>
        <p:nvPicPr>
          <p:cNvPr id="6" name="Picture Placeholder 5">
            <a:extLst>
              <a:ext uri="{FF2B5EF4-FFF2-40B4-BE49-F238E27FC236}">
                <a16:creationId xmlns:a16="http://schemas.microsoft.com/office/drawing/2014/main" id="{CB74E747-329B-48DA-B559-15EFBD2F91E6}"/>
              </a:ext>
            </a:extLst>
          </p:cNvPr>
          <p:cNvPicPr>
            <a:picLocks noChangeAspect="1"/>
          </p:cNvPicPr>
          <p:nvPr/>
        </p:nvPicPr>
        <p:blipFill>
          <a:blip r:embed="rId3"/>
          <a:srcRect t="38" b="38"/>
          <a:stretch>
            <a:fillRect/>
          </a:stretch>
        </p:blipFill>
        <p:spPr>
          <a:xfrm>
            <a:off x="0" y="1524000"/>
            <a:ext cx="9372600" cy="4782532"/>
          </a:xfrm>
          <a:prstGeom prst="rect">
            <a:avLst/>
          </a:prstGeom>
        </p:spPr>
      </p:pic>
    </p:spTree>
    <p:extLst>
      <p:ext uri="{BB962C8B-B14F-4D97-AF65-F5344CB8AC3E}">
        <p14:creationId xmlns:p14="http://schemas.microsoft.com/office/powerpoint/2010/main" val="270148871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01634-2C1C-4FE3-936C-6492B4104BC0}"/>
              </a:ext>
            </a:extLst>
          </p:cNvPr>
          <p:cNvSpPr>
            <a:spLocks noGrp="1"/>
          </p:cNvSpPr>
          <p:nvPr>
            <p:ph type="title"/>
          </p:nvPr>
        </p:nvSpPr>
        <p:spPr>
          <a:xfrm>
            <a:off x="762000" y="533400"/>
            <a:ext cx="7696200" cy="1143000"/>
          </a:xfrm>
        </p:spPr>
        <p:txBody>
          <a:bodyPr vert="horz" wrap="square" lIns="91440" tIns="45720" rIns="91440" bIns="45720" numCol="1" anchor="b" anchorCtr="0" compatLnSpc="1">
            <a:prstTxWarp prst="textNoShape">
              <a:avLst/>
            </a:prstTxWarp>
            <a:normAutofit/>
          </a:bodyPr>
          <a:lstStyle/>
          <a:p>
            <a:r>
              <a:rPr lang="en-US">
                <a:latin typeface="+mj-lt"/>
                <a:ea typeface="+mj-ea"/>
                <a:cs typeface="+mj-cs"/>
              </a:rPr>
              <a:t>Moment of Truth #2</a:t>
            </a:r>
          </a:p>
        </p:txBody>
      </p:sp>
      <p:sp>
        <p:nvSpPr>
          <p:cNvPr id="6" name="Rectangle 5">
            <a:extLst>
              <a:ext uri="{FF2B5EF4-FFF2-40B4-BE49-F238E27FC236}">
                <a16:creationId xmlns:a16="http://schemas.microsoft.com/office/drawing/2014/main" id="{27879D08-4434-4BF3-89E6-B79CDF6CCEC0}"/>
              </a:ext>
            </a:extLst>
          </p:cNvPr>
          <p:cNvSpPr/>
          <p:nvPr/>
        </p:nvSpPr>
        <p:spPr bwMode="auto">
          <a:xfrm>
            <a:off x="304800" y="1752600"/>
            <a:ext cx="4916336" cy="4191000"/>
          </a:xfrm>
          <a:prstGeom prst="rect">
            <a:avLst/>
          </a:prstGeom>
          <a:noFill/>
          <a:ln>
            <a:noFill/>
          </a:ln>
        </p:spPr>
        <p:txBody>
          <a:bodyPr vert="horz" wrap="square" lIns="91440" tIns="45720" rIns="91440" bIns="45720" numCol="1" anchor="t" anchorCtr="0" compatLnSpc="1">
            <a:prstTxWarp prst="textNoShape">
              <a:avLst/>
            </a:prstTxWarp>
            <a:normAutofit/>
          </a:bodyPr>
          <a:lstStyle/>
          <a:p>
            <a:pPr marL="0" lvl="1" eaLnBrk="0" hangingPunct="0">
              <a:lnSpc>
                <a:spcPct val="90000"/>
              </a:lnSpc>
              <a:spcBef>
                <a:spcPct val="20000"/>
              </a:spcBef>
              <a:buClr>
                <a:schemeClr val="accent1">
                  <a:lumMod val="50000"/>
                </a:schemeClr>
              </a:buClr>
              <a:buSzPct val="150000"/>
              <a:defRPr/>
            </a:pPr>
            <a:r>
              <a:rPr lang="en-US" sz="2000" dirty="0">
                <a:latin typeface="+mn-lt"/>
              </a:rPr>
              <a:t>EVERY DAY</a:t>
            </a:r>
          </a:p>
          <a:p>
            <a:pPr marL="457200" lvl="3" eaLnBrk="0" hangingPunct="0">
              <a:lnSpc>
                <a:spcPct val="90000"/>
              </a:lnSpc>
              <a:spcBef>
                <a:spcPct val="20000"/>
              </a:spcBef>
              <a:buClr>
                <a:schemeClr val="accent1">
                  <a:lumMod val="50000"/>
                </a:schemeClr>
              </a:buClr>
              <a:buSzPct val="150000"/>
              <a:defRPr/>
            </a:pPr>
            <a:r>
              <a:rPr lang="en-US" sz="2000" dirty="0">
                <a:latin typeface="+mn-lt"/>
              </a:rPr>
              <a:t>As you interact with each other… </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2000" dirty="0">
                <a:latin typeface="+mn-lt"/>
              </a:rPr>
              <a:t>Pay attention to what people are doing and provide feedback</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20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2000" dirty="0">
                <a:latin typeface="+mn-lt"/>
              </a:rPr>
              <a:t>Recognize what’s right and provide positive re-enforcement</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20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2000" dirty="0">
                <a:latin typeface="+mn-lt"/>
              </a:rPr>
              <a:t>Coach to improve what’s wrong and provide focused feedback</a:t>
            </a: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endParaRPr lang="en-US" sz="2000" dirty="0">
              <a:latin typeface="+mn-lt"/>
            </a:endParaRPr>
          </a:p>
          <a:p>
            <a:pPr marL="800100" lvl="3" indent="-342900" eaLnBrk="0" hangingPunct="0">
              <a:lnSpc>
                <a:spcPct val="90000"/>
              </a:lnSpc>
              <a:spcBef>
                <a:spcPct val="20000"/>
              </a:spcBef>
              <a:buClr>
                <a:schemeClr val="accent1">
                  <a:lumMod val="50000"/>
                </a:schemeClr>
              </a:buClr>
              <a:buSzPct val="150000"/>
              <a:buFont typeface="Arial" panose="020B0604020202020204" pitchFamily="34" charset="0"/>
              <a:buChar char="•"/>
              <a:defRPr/>
            </a:pPr>
            <a:r>
              <a:rPr lang="en-US" sz="2000" dirty="0">
                <a:latin typeface="+mn-lt"/>
              </a:rPr>
              <a:t>Reinforce standards and expectations at every opportunity</a:t>
            </a:r>
          </a:p>
        </p:txBody>
      </p:sp>
      <p:pic>
        <p:nvPicPr>
          <p:cNvPr id="7" name="Picture 6">
            <a:extLst>
              <a:ext uri="{FF2B5EF4-FFF2-40B4-BE49-F238E27FC236}">
                <a16:creationId xmlns:a16="http://schemas.microsoft.com/office/drawing/2014/main" id="{5334F171-D319-45D9-9CA3-48369F44E97C}"/>
              </a:ext>
            </a:extLst>
          </p:cNvPr>
          <p:cNvPicPr>
            <a:picLocks noChangeAspect="1"/>
          </p:cNvPicPr>
          <p:nvPr/>
        </p:nvPicPr>
        <p:blipFill rotWithShape="1">
          <a:blip r:embed="rId3"/>
          <a:srcRect t="12180" b="14841"/>
          <a:stretch/>
        </p:blipFill>
        <p:spPr>
          <a:xfrm>
            <a:off x="5221136" y="2209800"/>
            <a:ext cx="3273725" cy="3505200"/>
          </a:xfrm>
          <a:prstGeom prst="rect">
            <a:avLst/>
          </a:prstGeom>
          <a:noFill/>
        </p:spPr>
      </p:pic>
      <p:sp>
        <p:nvSpPr>
          <p:cNvPr id="5" name="Slide Number Placeholder 4">
            <a:extLst>
              <a:ext uri="{FF2B5EF4-FFF2-40B4-BE49-F238E27FC236}">
                <a16:creationId xmlns:a16="http://schemas.microsoft.com/office/drawing/2014/main" id="{D35E3D65-2F81-4A5A-8F37-394613ADE79A}"/>
              </a:ext>
            </a:extLst>
          </p:cNvPr>
          <p:cNvSpPr>
            <a:spLocks noGrp="1"/>
          </p:cNvSpPr>
          <p:nvPr>
            <p:ph type="sldNum" sz="quarter" idx="12"/>
          </p:nvPr>
        </p:nvSpPr>
        <p:spPr>
          <a:xfrm>
            <a:off x="6858000" y="6400800"/>
            <a:ext cx="1600200" cy="457200"/>
          </a:xfrm>
        </p:spPr>
        <p:txBody>
          <a:bodyPr vert="horz" wrap="square" lIns="91440" tIns="45720" rIns="91440" bIns="45720" numCol="1" anchor="t" anchorCtr="0" compatLnSpc="1">
            <a:prstTxWarp prst="textNoShape">
              <a:avLst/>
            </a:prstTxWarp>
            <a:normAutofit/>
          </a:bodyPr>
          <a:lstStyle/>
          <a:p>
            <a:pPr>
              <a:spcAft>
                <a:spcPts val="600"/>
              </a:spcAft>
              <a:defRPr/>
            </a:pPr>
            <a:fld id="{C46CB010-865E-43A3-B343-9D274A69DE56}" type="slidenum">
              <a:rPr lang="en-US" kern="1200">
                <a:latin typeface="Arial" charset="0"/>
                <a:ea typeface="+mn-ea"/>
                <a:cs typeface="+mn-cs"/>
              </a:rPr>
              <a:pPr>
                <a:spcAft>
                  <a:spcPts val="600"/>
                </a:spcAft>
                <a:defRPr/>
              </a:pPr>
              <a:t>15</a:t>
            </a:fld>
            <a:endParaRPr lang="en-US" kern="1200">
              <a:latin typeface="Arial" charset="0"/>
              <a:ea typeface="+mn-ea"/>
              <a:cs typeface="+mn-cs"/>
            </a:endParaRPr>
          </a:p>
        </p:txBody>
      </p:sp>
      <p:sp>
        <p:nvSpPr>
          <p:cNvPr id="3" name="TextBox 2">
            <a:extLst>
              <a:ext uri="{FF2B5EF4-FFF2-40B4-BE49-F238E27FC236}">
                <a16:creationId xmlns:a16="http://schemas.microsoft.com/office/drawing/2014/main" id="{CE9EBB87-81B0-4014-AC0B-CFFF683F1539}"/>
              </a:ext>
            </a:extLst>
          </p:cNvPr>
          <p:cNvSpPr txBox="1"/>
          <p:nvPr/>
        </p:nvSpPr>
        <p:spPr>
          <a:xfrm>
            <a:off x="6248400" y="5715000"/>
            <a:ext cx="1752600" cy="276999"/>
          </a:xfrm>
          <a:prstGeom prst="rect">
            <a:avLst/>
          </a:prstGeom>
          <a:noFill/>
        </p:spPr>
        <p:txBody>
          <a:bodyPr wrap="square" rtlCol="0">
            <a:spAutoFit/>
          </a:bodyPr>
          <a:lstStyle/>
          <a:p>
            <a:r>
              <a:rPr lang="en-US" sz="1200" b="1" dirty="0">
                <a:solidFill>
                  <a:srgbClr val="FF0000"/>
                </a:solidFill>
              </a:rPr>
              <a:t>“De-Energized”</a:t>
            </a:r>
          </a:p>
        </p:txBody>
      </p:sp>
    </p:spTree>
    <p:extLst>
      <p:ext uri="{BB962C8B-B14F-4D97-AF65-F5344CB8AC3E}">
        <p14:creationId xmlns:p14="http://schemas.microsoft.com/office/powerpoint/2010/main" val="33224563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B4066-08B4-4235-91B3-AA39C42DD566}"/>
              </a:ext>
            </a:extLst>
          </p:cNvPr>
          <p:cNvSpPr>
            <a:spLocks noGrp="1"/>
          </p:cNvSpPr>
          <p:nvPr>
            <p:ph type="title"/>
          </p:nvPr>
        </p:nvSpPr>
        <p:spPr/>
        <p:txBody>
          <a:bodyPr/>
          <a:lstStyle/>
          <a:p>
            <a:r>
              <a:rPr lang="en-US" dirty="0"/>
              <a:t>Moment of Truth #3</a:t>
            </a:r>
          </a:p>
        </p:txBody>
      </p:sp>
      <p:sp>
        <p:nvSpPr>
          <p:cNvPr id="5" name="Slide Number Placeholder 4">
            <a:extLst>
              <a:ext uri="{FF2B5EF4-FFF2-40B4-BE49-F238E27FC236}">
                <a16:creationId xmlns:a16="http://schemas.microsoft.com/office/drawing/2014/main" id="{1A0A8C40-25D0-4601-960D-26709BAAA8C1}"/>
              </a:ext>
            </a:extLst>
          </p:cNvPr>
          <p:cNvSpPr>
            <a:spLocks noGrp="1"/>
          </p:cNvSpPr>
          <p:nvPr>
            <p:ph type="sldNum" sz="quarter" idx="12"/>
          </p:nvPr>
        </p:nvSpPr>
        <p:spPr/>
        <p:txBody>
          <a:bodyPr/>
          <a:lstStyle/>
          <a:p>
            <a:pPr>
              <a:defRPr/>
            </a:pPr>
            <a:fld id="{C46CB010-865E-43A3-B343-9D274A69DE56}" type="slidenum">
              <a:rPr lang="en-US" smtClean="0"/>
              <a:pPr>
                <a:defRPr/>
              </a:pPr>
              <a:t>16</a:t>
            </a:fld>
            <a:endParaRPr lang="en-US" dirty="0"/>
          </a:p>
        </p:txBody>
      </p:sp>
      <p:pic>
        <p:nvPicPr>
          <p:cNvPr id="6" name="Picture Placeholder 14">
            <a:extLst>
              <a:ext uri="{FF2B5EF4-FFF2-40B4-BE49-F238E27FC236}">
                <a16:creationId xmlns:a16="http://schemas.microsoft.com/office/drawing/2014/main" id="{FB591B2F-9DAC-4C4D-A42B-457D53E12C9A}"/>
              </a:ext>
            </a:extLst>
          </p:cNvPr>
          <p:cNvPicPr>
            <a:picLocks noChangeAspect="1"/>
          </p:cNvPicPr>
          <p:nvPr/>
        </p:nvPicPr>
        <p:blipFill>
          <a:blip r:embed="rId3"/>
          <a:srcRect t="20" b="20"/>
          <a:stretch>
            <a:fillRect/>
          </a:stretch>
        </p:blipFill>
        <p:spPr>
          <a:xfrm>
            <a:off x="-381000" y="1905000"/>
            <a:ext cx="9906000" cy="4401532"/>
          </a:xfrm>
          <a:prstGeom prst="rect">
            <a:avLst/>
          </a:prstGeom>
        </p:spPr>
      </p:pic>
    </p:spTree>
    <p:extLst>
      <p:ext uri="{BB962C8B-B14F-4D97-AF65-F5344CB8AC3E}">
        <p14:creationId xmlns:p14="http://schemas.microsoft.com/office/powerpoint/2010/main" val="391446372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A8E89-F8CB-4566-849C-E2E0D9006F5D}"/>
              </a:ext>
            </a:extLst>
          </p:cNvPr>
          <p:cNvSpPr>
            <a:spLocks noGrp="1"/>
          </p:cNvSpPr>
          <p:nvPr>
            <p:ph type="title"/>
          </p:nvPr>
        </p:nvSpPr>
        <p:spPr/>
        <p:txBody>
          <a:bodyPr/>
          <a:lstStyle/>
          <a:p>
            <a:r>
              <a:rPr lang="en-US" dirty="0"/>
              <a:t>Moment of Truth #3</a:t>
            </a:r>
          </a:p>
        </p:txBody>
      </p:sp>
      <p:sp>
        <p:nvSpPr>
          <p:cNvPr id="3" name="Text Placeholder 2">
            <a:extLst>
              <a:ext uri="{FF2B5EF4-FFF2-40B4-BE49-F238E27FC236}">
                <a16:creationId xmlns:a16="http://schemas.microsoft.com/office/drawing/2014/main" id="{28075D68-62AC-4B90-8612-625803FFFF10}"/>
              </a:ext>
            </a:extLst>
          </p:cNvPr>
          <p:cNvSpPr>
            <a:spLocks noGrp="1"/>
          </p:cNvSpPr>
          <p:nvPr>
            <p:ph type="body" sz="half" idx="1"/>
          </p:nvPr>
        </p:nvSpPr>
        <p:spPr>
          <a:xfrm>
            <a:off x="762000" y="1905000"/>
            <a:ext cx="4267200" cy="4038600"/>
          </a:xfrm>
        </p:spPr>
        <p:txBody>
          <a:bodyPr/>
          <a:lstStyle/>
          <a:p>
            <a:pPr marL="0" lvl="1" indent="0">
              <a:spcBef>
                <a:spcPts val="1200"/>
              </a:spcBef>
              <a:spcAft>
                <a:spcPts val="600"/>
              </a:spcAft>
              <a:buClr>
                <a:schemeClr val="accent1">
                  <a:lumMod val="50000"/>
                </a:schemeClr>
              </a:buClr>
              <a:buNone/>
              <a:defRPr/>
            </a:pPr>
            <a:r>
              <a:rPr lang="en-US" sz="2400" kern="1200" dirty="0">
                <a:latin typeface="Arial" charset="0"/>
                <a:ea typeface="+mn-ea"/>
                <a:cs typeface="+mn-cs"/>
                <a:sym typeface="Arial Narrow"/>
              </a:rPr>
              <a:t>PERIODIC SUMMARY DISCUSSIONS</a:t>
            </a:r>
            <a:endParaRPr lang="en-US" sz="2400" kern="1200" dirty="0">
              <a:latin typeface="Arial" charset="0"/>
              <a:ea typeface="+mn-ea"/>
              <a:cs typeface="+mn-cs"/>
            </a:endParaRPr>
          </a:p>
          <a:p>
            <a:pPr marL="342900" lvl="2" indent="-342900">
              <a:lnSpc>
                <a:spcPct val="90000"/>
              </a:lnSpc>
              <a:buClr>
                <a:schemeClr val="accent1">
                  <a:lumMod val="50000"/>
                </a:schemeClr>
              </a:buClr>
              <a:buFont typeface="Arial" panose="020B0604020202020204" pitchFamily="34" charset="0"/>
              <a:buChar char="•"/>
              <a:defRPr/>
            </a:pPr>
            <a:r>
              <a:rPr lang="en-US" sz="2400" kern="1200" dirty="0">
                <a:ea typeface="+mn-ea"/>
                <a:cs typeface="Arial" charset="0"/>
                <a:sym typeface="Arial Narrow"/>
              </a:rPr>
              <a:t>For employees</a:t>
            </a:r>
            <a:endParaRPr lang="en-US" sz="2400"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One hour, once per quarter</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Prepare them for what will be discussed</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Past performance </a:t>
            </a: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Current status </a:t>
            </a: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Future goals and development needs</a:t>
            </a:r>
            <a:endParaRPr lang="en-US" kern="1200" dirty="0">
              <a:ea typeface="+mn-ea"/>
              <a:cs typeface="Arial" charset="0"/>
            </a:endParaRPr>
          </a:p>
          <a:p>
            <a:pPr marL="800100" lvl="3" indent="-342900">
              <a:lnSpc>
                <a:spcPct val="90000"/>
              </a:lnSpc>
              <a:buClr>
                <a:schemeClr val="accent1">
                  <a:lumMod val="50000"/>
                </a:schemeClr>
              </a:buClr>
              <a:buFont typeface="Arial" panose="020B0604020202020204" pitchFamily="34" charset="0"/>
              <a:buChar char="•"/>
              <a:defRPr/>
            </a:pPr>
            <a:r>
              <a:rPr lang="en-US" kern="1200" dirty="0">
                <a:ea typeface="+mn-ea"/>
                <a:cs typeface="Arial" charset="0"/>
                <a:sym typeface="Arial Narrow"/>
              </a:rPr>
              <a:t>Employee does most of the talking</a:t>
            </a:r>
            <a:endParaRPr lang="en-US" kern="1200" dirty="0">
              <a:ea typeface="+mn-ea"/>
              <a:cs typeface="Arial" charset="0"/>
            </a:endParaRPr>
          </a:p>
          <a:p>
            <a:endParaRPr lang="en-US" dirty="0"/>
          </a:p>
        </p:txBody>
      </p:sp>
      <p:sp>
        <p:nvSpPr>
          <p:cNvPr id="5" name="Slide Number Placeholder 4">
            <a:extLst>
              <a:ext uri="{FF2B5EF4-FFF2-40B4-BE49-F238E27FC236}">
                <a16:creationId xmlns:a16="http://schemas.microsoft.com/office/drawing/2014/main" id="{B8C5B41F-613A-43C4-BEAB-DC9EEA82F33E}"/>
              </a:ext>
            </a:extLst>
          </p:cNvPr>
          <p:cNvSpPr>
            <a:spLocks noGrp="1"/>
          </p:cNvSpPr>
          <p:nvPr>
            <p:ph type="sldNum" sz="quarter" idx="12"/>
          </p:nvPr>
        </p:nvSpPr>
        <p:spPr/>
        <p:txBody>
          <a:bodyPr/>
          <a:lstStyle/>
          <a:p>
            <a:pPr>
              <a:defRPr/>
            </a:pPr>
            <a:fld id="{C46CB010-865E-43A3-B343-9D274A69DE56}" type="slidenum">
              <a:rPr lang="en-US" smtClean="0"/>
              <a:pPr>
                <a:defRPr/>
              </a:pPr>
              <a:t>17</a:t>
            </a:fld>
            <a:endParaRPr lang="en-US" dirty="0"/>
          </a:p>
        </p:txBody>
      </p:sp>
      <p:pic>
        <p:nvPicPr>
          <p:cNvPr id="6" name="Picture 5">
            <a:extLst>
              <a:ext uri="{FF2B5EF4-FFF2-40B4-BE49-F238E27FC236}">
                <a16:creationId xmlns:a16="http://schemas.microsoft.com/office/drawing/2014/main" id="{1C2A679A-5810-4B63-9D5B-141916D890D5}"/>
              </a:ext>
            </a:extLst>
          </p:cNvPr>
          <p:cNvPicPr>
            <a:picLocks noChangeAspect="1"/>
          </p:cNvPicPr>
          <p:nvPr/>
        </p:nvPicPr>
        <p:blipFill rotWithShape="1">
          <a:blip r:embed="rId3"/>
          <a:srcRect l="8108" t="1094" r="5405" b="3166"/>
          <a:stretch/>
        </p:blipFill>
        <p:spPr>
          <a:xfrm>
            <a:off x="5334000" y="1904999"/>
            <a:ext cx="2667000" cy="3962402"/>
          </a:xfrm>
          <a:prstGeom prst="rect">
            <a:avLst/>
          </a:prstGeom>
        </p:spPr>
      </p:pic>
    </p:spTree>
    <p:extLst>
      <p:ext uri="{BB962C8B-B14F-4D97-AF65-F5344CB8AC3E}">
        <p14:creationId xmlns:p14="http://schemas.microsoft.com/office/powerpoint/2010/main" val="125076022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CAC7B3D-DE27-4947-9D03-0AD58CA6DE2A}"/>
              </a:ext>
            </a:extLst>
          </p:cNvPr>
          <p:cNvSpPr>
            <a:spLocks noGrp="1"/>
          </p:cNvSpPr>
          <p:nvPr>
            <p:ph type="title"/>
          </p:nvPr>
        </p:nvSpPr>
        <p:spPr>
          <a:xfrm>
            <a:off x="762000" y="533400"/>
            <a:ext cx="7696200" cy="1143000"/>
          </a:xfrm>
        </p:spPr>
        <p:txBody>
          <a:bodyPr/>
          <a:lstStyle/>
          <a:p>
            <a:r>
              <a:rPr lang="en-US" dirty="0"/>
              <a:t>Moment of Truth #3</a:t>
            </a:r>
          </a:p>
        </p:txBody>
      </p:sp>
      <p:sp>
        <p:nvSpPr>
          <p:cNvPr id="3" name="Text Placeholder 2">
            <a:extLst>
              <a:ext uri="{FF2B5EF4-FFF2-40B4-BE49-F238E27FC236}">
                <a16:creationId xmlns:a16="http://schemas.microsoft.com/office/drawing/2014/main" id="{C60CC77E-AC5B-4196-975D-4758670D596E}"/>
              </a:ext>
            </a:extLst>
          </p:cNvPr>
          <p:cNvSpPr>
            <a:spLocks noGrp="1"/>
          </p:cNvSpPr>
          <p:nvPr>
            <p:ph sz="half" idx="1"/>
          </p:nvPr>
        </p:nvSpPr>
        <p:spPr>
          <a:xfrm>
            <a:off x="762000" y="1905000"/>
            <a:ext cx="3771900" cy="4038600"/>
          </a:xfrm>
        </p:spPr>
        <p:txBody>
          <a:bodyPr wrap="square" anchor="t">
            <a:normAutofit/>
          </a:bodyPr>
          <a:lstStyle/>
          <a:p>
            <a:pPr marL="0" lvl="1" indent="0">
              <a:lnSpc>
                <a:spcPct val="90000"/>
              </a:lnSpc>
              <a:spcBef>
                <a:spcPts val="1200"/>
              </a:spcBef>
              <a:spcAft>
                <a:spcPts val="600"/>
              </a:spcAft>
              <a:buClr>
                <a:schemeClr val="accent1">
                  <a:lumMod val="50000"/>
                </a:schemeClr>
              </a:buClr>
              <a:buNone/>
              <a:defRPr/>
            </a:pPr>
            <a:r>
              <a:rPr lang="en-US" sz="2000" kern="1200" dirty="0"/>
              <a:t>PERIODIC SUMMARY DISCUSSIONS</a:t>
            </a:r>
          </a:p>
          <a:p>
            <a:pPr marL="342900" lvl="2" indent="-342900">
              <a:lnSpc>
                <a:spcPct val="90000"/>
              </a:lnSpc>
              <a:buClr>
                <a:schemeClr val="accent1">
                  <a:lumMod val="50000"/>
                </a:schemeClr>
              </a:buClr>
              <a:buFont typeface="Arial" panose="020B0604020202020204" pitchFamily="34" charset="0"/>
              <a:buChar char="•"/>
              <a:defRPr/>
            </a:pPr>
            <a:r>
              <a:rPr lang="en-US" kern="1200" dirty="0"/>
              <a:t>For leaders</a:t>
            </a:r>
          </a:p>
          <a:p>
            <a:pPr marL="800100" lvl="3" indent="-342900">
              <a:lnSpc>
                <a:spcPct val="90000"/>
              </a:lnSpc>
              <a:buClr>
                <a:schemeClr val="accent1">
                  <a:lumMod val="50000"/>
                </a:schemeClr>
              </a:buClr>
              <a:buFont typeface="Arial" panose="020B0604020202020204" pitchFamily="34" charset="0"/>
              <a:buChar char="•"/>
              <a:defRPr/>
            </a:pPr>
            <a:r>
              <a:rPr lang="en-US" sz="2000" kern="1200" dirty="0"/>
              <a:t>One hour, once per month</a:t>
            </a:r>
          </a:p>
          <a:p>
            <a:pPr marL="800100" lvl="3" indent="-342900">
              <a:lnSpc>
                <a:spcPct val="90000"/>
              </a:lnSpc>
              <a:buClr>
                <a:schemeClr val="accent1">
                  <a:lumMod val="50000"/>
                </a:schemeClr>
              </a:buClr>
              <a:buFont typeface="Arial" panose="020B0604020202020204" pitchFamily="34" charset="0"/>
              <a:buChar char="•"/>
              <a:defRPr/>
            </a:pPr>
            <a:r>
              <a:rPr lang="en-US" sz="2000" kern="1200" dirty="0"/>
              <a:t>Structured according to what’s important</a:t>
            </a:r>
          </a:p>
          <a:p>
            <a:pPr marL="800100" lvl="3" indent="-342900">
              <a:lnSpc>
                <a:spcPct val="90000"/>
              </a:lnSpc>
              <a:buClr>
                <a:schemeClr val="accent1">
                  <a:lumMod val="50000"/>
                </a:schemeClr>
              </a:buClr>
              <a:buFont typeface="Arial" panose="020B0604020202020204" pitchFamily="34" charset="0"/>
              <a:buChar char="•"/>
              <a:defRPr/>
            </a:pPr>
            <a:r>
              <a:rPr lang="en-US" sz="2000" kern="1200" dirty="0"/>
              <a:t>Subordinate does most of the talking</a:t>
            </a:r>
          </a:p>
          <a:p>
            <a:pPr marL="800100" lvl="3" indent="-342900">
              <a:lnSpc>
                <a:spcPct val="90000"/>
              </a:lnSpc>
              <a:buClr>
                <a:schemeClr val="accent1">
                  <a:lumMod val="50000"/>
                </a:schemeClr>
              </a:buClr>
              <a:buFont typeface="Arial" panose="020B0604020202020204" pitchFamily="34" charset="0"/>
              <a:buChar char="•"/>
              <a:defRPr/>
            </a:pPr>
            <a:r>
              <a:rPr lang="en-US" sz="2000" kern="1200" dirty="0"/>
              <a:t>Discuss SMART goals that have been established</a:t>
            </a:r>
          </a:p>
          <a:p>
            <a:pPr>
              <a:lnSpc>
                <a:spcPct val="90000"/>
              </a:lnSpc>
            </a:pPr>
            <a:endParaRPr lang="en-US" sz="2000" dirty="0"/>
          </a:p>
        </p:txBody>
      </p:sp>
      <p:pic>
        <p:nvPicPr>
          <p:cNvPr id="6" name="Picture 5">
            <a:extLst>
              <a:ext uri="{FF2B5EF4-FFF2-40B4-BE49-F238E27FC236}">
                <a16:creationId xmlns:a16="http://schemas.microsoft.com/office/drawing/2014/main" id="{948EFF53-1AA5-4EE1-BFAA-33D0A4F1610D}"/>
              </a:ext>
            </a:extLst>
          </p:cNvPr>
          <p:cNvPicPr>
            <a:picLocks noChangeAspect="1"/>
          </p:cNvPicPr>
          <p:nvPr/>
        </p:nvPicPr>
        <p:blipFill rotWithShape="1">
          <a:blip r:embed="rId3"/>
          <a:srcRect t="16136" b="11246"/>
          <a:stretch/>
        </p:blipFill>
        <p:spPr>
          <a:xfrm>
            <a:off x="4686300" y="1905000"/>
            <a:ext cx="3771900" cy="4038600"/>
          </a:xfrm>
          <a:prstGeom prst="rect">
            <a:avLst/>
          </a:prstGeom>
          <a:noFill/>
        </p:spPr>
      </p:pic>
      <p:sp>
        <p:nvSpPr>
          <p:cNvPr id="5" name="Slide Number Placeholder 4">
            <a:extLst>
              <a:ext uri="{FF2B5EF4-FFF2-40B4-BE49-F238E27FC236}">
                <a16:creationId xmlns:a16="http://schemas.microsoft.com/office/drawing/2014/main" id="{9F5D8F1B-00E4-4091-AA70-FD490656138A}"/>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18</a:t>
            </a:fld>
            <a:endParaRPr lang="en-US"/>
          </a:p>
        </p:txBody>
      </p:sp>
    </p:spTree>
    <p:extLst>
      <p:ext uri="{BB962C8B-B14F-4D97-AF65-F5344CB8AC3E}">
        <p14:creationId xmlns:p14="http://schemas.microsoft.com/office/powerpoint/2010/main" val="199449034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FD9B7-EBED-4B94-A784-B7E3E66C4BB0}"/>
              </a:ext>
            </a:extLst>
          </p:cNvPr>
          <p:cNvSpPr>
            <a:spLocks noGrp="1"/>
          </p:cNvSpPr>
          <p:nvPr>
            <p:ph type="title"/>
          </p:nvPr>
        </p:nvSpPr>
        <p:spPr>
          <a:xfrm>
            <a:off x="762000" y="533400"/>
            <a:ext cx="7696200" cy="1143000"/>
          </a:xfrm>
        </p:spPr>
        <p:txBody>
          <a:bodyPr wrap="square" anchor="b">
            <a:normAutofit/>
          </a:bodyPr>
          <a:lstStyle/>
          <a:p>
            <a:r>
              <a:rPr lang="en-US" dirty="0"/>
              <a:t>SMART GOAL-SETTING</a:t>
            </a:r>
          </a:p>
        </p:txBody>
      </p:sp>
      <p:sp>
        <p:nvSpPr>
          <p:cNvPr id="3" name="Text Placeholder 2">
            <a:extLst>
              <a:ext uri="{FF2B5EF4-FFF2-40B4-BE49-F238E27FC236}">
                <a16:creationId xmlns:a16="http://schemas.microsoft.com/office/drawing/2014/main" id="{6A7BA36E-A323-4D4A-96BA-E8133288B7EF}"/>
              </a:ext>
            </a:extLst>
          </p:cNvPr>
          <p:cNvSpPr>
            <a:spLocks noGrp="1"/>
          </p:cNvSpPr>
          <p:nvPr>
            <p:ph sz="half" idx="1"/>
          </p:nvPr>
        </p:nvSpPr>
        <p:spPr>
          <a:xfrm>
            <a:off x="762000" y="1905000"/>
            <a:ext cx="4953000" cy="4038600"/>
          </a:xfrm>
        </p:spPr>
        <p:txBody>
          <a:bodyPr wrap="square" anchor="t">
            <a:normAutofit/>
          </a:bodyPr>
          <a:lstStyle/>
          <a:p>
            <a:r>
              <a:rPr lang="en-US" b="1" dirty="0"/>
              <a:t>S</a:t>
            </a:r>
            <a:r>
              <a:rPr lang="en-US" dirty="0"/>
              <a:t> – Specific</a:t>
            </a:r>
          </a:p>
          <a:p>
            <a:r>
              <a:rPr lang="en-US" b="1" dirty="0"/>
              <a:t>M</a:t>
            </a:r>
            <a:r>
              <a:rPr lang="en-US" dirty="0"/>
              <a:t> – Measurable</a:t>
            </a:r>
          </a:p>
          <a:p>
            <a:r>
              <a:rPr lang="en-US" b="1" dirty="0"/>
              <a:t>A</a:t>
            </a:r>
            <a:r>
              <a:rPr lang="en-US" dirty="0"/>
              <a:t> – Actionable, Accurate</a:t>
            </a:r>
          </a:p>
          <a:p>
            <a:r>
              <a:rPr lang="en-US" b="1" dirty="0"/>
              <a:t>R</a:t>
            </a:r>
            <a:r>
              <a:rPr lang="en-US" dirty="0"/>
              <a:t> – Realistic, Relevant</a:t>
            </a:r>
          </a:p>
          <a:p>
            <a:r>
              <a:rPr lang="en-US" b="1" dirty="0"/>
              <a:t>T </a:t>
            </a:r>
            <a:r>
              <a:rPr lang="en-US" dirty="0"/>
              <a:t>– Time-bound</a:t>
            </a:r>
          </a:p>
          <a:p>
            <a:endParaRPr lang="en-US" dirty="0"/>
          </a:p>
        </p:txBody>
      </p:sp>
      <p:pic>
        <p:nvPicPr>
          <p:cNvPr id="6" name="Picture 5">
            <a:extLst>
              <a:ext uri="{FF2B5EF4-FFF2-40B4-BE49-F238E27FC236}">
                <a16:creationId xmlns:a16="http://schemas.microsoft.com/office/drawing/2014/main" id="{B1E68DA6-6BA8-47A6-AC01-8EDECF6BE353}"/>
              </a:ext>
            </a:extLst>
          </p:cNvPr>
          <p:cNvPicPr>
            <a:picLocks noChangeAspect="1"/>
          </p:cNvPicPr>
          <p:nvPr/>
        </p:nvPicPr>
        <p:blipFill rotWithShape="1">
          <a:blip r:embed="rId3"/>
          <a:srcRect l="3032" t="14998" r="-3" b="10425"/>
          <a:stretch/>
        </p:blipFill>
        <p:spPr>
          <a:xfrm>
            <a:off x="5145656" y="1781174"/>
            <a:ext cx="3769744" cy="4162426"/>
          </a:xfrm>
          <a:prstGeom prst="rect">
            <a:avLst/>
          </a:prstGeom>
          <a:noFill/>
        </p:spPr>
      </p:pic>
      <p:sp>
        <p:nvSpPr>
          <p:cNvPr id="5" name="Slide Number Placeholder 4">
            <a:extLst>
              <a:ext uri="{FF2B5EF4-FFF2-40B4-BE49-F238E27FC236}">
                <a16:creationId xmlns:a16="http://schemas.microsoft.com/office/drawing/2014/main" id="{68AF25F7-623C-4E33-A834-A5448E51F184}"/>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19</a:t>
            </a:fld>
            <a:endParaRPr lang="en-US"/>
          </a:p>
        </p:txBody>
      </p:sp>
    </p:spTree>
    <p:extLst>
      <p:ext uri="{BB962C8B-B14F-4D97-AF65-F5344CB8AC3E}">
        <p14:creationId xmlns:p14="http://schemas.microsoft.com/office/powerpoint/2010/main" val="149266873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44D96-AF76-4DE9-8420-E62366C433C7}"/>
              </a:ext>
            </a:extLst>
          </p:cNvPr>
          <p:cNvSpPr>
            <a:spLocks noGrp="1"/>
          </p:cNvSpPr>
          <p:nvPr>
            <p:ph type="title"/>
          </p:nvPr>
        </p:nvSpPr>
        <p:spPr/>
        <p:txBody>
          <a:bodyPr/>
          <a:lstStyle/>
          <a:p>
            <a:r>
              <a:rPr lang="en-US" dirty="0"/>
              <a:t>Session Agenda – Session 1</a:t>
            </a:r>
          </a:p>
        </p:txBody>
      </p:sp>
      <p:sp>
        <p:nvSpPr>
          <p:cNvPr id="5" name="Slide Number Placeholder 4">
            <a:extLst>
              <a:ext uri="{FF2B5EF4-FFF2-40B4-BE49-F238E27FC236}">
                <a16:creationId xmlns:a16="http://schemas.microsoft.com/office/drawing/2014/main" id="{F3D852A9-E49F-4B0C-8B65-A56D7018B54A}"/>
              </a:ext>
            </a:extLst>
          </p:cNvPr>
          <p:cNvSpPr>
            <a:spLocks noGrp="1"/>
          </p:cNvSpPr>
          <p:nvPr>
            <p:ph type="sldNum" sz="quarter" idx="12"/>
          </p:nvPr>
        </p:nvSpPr>
        <p:spPr/>
        <p:txBody>
          <a:bodyPr/>
          <a:lstStyle/>
          <a:p>
            <a:pPr>
              <a:defRPr/>
            </a:pPr>
            <a:fld id="{C46CB010-865E-43A3-B343-9D274A69DE56}" type="slidenum">
              <a:rPr lang="en-US" smtClean="0"/>
              <a:pPr>
                <a:defRPr/>
              </a:pPr>
              <a:t>2</a:t>
            </a:fld>
            <a:endParaRPr lang="en-US" dirty="0"/>
          </a:p>
        </p:txBody>
      </p:sp>
      <p:pic>
        <p:nvPicPr>
          <p:cNvPr id="6" name="Picture Placeholder 7">
            <a:extLst>
              <a:ext uri="{FF2B5EF4-FFF2-40B4-BE49-F238E27FC236}">
                <a16:creationId xmlns:a16="http://schemas.microsoft.com/office/drawing/2014/main" id="{C132118C-6AED-4889-BCA6-6D8090A8A04D}"/>
              </a:ext>
            </a:extLst>
          </p:cNvPr>
          <p:cNvPicPr>
            <a:picLocks noGrp="1" noChangeAspect="1"/>
          </p:cNvPicPr>
          <p:nvPr>
            <p:ph type="pic" sz="quarter" idx="14"/>
          </p:nvPr>
        </p:nvPicPr>
        <p:blipFill>
          <a:blip r:embed="rId3"/>
          <a:srcRect l="69" r="69"/>
          <a:stretch>
            <a:fillRect/>
          </a:stretch>
        </p:blipFill>
        <p:spPr>
          <a:xfrm>
            <a:off x="763859" y="1715973"/>
            <a:ext cx="3350941" cy="4227628"/>
          </a:xfrm>
        </p:spPr>
      </p:pic>
      <p:sp>
        <p:nvSpPr>
          <p:cNvPr id="7" name="Rectangle 6">
            <a:extLst>
              <a:ext uri="{FF2B5EF4-FFF2-40B4-BE49-F238E27FC236}">
                <a16:creationId xmlns:a16="http://schemas.microsoft.com/office/drawing/2014/main" id="{154EFD0C-3216-4A91-BDBB-83F8AE83E1C5}"/>
              </a:ext>
            </a:extLst>
          </p:cNvPr>
          <p:cNvSpPr/>
          <p:nvPr/>
        </p:nvSpPr>
        <p:spPr>
          <a:xfrm>
            <a:off x="4064502" y="2157705"/>
            <a:ext cx="4927098" cy="2837700"/>
          </a:xfrm>
          <a:prstGeom prst="rect">
            <a:avLst/>
          </a:prstGeom>
        </p:spPr>
        <p:txBody>
          <a:bodyPr wrap="square">
            <a:spAutoFit/>
          </a:bodyPr>
          <a:lstStyle/>
          <a:p>
            <a:pPr marL="800100" lvl="1" indent="-342900">
              <a:buFont typeface="Wingdings" panose="05000000000000000000" pitchFamily="2" charset="2"/>
              <a:buChar char="§"/>
            </a:pPr>
            <a:r>
              <a:rPr lang="en-US" sz="2000" dirty="0">
                <a:latin typeface="+mn-lt"/>
              </a:rPr>
              <a:t>Defining Accountability</a:t>
            </a:r>
          </a:p>
          <a:p>
            <a:pPr marL="800100" lvl="1" indent="-342900">
              <a:buFont typeface="Wingdings" panose="05000000000000000000" pitchFamily="2" charset="2"/>
              <a:buChar char="§"/>
            </a:pPr>
            <a:endParaRPr lang="en-US" sz="2000" dirty="0">
              <a:latin typeface="+mn-lt"/>
            </a:endParaRPr>
          </a:p>
          <a:p>
            <a:pPr marL="800100" lvl="1" indent="-342900">
              <a:buFont typeface="Wingdings" panose="05000000000000000000" pitchFamily="2" charset="2"/>
              <a:buChar char="§"/>
            </a:pPr>
            <a:r>
              <a:rPr lang="en-US" sz="2000" dirty="0">
                <a:latin typeface="+mn-lt"/>
              </a:rPr>
              <a:t>The Three Moments of Truth</a:t>
            </a:r>
          </a:p>
          <a:p>
            <a:pPr marL="800100" lvl="1" indent="-342900">
              <a:buFont typeface="Wingdings" panose="05000000000000000000" pitchFamily="2" charset="2"/>
              <a:buChar char="§"/>
            </a:pPr>
            <a:endParaRPr lang="en-US" sz="2000" dirty="0">
              <a:latin typeface="+mn-lt"/>
            </a:endParaRPr>
          </a:p>
          <a:p>
            <a:pPr marL="800100" lvl="1" indent="-342900">
              <a:buFont typeface="Wingdings" panose="05000000000000000000" pitchFamily="2" charset="2"/>
              <a:buChar char="§"/>
            </a:pPr>
            <a:r>
              <a:rPr lang="en-US" sz="2000" dirty="0">
                <a:latin typeface="+mn-lt"/>
              </a:rPr>
              <a:t>SMART Goal Setting </a:t>
            </a:r>
          </a:p>
          <a:p>
            <a:pPr marL="800100" lvl="1" indent="-342900">
              <a:buFont typeface="Wingdings" panose="05000000000000000000" pitchFamily="2" charset="2"/>
              <a:buChar char="§"/>
            </a:pPr>
            <a:endParaRPr lang="en-US" sz="2000" dirty="0">
              <a:latin typeface="+mn-lt"/>
            </a:endParaRPr>
          </a:p>
          <a:p>
            <a:pPr marL="800100" lvl="1" indent="-342900">
              <a:buFont typeface="Wingdings" panose="05000000000000000000" pitchFamily="2" charset="2"/>
              <a:buChar char="§"/>
            </a:pPr>
            <a:r>
              <a:rPr lang="en-US" sz="2000" dirty="0">
                <a:latin typeface="+mn-lt"/>
              </a:rPr>
              <a:t>The Four Steps to Accountability</a:t>
            </a:r>
          </a:p>
          <a:p>
            <a:pPr marL="342900" lvl="1" indent="-342900" eaLnBrk="0" hangingPunct="0">
              <a:spcBef>
                <a:spcPct val="20000"/>
              </a:spcBef>
              <a:buClr>
                <a:schemeClr val="bg2"/>
              </a:buClr>
              <a:buSzPct val="70000"/>
              <a:buFont typeface="Wingdings" pitchFamily="2" charset="2"/>
              <a:buChar char="l"/>
              <a:defRPr/>
            </a:pPr>
            <a:endParaRPr lang="en-US" sz="3200" dirty="0">
              <a:solidFill>
                <a:schemeClr val="tx1">
                  <a:lumMod val="75000"/>
                  <a:lumOff val="25000"/>
                </a:schemeClr>
              </a:solidFill>
              <a:latin typeface="+mn-lt"/>
            </a:endParaRPr>
          </a:p>
        </p:txBody>
      </p:sp>
      <p:pic>
        <p:nvPicPr>
          <p:cNvPr id="8" name="Picture Placeholder 7">
            <a:extLst>
              <a:ext uri="{FF2B5EF4-FFF2-40B4-BE49-F238E27FC236}">
                <a16:creationId xmlns:a16="http://schemas.microsoft.com/office/drawing/2014/main" id="{841B579F-D611-478B-8FD1-22F19EB2A8BF}"/>
              </a:ext>
            </a:extLst>
          </p:cNvPr>
          <p:cNvPicPr>
            <a:picLocks noGrp="1" noChangeAspect="1"/>
          </p:cNvPicPr>
          <p:nvPr>
            <p:ph type="pic" sz="quarter" idx="14"/>
          </p:nvPr>
        </p:nvPicPr>
        <p:blipFill>
          <a:blip r:embed="rId3"/>
          <a:srcRect l="69" r="69"/>
          <a:stretch>
            <a:fillRect/>
          </a:stretch>
        </p:blipFill>
        <p:spPr>
          <a:xfrm>
            <a:off x="1035902" y="1904998"/>
            <a:ext cx="2756557" cy="3987801"/>
          </a:xfrm>
        </p:spPr>
      </p:pic>
      <p:pic>
        <p:nvPicPr>
          <p:cNvPr id="9" name="Picture Placeholder 7">
            <a:extLst>
              <a:ext uri="{FF2B5EF4-FFF2-40B4-BE49-F238E27FC236}">
                <a16:creationId xmlns:a16="http://schemas.microsoft.com/office/drawing/2014/main" id="{C93C71CD-EA1E-460C-8C2A-C7427B693AAE}"/>
              </a:ext>
            </a:extLst>
          </p:cNvPr>
          <p:cNvPicPr>
            <a:picLocks noGrp="1" noChangeAspect="1"/>
          </p:cNvPicPr>
          <p:nvPr>
            <p:ph type="pic" sz="quarter" idx="14"/>
          </p:nvPr>
        </p:nvPicPr>
        <p:blipFill>
          <a:blip r:embed="rId3"/>
          <a:srcRect l="69" r="69"/>
          <a:stretch>
            <a:fillRect/>
          </a:stretch>
        </p:blipFill>
        <p:spPr>
          <a:xfrm>
            <a:off x="1181507" y="1916227"/>
            <a:ext cx="2953852" cy="4027373"/>
          </a:xfrm>
        </p:spPr>
      </p:pic>
      <p:sp>
        <p:nvSpPr>
          <p:cNvPr id="12" name="Rectangle: Rounded Corners 11">
            <a:extLst>
              <a:ext uri="{FF2B5EF4-FFF2-40B4-BE49-F238E27FC236}">
                <a16:creationId xmlns:a16="http://schemas.microsoft.com/office/drawing/2014/main" id="{C0C97B7F-FB38-487B-B2EA-6353F38FC8A6}"/>
              </a:ext>
            </a:extLst>
          </p:cNvPr>
          <p:cNvSpPr/>
          <p:nvPr/>
        </p:nvSpPr>
        <p:spPr bwMode="auto">
          <a:xfrm>
            <a:off x="609600" y="2356588"/>
            <a:ext cx="3733800" cy="1834412"/>
          </a:xfrm>
          <a:prstGeom prst="roundRect">
            <a:avLst/>
          </a:prstGeom>
          <a:solidFill>
            <a:schemeClr val="tx2">
              <a:lumMod val="40000"/>
              <a:lumOff val="60000"/>
            </a:schemeClr>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B8972EB0-765E-432B-BB92-849160A05FF7}"/>
              </a:ext>
            </a:extLst>
          </p:cNvPr>
          <p:cNvSpPr txBox="1"/>
          <p:nvPr/>
        </p:nvSpPr>
        <p:spPr>
          <a:xfrm>
            <a:off x="666750" y="2729584"/>
            <a:ext cx="3619500" cy="1200329"/>
          </a:xfrm>
          <a:prstGeom prst="rect">
            <a:avLst/>
          </a:prstGeom>
          <a:noFill/>
        </p:spPr>
        <p:txBody>
          <a:bodyPr wrap="square" rtlCol="0">
            <a:spAutoFit/>
          </a:bodyPr>
          <a:lstStyle/>
          <a:p>
            <a:pPr algn="ctr"/>
            <a:r>
              <a:rPr lang="en-US" dirty="0">
                <a:latin typeface="Castellar" panose="020A0402060406010301" pitchFamily="18" charset="0"/>
              </a:rPr>
              <a:t>“Accountability breeds response-ability</a:t>
            </a:r>
            <a:r>
              <a:rPr lang="en-US" dirty="0"/>
              <a:t>.” </a:t>
            </a:r>
          </a:p>
          <a:p>
            <a:endParaRPr lang="en-US" dirty="0"/>
          </a:p>
          <a:p>
            <a:pPr algn="ctr"/>
            <a:r>
              <a:rPr lang="en-US" dirty="0">
                <a:latin typeface="Bradley Hand ITC" panose="03070402050302030203" pitchFamily="66" charset="0"/>
              </a:rPr>
              <a:t>Stephen Covey </a:t>
            </a:r>
          </a:p>
        </p:txBody>
      </p:sp>
    </p:spTree>
    <p:extLst>
      <p:ext uri="{BB962C8B-B14F-4D97-AF65-F5344CB8AC3E}">
        <p14:creationId xmlns:p14="http://schemas.microsoft.com/office/powerpoint/2010/main" val="147596004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FF7F-DE20-45E1-863C-7A9EAAD30780}"/>
              </a:ext>
            </a:extLst>
          </p:cNvPr>
          <p:cNvSpPr>
            <a:spLocks noGrp="1"/>
          </p:cNvSpPr>
          <p:nvPr>
            <p:ph type="title"/>
          </p:nvPr>
        </p:nvSpPr>
        <p:spPr/>
        <p:txBody>
          <a:bodyPr/>
          <a:lstStyle/>
          <a:p>
            <a:r>
              <a:rPr lang="en-US" dirty="0"/>
              <a:t>Session 2-Review Questions </a:t>
            </a:r>
          </a:p>
        </p:txBody>
      </p:sp>
      <p:sp>
        <p:nvSpPr>
          <p:cNvPr id="5" name="Slide Number Placeholder 4">
            <a:extLst>
              <a:ext uri="{FF2B5EF4-FFF2-40B4-BE49-F238E27FC236}">
                <a16:creationId xmlns:a16="http://schemas.microsoft.com/office/drawing/2014/main" id="{EEDA8B6B-B3EC-4684-8197-367EB850C73D}"/>
              </a:ext>
            </a:extLst>
          </p:cNvPr>
          <p:cNvSpPr>
            <a:spLocks noGrp="1"/>
          </p:cNvSpPr>
          <p:nvPr>
            <p:ph type="sldNum" sz="quarter" idx="12"/>
          </p:nvPr>
        </p:nvSpPr>
        <p:spPr/>
        <p:txBody>
          <a:bodyPr/>
          <a:lstStyle/>
          <a:p>
            <a:pPr>
              <a:defRPr/>
            </a:pPr>
            <a:fld id="{469B2809-61E3-4FE3-BDB6-F42EB26DDB17}" type="slidenum">
              <a:rPr lang="en-US" smtClean="0"/>
              <a:pPr>
                <a:defRPr/>
              </a:pPr>
              <a:t>20</a:t>
            </a:fld>
            <a:endParaRPr lang="en-US" dirty="0"/>
          </a:p>
        </p:txBody>
      </p:sp>
      <p:sp>
        <p:nvSpPr>
          <p:cNvPr id="7" name="Content Placeholder 6">
            <a:extLst>
              <a:ext uri="{FF2B5EF4-FFF2-40B4-BE49-F238E27FC236}">
                <a16:creationId xmlns:a16="http://schemas.microsoft.com/office/drawing/2014/main" id="{30C9189C-76D5-4921-9792-CE6228CDEC56}"/>
              </a:ext>
            </a:extLst>
          </p:cNvPr>
          <p:cNvSpPr>
            <a:spLocks noGrp="1"/>
          </p:cNvSpPr>
          <p:nvPr>
            <p:ph sz="half" idx="1"/>
          </p:nvPr>
        </p:nvSpPr>
        <p:spPr>
          <a:xfrm>
            <a:off x="762000" y="1905000"/>
            <a:ext cx="8001000" cy="4038600"/>
          </a:xfrm>
        </p:spPr>
        <p:txBody>
          <a:bodyPr/>
          <a:lstStyle/>
          <a:p>
            <a:pPr marL="514350" indent="-514350">
              <a:buFont typeface="+mj-lt"/>
              <a:buAutoNum type="arabicPeriod"/>
            </a:pPr>
            <a:r>
              <a:rPr lang="en-US" dirty="0"/>
              <a:t>During the first moment of truth, what were a few key discussion points?</a:t>
            </a:r>
          </a:p>
          <a:p>
            <a:pPr marL="514350" indent="-514350">
              <a:buFont typeface="+mj-lt"/>
              <a:buAutoNum type="arabicPeriod"/>
            </a:pPr>
            <a:r>
              <a:rPr lang="en-US" dirty="0"/>
              <a:t>During the second moment of truth, why is it so important to watch the work daily?</a:t>
            </a:r>
          </a:p>
          <a:p>
            <a:pPr marL="514350" indent="-514350">
              <a:buFont typeface="+mj-lt"/>
              <a:buAutoNum type="arabicPeriod"/>
            </a:pPr>
            <a:r>
              <a:rPr lang="en-US" dirty="0"/>
              <a:t>Name a few discussion points listed in moment of truth 3 regarding employee performance?   </a:t>
            </a:r>
          </a:p>
          <a:p>
            <a:endParaRPr lang="en-US" dirty="0"/>
          </a:p>
        </p:txBody>
      </p:sp>
    </p:spTree>
    <p:extLst>
      <p:ext uri="{BB962C8B-B14F-4D97-AF65-F5344CB8AC3E}">
        <p14:creationId xmlns:p14="http://schemas.microsoft.com/office/powerpoint/2010/main" val="152728481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6D608-5707-4126-AD40-79B2E984E7CF}"/>
              </a:ext>
            </a:extLst>
          </p:cNvPr>
          <p:cNvSpPr>
            <a:spLocks noGrp="1"/>
          </p:cNvSpPr>
          <p:nvPr>
            <p:ph type="title"/>
          </p:nvPr>
        </p:nvSpPr>
        <p:spPr>
          <a:xfrm>
            <a:off x="762000" y="533400"/>
            <a:ext cx="7696200" cy="1143000"/>
          </a:xfrm>
        </p:spPr>
        <p:txBody>
          <a:bodyPr wrap="square" anchor="b">
            <a:normAutofit/>
          </a:bodyPr>
          <a:lstStyle/>
          <a:p>
            <a:r>
              <a:rPr lang="en-US" dirty="0"/>
              <a:t>FOUR STEPS TO ACCOUNTABILITY</a:t>
            </a:r>
          </a:p>
        </p:txBody>
      </p:sp>
      <p:pic>
        <p:nvPicPr>
          <p:cNvPr id="6" name="Picture Placeholder 5" descr="Graphical user interface&#10;&#10;Description automatically generated">
            <a:extLst>
              <a:ext uri="{FF2B5EF4-FFF2-40B4-BE49-F238E27FC236}">
                <a16:creationId xmlns:a16="http://schemas.microsoft.com/office/drawing/2014/main" id="{AEA3AEB7-F11C-4884-B75C-D14AF894935F}"/>
              </a:ext>
            </a:extLst>
          </p:cNvPr>
          <p:cNvPicPr>
            <a:picLocks noGrp="1" noChangeAspect="1"/>
          </p:cNvPicPr>
          <p:nvPr>
            <p:ph idx="1"/>
          </p:nvPr>
        </p:nvPicPr>
        <p:blipFill>
          <a:blip r:embed="rId3"/>
          <a:stretch>
            <a:fillRect/>
          </a:stretch>
        </p:blipFill>
        <p:spPr>
          <a:xfrm>
            <a:off x="762000" y="1932907"/>
            <a:ext cx="7696200" cy="3982785"/>
          </a:xfrm>
          <a:noFill/>
        </p:spPr>
      </p:pic>
      <p:sp>
        <p:nvSpPr>
          <p:cNvPr id="5" name="Slide Number Placeholder 4">
            <a:extLst>
              <a:ext uri="{FF2B5EF4-FFF2-40B4-BE49-F238E27FC236}">
                <a16:creationId xmlns:a16="http://schemas.microsoft.com/office/drawing/2014/main" id="{F7737279-D6D1-41DD-A1D2-73997E452367}"/>
              </a:ext>
            </a:extLst>
          </p:cNvPr>
          <p:cNvSpPr>
            <a:spLocks noGrp="1"/>
          </p:cNvSpPr>
          <p:nvPr>
            <p:ph type="sldNum" sz="quarter" idx="12"/>
          </p:nvPr>
        </p:nvSpPr>
        <p:spPr>
          <a:xfrm>
            <a:off x="6858000" y="6400800"/>
            <a:ext cx="1600200" cy="457200"/>
          </a:xfrm>
        </p:spPr>
        <p:txBody>
          <a:bodyPr wrap="square" anchor="t">
            <a:normAutofit/>
          </a:bodyPr>
          <a:lstStyle/>
          <a:p>
            <a:pPr>
              <a:spcAft>
                <a:spcPts val="600"/>
              </a:spcAft>
              <a:defRPr/>
            </a:pPr>
            <a:fld id="{C46CB010-865E-43A3-B343-9D274A69DE56}" type="slidenum">
              <a:rPr lang="en-US" smtClean="0"/>
              <a:pPr>
                <a:spcAft>
                  <a:spcPts val="600"/>
                </a:spcAft>
                <a:defRPr/>
              </a:pPr>
              <a:t>21</a:t>
            </a:fld>
            <a:endParaRPr lang="en-US"/>
          </a:p>
        </p:txBody>
      </p:sp>
    </p:spTree>
    <p:extLst>
      <p:ext uri="{BB962C8B-B14F-4D97-AF65-F5344CB8AC3E}">
        <p14:creationId xmlns:p14="http://schemas.microsoft.com/office/powerpoint/2010/main" val="71749461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2B9F8-8CB8-4D93-BD1C-146F257B3C41}"/>
              </a:ext>
            </a:extLst>
          </p:cNvPr>
          <p:cNvSpPr>
            <a:spLocks noGrp="1"/>
          </p:cNvSpPr>
          <p:nvPr>
            <p:ph type="title"/>
          </p:nvPr>
        </p:nvSpPr>
        <p:spPr/>
        <p:txBody>
          <a:bodyPr/>
          <a:lstStyle/>
          <a:p>
            <a:r>
              <a:rPr lang="en-US" dirty="0"/>
              <a:t>Questions ?</a:t>
            </a:r>
          </a:p>
        </p:txBody>
      </p:sp>
      <p:sp>
        <p:nvSpPr>
          <p:cNvPr id="5" name="Slide Number Placeholder 4">
            <a:extLst>
              <a:ext uri="{FF2B5EF4-FFF2-40B4-BE49-F238E27FC236}">
                <a16:creationId xmlns:a16="http://schemas.microsoft.com/office/drawing/2014/main" id="{4677F166-92F3-41A8-B9C8-54D19ECBEF0F}"/>
              </a:ext>
            </a:extLst>
          </p:cNvPr>
          <p:cNvSpPr>
            <a:spLocks noGrp="1"/>
          </p:cNvSpPr>
          <p:nvPr>
            <p:ph type="sldNum" sz="quarter" idx="12"/>
          </p:nvPr>
        </p:nvSpPr>
        <p:spPr/>
        <p:txBody>
          <a:bodyPr/>
          <a:lstStyle/>
          <a:p>
            <a:pPr>
              <a:defRPr/>
            </a:pPr>
            <a:fld id="{C46CB010-865E-43A3-B343-9D274A69DE56}" type="slidenum">
              <a:rPr lang="en-US" smtClean="0"/>
              <a:pPr>
                <a:defRPr/>
              </a:pPr>
              <a:t>22</a:t>
            </a:fld>
            <a:endParaRPr lang="en-US" dirty="0"/>
          </a:p>
        </p:txBody>
      </p:sp>
    </p:spTree>
    <p:extLst>
      <p:ext uri="{BB962C8B-B14F-4D97-AF65-F5344CB8AC3E}">
        <p14:creationId xmlns:p14="http://schemas.microsoft.com/office/powerpoint/2010/main" val="120039825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44D96-AF76-4DE9-8420-E62366C433C7}"/>
              </a:ext>
            </a:extLst>
          </p:cNvPr>
          <p:cNvSpPr>
            <a:spLocks noGrp="1"/>
          </p:cNvSpPr>
          <p:nvPr>
            <p:ph type="title"/>
          </p:nvPr>
        </p:nvSpPr>
        <p:spPr/>
        <p:txBody>
          <a:bodyPr/>
          <a:lstStyle/>
          <a:p>
            <a:r>
              <a:rPr lang="en-US" dirty="0"/>
              <a:t>Accountability Overview</a:t>
            </a:r>
          </a:p>
        </p:txBody>
      </p:sp>
      <p:sp>
        <p:nvSpPr>
          <p:cNvPr id="5" name="Slide Number Placeholder 4">
            <a:extLst>
              <a:ext uri="{FF2B5EF4-FFF2-40B4-BE49-F238E27FC236}">
                <a16:creationId xmlns:a16="http://schemas.microsoft.com/office/drawing/2014/main" id="{F3D852A9-E49F-4B0C-8B65-A56D7018B54A}"/>
              </a:ext>
            </a:extLst>
          </p:cNvPr>
          <p:cNvSpPr>
            <a:spLocks noGrp="1"/>
          </p:cNvSpPr>
          <p:nvPr>
            <p:ph type="sldNum" sz="quarter" idx="12"/>
          </p:nvPr>
        </p:nvSpPr>
        <p:spPr/>
        <p:txBody>
          <a:bodyPr/>
          <a:lstStyle/>
          <a:p>
            <a:pPr>
              <a:defRPr/>
            </a:pPr>
            <a:fld id="{C46CB010-865E-43A3-B343-9D274A69DE56}" type="slidenum">
              <a:rPr lang="en-US" smtClean="0"/>
              <a:pPr>
                <a:defRPr/>
              </a:pPr>
              <a:t>3</a:t>
            </a:fld>
            <a:endParaRPr lang="en-US" dirty="0"/>
          </a:p>
        </p:txBody>
      </p:sp>
      <p:pic>
        <p:nvPicPr>
          <p:cNvPr id="6" name="Picture Placeholder 7">
            <a:extLst>
              <a:ext uri="{FF2B5EF4-FFF2-40B4-BE49-F238E27FC236}">
                <a16:creationId xmlns:a16="http://schemas.microsoft.com/office/drawing/2014/main" id="{C132118C-6AED-4889-BCA6-6D8090A8A04D}"/>
              </a:ext>
            </a:extLst>
          </p:cNvPr>
          <p:cNvPicPr>
            <a:picLocks noGrp="1" noChangeAspect="1"/>
          </p:cNvPicPr>
          <p:nvPr>
            <p:ph type="pic" sz="quarter" idx="14"/>
          </p:nvPr>
        </p:nvPicPr>
        <p:blipFill>
          <a:blip r:embed="rId3"/>
          <a:srcRect l="69" r="69"/>
          <a:stretch>
            <a:fillRect/>
          </a:stretch>
        </p:blipFill>
        <p:spPr>
          <a:xfrm>
            <a:off x="763859" y="1715973"/>
            <a:ext cx="3350941" cy="4227628"/>
          </a:xfrm>
        </p:spPr>
      </p:pic>
      <p:pic>
        <p:nvPicPr>
          <p:cNvPr id="8" name="Picture Placeholder 7">
            <a:extLst>
              <a:ext uri="{FF2B5EF4-FFF2-40B4-BE49-F238E27FC236}">
                <a16:creationId xmlns:a16="http://schemas.microsoft.com/office/drawing/2014/main" id="{841B579F-D611-478B-8FD1-22F19EB2A8BF}"/>
              </a:ext>
            </a:extLst>
          </p:cNvPr>
          <p:cNvPicPr>
            <a:picLocks noGrp="1" noChangeAspect="1"/>
          </p:cNvPicPr>
          <p:nvPr>
            <p:ph type="pic" sz="quarter" idx="14"/>
          </p:nvPr>
        </p:nvPicPr>
        <p:blipFill>
          <a:blip r:embed="rId3"/>
          <a:srcRect l="69" r="69"/>
          <a:stretch>
            <a:fillRect/>
          </a:stretch>
        </p:blipFill>
        <p:spPr>
          <a:xfrm>
            <a:off x="1035902" y="1904998"/>
            <a:ext cx="2756557" cy="3987801"/>
          </a:xfrm>
        </p:spPr>
      </p:pic>
      <p:pic>
        <p:nvPicPr>
          <p:cNvPr id="9" name="Picture Placeholder 7">
            <a:extLst>
              <a:ext uri="{FF2B5EF4-FFF2-40B4-BE49-F238E27FC236}">
                <a16:creationId xmlns:a16="http://schemas.microsoft.com/office/drawing/2014/main" id="{C93C71CD-EA1E-460C-8C2A-C7427B693AAE}"/>
              </a:ext>
            </a:extLst>
          </p:cNvPr>
          <p:cNvPicPr>
            <a:picLocks noGrp="1" noChangeAspect="1"/>
          </p:cNvPicPr>
          <p:nvPr>
            <p:ph type="pic" sz="quarter" idx="14"/>
          </p:nvPr>
        </p:nvPicPr>
        <p:blipFill>
          <a:blip r:embed="rId3"/>
          <a:srcRect l="69" r="69"/>
          <a:stretch>
            <a:fillRect/>
          </a:stretch>
        </p:blipFill>
        <p:spPr>
          <a:xfrm>
            <a:off x="1181507" y="1916227"/>
            <a:ext cx="2953852" cy="4027373"/>
          </a:xfrm>
        </p:spPr>
      </p:pic>
      <p:pic>
        <p:nvPicPr>
          <p:cNvPr id="1026" name="Picture 2" descr="Hand writing inscription It starts with You with marker, concept Hand writing inscription It starts with You with marker, concept accountability stock pictures, royalty-free photos &amp; images">
            <a:extLst>
              <a:ext uri="{FF2B5EF4-FFF2-40B4-BE49-F238E27FC236}">
                <a16:creationId xmlns:a16="http://schemas.microsoft.com/office/drawing/2014/main" id="{830A4B8A-2E65-402F-9EB2-AE6AB052A8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5450" y="2058250"/>
            <a:ext cx="58293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16634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3AE0D-C1F3-435F-9512-698CDCBD525C}"/>
              </a:ext>
            </a:extLst>
          </p:cNvPr>
          <p:cNvSpPr>
            <a:spLocks noGrp="1"/>
          </p:cNvSpPr>
          <p:nvPr>
            <p:ph type="title"/>
          </p:nvPr>
        </p:nvSpPr>
        <p:spPr/>
        <p:txBody>
          <a:bodyPr/>
          <a:lstStyle/>
          <a:p>
            <a:r>
              <a:rPr lang="en-US" dirty="0"/>
              <a:t>REASONS PEOPLE </a:t>
            </a:r>
            <a:r>
              <a:rPr lang="en-US" b="1" dirty="0"/>
              <a:t>DON’T DO </a:t>
            </a:r>
            <a:r>
              <a:rPr lang="en-US" dirty="0"/>
              <a:t>WHAT YOU WANT</a:t>
            </a:r>
          </a:p>
        </p:txBody>
      </p:sp>
      <p:sp>
        <p:nvSpPr>
          <p:cNvPr id="3" name="Text Placeholder 2">
            <a:extLst>
              <a:ext uri="{FF2B5EF4-FFF2-40B4-BE49-F238E27FC236}">
                <a16:creationId xmlns:a16="http://schemas.microsoft.com/office/drawing/2014/main" id="{C6EA3C3A-9E14-4F73-B904-7F0AF613B00C}"/>
              </a:ext>
            </a:extLst>
          </p:cNvPr>
          <p:cNvSpPr>
            <a:spLocks noGrp="1"/>
          </p:cNvSpPr>
          <p:nvPr>
            <p:ph type="body" sz="half" idx="1"/>
          </p:nvPr>
        </p:nvSpPr>
        <p:spPr/>
        <p:txBody>
          <a:bodyPr/>
          <a:lstStyle/>
          <a:p>
            <a:endParaRPr lang="en-US" dirty="0"/>
          </a:p>
        </p:txBody>
      </p:sp>
      <p:sp>
        <p:nvSpPr>
          <p:cNvPr id="4" name="Online Image Placeholder 3">
            <a:extLst>
              <a:ext uri="{FF2B5EF4-FFF2-40B4-BE49-F238E27FC236}">
                <a16:creationId xmlns:a16="http://schemas.microsoft.com/office/drawing/2014/main" id="{7C75E77E-9B66-4EEB-BA29-EDA5D9F31F11}"/>
              </a:ext>
            </a:extLst>
          </p:cNvPr>
          <p:cNvSpPr>
            <a:spLocks noGrp="1"/>
          </p:cNvSpPr>
          <p:nvPr>
            <p:ph type="clipArt" sz="half" idx="2"/>
          </p:nvPr>
        </p:nvSpPr>
        <p:spPr/>
      </p:sp>
      <p:sp>
        <p:nvSpPr>
          <p:cNvPr id="5" name="Slide Number Placeholder 4">
            <a:extLst>
              <a:ext uri="{FF2B5EF4-FFF2-40B4-BE49-F238E27FC236}">
                <a16:creationId xmlns:a16="http://schemas.microsoft.com/office/drawing/2014/main" id="{6AFA4C9A-13D3-44C0-A586-CA5ACDDCC115}"/>
              </a:ext>
            </a:extLst>
          </p:cNvPr>
          <p:cNvSpPr>
            <a:spLocks noGrp="1"/>
          </p:cNvSpPr>
          <p:nvPr>
            <p:ph type="sldNum" sz="quarter" idx="12"/>
          </p:nvPr>
        </p:nvSpPr>
        <p:spPr/>
        <p:txBody>
          <a:bodyPr/>
          <a:lstStyle/>
          <a:p>
            <a:pPr>
              <a:defRPr/>
            </a:pPr>
            <a:fld id="{C46CB010-865E-43A3-B343-9D274A69DE56}" type="slidenum">
              <a:rPr lang="en-US" smtClean="0"/>
              <a:pPr>
                <a:defRPr/>
              </a:pPr>
              <a:t>4</a:t>
            </a:fld>
            <a:endParaRPr lang="en-US" dirty="0"/>
          </a:p>
        </p:txBody>
      </p:sp>
      <p:sp>
        <p:nvSpPr>
          <p:cNvPr id="6" name="Google Shape;374;p4">
            <a:extLst>
              <a:ext uri="{FF2B5EF4-FFF2-40B4-BE49-F238E27FC236}">
                <a16:creationId xmlns:a16="http://schemas.microsoft.com/office/drawing/2014/main" id="{4D945AD5-D451-4EB4-9707-C34C9A1E9B0D}"/>
              </a:ext>
            </a:extLst>
          </p:cNvPr>
          <p:cNvSpPr/>
          <p:nvPr/>
        </p:nvSpPr>
        <p:spPr>
          <a:xfrm>
            <a:off x="762000" y="1752600"/>
            <a:ext cx="3352800" cy="1466779"/>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sz="1800" dirty="0">
                <a:solidFill>
                  <a:schemeClr val="tx2"/>
                </a:solidFill>
                <a:latin typeface="Arial Narrow"/>
                <a:sym typeface="Arial Narrow"/>
              </a:rPr>
              <a:t>They didn’t know you </a:t>
            </a:r>
            <a:br>
              <a:rPr lang="en-US" sz="1800" dirty="0">
                <a:solidFill>
                  <a:schemeClr val="tx2"/>
                </a:solidFill>
                <a:latin typeface="Arial Narrow"/>
                <a:sym typeface="Arial Narrow"/>
              </a:rPr>
            </a:br>
            <a:r>
              <a:rPr lang="en-US" sz="1800" dirty="0">
                <a:solidFill>
                  <a:schemeClr val="tx2"/>
                </a:solidFill>
                <a:latin typeface="Arial Narrow"/>
                <a:sym typeface="Arial Narrow"/>
              </a:rPr>
              <a:t>wanted them to do it</a:t>
            </a:r>
            <a:endParaRPr sz="1800" dirty="0">
              <a:solidFill>
                <a:schemeClr val="tx2"/>
              </a:solidFill>
              <a:latin typeface="Arial Narrow"/>
            </a:endParaRPr>
          </a:p>
        </p:txBody>
      </p:sp>
      <p:sp>
        <p:nvSpPr>
          <p:cNvPr id="7" name="Google Shape;375;p4">
            <a:extLst>
              <a:ext uri="{FF2B5EF4-FFF2-40B4-BE49-F238E27FC236}">
                <a16:creationId xmlns:a16="http://schemas.microsoft.com/office/drawing/2014/main" id="{636E55F5-D39C-475F-AAE8-5989858EAD2C}"/>
              </a:ext>
            </a:extLst>
          </p:cNvPr>
          <p:cNvSpPr/>
          <p:nvPr/>
        </p:nvSpPr>
        <p:spPr>
          <a:xfrm>
            <a:off x="4807426" y="1752600"/>
            <a:ext cx="3657600" cy="1535373"/>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dirty="0">
                <a:solidFill>
                  <a:schemeClr val="tx2"/>
                </a:solidFill>
                <a:latin typeface="Arial Narrow"/>
                <a:sym typeface="Arial Narrow"/>
              </a:rPr>
              <a:t>They didn’t know </a:t>
            </a:r>
            <a:br>
              <a:rPr lang="en-US" dirty="0">
                <a:solidFill>
                  <a:schemeClr val="tx2"/>
                </a:solidFill>
                <a:latin typeface="Arial Narrow"/>
                <a:sym typeface="Arial Narrow"/>
              </a:rPr>
            </a:br>
            <a:r>
              <a:rPr lang="en-US" dirty="0">
                <a:solidFill>
                  <a:schemeClr val="tx2"/>
                </a:solidFill>
                <a:latin typeface="Arial Narrow"/>
                <a:sym typeface="Arial Narrow"/>
              </a:rPr>
              <a:t>how to do it</a:t>
            </a:r>
            <a:endParaRPr dirty="0">
              <a:solidFill>
                <a:schemeClr val="tx2"/>
              </a:solidFill>
              <a:latin typeface="Arial Narrow"/>
            </a:endParaRPr>
          </a:p>
        </p:txBody>
      </p:sp>
      <p:sp>
        <p:nvSpPr>
          <p:cNvPr id="8" name="Google Shape;376;p4">
            <a:extLst>
              <a:ext uri="{FF2B5EF4-FFF2-40B4-BE49-F238E27FC236}">
                <a16:creationId xmlns:a16="http://schemas.microsoft.com/office/drawing/2014/main" id="{096DBC21-6219-48AF-985C-0AAFA80BC5FF}"/>
              </a:ext>
            </a:extLst>
          </p:cNvPr>
          <p:cNvSpPr/>
          <p:nvPr/>
        </p:nvSpPr>
        <p:spPr>
          <a:xfrm>
            <a:off x="756424" y="3200400"/>
            <a:ext cx="3358376" cy="1466779"/>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dirty="0">
                <a:solidFill>
                  <a:schemeClr val="tx2"/>
                </a:solidFill>
                <a:latin typeface="Arial Narrow"/>
                <a:sym typeface="Arial Narrow"/>
              </a:rPr>
              <a:t>They didn’t have the right materials or equipment</a:t>
            </a:r>
            <a:endParaRPr lang="en-US" dirty="0">
              <a:solidFill>
                <a:schemeClr val="tx2"/>
              </a:solidFill>
              <a:latin typeface="Arial Narrow"/>
            </a:endParaRPr>
          </a:p>
        </p:txBody>
      </p:sp>
      <p:sp>
        <p:nvSpPr>
          <p:cNvPr id="9" name="Google Shape;377;p4">
            <a:extLst>
              <a:ext uri="{FF2B5EF4-FFF2-40B4-BE49-F238E27FC236}">
                <a16:creationId xmlns:a16="http://schemas.microsoft.com/office/drawing/2014/main" id="{DF0FB36B-B450-46C2-8E4B-997C19EBDF09}"/>
              </a:ext>
            </a:extLst>
          </p:cNvPr>
          <p:cNvSpPr/>
          <p:nvPr/>
        </p:nvSpPr>
        <p:spPr>
          <a:xfrm>
            <a:off x="4800600" y="3206650"/>
            <a:ext cx="3652024" cy="1441550"/>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dirty="0">
                <a:solidFill>
                  <a:schemeClr val="tx2"/>
                </a:solidFill>
                <a:latin typeface="Arial Narrow"/>
                <a:sym typeface="Arial Narrow"/>
              </a:rPr>
              <a:t>They didn’t want to </a:t>
            </a:r>
            <a:br>
              <a:rPr lang="en-US" dirty="0">
                <a:solidFill>
                  <a:schemeClr val="tx2"/>
                </a:solidFill>
                <a:latin typeface="Arial Narrow"/>
                <a:sym typeface="Arial Narrow"/>
              </a:rPr>
            </a:br>
            <a:r>
              <a:rPr lang="en-US" dirty="0">
                <a:solidFill>
                  <a:schemeClr val="tx2"/>
                </a:solidFill>
                <a:latin typeface="Arial Narrow"/>
                <a:sym typeface="Arial Narrow"/>
              </a:rPr>
              <a:t>do it in the first place</a:t>
            </a:r>
            <a:endParaRPr lang="en-US" dirty="0">
              <a:solidFill>
                <a:schemeClr val="tx2"/>
              </a:solidFill>
              <a:latin typeface="Arial Narrow"/>
            </a:endParaRPr>
          </a:p>
        </p:txBody>
      </p:sp>
      <p:sp>
        <p:nvSpPr>
          <p:cNvPr id="10" name="Google Shape;378;p4">
            <a:extLst>
              <a:ext uri="{FF2B5EF4-FFF2-40B4-BE49-F238E27FC236}">
                <a16:creationId xmlns:a16="http://schemas.microsoft.com/office/drawing/2014/main" id="{DDDCF5BA-EFF3-4104-BF5E-78CB8927D00B}"/>
              </a:ext>
            </a:extLst>
          </p:cNvPr>
          <p:cNvSpPr/>
          <p:nvPr/>
        </p:nvSpPr>
        <p:spPr>
          <a:xfrm>
            <a:off x="756424" y="4648200"/>
            <a:ext cx="3358376" cy="1470853"/>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dirty="0">
                <a:solidFill>
                  <a:schemeClr val="tx2"/>
                </a:solidFill>
                <a:latin typeface="Arial Narrow"/>
                <a:sym typeface="Arial Narrow"/>
              </a:rPr>
              <a:t>They didn’t get any feedback </a:t>
            </a:r>
            <a:br>
              <a:rPr lang="en-US" dirty="0">
                <a:solidFill>
                  <a:schemeClr val="tx2"/>
                </a:solidFill>
                <a:latin typeface="Arial Narrow"/>
                <a:sym typeface="Arial Narrow"/>
              </a:rPr>
            </a:br>
            <a:r>
              <a:rPr lang="en-US" dirty="0">
                <a:solidFill>
                  <a:schemeClr val="tx2"/>
                </a:solidFill>
                <a:latin typeface="Arial Narrow"/>
                <a:sym typeface="Arial Narrow"/>
              </a:rPr>
              <a:t>after doing it</a:t>
            </a:r>
            <a:endParaRPr lang="en-US" dirty="0">
              <a:solidFill>
                <a:schemeClr val="tx2"/>
              </a:solidFill>
              <a:latin typeface="Arial Narrow"/>
            </a:endParaRPr>
          </a:p>
        </p:txBody>
      </p:sp>
      <p:sp>
        <p:nvSpPr>
          <p:cNvPr id="11" name="Google Shape;379;p4">
            <a:extLst>
              <a:ext uri="{FF2B5EF4-FFF2-40B4-BE49-F238E27FC236}">
                <a16:creationId xmlns:a16="http://schemas.microsoft.com/office/drawing/2014/main" id="{BFE1F7D3-9030-4B70-A932-D86C6F0D975D}"/>
              </a:ext>
            </a:extLst>
          </p:cNvPr>
          <p:cNvSpPr/>
          <p:nvPr/>
        </p:nvSpPr>
        <p:spPr>
          <a:xfrm>
            <a:off x="4800600" y="4625148"/>
            <a:ext cx="3657600" cy="1470852"/>
          </a:xfrm>
          <a:prstGeom prst="rect">
            <a:avLst/>
          </a:prstGeom>
          <a:solidFill>
            <a:schemeClr val="bg2">
              <a:lumMod val="20000"/>
              <a:lumOff val="80000"/>
            </a:schemeClr>
          </a:solidFill>
          <a:ln>
            <a:solidFill>
              <a:schemeClr val="tx1">
                <a:lumMod val="65000"/>
                <a:lumOff val="35000"/>
              </a:schemeClr>
            </a:solid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45700" tIns="45700" rIns="45700" bIns="45700" anchor="ctr" anchorCtr="0">
            <a:noAutofit/>
          </a:bodyPr>
          <a:lstStyle/>
          <a:p>
            <a:pPr marL="114300" algn="ctr">
              <a:buSzPts val="1800"/>
            </a:pPr>
            <a:r>
              <a:rPr lang="en-US" dirty="0">
                <a:solidFill>
                  <a:schemeClr val="tx2"/>
                </a:solidFill>
                <a:latin typeface="Arial Narrow"/>
                <a:sym typeface="Arial Narrow"/>
              </a:rPr>
              <a:t>The feedback they got was meaningless, counterproductive, confusing, or negatively phrased</a:t>
            </a:r>
          </a:p>
        </p:txBody>
      </p:sp>
    </p:spTree>
    <p:extLst>
      <p:ext uri="{BB962C8B-B14F-4D97-AF65-F5344CB8AC3E}">
        <p14:creationId xmlns:p14="http://schemas.microsoft.com/office/powerpoint/2010/main" val="144590011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8F056-66D2-4D5C-8213-AA2254273E4C}"/>
              </a:ext>
            </a:extLst>
          </p:cNvPr>
          <p:cNvSpPr>
            <a:spLocks noGrp="1"/>
          </p:cNvSpPr>
          <p:nvPr>
            <p:ph type="title"/>
          </p:nvPr>
        </p:nvSpPr>
        <p:spPr/>
        <p:txBody>
          <a:bodyPr/>
          <a:lstStyle/>
          <a:p>
            <a:r>
              <a:rPr lang="en-US" dirty="0"/>
              <a:t>What is Accountability?</a:t>
            </a:r>
          </a:p>
        </p:txBody>
      </p:sp>
      <p:sp>
        <p:nvSpPr>
          <p:cNvPr id="4" name="Online Image Placeholder 3">
            <a:extLst>
              <a:ext uri="{FF2B5EF4-FFF2-40B4-BE49-F238E27FC236}">
                <a16:creationId xmlns:a16="http://schemas.microsoft.com/office/drawing/2014/main" id="{42ED3611-5DE5-45DD-9346-5F2DE86C2233}"/>
              </a:ext>
            </a:extLst>
          </p:cNvPr>
          <p:cNvSpPr>
            <a:spLocks noGrp="1"/>
          </p:cNvSpPr>
          <p:nvPr>
            <p:ph type="clipArt" sz="half" idx="2"/>
          </p:nvPr>
        </p:nvSpPr>
        <p:spPr/>
      </p:sp>
      <p:sp>
        <p:nvSpPr>
          <p:cNvPr id="5" name="Slide Number Placeholder 4">
            <a:extLst>
              <a:ext uri="{FF2B5EF4-FFF2-40B4-BE49-F238E27FC236}">
                <a16:creationId xmlns:a16="http://schemas.microsoft.com/office/drawing/2014/main" id="{F57E79C3-6BCF-4284-88A7-F552315015DB}"/>
              </a:ext>
            </a:extLst>
          </p:cNvPr>
          <p:cNvSpPr>
            <a:spLocks noGrp="1"/>
          </p:cNvSpPr>
          <p:nvPr>
            <p:ph type="sldNum" sz="quarter" idx="12"/>
          </p:nvPr>
        </p:nvSpPr>
        <p:spPr/>
        <p:txBody>
          <a:bodyPr/>
          <a:lstStyle/>
          <a:p>
            <a:pPr>
              <a:defRPr/>
            </a:pPr>
            <a:fld id="{C46CB010-865E-43A3-B343-9D274A69DE56}" type="slidenum">
              <a:rPr lang="en-US" smtClean="0"/>
              <a:pPr>
                <a:defRPr/>
              </a:pPr>
              <a:t>5</a:t>
            </a:fld>
            <a:endParaRPr lang="en-US" dirty="0"/>
          </a:p>
        </p:txBody>
      </p:sp>
      <p:pic>
        <p:nvPicPr>
          <p:cNvPr id="1028" name="Picture 4" descr="Industryweek 10403 Accountability T">
            <a:extLst>
              <a:ext uri="{FF2B5EF4-FFF2-40B4-BE49-F238E27FC236}">
                <a16:creationId xmlns:a16="http://schemas.microsoft.com/office/drawing/2014/main" id="{B731E607-1801-417F-A979-19825C6D35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76400"/>
            <a:ext cx="76962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27806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5AF76-1117-4BEB-8D8A-5DB26B2028FD}"/>
              </a:ext>
            </a:extLst>
          </p:cNvPr>
          <p:cNvSpPr>
            <a:spLocks noGrp="1"/>
          </p:cNvSpPr>
          <p:nvPr>
            <p:ph type="title"/>
          </p:nvPr>
        </p:nvSpPr>
        <p:spPr/>
        <p:txBody>
          <a:bodyPr/>
          <a:lstStyle/>
          <a:p>
            <a:r>
              <a:rPr lang="en-US" dirty="0"/>
              <a:t>WHAT IS ACCOUNTABILITY?</a:t>
            </a:r>
          </a:p>
        </p:txBody>
      </p:sp>
      <p:sp>
        <p:nvSpPr>
          <p:cNvPr id="3" name="Text Placeholder 2">
            <a:extLst>
              <a:ext uri="{FF2B5EF4-FFF2-40B4-BE49-F238E27FC236}">
                <a16:creationId xmlns:a16="http://schemas.microsoft.com/office/drawing/2014/main" id="{F4841029-9422-4F6A-AF21-4536406825A1}"/>
              </a:ext>
            </a:extLst>
          </p:cNvPr>
          <p:cNvSpPr>
            <a:spLocks noGrp="1"/>
          </p:cNvSpPr>
          <p:nvPr>
            <p:ph type="body" sz="half" idx="1"/>
          </p:nvPr>
        </p:nvSpPr>
        <p:spPr>
          <a:xfrm>
            <a:off x="762000" y="1905000"/>
            <a:ext cx="8153400" cy="4038600"/>
          </a:xfrm>
        </p:spPr>
        <p:txBody>
          <a:bodyPr/>
          <a:lstStyle/>
          <a:p>
            <a:pPr marL="342900" lvl="1" indent="-342900">
              <a:spcBef>
                <a:spcPts val="1200"/>
              </a:spcBef>
              <a:spcAft>
                <a:spcPts val="600"/>
              </a:spcAft>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TEAM/ORGANIZATIONAL ACCOUNTABILITY – </a:t>
            </a:r>
            <a:br>
              <a:rPr lang="en-US" sz="2400" kern="1200" dirty="0">
                <a:latin typeface="Arial" charset="0"/>
                <a:ea typeface="+mn-ea"/>
                <a:cs typeface="+mn-cs"/>
                <a:sym typeface="Arial Narrow"/>
              </a:rPr>
            </a:br>
            <a:r>
              <a:rPr lang="en-US" sz="2400" kern="1200" dirty="0">
                <a:latin typeface="Arial" charset="0"/>
                <a:ea typeface="+mn-ea"/>
                <a:cs typeface="+mn-cs"/>
                <a:sym typeface="Arial Narrow"/>
              </a:rPr>
              <a:t>ensuring people do what the team and/or organization expects and needs</a:t>
            </a:r>
            <a:endParaRPr lang="en-US" sz="2400" kern="1200" dirty="0">
              <a:latin typeface="Arial" charset="0"/>
              <a:ea typeface="+mn-ea"/>
              <a:cs typeface="+mn-cs"/>
            </a:endParaRPr>
          </a:p>
          <a:p>
            <a:pPr marL="342900" lvl="1" indent="-342900">
              <a:spcBef>
                <a:spcPts val="1200"/>
              </a:spcBef>
              <a:spcAft>
                <a:spcPts val="600"/>
              </a:spcAft>
              <a:buClr>
                <a:schemeClr val="accent1">
                  <a:lumMod val="50000"/>
                </a:schemeClr>
              </a:buClr>
              <a:buFont typeface="Arial" panose="020B0604020202020204" pitchFamily="34" charset="0"/>
              <a:buChar char="•"/>
              <a:defRPr/>
            </a:pPr>
            <a:endParaRPr lang="en-US" sz="2400" kern="1200" dirty="0">
              <a:latin typeface="Arial" charset="0"/>
              <a:ea typeface="+mn-ea"/>
              <a:cs typeface="+mn-cs"/>
              <a:sym typeface="Arial Narrow"/>
            </a:endParaRPr>
          </a:p>
          <a:p>
            <a:pPr marL="342900" lvl="1" indent="-342900">
              <a:spcBef>
                <a:spcPts val="1200"/>
              </a:spcBef>
              <a:spcAft>
                <a:spcPts val="600"/>
              </a:spcAft>
              <a:buClr>
                <a:schemeClr val="accent1">
                  <a:lumMod val="50000"/>
                </a:schemeClr>
              </a:buClr>
              <a:buFont typeface="Arial" panose="020B0604020202020204" pitchFamily="34" charset="0"/>
              <a:buChar char="•"/>
              <a:defRPr/>
            </a:pPr>
            <a:r>
              <a:rPr lang="en-US" sz="2400" kern="1200" dirty="0">
                <a:latin typeface="Arial" charset="0"/>
                <a:ea typeface="+mn-ea"/>
                <a:cs typeface="+mn-cs"/>
                <a:sym typeface="Arial Narrow"/>
              </a:rPr>
              <a:t>PERSONAL ACCOUNTABILITY – </a:t>
            </a:r>
            <a:br>
              <a:rPr lang="en-US" sz="2400" kern="1200" dirty="0">
                <a:latin typeface="Arial" charset="0"/>
                <a:ea typeface="+mn-ea"/>
                <a:cs typeface="+mn-cs"/>
                <a:sym typeface="Arial Narrow"/>
              </a:rPr>
            </a:br>
            <a:r>
              <a:rPr lang="en-US" sz="2400" kern="1200" dirty="0">
                <a:latin typeface="Arial" charset="0"/>
                <a:ea typeface="+mn-ea"/>
                <a:cs typeface="+mn-cs"/>
                <a:sym typeface="Arial Narrow"/>
              </a:rPr>
              <a:t>holding oneself to the standards set by self, team, and organization</a:t>
            </a:r>
          </a:p>
          <a:p>
            <a:endParaRPr lang="en-US" dirty="0"/>
          </a:p>
        </p:txBody>
      </p:sp>
      <p:sp>
        <p:nvSpPr>
          <p:cNvPr id="5" name="Slide Number Placeholder 4">
            <a:extLst>
              <a:ext uri="{FF2B5EF4-FFF2-40B4-BE49-F238E27FC236}">
                <a16:creationId xmlns:a16="http://schemas.microsoft.com/office/drawing/2014/main" id="{4FFA75E4-3E3D-43D7-82C0-BDF86C20F0B6}"/>
              </a:ext>
            </a:extLst>
          </p:cNvPr>
          <p:cNvSpPr>
            <a:spLocks noGrp="1"/>
          </p:cNvSpPr>
          <p:nvPr>
            <p:ph type="sldNum" sz="quarter" idx="12"/>
          </p:nvPr>
        </p:nvSpPr>
        <p:spPr/>
        <p:txBody>
          <a:bodyPr/>
          <a:lstStyle/>
          <a:p>
            <a:pPr>
              <a:defRPr/>
            </a:pPr>
            <a:fld id="{C46CB010-865E-43A3-B343-9D274A69DE56}" type="slidenum">
              <a:rPr lang="en-US" smtClean="0"/>
              <a:pPr>
                <a:defRPr/>
              </a:pPr>
              <a:t>6</a:t>
            </a:fld>
            <a:endParaRPr lang="en-US" dirty="0"/>
          </a:p>
        </p:txBody>
      </p:sp>
    </p:spTree>
    <p:extLst>
      <p:ext uri="{BB962C8B-B14F-4D97-AF65-F5344CB8AC3E}">
        <p14:creationId xmlns:p14="http://schemas.microsoft.com/office/powerpoint/2010/main" val="424335149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9AC7-1A81-4EEF-8D93-12ABB2749710}"/>
              </a:ext>
            </a:extLst>
          </p:cNvPr>
          <p:cNvSpPr>
            <a:spLocks noGrp="1"/>
          </p:cNvSpPr>
          <p:nvPr>
            <p:ph type="title"/>
          </p:nvPr>
        </p:nvSpPr>
        <p:spPr/>
        <p:txBody>
          <a:bodyPr/>
          <a:lstStyle/>
          <a:p>
            <a:r>
              <a:rPr lang="en-US" dirty="0"/>
              <a:t>BENEFITS OF ACCOUNTABILITY</a:t>
            </a:r>
          </a:p>
        </p:txBody>
      </p:sp>
      <p:sp>
        <p:nvSpPr>
          <p:cNvPr id="5" name="Slide Number Placeholder 4">
            <a:extLst>
              <a:ext uri="{FF2B5EF4-FFF2-40B4-BE49-F238E27FC236}">
                <a16:creationId xmlns:a16="http://schemas.microsoft.com/office/drawing/2014/main" id="{3E336450-DA19-474A-92A8-C3520001BED3}"/>
              </a:ext>
            </a:extLst>
          </p:cNvPr>
          <p:cNvSpPr>
            <a:spLocks noGrp="1"/>
          </p:cNvSpPr>
          <p:nvPr>
            <p:ph type="sldNum" sz="quarter" idx="12"/>
          </p:nvPr>
        </p:nvSpPr>
        <p:spPr/>
        <p:txBody>
          <a:bodyPr/>
          <a:lstStyle/>
          <a:p>
            <a:pPr>
              <a:defRPr/>
            </a:pPr>
            <a:fld id="{C46CB010-865E-43A3-B343-9D274A69DE56}" type="slidenum">
              <a:rPr lang="en-US" smtClean="0"/>
              <a:pPr>
                <a:defRPr/>
              </a:pPr>
              <a:t>7</a:t>
            </a:fld>
            <a:endParaRPr lang="en-US" dirty="0"/>
          </a:p>
        </p:txBody>
      </p:sp>
      <p:sp>
        <p:nvSpPr>
          <p:cNvPr id="8" name="Text Placeholder 7">
            <a:extLst>
              <a:ext uri="{FF2B5EF4-FFF2-40B4-BE49-F238E27FC236}">
                <a16:creationId xmlns:a16="http://schemas.microsoft.com/office/drawing/2014/main" id="{D86F183C-76D3-4A69-BCCE-7758899E2599}"/>
              </a:ext>
            </a:extLst>
          </p:cNvPr>
          <p:cNvSpPr>
            <a:spLocks noGrp="1"/>
          </p:cNvSpPr>
          <p:nvPr>
            <p:ph type="body" sz="half" idx="1"/>
          </p:nvPr>
        </p:nvSpPr>
        <p:spPr>
          <a:xfrm>
            <a:off x="762000" y="1905000"/>
            <a:ext cx="7696200" cy="4038600"/>
          </a:xfrm>
        </p:spPr>
        <p:txBody>
          <a:bodyPr/>
          <a:lstStyle/>
          <a:p>
            <a:r>
              <a:rPr lang="en-US" sz="3200" dirty="0">
                <a:solidFill>
                  <a:schemeClr val="tx1">
                    <a:lumMod val="75000"/>
                    <a:lumOff val="25000"/>
                  </a:schemeClr>
                </a:solidFill>
                <a:ea typeface="Arial Narrow"/>
                <a:cs typeface="Arial Narrow"/>
                <a:sym typeface="Arial Narrow"/>
              </a:rPr>
              <a:t>Workers understand expectations of doing the task</a:t>
            </a:r>
            <a:endParaRPr lang="en-US" sz="3200" dirty="0">
              <a:solidFill>
                <a:schemeClr val="tx1">
                  <a:lumMod val="75000"/>
                  <a:lumOff val="25000"/>
                </a:schemeClr>
              </a:solidFill>
            </a:endParaRPr>
          </a:p>
          <a:p>
            <a:r>
              <a:rPr lang="en-US" sz="3200" dirty="0">
                <a:solidFill>
                  <a:schemeClr val="tx1">
                    <a:lumMod val="75000"/>
                    <a:lumOff val="25000"/>
                  </a:schemeClr>
                </a:solidFill>
                <a:ea typeface="Arial Narrow"/>
                <a:cs typeface="Arial Narrow"/>
                <a:sym typeface="Arial Narrow"/>
              </a:rPr>
              <a:t>Safety, quality, and production improves</a:t>
            </a:r>
            <a:endParaRPr lang="en-US" sz="3200" dirty="0">
              <a:solidFill>
                <a:schemeClr val="tx1">
                  <a:lumMod val="75000"/>
                  <a:lumOff val="25000"/>
                </a:schemeClr>
              </a:solidFill>
            </a:endParaRPr>
          </a:p>
          <a:p>
            <a:r>
              <a:rPr lang="en-US" sz="3200" dirty="0">
                <a:solidFill>
                  <a:schemeClr val="tx1">
                    <a:lumMod val="75000"/>
                    <a:lumOff val="25000"/>
                  </a:schemeClr>
                </a:solidFill>
                <a:ea typeface="Arial Narrow"/>
                <a:cs typeface="Arial Narrow"/>
                <a:sym typeface="Arial Narrow"/>
              </a:rPr>
              <a:t>Improvement is sustained for the individual and the organization</a:t>
            </a:r>
            <a:endParaRPr lang="en-US" sz="3200" dirty="0">
              <a:solidFill>
                <a:schemeClr val="tx1">
                  <a:lumMod val="75000"/>
                  <a:lumOff val="25000"/>
                </a:schemeClr>
              </a:solidFill>
            </a:endParaRPr>
          </a:p>
          <a:p>
            <a:endParaRPr lang="en-US" dirty="0"/>
          </a:p>
        </p:txBody>
      </p:sp>
    </p:spTree>
    <p:extLst>
      <p:ext uri="{BB962C8B-B14F-4D97-AF65-F5344CB8AC3E}">
        <p14:creationId xmlns:p14="http://schemas.microsoft.com/office/powerpoint/2010/main" val="329281347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Other Benefits</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8</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4431983"/>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Employees are trained effectively</a:t>
            </a:r>
          </a:p>
          <a:p>
            <a:pPr marL="342900" indent="-342900" eaLnBrk="0" hangingPunct="0">
              <a:spcBef>
                <a:spcPct val="20000"/>
              </a:spcBef>
              <a:buClr>
                <a:schemeClr val="bg2"/>
              </a:buClr>
              <a:buSzPct val="70000"/>
              <a:buFont typeface="Wingdings" pitchFamily="2" charset="2"/>
              <a:buChar char="l"/>
            </a:pPr>
            <a:endParaRPr lang="en-US" sz="2000" dirty="0">
              <a:solidFill>
                <a:schemeClr val="tx1">
                  <a:lumMod val="75000"/>
                  <a:lumOff val="25000"/>
                </a:schemeClr>
              </a:solidFill>
              <a:latin typeface="+mn-lt"/>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Needed resources are provided</a:t>
            </a:r>
          </a:p>
          <a:p>
            <a:pPr marL="342900" indent="-342900" eaLnBrk="0" hangingPunct="0">
              <a:spcBef>
                <a:spcPct val="20000"/>
              </a:spcBef>
              <a:buClr>
                <a:schemeClr val="bg2"/>
              </a:buClr>
              <a:buSzPct val="70000"/>
              <a:buFont typeface="Wingdings" pitchFamily="2" charset="2"/>
              <a:buChar char="l"/>
            </a:pPr>
            <a:endParaRPr lang="en-US" sz="2000" dirty="0">
              <a:solidFill>
                <a:schemeClr val="tx1">
                  <a:lumMod val="75000"/>
                  <a:lumOff val="25000"/>
                </a:schemeClr>
              </a:solidFill>
              <a:latin typeface="+mn-lt"/>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Performance is measured</a:t>
            </a:r>
          </a:p>
          <a:p>
            <a:pPr marL="342900" indent="-342900" eaLnBrk="0" hangingPunct="0">
              <a:spcBef>
                <a:spcPct val="20000"/>
              </a:spcBef>
              <a:buClr>
                <a:schemeClr val="bg2"/>
              </a:buClr>
              <a:buSzPct val="70000"/>
              <a:buFont typeface="Wingdings" pitchFamily="2" charset="2"/>
              <a:buChar char="l"/>
            </a:pPr>
            <a:endParaRPr lang="en-US" sz="2000" dirty="0">
              <a:solidFill>
                <a:schemeClr val="tx1">
                  <a:lumMod val="75000"/>
                  <a:lumOff val="25000"/>
                </a:schemeClr>
              </a:solidFill>
              <a:latin typeface="+mn-lt"/>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Employees receive appropriate feedback</a:t>
            </a:r>
          </a:p>
          <a:p>
            <a:pPr marL="342900" indent="-342900" eaLnBrk="0" hangingPunct="0">
              <a:spcBef>
                <a:spcPct val="20000"/>
              </a:spcBef>
              <a:buClr>
                <a:schemeClr val="bg2"/>
              </a:buClr>
              <a:buSzPct val="70000"/>
              <a:buFont typeface="Wingdings" pitchFamily="2" charset="2"/>
              <a:buChar char="l"/>
            </a:pPr>
            <a:endParaRPr lang="en-US" sz="2000" dirty="0">
              <a:solidFill>
                <a:schemeClr val="tx1">
                  <a:lumMod val="75000"/>
                  <a:lumOff val="25000"/>
                </a:schemeClr>
              </a:solidFill>
              <a:latin typeface="+mn-lt"/>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Communication is improved</a:t>
            </a:r>
          </a:p>
          <a:p>
            <a:pPr marL="342900" indent="-342900" eaLnBrk="0" hangingPunct="0">
              <a:spcBef>
                <a:spcPct val="20000"/>
              </a:spcBef>
              <a:buClr>
                <a:schemeClr val="bg2"/>
              </a:buClr>
              <a:buSzPct val="70000"/>
              <a:buFont typeface="Wingdings" pitchFamily="2" charset="2"/>
              <a:buChar char="l"/>
            </a:pPr>
            <a:endParaRPr lang="en-US" sz="2000" dirty="0">
              <a:solidFill>
                <a:schemeClr val="tx1">
                  <a:lumMod val="75000"/>
                  <a:lumOff val="25000"/>
                </a:schemeClr>
              </a:solidFill>
              <a:latin typeface="+mn-lt"/>
              <a:sym typeface="Arial Narrow"/>
            </a:endParaRPr>
          </a:p>
          <a:p>
            <a:pPr marL="342900" indent="-342900" eaLnBrk="0" hangingPunct="0">
              <a:spcBef>
                <a:spcPct val="20000"/>
              </a:spcBef>
              <a:buClr>
                <a:schemeClr val="bg2"/>
              </a:buClr>
              <a:buSzPct val="70000"/>
              <a:buFont typeface="Wingdings" pitchFamily="2" charset="2"/>
              <a:buChar char="l"/>
            </a:pPr>
            <a:r>
              <a:rPr lang="en-US" sz="2000" dirty="0">
                <a:solidFill>
                  <a:schemeClr val="tx1">
                    <a:lumMod val="75000"/>
                    <a:lumOff val="25000"/>
                  </a:schemeClr>
                </a:solidFill>
                <a:latin typeface="+mn-lt"/>
                <a:sym typeface="Arial Narrow"/>
              </a:rPr>
              <a:t>Business outcomes are positively impacted</a:t>
            </a:r>
          </a:p>
        </p:txBody>
      </p:sp>
    </p:spTree>
    <p:extLst>
      <p:ext uri="{BB962C8B-B14F-4D97-AF65-F5344CB8AC3E}">
        <p14:creationId xmlns:p14="http://schemas.microsoft.com/office/powerpoint/2010/main" val="49833844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3E41-1C33-40BB-B24C-6D55708CCA36}"/>
              </a:ext>
            </a:extLst>
          </p:cNvPr>
          <p:cNvSpPr>
            <a:spLocks noGrp="1"/>
          </p:cNvSpPr>
          <p:nvPr>
            <p:ph type="title"/>
          </p:nvPr>
        </p:nvSpPr>
        <p:spPr/>
        <p:txBody>
          <a:bodyPr/>
          <a:lstStyle/>
          <a:p>
            <a:r>
              <a:rPr lang="en-US" dirty="0"/>
              <a:t>Session 1 Review Questions</a:t>
            </a:r>
          </a:p>
        </p:txBody>
      </p:sp>
      <p:sp>
        <p:nvSpPr>
          <p:cNvPr id="5" name="Slide Number Placeholder 4">
            <a:extLst>
              <a:ext uri="{FF2B5EF4-FFF2-40B4-BE49-F238E27FC236}">
                <a16:creationId xmlns:a16="http://schemas.microsoft.com/office/drawing/2014/main" id="{41023766-8BEE-47BC-B67E-5C4B50BE8838}"/>
              </a:ext>
            </a:extLst>
          </p:cNvPr>
          <p:cNvSpPr>
            <a:spLocks noGrp="1"/>
          </p:cNvSpPr>
          <p:nvPr>
            <p:ph type="sldNum" sz="quarter" idx="12"/>
          </p:nvPr>
        </p:nvSpPr>
        <p:spPr/>
        <p:txBody>
          <a:bodyPr/>
          <a:lstStyle/>
          <a:p>
            <a:pPr>
              <a:defRPr/>
            </a:pPr>
            <a:fld id="{C46CB010-865E-43A3-B343-9D274A69DE56}" type="slidenum">
              <a:rPr lang="en-US" smtClean="0"/>
              <a:pPr>
                <a:defRPr/>
              </a:pPr>
              <a:t>9</a:t>
            </a:fld>
            <a:endParaRPr lang="en-US" dirty="0"/>
          </a:p>
        </p:txBody>
      </p:sp>
      <p:sp>
        <p:nvSpPr>
          <p:cNvPr id="6" name="Rectangle 5">
            <a:extLst>
              <a:ext uri="{FF2B5EF4-FFF2-40B4-BE49-F238E27FC236}">
                <a16:creationId xmlns:a16="http://schemas.microsoft.com/office/drawing/2014/main" id="{E1E18950-AE6C-4873-A6BF-00E9AA9944CD}"/>
              </a:ext>
            </a:extLst>
          </p:cNvPr>
          <p:cNvSpPr/>
          <p:nvPr/>
        </p:nvSpPr>
        <p:spPr>
          <a:xfrm>
            <a:off x="381000" y="1676400"/>
            <a:ext cx="8001000" cy="4370427"/>
          </a:xfrm>
          <a:prstGeom prst="rect">
            <a:avLst/>
          </a:prstGeom>
        </p:spPr>
        <p:txBody>
          <a:bodyPr wrap="square">
            <a:spAutoFit/>
          </a:bodyPr>
          <a:lstStyle/>
          <a:p>
            <a:endParaRPr lang="en-US" dirty="0">
              <a:solidFill>
                <a:srgbClr val="000000"/>
              </a:solidFill>
              <a:latin typeface="Arial Narrow"/>
              <a:ea typeface="Arial Narrow"/>
              <a:cs typeface="Arial Narrow"/>
              <a:sym typeface="Arial Narrow"/>
            </a:endParaRPr>
          </a:p>
          <a:p>
            <a:pPr marL="457200" indent="-457200" eaLnBrk="0" hangingPunct="0">
              <a:spcBef>
                <a:spcPct val="20000"/>
              </a:spcBef>
              <a:buClr>
                <a:schemeClr val="bg2"/>
              </a:buClr>
              <a:buSzPct val="70000"/>
              <a:buAutoNum type="arabicPeriod"/>
            </a:pPr>
            <a:r>
              <a:rPr lang="en-US" sz="2000" dirty="0">
                <a:solidFill>
                  <a:schemeClr val="tx1">
                    <a:lumMod val="75000"/>
                    <a:lumOff val="25000"/>
                  </a:schemeClr>
                </a:solidFill>
                <a:latin typeface="+mn-lt"/>
                <a:sym typeface="Arial Narrow"/>
              </a:rPr>
              <a:t>What are some benefits of accountability?</a:t>
            </a:r>
          </a:p>
          <a:p>
            <a:pPr marL="457200" indent="-457200" eaLnBrk="0" hangingPunct="0">
              <a:spcBef>
                <a:spcPct val="20000"/>
              </a:spcBef>
              <a:buClr>
                <a:schemeClr val="bg2"/>
              </a:buClr>
              <a:buSzPct val="70000"/>
              <a:buAutoNum type="arabicPeriod"/>
            </a:pPr>
            <a:endParaRPr lang="en-US" sz="2000" dirty="0">
              <a:solidFill>
                <a:schemeClr val="tx1">
                  <a:lumMod val="75000"/>
                  <a:lumOff val="25000"/>
                </a:schemeClr>
              </a:solidFill>
              <a:latin typeface="+mn-lt"/>
              <a:sym typeface="Arial Narrow"/>
            </a:endParaRPr>
          </a:p>
          <a:p>
            <a:pPr marL="457200" indent="-457200" eaLnBrk="0" hangingPunct="0">
              <a:spcBef>
                <a:spcPct val="20000"/>
              </a:spcBef>
              <a:buClr>
                <a:schemeClr val="bg2"/>
              </a:buClr>
              <a:buSzPct val="70000"/>
              <a:buAutoNum type="arabicPeriod"/>
            </a:pPr>
            <a:r>
              <a:rPr lang="en-US" sz="2000" dirty="0">
                <a:solidFill>
                  <a:schemeClr val="tx1">
                    <a:lumMod val="75000"/>
                    <a:lumOff val="25000"/>
                  </a:schemeClr>
                </a:solidFill>
                <a:latin typeface="+mn-lt"/>
                <a:sym typeface="Arial Narrow"/>
              </a:rPr>
              <a:t>What is the meaning of team accountability?</a:t>
            </a:r>
          </a:p>
          <a:p>
            <a:pPr marL="457200" indent="-457200" eaLnBrk="0" hangingPunct="0">
              <a:spcBef>
                <a:spcPct val="20000"/>
              </a:spcBef>
              <a:buClr>
                <a:schemeClr val="bg2"/>
              </a:buClr>
              <a:buSzPct val="70000"/>
              <a:buAutoNum type="arabicPeriod"/>
            </a:pPr>
            <a:endParaRPr lang="en-US" sz="2000" dirty="0">
              <a:solidFill>
                <a:schemeClr val="tx1">
                  <a:lumMod val="75000"/>
                  <a:lumOff val="25000"/>
                </a:schemeClr>
              </a:solidFill>
              <a:latin typeface="+mn-lt"/>
              <a:sym typeface="Arial Narrow"/>
            </a:endParaRPr>
          </a:p>
          <a:p>
            <a:pPr marL="457200" indent="-457200" eaLnBrk="0" hangingPunct="0">
              <a:spcBef>
                <a:spcPct val="20000"/>
              </a:spcBef>
              <a:buClr>
                <a:schemeClr val="bg2"/>
              </a:buClr>
              <a:buSzPct val="70000"/>
              <a:buAutoNum type="arabicPeriod"/>
            </a:pPr>
            <a:r>
              <a:rPr lang="en-US" sz="2000" dirty="0">
                <a:solidFill>
                  <a:schemeClr val="tx1">
                    <a:lumMod val="75000"/>
                    <a:lumOff val="25000"/>
                  </a:schemeClr>
                </a:solidFill>
                <a:latin typeface="+mn-lt"/>
                <a:sym typeface="Arial Narrow"/>
              </a:rPr>
              <a:t>What is the meaning of personal accountability?</a:t>
            </a:r>
          </a:p>
          <a:p>
            <a:pPr marL="457200" indent="-457200" eaLnBrk="0" hangingPunct="0">
              <a:spcBef>
                <a:spcPct val="20000"/>
              </a:spcBef>
              <a:buClr>
                <a:schemeClr val="bg2"/>
              </a:buClr>
              <a:buSzPct val="70000"/>
              <a:buAutoNum type="arabicPeriod"/>
            </a:pPr>
            <a:endParaRPr lang="en-US" sz="2000" dirty="0">
              <a:solidFill>
                <a:schemeClr val="tx1">
                  <a:lumMod val="75000"/>
                  <a:lumOff val="25000"/>
                </a:schemeClr>
              </a:solidFill>
              <a:latin typeface="+mn-lt"/>
              <a:sym typeface="Arial Narrow"/>
            </a:endParaRPr>
          </a:p>
          <a:p>
            <a:pPr marL="457200" indent="-457200" eaLnBrk="0" hangingPunct="0">
              <a:spcBef>
                <a:spcPct val="20000"/>
              </a:spcBef>
              <a:buClr>
                <a:schemeClr val="bg2"/>
              </a:buClr>
              <a:buSzPct val="70000"/>
              <a:buAutoNum type="arabicPeriod"/>
            </a:pPr>
            <a:r>
              <a:rPr lang="en-US" sz="2000" dirty="0">
                <a:solidFill>
                  <a:schemeClr val="tx1">
                    <a:lumMod val="75000"/>
                    <a:lumOff val="25000"/>
                  </a:schemeClr>
                </a:solidFill>
                <a:latin typeface="+mn-lt"/>
                <a:sym typeface="Arial Narrow"/>
              </a:rPr>
              <a:t>Please provide one reason people don’t do what they are asked to do?</a:t>
            </a:r>
          </a:p>
          <a:p>
            <a:pPr marL="457200" indent="-457200" eaLnBrk="0" hangingPunct="0">
              <a:spcBef>
                <a:spcPct val="20000"/>
              </a:spcBef>
              <a:buClr>
                <a:schemeClr val="bg2"/>
              </a:buClr>
              <a:buSzPct val="70000"/>
              <a:buAutoNum type="arabicPeriod"/>
            </a:pPr>
            <a:endParaRPr lang="en-US" sz="2000" dirty="0">
              <a:solidFill>
                <a:schemeClr val="tx1">
                  <a:lumMod val="75000"/>
                  <a:lumOff val="25000"/>
                </a:schemeClr>
              </a:solidFill>
              <a:latin typeface="+mn-lt"/>
              <a:sym typeface="Arial Narrow"/>
            </a:endParaRPr>
          </a:p>
          <a:p>
            <a:pPr eaLnBrk="0" hangingPunct="0">
              <a:spcBef>
                <a:spcPct val="20000"/>
              </a:spcBef>
              <a:buClr>
                <a:schemeClr val="bg2"/>
              </a:buClr>
              <a:buSzPct val="70000"/>
            </a:pPr>
            <a:endParaRPr lang="en-US" sz="2000" dirty="0">
              <a:solidFill>
                <a:schemeClr val="tx1">
                  <a:lumMod val="75000"/>
                  <a:lumOff val="25000"/>
                </a:schemeClr>
              </a:solidFill>
              <a:latin typeface="+mn-lt"/>
              <a:sym typeface="Arial Narrow"/>
            </a:endParaRPr>
          </a:p>
          <a:p>
            <a:pPr algn="ctr" eaLnBrk="0" hangingPunct="0">
              <a:spcBef>
                <a:spcPct val="20000"/>
              </a:spcBef>
              <a:buClr>
                <a:schemeClr val="bg2"/>
              </a:buClr>
              <a:buSzPct val="70000"/>
            </a:pPr>
            <a:r>
              <a:rPr lang="en-US" sz="2000" dirty="0">
                <a:solidFill>
                  <a:schemeClr val="tx1">
                    <a:lumMod val="75000"/>
                    <a:lumOff val="25000"/>
                  </a:schemeClr>
                </a:solidFill>
                <a:latin typeface="+mn-lt"/>
                <a:sym typeface="Arial Narrow"/>
              </a:rPr>
              <a:t>Then, transition into three moments of truth…</a:t>
            </a:r>
          </a:p>
        </p:txBody>
      </p:sp>
    </p:spTree>
    <p:extLst>
      <p:ext uri="{BB962C8B-B14F-4D97-AF65-F5344CB8AC3E}">
        <p14:creationId xmlns:p14="http://schemas.microsoft.com/office/powerpoint/2010/main" val="668027399"/>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69EF3664-67F6-4AB2-8E53-732C666A3698}">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 ds:uri="http://schemas.microsoft.com/office/2006/metadata/properties"/>
  </ds:schemaRefs>
</ds:datastoreItem>
</file>

<file path=customXml/itemProps3.xml><?xml version="1.0" encoding="utf-8"?>
<ds:datastoreItem xmlns:ds="http://schemas.openxmlformats.org/officeDocument/2006/customXml" ds:itemID="{459D3723-36D0-4D82-8947-713598315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2670</TotalTime>
  <Words>3803</Words>
  <Application>Microsoft Office PowerPoint</Application>
  <PresentationFormat>On-screen Show (4:3)</PresentationFormat>
  <Paragraphs>484</Paragraphs>
  <Slides>22</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Arial Black</vt:lpstr>
      <vt:lpstr>Arial Narrow</vt:lpstr>
      <vt:lpstr>Bradley Hand ITC</vt:lpstr>
      <vt:lpstr>Calibri</vt:lpstr>
      <vt:lpstr>Castellar</vt:lpstr>
      <vt:lpstr>Times New Roman</vt:lpstr>
      <vt:lpstr>Wingdings</vt:lpstr>
      <vt:lpstr>Studio</vt:lpstr>
      <vt:lpstr>Safety Accountability Continuing Education  3rd  Quarter 2021</vt:lpstr>
      <vt:lpstr>Session Agenda – Session 1</vt:lpstr>
      <vt:lpstr>Accountability Overview</vt:lpstr>
      <vt:lpstr>REASONS PEOPLE DON’T DO WHAT YOU WANT</vt:lpstr>
      <vt:lpstr>What is Accountability?</vt:lpstr>
      <vt:lpstr>WHAT IS ACCOUNTABILITY?</vt:lpstr>
      <vt:lpstr>BENEFITS OF ACCOUNTABILITY</vt:lpstr>
      <vt:lpstr>Other Benefits</vt:lpstr>
      <vt:lpstr>Session 1 Review Questions</vt:lpstr>
      <vt:lpstr>Session Agenda - Session 2</vt:lpstr>
      <vt:lpstr>THE THREE MOMENTS OF TRUTH</vt:lpstr>
      <vt:lpstr>Moment of Truth #1</vt:lpstr>
      <vt:lpstr>Moment of Truth #1</vt:lpstr>
      <vt:lpstr>Moments of Truth #2</vt:lpstr>
      <vt:lpstr>Moment of Truth #2</vt:lpstr>
      <vt:lpstr>Moment of Truth #3</vt:lpstr>
      <vt:lpstr>Moment of Truth #3</vt:lpstr>
      <vt:lpstr>Moment of Truth #3</vt:lpstr>
      <vt:lpstr>SMART GOAL-SETTING</vt:lpstr>
      <vt:lpstr>Session 2-Review Questions </vt:lpstr>
      <vt:lpstr>FOUR STEPS TO ACCOUNTABILITY</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Accountability Continuing Education  3rd  Quarter 2021</dc:title>
  <dc:creator>Andy Cleary</dc:creator>
  <cp:lastModifiedBy>Johnson, Travis</cp:lastModifiedBy>
  <cp:revision>48</cp:revision>
  <dcterms:created xsi:type="dcterms:W3CDTF">2021-02-04T13:42:16Z</dcterms:created>
  <dcterms:modified xsi:type="dcterms:W3CDTF">2021-07-01T16:40:58Z</dcterms:modified>
</cp:coreProperties>
</file>