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298_2529918C.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0" r:id="rId4"/>
  </p:sldMasterIdLst>
  <p:notesMasterIdLst>
    <p:notesMasterId r:id="rId35"/>
  </p:notesMasterIdLst>
  <p:handoutMasterIdLst>
    <p:handoutMasterId r:id="rId36"/>
  </p:handoutMasterIdLst>
  <p:sldIdLst>
    <p:sldId id="655" r:id="rId5"/>
    <p:sldId id="656" r:id="rId6"/>
    <p:sldId id="657" r:id="rId7"/>
    <p:sldId id="658" r:id="rId8"/>
    <p:sldId id="659" r:id="rId9"/>
    <p:sldId id="660" r:id="rId10"/>
    <p:sldId id="661" r:id="rId11"/>
    <p:sldId id="662" r:id="rId12"/>
    <p:sldId id="663" r:id="rId13"/>
    <p:sldId id="664" r:id="rId14"/>
    <p:sldId id="665" r:id="rId15"/>
    <p:sldId id="666" r:id="rId16"/>
    <p:sldId id="667" r:id="rId17"/>
    <p:sldId id="668" r:id="rId18"/>
    <p:sldId id="669" r:id="rId19"/>
    <p:sldId id="670" r:id="rId20"/>
    <p:sldId id="671" r:id="rId21"/>
    <p:sldId id="672" r:id="rId22"/>
    <p:sldId id="673" r:id="rId23"/>
    <p:sldId id="674" r:id="rId24"/>
    <p:sldId id="675" r:id="rId25"/>
    <p:sldId id="676" r:id="rId26"/>
    <p:sldId id="677" r:id="rId27"/>
    <p:sldId id="678" r:id="rId28"/>
    <p:sldId id="679" r:id="rId29"/>
    <p:sldId id="680" r:id="rId30"/>
    <p:sldId id="681" r:id="rId31"/>
    <p:sldId id="682" r:id="rId32"/>
    <p:sldId id="683" r:id="rId33"/>
    <p:sldId id="684" r:id="rId34"/>
  </p:sldIdLst>
  <p:sldSz cx="9144000" cy="6858000" type="screen4x3"/>
  <p:notesSz cx="7010400" cy="9296400"/>
  <p:custDataLst>
    <p:tags r:id="rId37"/>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E1E6BB-8082-EA89-847B-632560C8A55D}" name="Ashley Webb" initials="AW" userId="S::abrown@davishelliot.com::283d4cfe-5dfd-4e08-b9d6-5bba7cc0f94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900"/>
    <a:srgbClr val="992201"/>
    <a:srgbClr val="000066"/>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E74D7C-5151-40EB-9500-8814FE7C6BE0}" v="3" dt="2023-09-27T14:40:59.2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23" autoAdjust="0"/>
    <p:restoredTop sz="59929" autoAdjust="0"/>
  </p:normalViewPr>
  <p:slideViewPr>
    <p:cSldViewPr>
      <p:cViewPr varScale="1">
        <p:scale>
          <a:sx n="68" d="100"/>
          <a:sy n="68" d="100"/>
        </p:scale>
        <p:origin x="2442"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208"/>
    </p:cViewPr>
  </p:sorterViewPr>
  <p:notesViewPr>
    <p:cSldViewPr>
      <p:cViewPr>
        <p:scale>
          <a:sx n="70" d="100"/>
          <a:sy n="70" d="100"/>
        </p:scale>
        <p:origin x="-4110" y="-51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son, Travis" userId="46e667a3-9198-417f-9c32-abb6994bb8a5" providerId="ADAL" clId="{BCE74D7C-5151-40EB-9500-8814FE7C6BE0}"/>
    <pc:docChg chg="modSld">
      <pc:chgData name="Johnson, Travis" userId="46e667a3-9198-417f-9c32-abb6994bb8a5" providerId="ADAL" clId="{BCE74D7C-5151-40EB-9500-8814FE7C6BE0}" dt="2023-09-27T14:40:59.274" v="2" actId="20577"/>
      <pc:docMkLst>
        <pc:docMk/>
      </pc:docMkLst>
      <pc:sldChg chg="modSp">
        <pc:chgData name="Johnson, Travis" userId="46e667a3-9198-417f-9c32-abb6994bb8a5" providerId="ADAL" clId="{BCE74D7C-5151-40EB-9500-8814FE7C6BE0}" dt="2023-09-27T14:40:59.274" v="2" actId="20577"/>
        <pc:sldMkLst>
          <pc:docMk/>
          <pc:sldMk cId="3794703482" sldId="684"/>
        </pc:sldMkLst>
        <pc:spChg chg="mod">
          <ac:chgData name="Johnson, Travis" userId="46e667a3-9198-417f-9c32-abb6994bb8a5" providerId="ADAL" clId="{BCE74D7C-5151-40EB-9500-8814FE7C6BE0}" dt="2023-09-27T14:40:59.274" v="2" actId="20577"/>
          <ac:spMkLst>
            <pc:docMk/>
            <pc:sldMk cId="3794703482" sldId="684"/>
            <ac:spMk id="2" creationId="{00000000-0000-0000-0000-000000000000}"/>
          </ac:spMkLst>
        </pc:spChg>
      </pc:sldChg>
    </pc:docChg>
  </pc:docChgLst>
  <pc:docChgLst>
    <pc:chgData name="Johnson, Travis" userId="46e667a3-9198-417f-9c32-abb6994bb8a5" providerId="ADAL" clId="{41BD8507-8EDF-49F1-90D5-DF5CC0522689}"/>
    <pc:docChg chg="undo custSel addSld delSld modSld">
      <pc:chgData name="Johnson, Travis" userId="46e667a3-9198-417f-9c32-abb6994bb8a5" providerId="ADAL" clId="{41BD8507-8EDF-49F1-90D5-DF5CC0522689}" dt="2023-09-11T15:23:29.551" v="33" actId="20577"/>
      <pc:docMkLst>
        <pc:docMk/>
      </pc:docMkLst>
      <pc:sldChg chg="modNotesTx">
        <pc:chgData name="Johnson, Travis" userId="46e667a3-9198-417f-9c32-abb6994bb8a5" providerId="ADAL" clId="{41BD8507-8EDF-49F1-90D5-DF5CC0522689}" dt="2023-09-11T13:48:39.013" v="2" actId="20577"/>
        <pc:sldMkLst>
          <pc:docMk/>
          <pc:sldMk cId="3504564356" sldId="661"/>
        </pc:sldMkLst>
      </pc:sldChg>
      <pc:sldChg chg="modNotesTx">
        <pc:chgData name="Johnson, Travis" userId="46e667a3-9198-417f-9c32-abb6994bb8a5" providerId="ADAL" clId="{41BD8507-8EDF-49F1-90D5-DF5CC0522689}" dt="2023-09-11T14:28:18.887" v="5" actId="20577"/>
        <pc:sldMkLst>
          <pc:docMk/>
          <pc:sldMk cId="153810008" sldId="670"/>
        </pc:sldMkLst>
      </pc:sldChg>
      <pc:sldChg chg="modNotesTx">
        <pc:chgData name="Johnson, Travis" userId="46e667a3-9198-417f-9c32-abb6994bb8a5" providerId="ADAL" clId="{41BD8507-8EDF-49F1-90D5-DF5CC0522689}" dt="2023-09-11T14:34:40.212" v="11" actId="20577"/>
        <pc:sldMkLst>
          <pc:docMk/>
          <pc:sldMk cId="2899687702" sldId="675"/>
        </pc:sldMkLst>
      </pc:sldChg>
      <pc:sldChg chg="modNotesTx">
        <pc:chgData name="Johnson, Travis" userId="46e667a3-9198-417f-9c32-abb6994bb8a5" providerId="ADAL" clId="{41BD8507-8EDF-49F1-90D5-DF5CC0522689}" dt="2023-09-11T15:06:42.776" v="20" actId="20577"/>
        <pc:sldMkLst>
          <pc:docMk/>
          <pc:sldMk cId="0" sldId="677"/>
        </pc:sldMkLst>
      </pc:sldChg>
      <pc:sldChg chg="modSp modNotesTx">
        <pc:chgData name="Johnson, Travis" userId="46e667a3-9198-417f-9c32-abb6994bb8a5" providerId="ADAL" clId="{41BD8507-8EDF-49F1-90D5-DF5CC0522689}" dt="2023-09-11T15:23:29.551" v="33" actId="20577"/>
        <pc:sldMkLst>
          <pc:docMk/>
          <pc:sldMk cId="3794703482" sldId="684"/>
        </pc:sldMkLst>
        <pc:spChg chg="mod">
          <ac:chgData name="Johnson, Travis" userId="46e667a3-9198-417f-9c32-abb6994bb8a5" providerId="ADAL" clId="{41BD8507-8EDF-49F1-90D5-DF5CC0522689}" dt="2023-09-11T15:17:53.154" v="26" actId="20577"/>
          <ac:spMkLst>
            <pc:docMk/>
            <pc:sldMk cId="3794703482" sldId="684"/>
            <ac:spMk id="2" creationId="{00000000-0000-0000-0000-000000000000}"/>
          </ac:spMkLst>
        </pc:spChg>
      </pc:sldChg>
      <pc:sldChg chg="new del">
        <pc:chgData name="Johnson, Travis" userId="46e667a3-9198-417f-9c32-abb6994bb8a5" providerId="ADAL" clId="{41BD8507-8EDF-49F1-90D5-DF5CC0522689}" dt="2023-09-11T13:46:56.968" v="1" actId="680"/>
        <pc:sldMkLst>
          <pc:docMk/>
          <pc:sldMk cId="2272860409" sldId="685"/>
        </pc:sldMkLst>
      </pc:sldChg>
    </pc:docChg>
  </pc:docChgLst>
</pc:chgInfo>
</file>

<file path=ppt/comments/modernComment_298_2529918C.xml><?xml version="1.0" encoding="utf-8"?>
<p188:cmLst xmlns:a="http://schemas.openxmlformats.org/drawingml/2006/main" xmlns:r="http://schemas.openxmlformats.org/officeDocument/2006/relationships" xmlns:p188="http://schemas.microsoft.com/office/powerpoint/2018/8/main">
  <p188:cm id="{ABFA155A-6A0D-406B-9B9D-0803640E1265}" authorId="{5DE1E6BB-8082-EA89-847B-632560C8A55D}" created="2023-05-23T16:25:58.753">
    <pc:sldMkLst xmlns:pc="http://schemas.microsoft.com/office/powerpoint/2013/main/command">
      <pc:docMk/>
      <pc:sldMk cId="1197079832" sldId="645"/>
    </pc:sldMkLst>
    <p188:txBody>
      <a:bodyPr/>
      <a:lstStyle/>
      <a:p>
        <a:r>
          <a:rPr lang="en-US"/>
          <a:t>Please update this one Chris.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dirty="0"/>
          </a:p>
        </p:txBody>
      </p:sp>
      <p:sp>
        <p:nvSpPr>
          <p:cNvPr id="698371" name="Rectangle 3"/>
          <p:cNvSpPr>
            <a:spLocks noGrp="1" noChangeArrowheads="1"/>
          </p:cNvSpPr>
          <p:nvPr>
            <p:ph type="dt" sz="quarter"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dirty="0"/>
          </a:p>
        </p:txBody>
      </p:sp>
      <p:sp>
        <p:nvSpPr>
          <p:cNvPr id="698372" name="Rectangle 4"/>
          <p:cNvSpPr>
            <a:spLocks noGrp="1" noChangeArrowheads="1"/>
          </p:cNvSpPr>
          <p:nvPr>
            <p:ph type="ftr" sz="quarter" idx="2"/>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dirty="0"/>
          </a:p>
        </p:txBody>
      </p:sp>
      <p:sp>
        <p:nvSpPr>
          <p:cNvPr id="698373" name="Rectangle 5"/>
          <p:cNvSpPr>
            <a:spLocks noGrp="1" noChangeArrowheads="1"/>
          </p:cNvSpPr>
          <p:nvPr>
            <p:ph type="sldNum" sz="quarter" idx="3"/>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dirty="0"/>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dirty="0"/>
          </a:p>
        </p:txBody>
      </p:sp>
      <p:sp>
        <p:nvSpPr>
          <p:cNvPr id="4099" name="Rectangle 3"/>
          <p:cNvSpPr>
            <a:spLocks noGrp="1" noChangeArrowheads="1"/>
          </p:cNvSpPr>
          <p:nvPr>
            <p:ph type="dt" idx="1"/>
          </p:nvPr>
        </p:nvSpPr>
        <p:spPr bwMode="auto">
          <a:xfrm>
            <a:off x="3970938" y="1"/>
            <a:ext cx="3037840" cy="465929"/>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dirty="0"/>
          </a:p>
        </p:txBody>
      </p:sp>
      <p:sp>
        <p:nvSpPr>
          <p:cNvPr id="1331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1040" y="4416821"/>
            <a:ext cx="5608320" cy="4182270"/>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970938" y="8828887"/>
            <a:ext cx="3037840" cy="465929"/>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dirty="0"/>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solidFill>
                  <a:srgbClr val="000000"/>
                </a:solidFill>
              </a:rPr>
              <a:pPr eaLnBrk="1" hangingPunct="1">
                <a:spcBef>
                  <a:spcPct val="0"/>
                </a:spcBef>
                <a:defRPr/>
              </a:pPr>
              <a:t>1</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400" dirty="0"/>
              <a:t>Motor vehicle crashes are a leading cause of death and injury for all ages. </a:t>
            </a:r>
          </a:p>
          <a:p>
            <a:endParaRPr lang="en-US" sz="2400" dirty="0"/>
          </a:p>
          <a:p>
            <a:pPr marL="285750" indent="-285750">
              <a:buFont typeface="Arial" panose="020B0604020202020204" pitchFamily="34" charset="0"/>
              <a:buChar char="•"/>
            </a:pPr>
            <a:r>
              <a:rPr lang="en-US" sz="1600" dirty="0"/>
              <a:t>Every 12 minutes someone dies in a motor vehicle crash</a:t>
            </a:r>
          </a:p>
          <a:p>
            <a:pPr marL="285750" indent="-285750">
              <a:buFont typeface="Arial" panose="020B0604020202020204" pitchFamily="34" charset="0"/>
              <a:buChar char="•"/>
            </a:pPr>
            <a:r>
              <a:rPr lang="en-US" sz="1600" dirty="0"/>
              <a:t>Every 10 seconds an injury occurs and </a:t>
            </a:r>
          </a:p>
          <a:p>
            <a:pPr marL="285750" indent="-285750">
              <a:buFont typeface="Arial" panose="020B0604020202020204" pitchFamily="34" charset="0"/>
              <a:buChar char="•"/>
            </a:pPr>
            <a:r>
              <a:rPr lang="en-US" sz="1600" dirty="0"/>
              <a:t>Every 5 seconds a crash occurs. </a:t>
            </a:r>
          </a:p>
          <a:p>
            <a:pPr marL="0" indent="0">
              <a:buFont typeface="Arial" panose="020B0604020202020204" pitchFamily="34" charset="0"/>
              <a:buNone/>
            </a:pPr>
            <a:endParaRPr lang="en-US" sz="1600" dirty="0"/>
          </a:p>
          <a:p>
            <a:pPr marL="0" indent="0">
              <a:buFont typeface="Arial" panose="020B0604020202020204" pitchFamily="34" charset="0"/>
              <a:buNone/>
            </a:pPr>
            <a:r>
              <a:rPr lang="en-US" sz="1600" dirty="0"/>
              <a:t>Many of these incidents occur during the workday or during the commute to and from work. </a:t>
            </a:r>
            <a:endParaRPr lang="en-US" sz="1200" b="0" i="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10345194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4C4C4C"/>
                </a:solidFill>
                <a:effectLst/>
                <a:latin typeface="Muli"/>
              </a:rPr>
              <a:t>Say:</a:t>
            </a:r>
          </a:p>
          <a:p>
            <a:pPr algn="l"/>
            <a:r>
              <a:rPr lang="en-US" b="0" i="0" u="sng" dirty="0">
                <a:solidFill>
                  <a:srgbClr val="4C4C4C"/>
                </a:solidFill>
                <a:effectLst/>
                <a:latin typeface="Muli"/>
              </a:rPr>
              <a:t>Time to calibrate everyone: </a:t>
            </a:r>
            <a:r>
              <a:rPr lang="en-US" b="0" i="0" dirty="0">
                <a:solidFill>
                  <a:srgbClr val="4C4C4C"/>
                </a:solidFill>
                <a:effectLst/>
                <a:latin typeface="Muli"/>
              </a:rPr>
              <a:t>Everyone must be calibrated before we move on. Meaning – not everyone counts seconds the same way.  So, following 2 seconds behind a vehicle is going to look different to each one of you.  Let’s count using our stopwatch to see how close we each can get and continue until we get it right. </a:t>
            </a:r>
          </a:p>
          <a:p>
            <a:pPr algn="l"/>
            <a:r>
              <a:rPr lang="en-US" b="0" i="0" u="sng" dirty="0">
                <a:solidFill>
                  <a:srgbClr val="4C4C4C"/>
                </a:solidFill>
                <a:effectLst/>
                <a:latin typeface="Muli"/>
              </a:rPr>
              <a:t>Count: </a:t>
            </a:r>
            <a:r>
              <a:rPr lang="en-US" b="0" i="0" dirty="0">
                <a:solidFill>
                  <a:srgbClr val="4C4C4C"/>
                </a:solidFill>
                <a:effectLst/>
                <a:latin typeface="Muli"/>
              </a:rPr>
              <a:t>Use the rule that applies to your organization and/or area.  Example: 3 Second Rule (National Safety Council)</a:t>
            </a:r>
          </a:p>
          <a:p>
            <a:r>
              <a:rPr lang="en-US" b="0" i="0" dirty="0">
                <a:solidFill>
                  <a:srgbClr val="4C4C4C"/>
                </a:solidFill>
                <a:effectLst/>
                <a:latin typeface="Muli"/>
              </a:rPr>
              <a:t>      </a:t>
            </a:r>
            <a:r>
              <a:rPr lang="en-US" b="0" i="0" u="sng" dirty="0">
                <a:solidFill>
                  <a:srgbClr val="4C4C4C"/>
                </a:solidFill>
                <a:effectLst/>
                <a:latin typeface="Muli"/>
              </a:rPr>
              <a:t>Say: </a:t>
            </a:r>
            <a:r>
              <a:rPr lang="en-US" b="0" i="0" dirty="0">
                <a:solidFill>
                  <a:srgbClr val="4C4C4C"/>
                </a:solidFill>
                <a:effectLst/>
                <a:latin typeface="Muli"/>
              </a:rPr>
              <a:t>you can use any method you wish that you have learned to count seconds.</a:t>
            </a:r>
          </a:p>
          <a:p>
            <a:r>
              <a:rPr lang="en-US" b="0" i="0" dirty="0">
                <a:solidFill>
                  <a:srgbClr val="4C4C4C"/>
                </a:solidFill>
                <a:effectLst/>
                <a:latin typeface="Muli"/>
              </a:rPr>
              <a:t>              </a:t>
            </a:r>
            <a:r>
              <a:rPr lang="en-US" b="0" i="0" u="sng" dirty="0">
                <a:solidFill>
                  <a:srgbClr val="4C4C4C"/>
                </a:solidFill>
                <a:effectLst/>
                <a:latin typeface="Muli"/>
              </a:rPr>
              <a:t>Try: </a:t>
            </a:r>
            <a:r>
              <a:rPr lang="en-US" b="0" i="0" dirty="0">
                <a:solidFill>
                  <a:srgbClr val="4C4C4C"/>
                </a:solidFill>
                <a:effectLst/>
                <a:latin typeface="Muli"/>
              </a:rPr>
              <a:t>One Mississippi, Two Mississippi – Keep practicing until YOUR TWO SECONDS matches two seconds on the stopwatch</a:t>
            </a:r>
          </a:p>
          <a:p>
            <a:pPr marL="1085850" lvl="2" indent="-171450">
              <a:buFont typeface="Arial" panose="020B0604020202020204" pitchFamily="34" charset="0"/>
              <a:buChar char="•"/>
            </a:pPr>
            <a:r>
              <a:rPr lang="en-US" b="0" i="0" dirty="0">
                <a:solidFill>
                  <a:srgbClr val="4C4C4C"/>
                </a:solidFill>
                <a:effectLst/>
                <a:latin typeface="Muli"/>
              </a:rPr>
              <a:t>Hit start on the stopwatch</a:t>
            </a:r>
          </a:p>
          <a:p>
            <a:pPr marL="1085850" lvl="2" indent="-171450">
              <a:buFont typeface="Arial" panose="020B0604020202020204" pitchFamily="34" charset="0"/>
              <a:buChar char="•"/>
            </a:pPr>
            <a:r>
              <a:rPr lang="en-US" b="0" i="0" dirty="0">
                <a:solidFill>
                  <a:srgbClr val="4C4C4C"/>
                </a:solidFill>
                <a:effectLst/>
                <a:latin typeface="Muli"/>
              </a:rPr>
              <a:t>Keep finger on start/stop button</a:t>
            </a:r>
          </a:p>
          <a:p>
            <a:pPr marL="1085850" lvl="2" indent="-171450">
              <a:buFont typeface="Arial" panose="020B0604020202020204" pitchFamily="34" charset="0"/>
              <a:buChar char="•"/>
            </a:pPr>
            <a:r>
              <a:rPr lang="en-US" b="0" i="0" dirty="0">
                <a:solidFill>
                  <a:srgbClr val="4C4C4C"/>
                </a:solidFill>
                <a:effectLst/>
                <a:latin typeface="Muli"/>
              </a:rPr>
              <a:t>Start counting</a:t>
            </a:r>
          </a:p>
          <a:p>
            <a:pPr marL="1085850" lvl="2" indent="-171450">
              <a:buFont typeface="Arial" panose="020B0604020202020204" pitchFamily="34" charset="0"/>
              <a:buChar char="•"/>
            </a:pPr>
            <a:r>
              <a:rPr lang="en-US" b="0" i="0" dirty="0">
                <a:solidFill>
                  <a:srgbClr val="4C4C4C"/>
                </a:solidFill>
                <a:effectLst/>
                <a:latin typeface="Muli"/>
              </a:rPr>
              <a:t>When you get to the end of your 2 Mississippi, hit stop</a:t>
            </a:r>
          </a:p>
          <a:p>
            <a:pPr marL="1085850" lvl="2" indent="-171450">
              <a:buFont typeface="Arial" panose="020B0604020202020204" pitchFamily="34" charset="0"/>
              <a:buChar char="•"/>
            </a:pPr>
            <a:r>
              <a:rPr lang="en-US" b="0" i="0" dirty="0">
                <a:solidFill>
                  <a:srgbClr val="4C4C4C"/>
                </a:solidFill>
                <a:effectLst/>
                <a:latin typeface="Muli"/>
              </a:rPr>
              <a:t>See where you landed</a:t>
            </a:r>
          </a:p>
          <a:p>
            <a:r>
              <a:rPr lang="en-US" b="0" i="0" dirty="0">
                <a:solidFill>
                  <a:srgbClr val="4C4C4C"/>
                </a:solidFill>
                <a:effectLst/>
                <a:latin typeface="Muli"/>
              </a:rPr>
              <a:t>	</a:t>
            </a: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10</a:t>
            </a:fld>
            <a:endParaRPr lang="en-US" dirty="0"/>
          </a:p>
        </p:txBody>
      </p:sp>
    </p:spTree>
    <p:extLst>
      <p:ext uri="{BB962C8B-B14F-4D97-AF65-F5344CB8AC3E}">
        <p14:creationId xmlns:p14="http://schemas.microsoft.com/office/powerpoint/2010/main" val="3774788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a:latin typeface="Arial Black" pitchFamily="34" charset="0"/>
              </a:rPr>
              <a:t>Say: </a:t>
            </a:r>
            <a:r>
              <a:rPr lang="en-US" b="0" dirty="0">
                <a:latin typeface="Arial Black" pitchFamily="34" charset="0"/>
              </a:rPr>
              <a:t>This is a visual tool to depicting 2 seconds on the roadway.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a:latin typeface="Arial Black" pitchFamily="34" charset="0"/>
              </a:rPr>
              <a:t>Read slide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0" dirty="0">
              <a:latin typeface="Arial Black" pitchFamily="34" charset="0"/>
            </a:endParaRP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11</a:t>
            </a:fld>
            <a:endParaRPr lang="en-US" dirty="0"/>
          </a:p>
        </p:txBody>
      </p:sp>
    </p:spTree>
    <p:extLst>
      <p:ext uri="{BB962C8B-B14F-4D97-AF65-F5344CB8AC3E}">
        <p14:creationId xmlns:p14="http://schemas.microsoft.com/office/powerpoint/2010/main" val="2956372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788"/>
            <a:r>
              <a:rPr lang="en-US" dirty="0">
                <a:latin typeface="Arial Black" pitchFamily="34" charset="0"/>
              </a:rPr>
              <a:t>Visual way to understand 2 seconds as it relates to mph.  This relates back to slide 9. </a:t>
            </a: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12</a:t>
            </a:fld>
            <a:endParaRPr lang="en-US" dirty="0"/>
          </a:p>
        </p:txBody>
      </p:sp>
    </p:spTree>
    <p:extLst>
      <p:ext uri="{BB962C8B-B14F-4D97-AF65-F5344CB8AC3E}">
        <p14:creationId xmlns:p14="http://schemas.microsoft.com/office/powerpoint/2010/main" val="1568595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2100" dirty="0">
                <a:latin typeface="Arial Black" pitchFamily="34" charset="0"/>
              </a:rPr>
              <a:t>Talk about each item</a:t>
            </a:r>
          </a:p>
          <a:p>
            <a:endParaRPr lang="en-US" sz="2100" dirty="0">
              <a:latin typeface="Arial Black" pitchFamily="34" charset="0"/>
            </a:endParaRPr>
          </a:p>
          <a:p>
            <a:r>
              <a:rPr lang="en-US" sz="2100" dirty="0">
                <a:latin typeface="Arial Black" pitchFamily="34" charset="0"/>
              </a:rPr>
              <a:t>Point out AT RISK behaviors</a:t>
            </a:r>
          </a:p>
          <a:p>
            <a:endParaRPr lang="en-US" sz="2100" dirty="0">
              <a:latin typeface="Arial Black" pitchFamily="34" charset="0"/>
            </a:endParaRPr>
          </a:p>
          <a:p>
            <a:r>
              <a:rPr lang="en-US" sz="2100" dirty="0">
                <a:latin typeface="Arial Black" pitchFamily="34" charset="0"/>
              </a:rPr>
              <a:t>Show the 10 – 11 car lengths</a:t>
            </a:r>
          </a:p>
          <a:p>
            <a:endParaRPr lang="en-US" sz="2100" dirty="0">
              <a:latin typeface="Arial Black" pitchFamily="34" charset="0"/>
            </a:endParaRPr>
          </a:p>
          <a:p>
            <a:r>
              <a:rPr lang="en-US" sz="2100" dirty="0">
                <a:latin typeface="Arial Black" pitchFamily="34" charset="0"/>
              </a:rPr>
              <a:t>RULE OF THUMB</a:t>
            </a:r>
          </a:p>
          <a:p>
            <a:r>
              <a:rPr lang="en-US" sz="2100" dirty="0">
                <a:latin typeface="Arial Black" pitchFamily="34" charset="0"/>
              </a:rPr>
              <a:t>Dashes are 10 feet</a:t>
            </a:r>
          </a:p>
          <a:p>
            <a:r>
              <a:rPr lang="en-US" sz="2100" dirty="0">
                <a:latin typeface="Arial Black" pitchFamily="34" charset="0"/>
              </a:rPr>
              <a:t>Space between Dashes = 20 feet</a:t>
            </a:r>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fld id="{440AAD69-1C73-4C70-B785-F681DC221343}" type="slidenum">
              <a:rPr lang="en-US" sz="1000" smtClean="0">
                <a:solidFill>
                  <a:schemeClr val="bg1"/>
                </a:solidFill>
                <a:latin typeface="Times New Roman" pitchFamily="18" charset="0"/>
              </a:rPr>
              <a:pPr/>
              <a:t>13</a:t>
            </a:fld>
            <a:endParaRPr lang="en-US" sz="1000">
              <a:solidFill>
                <a:schemeClr val="bg1"/>
              </a:solidFill>
              <a:latin typeface="Times New Roman" pitchFamily="18" charset="0"/>
            </a:endParaRPr>
          </a:p>
        </p:txBody>
      </p:sp>
    </p:spTree>
    <p:extLst>
      <p:ext uri="{BB962C8B-B14F-4D97-AF65-F5344CB8AC3E}">
        <p14:creationId xmlns:p14="http://schemas.microsoft.com/office/powerpoint/2010/main" val="766739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latin typeface="Arial Black" pitchFamily="34" charset="0"/>
              </a:rPr>
              <a:t>Talk about each item</a:t>
            </a:r>
          </a:p>
          <a:p>
            <a:endParaRPr lang="en-US" dirty="0">
              <a:latin typeface="Arial Black" pitchFamily="34" charset="0"/>
            </a:endParaRPr>
          </a:p>
          <a:p>
            <a:r>
              <a:rPr lang="en-US" dirty="0">
                <a:latin typeface="Arial Black" pitchFamily="34" charset="0"/>
              </a:rPr>
              <a:t>Point out AT RISK behaviors</a:t>
            </a:r>
          </a:p>
          <a:p>
            <a:endParaRPr lang="en-US" dirty="0">
              <a:latin typeface="Arial Black" pitchFamily="34" charset="0"/>
            </a:endParaRPr>
          </a:p>
          <a:p>
            <a:r>
              <a:rPr lang="en-US" dirty="0">
                <a:latin typeface="Arial Black" pitchFamily="34" charset="0"/>
              </a:rPr>
              <a:t>STAB BRAKING – Which is used in emergency situations and not in everyday driving.  Doing this means you are most likely tailgating.</a:t>
            </a:r>
          </a:p>
          <a:p>
            <a:r>
              <a:rPr lang="en-US" dirty="0">
                <a:latin typeface="Arial Black" pitchFamily="34" charset="0"/>
              </a:rPr>
              <a:t>What is it?: I</a:t>
            </a:r>
            <a:r>
              <a:rPr lang="en-US" b="0" i="0" dirty="0">
                <a:solidFill>
                  <a:srgbClr val="202124"/>
                </a:solidFill>
                <a:effectLst/>
                <a:latin typeface="Google Sans"/>
              </a:rPr>
              <a:t>nvolves </a:t>
            </a:r>
            <a:r>
              <a:rPr lang="en-US" b="0" i="0" dirty="0">
                <a:solidFill>
                  <a:srgbClr val="040C28"/>
                </a:solidFill>
                <a:effectLst/>
                <a:latin typeface="Google Sans"/>
              </a:rPr>
              <a:t>fully applying the brakes until they lock up</a:t>
            </a:r>
            <a:r>
              <a:rPr lang="en-US" b="0" i="0" dirty="0">
                <a:solidFill>
                  <a:srgbClr val="202124"/>
                </a:solidFill>
                <a:effectLst/>
                <a:latin typeface="Google Sans"/>
              </a:rPr>
              <a:t>. The brakes are then released until the wheels start rolling, and then the process is repeated</a:t>
            </a:r>
            <a:endParaRPr lang="en-US" dirty="0">
              <a:latin typeface="Arial Black"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fld id="{3746C2F5-1ACF-45A1-A3A3-F05E8F19C18F}" type="slidenum">
              <a:rPr lang="en-US" sz="1000" smtClean="0">
                <a:solidFill>
                  <a:schemeClr val="bg1"/>
                </a:solidFill>
                <a:latin typeface="Times New Roman" pitchFamily="18" charset="0"/>
              </a:rPr>
              <a:pPr/>
              <a:t>14</a:t>
            </a:fld>
            <a:endParaRPr lang="en-US" sz="1000">
              <a:solidFill>
                <a:schemeClr val="bg1"/>
              </a:solidFill>
              <a:latin typeface="Times New Roman" pitchFamily="18" charset="0"/>
            </a:endParaRPr>
          </a:p>
        </p:txBody>
      </p:sp>
    </p:spTree>
    <p:extLst>
      <p:ext uri="{BB962C8B-B14F-4D97-AF65-F5344CB8AC3E}">
        <p14:creationId xmlns:p14="http://schemas.microsoft.com/office/powerpoint/2010/main" val="1463569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Lets take a look at some numbers. </a:t>
            </a: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15</a:t>
            </a:fld>
            <a:endParaRPr lang="en-US" dirty="0"/>
          </a:p>
        </p:txBody>
      </p:sp>
    </p:spTree>
    <p:extLst>
      <p:ext uri="{BB962C8B-B14F-4D97-AF65-F5344CB8AC3E}">
        <p14:creationId xmlns:p14="http://schemas.microsoft.com/office/powerpoint/2010/main" val="475943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4C4C4C"/>
                </a:solidFill>
                <a:effectLst/>
                <a:latin typeface="Muli"/>
              </a:rPr>
              <a:t>What Is Tailgating? Tailgating is when a driver drives behind another vehicle without leaving a safe distance in between. Drivers must leave a sufficient distance between their car and the car in front. If there is too short a distance between the cars, they could cause a collision if the vehicle in front stops suddenly. When you suddenly slam on the brakes, it can take much longer for your car to stop than you’d think.</a:t>
            </a:r>
          </a:p>
          <a:p>
            <a:pPr algn="l"/>
            <a:endParaRPr lang="en-US" b="0" i="0" dirty="0">
              <a:solidFill>
                <a:srgbClr val="4C4C4C"/>
              </a:solidFill>
              <a:effectLst/>
              <a:latin typeface="Muli"/>
            </a:endParaRPr>
          </a:p>
          <a:p>
            <a:pPr algn="l"/>
            <a:r>
              <a:rPr lang="en-US" b="0" i="0" dirty="0">
                <a:solidFill>
                  <a:srgbClr val="4C4C4C"/>
                </a:solidFill>
                <a:effectLst/>
                <a:latin typeface="Muli"/>
              </a:rPr>
              <a:t>A safe distance depends on vehicle speed, weather, visibility, road hazards, and other factors.</a:t>
            </a:r>
          </a:p>
          <a:p>
            <a:endParaRPr lang="en-US" b="0" i="0" dirty="0">
              <a:solidFill>
                <a:srgbClr val="4C4C4C"/>
              </a:solidFill>
              <a:effectLst/>
              <a:latin typeface="Muli"/>
            </a:endParaRPr>
          </a:p>
          <a:p>
            <a:r>
              <a:rPr lang="en-US" b="1" i="0" dirty="0">
                <a:solidFill>
                  <a:srgbClr val="4C4C4C"/>
                </a:solidFill>
                <a:effectLst/>
                <a:latin typeface="Muli"/>
              </a:rPr>
              <a:t>Ask/Discussion: </a:t>
            </a:r>
            <a:r>
              <a:rPr lang="en-US" b="0" i="0" dirty="0">
                <a:solidFill>
                  <a:srgbClr val="4C4C4C"/>
                </a:solidFill>
                <a:effectLst/>
                <a:latin typeface="Muli"/>
              </a:rPr>
              <a:t>Have you ever been in such a rush to get somewhere that you drove a little too close to the car in front of you? Or maybe someone flashed their </a:t>
            </a:r>
            <a:r>
              <a:rPr lang="en-US" b="0" i="0" dirty="0" err="1">
                <a:solidFill>
                  <a:srgbClr val="4C4C4C"/>
                </a:solidFill>
                <a:effectLst/>
                <a:latin typeface="Muli"/>
              </a:rPr>
              <a:t>brights</a:t>
            </a:r>
            <a:r>
              <a:rPr lang="en-US" b="0" i="0" dirty="0">
                <a:solidFill>
                  <a:srgbClr val="4C4C4C"/>
                </a:solidFill>
                <a:effectLst/>
                <a:latin typeface="Muli"/>
              </a:rPr>
              <a:t> at you, eager to get home, and you see that their car is right behind yours.</a:t>
            </a:r>
            <a:endParaRPr lang="en-US" dirty="0"/>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16</a:t>
            </a:fld>
            <a:endParaRPr lang="en-US" dirty="0"/>
          </a:p>
        </p:txBody>
      </p:sp>
    </p:spTree>
    <p:extLst>
      <p:ext uri="{BB962C8B-B14F-4D97-AF65-F5344CB8AC3E}">
        <p14:creationId xmlns:p14="http://schemas.microsoft.com/office/powerpoint/2010/main" val="2491556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fld id="{73CC6CF7-147F-49B1-B6DA-1534128E00E1}" type="slidenum">
              <a:rPr lang="en-US" sz="1000" smtClean="0">
                <a:solidFill>
                  <a:schemeClr val="bg1"/>
                </a:solidFill>
                <a:latin typeface="Times New Roman" pitchFamily="18" charset="0"/>
              </a:rPr>
              <a:pPr/>
              <a:t>17</a:t>
            </a:fld>
            <a:endParaRPr lang="en-US" sz="1000">
              <a:solidFill>
                <a:schemeClr val="bg1"/>
              </a:solidFill>
              <a:latin typeface="Times New Roman" pitchFamily="18" charset="0"/>
            </a:endParaRPr>
          </a:p>
        </p:txBody>
      </p:sp>
      <p:sp>
        <p:nvSpPr>
          <p:cNvPr id="137219" name="Rectangle 2"/>
          <p:cNvSpPr>
            <a:spLocks noGrp="1" noRot="1" noChangeAspect="1" noChangeArrowheads="1" noTextEdit="1"/>
          </p:cNvSpPr>
          <p:nvPr>
            <p:ph type="sldImg"/>
          </p:nvPr>
        </p:nvSpPr>
        <p:spPr>
          <a:ln cap="flat"/>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8" tIns="47377" rIns="96388" bIns="47377"/>
          <a:lstStyle/>
          <a:p>
            <a:pPr marL="171450" marR="0" lvl="0" indent="-171450" algn="l" defTabSz="966788"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latin typeface="Arial Black" pitchFamily="34" charset="0"/>
              </a:rPr>
              <a:t>Following Distances: Use what your company or state requires. </a:t>
            </a:r>
            <a:r>
              <a:rPr lang="en-US" b="0" i="0" dirty="0">
                <a:solidFill>
                  <a:srgbClr val="4C4C4C"/>
                </a:solidFill>
                <a:effectLst/>
                <a:latin typeface="Muli"/>
              </a:rPr>
              <a:t>Start counting when the rear bumper of the car in front of you passes an object, like a street sign. Your bumper should not pass that same object until you’ve reached at least ??? Seconds. If driving conditions are particularly bad, like wet or icy roads, use an even longer following distance.</a:t>
            </a:r>
          </a:p>
          <a:p>
            <a:pPr marL="171450" marR="0" lvl="0" indent="-171450" algn="l" defTabSz="966788"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i="0" dirty="0">
                <a:solidFill>
                  <a:srgbClr val="4C4C4C"/>
                </a:solidFill>
                <a:effectLst/>
                <a:latin typeface="Muli"/>
              </a:rPr>
              <a:t>Maintain a safe speed at all times. Avoid the temptation to speed up when you have someone tailgating you. Maintaining a safe and consistent speed allows faster drivers to pass you.</a:t>
            </a:r>
          </a:p>
          <a:p>
            <a:pPr marL="171450" indent="-171450" algn="l">
              <a:buFont typeface="Arial" panose="020B0604020202020204" pitchFamily="34" charset="0"/>
              <a:buChar char="•"/>
            </a:pPr>
            <a:r>
              <a:rPr lang="en-US" b="0" i="0" dirty="0">
                <a:solidFill>
                  <a:srgbClr val="4C4C4C"/>
                </a:solidFill>
                <a:effectLst/>
                <a:latin typeface="Muli"/>
              </a:rPr>
              <a:t>Use extra caution when approaching intersections, stop lights, and changing lanes.</a:t>
            </a:r>
          </a:p>
          <a:p>
            <a:pPr marL="171450" indent="-171450" algn="l">
              <a:buFont typeface="Arial" panose="020B0604020202020204" pitchFamily="34" charset="0"/>
              <a:buChar char="•"/>
            </a:pPr>
            <a:r>
              <a:rPr lang="en-US" b="0" i="0" dirty="0">
                <a:solidFill>
                  <a:srgbClr val="4C4C4C"/>
                </a:solidFill>
                <a:effectLst/>
                <a:latin typeface="Muli"/>
              </a:rPr>
              <a:t>Leave a greater buffer between you and the car in front of you if you are being tailgated. If the car in front is bigger like a truck, leave an even greater buffer.</a:t>
            </a:r>
          </a:p>
          <a:p>
            <a:pPr marL="171450" indent="-171450" algn="l">
              <a:buFont typeface="Arial" panose="020B0604020202020204" pitchFamily="34" charset="0"/>
              <a:buChar char="•"/>
            </a:pPr>
            <a:r>
              <a:rPr lang="en-US" b="0" i="0" dirty="0">
                <a:solidFill>
                  <a:srgbClr val="4C4C4C"/>
                </a:solidFill>
                <a:effectLst/>
                <a:latin typeface="Muli"/>
              </a:rPr>
              <a:t>If you are being tailgated, find a safe way to allow the car behind you to pass. If you can, pull over by the side of the road or change lanes.</a:t>
            </a:r>
          </a:p>
          <a:p>
            <a:pPr marL="171450" indent="-171450" algn="l">
              <a:buFont typeface="Arial" panose="020B0604020202020204" pitchFamily="34" charset="0"/>
              <a:buChar char="•"/>
            </a:pPr>
            <a:r>
              <a:rPr lang="en-US" b="0" i="0" dirty="0">
                <a:solidFill>
                  <a:srgbClr val="4C4C4C"/>
                </a:solidFill>
                <a:effectLst/>
                <a:latin typeface="Muli"/>
              </a:rPr>
              <a:t>Do not antagonize a tailgating driver by braking or driving more slowly.</a:t>
            </a:r>
          </a:p>
          <a:p>
            <a:pPr marL="171450" indent="-171450" algn="l">
              <a:buFont typeface="Arial" panose="020B0604020202020204" pitchFamily="34" charset="0"/>
              <a:buChar char="•"/>
            </a:pPr>
            <a:r>
              <a:rPr lang="en-US" b="0" i="0" dirty="0">
                <a:solidFill>
                  <a:srgbClr val="4C4C4C"/>
                </a:solidFill>
                <a:effectLst/>
                <a:latin typeface="Muli"/>
              </a:rPr>
              <a:t>Stay calm. Some tailgating drivers can be aggressive and scary. Try to remain calm when dealing with this type of driver so that you can make safe and informed decisions.</a:t>
            </a:r>
          </a:p>
          <a:p>
            <a:pPr marL="171450" indent="-171450" algn="l">
              <a:buFont typeface="Arial" panose="020B0604020202020204" pitchFamily="34" charset="0"/>
              <a:buChar char="•"/>
            </a:pPr>
            <a:r>
              <a:rPr lang="en-US" b="0" i="0" dirty="0">
                <a:solidFill>
                  <a:srgbClr val="4C4C4C"/>
                </a:solidFill>
                <a:effectLst/>
                <a:latin typeface="Muli"/>
              </a:rPr>
              <a:t>Stay to the right. Slower traffic keeps to the right. If you drive in the right lane, then you can avoid most tailgaters.</a:t>
            </a:r>
          </a:p>
          <a:p>
            <a:pPr marL="171450" indent="-171450" algn="l">
              <a:buFont typeface="Arial" panose="020B0604020202020204" pitchFamily="34" charset="0"/>
              <a:buChar char="•"/>
            </a:pPr>
            <a:r>
              <a:rPr lang="en-US" b="0" i="0" dirty="0">
                <a:solidFill>
                  <a:srgbClr val="4C4C4C"/>
                </a:solidFill>
                <a:effectLst/>
                <a:latin typeface="Muli"/>
              </a:rPr>
              <a:t>Avoid the temptation to pursue the car in front of you. If you are feeling impatient, safely change lanes when you get a chance.</a:t>
            </a:r>
          </a:p>
          <a:p>
            <a:pPr marL="0" marR="0" lvl="0" indent="0" algn="l" defTabSz="966788" rtl="0" eaLnBrk="0" fontAlgn="base" latinLnBrk="0" hangingPunct="0">
              <a:lnSpc>
                <a:spcPct val="100000"/>
              </a:lnSpc>
              <a:spcBef>
                <a:spcPct val="30000"/>
              </a:spcBef>
              <a:spcAft>
                <a:spcPct val="0"/>
              </a:spcAft>
              <a:buClrTx/>
              <a:buSzTx/>
              <a:buFontTx/>
              <a:buNone/>
              <a:tabLst/>
              <a:defRPr/>
            </a:pPr>
            <a:endParaRPr lang="en-US" b="0" i="0" dirty="0">
              <a:solidFill>
                <a:srgbClr val="4C4C4C"/>
              </a:solidFill>
              <a:effectLst/>
              <a:latin typeface="Muli"/>
            </a:endParaRPr>
          </a:p>
          <a:p>
            <a:pPr marL="0" marR="0" lvl="0" indent="0" algn="l" defTabSz="966788" rtl="0" eaLnBrk="0" fontAlgn="base" latinLnBrk="0" hangingPunct="0">
              <a:lnSpc>
                <a:spcPct val="100000"/>
              </a:lnSpc>
              <a:spcBef>
                <a:spcPct val="30000"/>
              </a:spcBef>
              <a:spcAft>
                <a:spcPct val="0"/>
              </a:spcAft>
              <a:buClrTx/>
              <a:buSzTx/>
              <a:buFontTx/>
              <a:buNone/>
              <a:tabLst/>
              <a:defRPr/>
            </a:pPr>
            <a:endParaRPr lang="en-US" b="0" i="0" dirty="0">
              <a:solidFill>
                <a:srgbClr val="4C4C4C"/>
              </a:solidFill>
              <a:effectLst/>
              <a:latin typeface="Muli"/>
            </a:endParaRPr>
          </a:p>
          <a:p>
            <a:pPr marL="0" marR="0" lvl="0" indent="0" algn="l" defTabSz="966788" rtl="0" eaLnBrk="0" fontAlgn="base" latinLnBrk="0" hangingPunct="0">
              <a:lnSpc>
                <a:spcPct val="100000"/>
              </a:lnSpc>
              <a:spcBef>
                <a:spcPct val="30000"/>
              </a:spcBef>
              <a:spcAft>
                <a:spcPct val="0"/>
              </a:spcAft>
              <a:buClrTx/>
              <a:buSzTx/>
              <a:buFontTx/>
              <a:buNone/>
              <a:tabLst/>
              <a:defRPr/>
            </a:pPr>
            <a:endParaRPr lang="en-US" b="0" i="0" dirty="0">
              <a:solidFill>
                <a:srgbClr val="4C4C4C"/>
              </a:solidFill>
              <a:effectLst/>
              <a:latin typeface="Muli"/>
            </a:endParaRPr>
          </a:p>
          <a:p>
            <a:pPr defTabSz="966788"/>
            <a:endParaRPr lang="en-US" dirty="0">
              <a:latin typeface="Arial Black" pitchFamily="34" charset="0"/>
            </a:endParaRPr>
          </a:p>
        </p:txBody>
      </p:sp>
    </p:spTree>
    <p:extLst>
      <p:ext uri="{BB962C8B-B14F-4D97-AF65-F5344CB8AC3E}">
        <p14:creationId xmlns:p14="http://schemas.microsoft.com/office/powerpoint/2010/main" val="1896090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marL="0" marR="0" lvl="0" indent="0" algn="r" defTabSz="925513" rtl="0" eaLnBrk="1" fontAlgn="base" latinLnBrk="0" hangingPunct="1">
              <a:lnSpc>
                <a:spcPct val="100000"/>
              </a:lnSpc>
              <a:spcBef>
                <a:spcPct val="0"/>
              </a:spcBef>
              <a:spcAft>
                <a:spcPct val="0"/>
              </a:spcAft>
              <a:buClrTx/>
              <a:buSzTx/>
              <a:buFontTx/>
              <a:buNone/>
              <a:tabLst/>
              <a:defRPr/>
            </a:pPr>
            <a:fld id="{31DA6F4E-2532-4AD6-9124-BB1DB62D8CEE}" type="slidenum">
              <a:rPr kumimoji="0" lang="en-US" alt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25513" rtl="0" eaLnBrk="1" fontAlgn="base" latinLnBrk="0" hangingPunct="1">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30323621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19</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Review</a:t>
            </a:r>
          </a:p>
        </p:txBody>
      </p:sp>
    </p:spTree>
    <p:extLst>
      <p:ext uri="{BB962C8B-B14F-4D97-AF65-F5344CB8AC3E}">
        <p14:creationId xmlns:p14="http://schemas.microsoft.com/office/powerpoint/2010/main" val="1314134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Explain that this is the Q2 topic.  Explain the objectives of this course and the duration.</a:t>
            </a:r>
          </a:p>
        </p:txBody>
      </p:sp>
    </p:spTree>
    <p:extLst>
      <p:ext uri="{BB962C8B-B14F-4D97-AF65-F5344CB8AC3E}">
        <p14:creationId xmlns:p14="http://schemas.microsoft.com/office/powerpoint/2010/main" val="10288516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20</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Review</a:t>
            </a:r>
          </a:p>
        </p:txBody>
      </p:sp>
    </p:spTree>
    <p:extLst>
      <p:ext uri="{BB962C8B-B14F-4D97-AF65-F5344CB8AC3E}">
        <p14:creationId xmlns:p14="http://schemas.microsoft.com/office/powerpoint/2010/main" val="3668788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21</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l" fontAlgn="base">
              <a:buFont typeface="+mj-lt"/>
              <a:buNone/>
            </a:pPr>
            <a:r>
              <a:rPr lang="en-US" sz="1600" b="1" i="0" dirty="0">
                <a:solidFill>
                  <a:srgbClr val="000000"/>
                </a:solidFill>
                <a:effectLst/>
                <a:latin typeface="-apple-system"/>
              </a:rPr>
              <a:t>Notice your surroundings.</a:t>
            </a:r>
            <a:r>
              <a:rPr lang="en-US" sz="1600" b="0" i="0" dirty="0">
                <a:solidFill>
                  <a:srgbClr val="000000"/>
                </a:solidFill>
                <a:effectLst/>
                <a:latin typeface="-apple-system"/>
              </a:rPr>
              <a:t> The most important part of driving anywhere is you are noticing your surroundings. Staying vigilant from crashes requires watching all the drivers around you. There are intersections where every direction isn’t visible because of buildings, trees, and other cars. This is especially dangerous for pedestrians crossing because stopped vehicles can block a moving lane’s view of them. This is why about 44.1% of intersection crashes are caused by inadequate surveillance of surroundings.</a:t>
            </a:r>
          </a:p>
        </p:txBody>
      </p:sp>
    </p:spTree>
    <p:extLst>
      <p:ext uri="{BB962C8B-B14F-4D97-AF65-F5344CB8AC3E}">
        <p14:creationId xmlns:p14="http://schemas.microsoft.com/office/powerpoint/2010/main" val="2713012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22</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0" hangingPunct="0">
              <a:spcBef>
                <a:spcPct val="50000"/>
              </a:spcBef>
              <a:defRPr/>
            </a:pPr>
            <a:r>
              <a:rPr lang="en-US" sz="1600" b="0" i="0" dirty="0">
                <a:solidFill>
                  <a:srgbClr val="000000"/>
                </a:solidFill>
                <a:effectLst/>
                <a:latin typeface="-apple-system"/>
              </a:rPr>
              <a:t>No matter how hard you might try to anticipate another driver’s moves, there will always be surprises. Approximately 8.4% of intersection crashes are from making a false assumption about another driver’s actions. If you are going fast, you will have less time to make an adjustment to another driver making an unexpected turn, lane switch, or </a:t>
            </a:r>
            <a:r>
              <a:rPr lang="en-US" sz="1600" b="1" i="0" dirty="0">
                <a:solidFill>
                  <a:srgbClr val="000000"/>
                </a:solidFill>
                <a:effectLst/>
                <a:latin typeface="-apple-system"/>
              </a:rPr>
              <a:t>stop</a:t>
            </a:r>
            <a:r>
              <a:rPr lang="en-US" sz="1600" b="0" i="0" dirty="0">
                <a:solidFill>
                  <a:srgbClr val="000000"/>
                </a:solidFill>
                <a:effectLst/>
                <a:latin typeface="-apple-system"/>
              </a:rPr>
              <a:t>. If the light has turned yellow, don’t speed up to get through before the light changes red. Instead of racing through an intersection, slow down a little or come to a stop if the light is turning red.</a:t>
            </a:r>
            <a:endParaRPr lang="en-US" sz="1100" dirty="0">
              <a:cs typeface="+mn-cs"/>
            </a:endParaRPr>
          </a:p>
        </p:txBody>
      </p:sp>
    </p:spTree>
    <p:extLst>
      <p:ext uri="{BB962C8B-B14F-4D97-AF65-F5344CB8AC3E}">
        <p14:creationId xmlns:p14="http://schemas.microsoft.com/office/powerpoint/2010/main" val="38113881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fld id="{3A64E7D8-B01B-4CA5-BDB8-3332E182CA64}" type="slidenum">
              <a:rPr lang="en-US" sz="1000" smtClean="0">
                <a:solidFill>
                  <a:schemeClr val="bg1"/>
                </a:solidFill>
                <a:latin typeface="Times New Roman" pitchFamily="18" charset="0"/>
              </a:rPr>
              <a:pPr/>
              <a:t>23</a:t>
            </a:fld>
            <a:endParaRPr lang="en-US" sz="1000">
              <a:solidFill>
                <a:schemeClr val="bg1"/>
              </a:solidFill>
              <a:latin typeface="Times New Roman" pitchFamily="18" charset="0"/>
            </a:endParaRPr>
          </a:p>
        </p:txBody>
      </p:sp>
      <p:sp>
        <p:nvSpPr>
          <p:cNvPr id="129027" name="Rectangle 2"/>
          <p:cNvSpPr>
            <a:spLocks noGrp="1" noRot="1" noChangeAspect="1" noChangeArrowheads="1" noTextEdit="1"/>
          </p:cNvSpPr>
          <p:nvPr>
            <p:ph type="sldImg"/>
          </p:nvPr>
        </p:nvSpPr>
        <p:spPr>
          <a:ln cap="flat"/>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8" tIns="47377" rIns="96388" bIns="47377"/>
          <a:lstStyle/>
          <a:p>
            <a:pPr defTabSz="966788"/>
            <a:r>
              <a:rPr lang="en-US" b="0" i="0" dirty="0">
                <a:solidFill>
                  <a:srgbClr val="000000"/>
                </a:solidFill>
                <a:effectLst/>
                <a:latin typeface="ui-sans-serif"/>
              </a:rPr>
              <a:t>The hover the braking technique involves taking your right foot off the accelerator and holding it over the brake pedal. If you must stop quickly, your foot is already above the brake pedal and is in the perfect position to press the brake. This method will improve your reaction time. So, whenever you identify a hazard, cover the brake to prepare for sudden stops or slowing. When covering the brake, be careful not to rest your foot on the brake pedal (also known as riding the brake). Riding the brake is not recommended; it will only confuse other drivers and add unnecessary wear to the brakes.</a:t>
            </a:r>
            <a:endParaRPr lang="en-US" dirty="0">
              <a:latin typeface="Arial Black" pitchFamily="34" charset="0"/>
            </a:endParaRPr>
          </a:p>
        </p:txBody>
      </p:sp>
    </p:spTree>
    <p:extLst>
      <p:ext uri="{BB962C8B-B14F-4D97-AF65-F5344CB8AC3E}">
        <p14:creationId xmlns:p14="http://schemas.microsoft.com/office/powerpoint/2010/main" val="2366899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fld id="{6E80A17E-9DBE-4A3F-AB99-BCF516AD3BB2}" type="slidenum">
              <a:rPr lang="en-US" sz="1000" smtClean="0">
                <a:solidFill>
                  <a:schemeClr val="bg1"/>
                </a:solidFill>
                <a:latin typeface="Times New Roman" pitchFamily="18" charset="0"/>
              </a:rPr>
              <a:pPr/>
              <a:t>24</a:t>
            </a:fld>
            <a:endParaRPr lang="en-US" sz="1000">
              <a:solidFill>
                <a:schemeClr val="bg1"/>
              </a:solidFill>
              <a:latin typeface="Times New Roman" pitchFamily="18" charset="0"/>
            </a:endParaRPr>
          </a:p>
        </p:txBody>
      </p:sp>
      <p:sp>
        <p:nvSpPr>
          <p:cNvPr id="130051" name="Rectangle 2"/>
          <p:cNvSpPr>
            <a:spLocks noGrp="1" noRot="1" noChangeAspect="1" noChangeArrowheads="1" noTextEdit="1"/>
          </p:cNvSpPr>
          <p:nvPr>
            <p:ph type="sldImg"/>
          </p:nvPr>
        </p:nvSpPr>
        <p:spPr>
          <a:ln cap="flat"/>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8" tIns="47377" rIns="96388" bIns="47377"/>
          <a:lstStyle/>
          <a:p>
            <a:pPr defTabSz="966788"/>
            <a:r>
              <a:rPr lang="en-US" b="1" i="0" dirty="0">
                <a:solidFill>
                  <a:srgbClr val="444444"/>
                </a:solidFill>
                <a:effectLst/>
                <a:latin typeface="Open Sans" panose="020B0606030504020204" pitchFamily="34" charset="0"/>
              </a:rPr>
              <a:t>Stale Green Light</a:t>
            </a:r>
            <a:r>
              <a:rPr lang="en-US" b="0" i="0" dirty="0">
                <a:solidFill>
                  <a:srgbClr val="444444"/>
                </a:solidFill>
                <a:effectLst/>
                <a:latin typeface="Open Sans" panose="020B0606030504020204" pitchFamily="34" charset="0"/>
              </a:rPr>
              <a:t> : A term referring to intersection safety.</a:t>
            </a:r>
            <a:br>
              <a:rPr lang="en-US" dirty="0"/>
            </a:br>
            <a:br>
              <a:rPr lang="en-US" dirty="0"/>
            </a:br>
            <a:r>
              <a:rPr lang="en-US" b="0" i="0" dirty="0">
                <a:solidFill>
                  <a:srgbClr val="444444"/>
                </a:solidFill>
                <a:effectLst/>
                <a:latin typeface="Open Sans" panose="020B0606030504020204" pitchFamily="34" charset="0"/>
              </a:rPr>
              <a:t>A stale green light is a traffic light that is green when you first see it, thus you do not know how long it has been green - so we have to assume it will change at any moment .</a:t>
            </a:r>
            <a:br>
              <a:rPr lang="en-US" dirty="0"/>
            </a:br>
            <a:br>
              <a:rPr lang="en-US" dirty="0"/>
            </a:br>
            <a:r>
              <a:rPr lang="en-US" b="0" i="0" dirty="0">
                <a:solidFill>
                  <a:srgbClr val="444444"/>
                </a:solidFill>
                <a:effectLst/>
                <a:latin typeface="Open Sans" panose="020B0606030504020204" pitchFamily="34" charset="0"/>
              </a:rPr>
              <a:t>When you encounter a stale green light be prepared to stop, the light may change and you will need to stop in a safe, controlled manner. Running a red light is an extremely dangerous decision.</a:t>
            </a:r>
            <a:br>
              <a:rPr lang="en-US" dirty="0"/>
            </a:br>
            <a:br>
              <a:rPr lang="en-US" dirty="0"/>
            </a:br>
            <a:r>
              <a:rPr lang="en-US" b="0" i="0" dirty="0">
                <a:solidFill>
                  <a:srgbClr val="444444"/>
                </a:solidFill>
                <a:effectLst/>
                <a:latin typeface="Open Sans" panose="020B0606030504020204" pitchFamily="34" charset="0"/>
              </a:rPr>
              <a:t>Safe, professional, drivers are always on the lookout of stale green lights and make the necessary adjustment to stop safely.</a:t>
            </a:r>
            <a:endParaRPr lang="en-US" dirty="0">
              <a:latin typeface="Arial Black" pitchFamily="34" charset="0"/>
            </a:endParaRPr>
          </a:p>
        </p:txBody>
      </p:sp>
    </p:spTree>
    <p:extLst>
      <p:ext uri="{BB962C8B-B14F-4D97-AF65-F5344CB8AC3E}">
        <p14:creationId xmlns:p14="http://schemas.microsoft.com/office/powerpoint/2010/main" val="3118272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25</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0" hangingPunct="0">
              <a:spcBef>
                <a:spcPct val="50000"/>
              </a:spcBef>
              <a:defRPr/>
            </a:pPr>
            <a:r>
              <a:rPr lang="en-US" sz="1100" dirty="0">
                <a:cs typeface="+mn-cs"/>
              </a:rPr>
              <a:t>When coming to a stop, keep at least a car length between you and the person in front of you.  You will have an escape plan if needed and you’ll be insulated from the car in front of you if you get rear ended.</a:t>
            </a:r>
          </a:p>
          <a:p>
            <a:pPr eaLnBrk="0" hangingPunct="0">
              <a:spcBef>
                <a:spcPct val="50000"/>
              </a:spcBef>
              <a:defRPr/>
            </a:pPr>
            <a:endParaRPr lang="en-US" sz="1100" dirty="0">
              <a:cs typeface="+mn-cs"/>
            </a:endParaRPr>
          </a:p>
          <a:p>
            <a:pPr marL="0" marR="0" lvl="0" indent="0" algn="l" defTabSz="914400" rtl="0" eaLnBrk="0" fontAlgn="base" latinLnBrk="0" hangingPunct="0">
              <a:lnSpc>
                <a:spcPct val="100000"/>
              </a:lnSpc>
              <a:spcBef>
                <a:spcPct val="50000"/>
              </a:spcBef>
              <a:spcAft>
                <a:spcPct val="0"/>
              </a:spcAft>
              <a:buClrTx/>
              <a:buSzTx/>
              <a:buFontTx/>
              <a:buNone/>
              <a:tabLst/>
              <a:defRPr/>
            </a:pPr>
            <a:endParaRPr lang="en-US" sz="1100" dirty="0">
              <a:cs typeface="+mn-cs"/>
            </a:endParaRPr>
          </a:p>
        </p:txBody>
      </p:sp>
    </p:spTree>
    <p:extLst>
      <p:ext uri="{BB962C8B-B14F-4D97-AF65-F5344CB8AC3E}">
        <p14:creationId xmlns:p14="http://schemas.microsoft.com/office/powerpoint/2010/main" val="4012423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26</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0" hangingPunct="0">
              <a:spcBef>
                <a:spcPct val="50000"/>
              </a:spcBef>
              <a:defRPr/>
            </a:pPr>
            <a:r>
              <a:rPr lang="en-US" sz="1100" dirty="0">
                <a:cs typeface="+mn-cs"/>
              </a:rPr>
              <a:t>Point out how everyone is close.</a:t>
            </a:r>
          </a:p>
          <a:p>
            <a:pPr eaLnBrk="0" hangingPunct="0">
              <a:spcBef>
                <a:spcPct val="50000"/>
              </a:spcBef>
              <a:defRPr/>
            </a:pPr>
            <a:endParaRPr lang="en-US" sz="1100" dirty="0">
              <a:latin typeface="Arial Black" pitchFamily="34" charset="0"/>
              <a:cs typeface="+mn-cs"/>
            </a:endParaRPr>
          </a:p>
          <a:p>
            <a:pPr eaLnBrk="0" hangingPunct="0">
              <a:spcBef>
                <a:spcPct val="50000"/>
              </a:spcBef>
              <a:defRPr/>
            </a:pPr>
            <a:r>
              <a:rPr lang="en-US" sz="1100" b="1" dirty="0">
                <a:latin typeface="Arial Black" pitchFamily="34" charset="0"/>
                <a:cs typeface="+mn-cs"/>
              </a:rPr>
              <a:t>Say: </a:t>
            </a:r>
            <a:r>
              <a:rPr lang="en-US" sz="1100" dirty="0">
                <a:latin typeface="Arial Black" pitchFamily="34" charset="0"/>
                <a:cs typeface="+mn-cs"/>
              </a:rPr>
              <a:t>What can be the result of tailgating in this situation?</a:t>
            </a:r>
          </a:p>
          <a:p>
            <a:pPr eaLnBrk="0" hangingPunct="0">
              <a:spcBef>
                <a:spcPct val="50000"/>
              </a:spcBef>
              <a:defRPr/>
            </a:pPr>
            <a:r>
              <a:rPr lang="en-US" sz="1100" b="1" dirty="0">
                <a:latin typeface="Arial Black" pitchFamily="34" charset="0"/>
                <a:cs typeface="+mn-cs"/>
              </a:rPr>
              <a:t>Answer: </a:t>
            </a:r>
            <a:r>
              <a:rPr lang="en-US" sz="1100" dirty="0">
                <a:latin typeface="Arial Black" pitchFamily="34" charset="0"/>
                <a:cs typeface="+mn-cs"/>
              </a:rPr>
              <a:t>If someone behind those vehicles do not stop in time and rear-ends them, they hit the car in front of them and then could potentially push them into a busy intersection.</a:t>
            </a:r>
            <a:endParaRPr lang="en-US" sz="1100" dirty="0">
              <a:latin typeface="Arial Black" pitchFamily="34" charset="0"/>
            </a:endParaRPr>
          </a:p>
          <a:p>
            <a:pPr eaLnBrk="0" hangingPunct="0">
              <a:spcBef>
                <a:spcPct val="50000"/>
              </a:spcBef>
              <a:defRPr/>
            </a:pPr>
            <a:endParaRPr lang="en-US" sz="1100" dirty="0">
              <a:cs typeface="+mn-cs"/>
            </a:endParaRPr>
          </a:p>
        </p:txBody>
      </p:sp>
    </p:spTree>
    <p:extLst>
      <p:ext uri="{BB962C8B-B14F-4D97-AF65-F5344CB8AC3E}">
        <p14:creationId xmlns:p14="http://schemas.microsoft.com/office/powerpoint/2010/main" val="14601022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C9E04076-E777-4A96-8F85-4F1CF69C67F0}" type="slidenum">
              <a:rPr lang="en-US" altLang="en-US" smtClean="0"/>
              <a:pPr eaLnBrk="1" hangingPunct="1">
                <a:spcBef>
                  <a:spcPct val="0"/>
                </a:spcBef>
                <a:defRPr/>
              </a:pPr>
              <a:t>27</a:t>
            </a:fld>
            <a:endParaRPr lang="en-US" altLang="en-US" dirty="0"/>
          </a:p>
        </p:txBody>
      </p:sp>
      <p:sp>
        <p:nvSpPr>
          <p:cNvPr id="15363"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64"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4</a:t>
            </a:r>
          </a:p>
        </p:txBody>
      </p:sp>
      <p:sp>
        <p:nvSpPr>
          <p:cNvPr id="15365"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66"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67"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68"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4</a:t>
            </a:r>
          </a:p>
        </p:txBody>
      </p:sp>
      <p:sp>
        <p:nvSpPr>
          <p:cNvPr id="15369"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0"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1"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2"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4</a:t>
            </a:r>
          </a:p>
        </p:txBody>
      </p:sp>
      <p:sp>
        <p:nvSpPr>
          <p:cNvPr id="15373"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4"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5"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6"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4</a:t>
            </a:r>
          </a:p>
        </p:txBody>
      </p:sp>
      <p:sp>
        <p:nvSpPr>
          <p:cNvPr id="15377"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8"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79"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80"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4</a:t>
            </a:r>
          </a:p>
        </p:txBody>
      </p:sp>
      <p:sp>
        <p:nvSpPr>
          <p:cNvPr id="15381"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82"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5383"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5384"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sz="1200" b="1" i="0" kern="1200" dirty="0">
                <a:solidFill>
                  <a:schemeClr val="tx1"/>
                </a:solidFill>
                <a:effectLst/>
                <a:latin typeface="Arial" charset="0"/>
                <a:ea typeface="+mn-ea"/>
                <a:cs typeface="+mn-cs"/>
              </a:rPr>
              <a:t>Ask: </a:t>
            </a:r>
            <a:r>
              <a:rPr lang="en-US" sz="1200" b="0" i="0" kern="1200" dirty="0">
                <a:solidFill>
                  <a:schemeClr val="tx1"/>
                </a:solidFill>
                <a:effectLst/>
                <a:latin typeface="Arial" charset="0"/>
                <a:ea typeface="+mn-ea"/>
                <a:cs typeface="+mn-cs"/>
              </a:rPr>
              <a:t>The light turns green.  What do you do?</a:t>
            </a:r>
          </a:p>
          <a:p>
            <a:endParaRPr lang="en-US" sz="1200" b="0" i="0" kern="1200" dirty="0">
              <a:solidFill>
                <a:schemeClr val="tx1"/>
              </a:solidFill>
              <a:effectLst/>
              <a:latin typeface="Arial" charset="0"/>
              <a:ea typeface="+mn-ea"/>
              <a:cs typeface="+mn-cs"/>
            </a:endParaRPr>
          </a:p>
          <a:p>
            <a:pPr marL="457200" lvl="1" indent="0">
              <a:buFont typeface="Courier New" panose="02070309020205020404" pitchFamily="49" charset="0"/>
              <a:buNone/>
            </a:pPr>
            <a:endParaRPr lang="en-US" sz="1200" b="0" i="0" kern="1200" dirty="0">
              <a:solidFill>
                <a:schemeClr val="tx1"/>
              </a:solidFill>
              <a:effectLst/>
              <a:latin typeface="Arial" charset="0"/>
              <a:ea typeface="+mn-ea"/>
              <a:cs typeface="+mn-cs"/>
            </a:endParaRPr>
          </a:p>
        </p:txBody>
      </p:sp>
    </p:spTree>
    <p:extLst>
      <p:ext uri="{BB962C8B-B14F-4D97-AF65-F5344CB8AC3E}">
        <p14:creationId xmlns:p14="http://schemas.microsoft.com/office/powerpoint/2010/main" val="42906718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28</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marL="171450" indent="-171450">
              <a:buFont typeface="Arial" panose="020B0604020202020204" pitchFamily="34" charset="0"/>
              <a:buChar char="•"/>
            </a:pPr>
            <a:r>
              <a:rPr lang="en-US" sz="1200" b="0" i="0" kern="1200" dirty="0">
                <a:solidFill>
                  <a:schemeClr val="tx1"/>
                </a:solidFill>
                <a:effectLst/>
                <a:latin typeface="Arial" charset="0"/>
                <a:ea typeface="+mn-ea"/>
                <a:cs typeface="+mn-cs"/>
              </a:rPr>
              <a:t>Pause 2 to 3 seconds before entering</a:t>
            </a:r>
          </a:p>
          <a:p>
            <a:pPr marL="628650" lvl="1" indent="-171450">
              <a:buFont typeface="Courier New" panose="02070309020205020404" pitchFamily="49" charset="0"/>
              <a:buChar char="o"/>
            </a:pPr>
            <a:r>
              <a:rPr lang="en-US" sz="1200" b="0" i="0" kern="1200" dirty="0">
                <a:solidFill>
                  <a:schemeClr val="tx1"/>
                </a:solidFill>
                <a:effectLst/>
                <a:latin typeface="Arial" charset="0"/>
                <a:ea typeface="+mn-ea"/>
                <a:cs typeface="+mn-cs"/>
              </a:rPr>
              <a:t>Look left-right-left</a:t>
            </a:r>
          </a:p>
          <a:p>
            <a:pPr marL="628650" lvl="1" indent="-171450">
              <a:buFont typeface="Courier New" panose="02070309020205020404" pitchFamily="49" charset="0"/>
              <a:buChar char="o"/>
            </a:pPr>
            <a:r>
              <a:rPr lang="en-US" sz="1200" b="0" i="0" kern="1200" dirty="0">
                <a:solidFill>
                  <a:schemeClr val="tx1"/>
                </a:solidFill>
                <a:effectLst/>
                <a:latin typeface="Arial" charset="0"/>
                <a:ea typeface="+mn-ea"/>
                <a:cs typeface="+mn-cs"/>
              </a:rPr>
              <a:t>Then proceed</a:t>
            </a:r>
          </a:p>
          <a:p>
            <a:pPr marL="171450" indent="-171450">
              <a:buFont typeface="Arial" panose="020B0604020202020204" pitchFamily="34" charset="0"/>
              <a:buChar char="•"/>
            </a:pPr>
            <a:r>
              <a:rPr lang="en-US" sz="1200" b="0" i="0" kern="1200" dirty="0">
                <a:solidFill>
                  <a:schemeClr val="tx1"/>
                </a:solidFill>
                <a:effectLst/>
                <a:latin typeface="Arial" charset="0"/>
                <a:ea typeface="+mn-ea"/>
                <a:cs typeface="+mn-cs"/>
              </a:rPr>
              <a:t>If you are making a left-hand turn</a:t>
            </a:r>
          </a:p>
          <a:p>
            <a:pPr marL="628650" lvl="1" indent="-171450">
              <a:buFont typeface="Courier New" panose="02070309020205020404" pitchFamily="49" charset="0"/>
              <a:buChar char="o"/>
            </a:pPr>
            <a:r>
              <a:rPr lang="en-US" sz="1200" b="0" i="0" kern="1200" dirty="0">
                <a:solidFill>
                  <a:schemeClr val="tx1"/>
                </a:solidFill>
                <a:effectLst/>
                <a:latin typeface="Arial" charset="0"/>
                <a:ea typeface="+mn-ea"/>
                <a:cs typeface="+mn-cs"/>
              </a:rPr>
              <a:t>Stay back at the crosswalk lines</a:t>
            </a:r>
          </a:p>
          <a:p>
            <a:pPr marL="628650" lvl="1" indent="-171450">
              <a:buFont typeface="Courier New" panose="02070309020205020404" pitchFamily="49" charset="0"/>
              <a:buChar char="o"/>
            </a:pPr>
            <a:r>
              <a:rPr lang="en-US" sz="1200" b="0" i="0" kern="1200" dirty="0">
                <a:solidFill>
                  <a:schemeClr val="tx1"/>
                </a:solidFill>
                <a:effectLst/>
                <a:latin typeface="Arial" charset="0"/>
                <a:ea typeface="+mn-ea"/>
                <a:cs typeface="+mn-cs"/>
              </a:rPr>
              <a:t>Do not enter the intersection until traffic is clear for you to make the safe turn</a:t>
            </a:r>
          </a:p>
          <a:p>
            <a:pPr marL="628650" lvl="1" indent="-171450">
              <a:buFont typeface="Courier New" panose="02070309020205020404" pitchFamily="49" charset="0"/>
              <a:buChar char="o"/>
            </a:pPr>
            <a:r>
              <a:rPr lang="en-US" sz="1200" b="0" i="0" kern="1200" dirty="0">
                <a:solidFill>
                  <a:schemeClr val="tx1"/>
                </a:solidFill>
                <a:effectLst/>
                <a:latin typeface="Arial" charset="0"/>
                <a:ea typeface="+mn-ea"/>
                <a:cs typeface="+mn-cs"/>
              </a:rPr>
              <a:t>If you have to enter the intersection, be sure to keep your tires straight and not turned to the left</a:t>
            </a:r>
          </a:p>
          <a:p>
            <a:pPr marL="1085850" lvl="2" indent="-171450">
              <a:buFont typeface="Wingdings" panose="05000000000000000000" pitchFamily="2" charset="2"/>
              <a:buChar char="Ø"/>
            </a:pPr>
            <a:r>
              <a:rPr lang="en-US" sz="1200" b="0" i="0" kern="1200" dirty="0">
                <a:solidFill>
                  <a:schemeClr val="tx1"/>
                </a:solidFill>
                <a:effectLst/>
                <a:latin typeface="Arial" charset="0"/>
                <a:ea typeface="+mn-ea"/>
                <a:cs typeface="+mn-cs"/>
              </a:rPr>
              <a:t>Reason: if you are in the intersection waiting with your tires turned to the left and someone rear-ends you, your vehicle will then steer into the oncoming traffic.</a:t>
            </a:r>
          </a:p>
          <a:p>
            <a:pPr eaLnBrk="1" hangingPunct="1"/>
            <a:endParaRPr lang="en-US" sz="1100" dirty="0">
              <a:cs typeface="+mn-cs"/>
            </a:endParaRPr>
          </a:p>
          <a:p>
            <a:pPr eaLnBrk="1" hangingPunct="1"/>
            <a:r>
              <a:rPr lang="en-US" sz="1100" dirty="0">
                <a:cs typeface="+mn-cs"/>
              </a:rPr>
              <a:t>A stop sign or red light aren’t going to prevent someone from coming through anyway</a:t>
            </a:r>
            <a:endParaRPr lang="en-US" altLang="en-US" sz="1100" dirty="0"/>
          </a:p>
        </p:txBody>
      </p:sp>
    </p:spTree>
    <p:extLst>
      <p:ext uri="{BB962C8B-B14F-4D97-AF65-F5344CB8AC3E}">
        <p14:creationId xmlns:p14="http://schemas.microsoft.com/office/powerpoint/2010/main" val="32986997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29</a:t>
            </a:fld>
            <a:endParaRPr lang="en-US" altLang="en-US" dirty="0"/>
          </a:p>
        </p:txBody>
      </p:sp>
      <p:sp>
        <p:nvSpPr>
          <p:cNvPr id="16387"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88"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89"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0"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1"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2"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3"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4"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5"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6"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397"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8"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399"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0"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1"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2"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3"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4"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dirty="0">
                <a:latin typeface="Times New Roman" pitchFamily="18" charset="0"/>
              </a:rPr>
              <a:t>5</a:t>
            </a:r>
          </a:p>
        </p:txBody>
      </p:sp>
      <p:sp>
        <p:nvSpPr>
          <p:cNvPr id="16405"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6"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dirty="0"/>
          </a:p>
        </p:txBody>
      </p:sp>
      <p:sp>
        <p:nvSpPr>
          <p:cNvPr id="16407"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16408"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endParaRPr lang="en-US" altLang="en-US" sz="1100" dirty="0"/>
          </a:p>
        </p:txBody>
      </p:sp>
    </p:spTree>
    <p:extLst>
      <p:ext uri="{BB962C8B-B14F-4D97-AF65-F5344CB8AC3E}">
        <p14:creationId xmlns:p14="http://schemas.microsoft.com/office/powerpoint/2010/main" val="1529131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Think about this morning’s commute or last weekend.  Did someone cut you off?  Did you cut someone off? How many times did you hastily hit your breaks while traffic was moving?</a:t>
            </a:r>
          </a:p>
          <a:p>
            <a:r>
              <a:rPr lang="en-US" b="1" dirty="0"/>
              <a:t>Ask: </a:t>
            </a:r>
            <a:r>
              <a:rPr lang="en-US" dirty="0"/>
              <a:t>Let’s test your driving behaviors.  Go over each question and allow for responses from the participants.  Add discussion which will allow you to gage the temperature of the audience.</a:t>
            </a:r>
          </a:p>
          <a:p>
            <a:endParaRPr lang="en-US" dirty="0"/>
          </a:p>
          <a:p>
            <a:r>
              <a:rPr lang="en-US" dirty="0"/>
              <a:t>Seat Belt:</a:t>
            </a:r>
          </a:p>
          <a:p>
            <a:r>
              <a:rPr lang="en-US" dirty="0"/>
              <a:t>Seat belts are the single most effective means of reducing deaths and serious injuries in traffic crashes. As the most effective safety device in vehicles, they save nearly 12,000 lives and prevent 325,000 serious injuries in America each year. During a crash, anyone not wearing a seat belt will slam into the steering wheel, windshield, or other parts of the interior, or be ejected from the vehicle</a:t>
            </a:r>
          </a:p>
          <a:p>
            <a:endParaRPr lang="en-US" dirty="0"/>
          </a:p>
          <a:p>
            <a:r>
              <a:rPr lang="en-US" dirty="0"/>
              <a:t>The last question, “Do you ride too closely behind cars in front of you”?  - is a lead into the next set of slides.  </a:t>
            </a:r>
          </a:p>
          <a:p>
            <a:r>
              <a:rPr lang="en-US" b="1" dirty="0"/>
              <a:t>Say after the responses: </a:t>
            </a:r>
            <a:r>
              <a:rPr lang="en-US" dirty="0"/>
              <a:t>Let’s get into understanding what Tailgating is, Why we do it, and what can we do to stop.</a:t>
            </a: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3</a:t>
            </a:fld>
            <a:endParaRPr lang="en-US" dirty="0"/>
          </a:p>
        </p:txBody>
      </p:sp>
    </p:spTree>
    <p:extLst>
      <p:ext uri="{BB962C8B-B14F-4D97-AF65-F5344CB8AC3E}">
        <p14:creationId xmlns:p14="http://schemas.microsoft.com/office/powerpoint/2010/main" val="2008615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980056F-F506-4EF9-B427-9691D71DDCD3}" type="slidenum">
              <a:rPr lang="en-US" altLang="en-US" smtClean="0">
                <a:solidFill>
                  <a:srgbClr val="000000"/>
                </a:solidFill>
              </a:rPr>
              <a:pPr eaLnBrk="1" hangingPunct="1">
                <a:spcBef>
                  <a:spcPct val="0"/>
                </a:spcBef>
                <a:defRPr/>
              </a:pPr>
              <a:t>30</a:t>
            </a:fld>
            <a:endParaRPr lang="en-US" altLang="en-US" dirty="0">
              <a:solidFill>
                <a:srgbClr val="000000"/>
              </a:solidFill>
            </a:endParaRPr>
          </a:p>
        </p:txBody>
      </p:sp>
      <p:sp>
        <p:nvSpPr>
          <p:cNvPr id="20483"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ts val="600"/>
              </a:spcBef>
              <a:spcAft>
                <a:spcPts val="0"/>
              </a:spcAft>
              <a:buClrTx/>
              <a:buFont typeface="+mj-lt"/>
              <a:buAutoNum type="arabicPeriod"/>
            </a:pPr>
            <a:r>
              <a:rPr lang="en-US" sz="1600" dirty="0"/>
              <a:t>Two seconds is considered a safe following distance for a F-150 pick up?</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b="1" dirty="0"/>
              <a:t>True</a:t>
            </a:r>
          </a:p>
          <a:p>
            <a:pPr marL="685800" lvl="1" indent="-228600" eaLnBrk="1" hangingPunct="1">
              <a:spcBef>
                <a:spcPts val="600"/>
              </a:spcBef>
              <a:spcAft>
                <a:spcPts val="0"/>
              </a:spcAft>
              <a:buClrTx/>
              <a:buSzPct val="70000"/>
              <a:buFont typeface="+mj-lt"/>
              <a:buAutoNum type="alphaLcPeriod"/>
            </a:pPr>
            <a:r>
              <a:rPr lang="en-US" altLang="en-US" sz="1400" dirty="0"/>
              <a:t>False</a:t>
            </a:r>
          </a:p>
          <a:p>
            <a:pPr marL="342900" indent="-342900">
              <a:spcBef>
                <a:spcPts val="600"/>
              </a:spcBef>
              <a:spcAft>
                <a:spcPts val="0"/>
              </a:spcAft>
              <a:buFont typeface="+mj-lt"/>
              <a:buAutoNum type="arabicPeriod"/>
            </a:pPr>
            <a:r>
              <a:rPr lang="en-US" sz="1600" dirty="0"/>
              <a:t>To help with faster reaction time use the “Hover the Brake” technique.        </a:t>
            </a:r>
          </a:p>
          <a:p>
            <a:pPr lvl="1" eaLnBrk="1" hangingPunct="1">
              <a:spcBef>
                <a:spcPts val="600"/>
              </a:spcBef>
              <a:spcAft>
                <a:spcPts val="0"/>
              </a:spcAft>
              <a:buClrTx/>
              <a:buSzPct val="70000"/>
              <a:buFont typeface="+mj-lt"/>
              <a:buAutoNum type="alphaLcPeriod"/>
            </a:pPr>
            <a:r>
              <a:rPr lang="en-US" altLang="en-US" sz="1400" b="1" dirty="0"/>
              <a:t>   True</a:t>
            </a:r>
          </a:p>
          <a:p>
            <a:pPr lvl="1" eaLnBrk="1" hangingPunct="1">
              <a:spcBef>
                <a:spcPts val="600"/>
              </a:spcBef>
              <a:spcAft>
                <a:spcPts val="0"/>
              </a:spcAft>
              <a:buClrTx/>
              <a:buSzPct val="70000"/>
              <a:buFont typeface="+mj-lt"/>
              <a:buAutoNum type="alphaLcPeriod"/>
            </a:pPr>
            <a:r>
              <a:rPr lang="en-US" altLang="en-US" sz="1400" dirty="0"/>
              <a:t>   False</a:t>
            </a:r>
          </a:p>
          <a:p>
            <a:pPr marL="342900" indent="-342900">
              <a:spcBef>
                <a:spcPts val="600"/>
              </a:spcBef>
              <a:spcAft>
                <a:spcPts val="0"/>
              </a:spcAft>
              <a:buFont typeface="+mj-lt"/>
              <a:buAutoNum type="arabicPeriod"/>
            </a:pPr>
            <a:r>
              <a:rPr lang="en-US" sz="1600" dirty="0"/>
              <a:t>You should stay at least two car lengths back from the car in front of you when at a stop sign or red light.</a:t>
            </a:r>
          </a:p>
          <a:p>
            <a:pPr lvl="1" eaLnBrk="1" hangingPunct="1">
              <a:spcBef>
                <a:spcPts val="600"/>
              </a:spcBef>
              <a:spcAft>
                <a:spcPts val="0"/>
              </a:spcAft>
              <a:buClrTx/>
              <a:buSzPct val="70000"/>
              <a:buFont typeface="+mj-lt"/>
              <a:buAutoNum type="alphaLcPeriod"/>
            </a:pPr>
            <a:r>
              <a:rPr lang="en-US" altLang="en-US" sz="1400" dirty="0"/>
              <a:t>   True		</a:t>
            </a:r>
          </a:p>
          <a:p>
            <a:pPr lvl="1" eaLnBrk="1" hangingPunct="1">
              <a:spcBef>
                <a:spcPts val="600"/>
              </a:spcBef>
              <a:spcAft>
                <a:spcPts val="0"/>
              </a:spcAft>
              <a:buClrTx/>
              <a:buSzPct val="70000"/>
              <a:buFont typeface="+mj-lt"/>
              <a:buAutoNum type="alphaLcPeriod"/>
            </a:pPr>
            <a:r>
              <a:rPr lang="en-US" altLang="en-US" sz="1400" dirty="0"/>
              <a:t>  </a:t>
            </a:r>
            <a:r>
              <a:rPr lang="en-US" altLang="en-US" sz="1400" b="1" dirty="0"/>
              <a:t> False.  It is at least one car length</a:t>
            </a:r>
            <a:r>
              <a:rPr lang="en-US" altLang="en-US" sz="1400" dirty="0"/>
              <a:t>		</a:t>
            </a:r>
          </a:p>
          <a:p>
            <a:pPr marL="347663" lvl="1" indent="-347663" eaLnBrk="1" hangingPunct="1">
              <a:spcBef>
                <a:spcPts val="600"/>
              </a:spcBef>
              <a:spcAft>
                <a:spcPts val="0"/>
              </a:spcAft>
              <a:buClrTx/>
              <a:buSzPct val="70000"/>
            </a:pPr>
            <a:r>
              <a:rPr lang="en-US" sz="1600" dirty="0"/>
              <a:t>4</a:t>
            </a:r>
            <a:r>
              <a:rPr lang="en-US" sz="1400" dirty="0"/>
              <a:t>.     </a:t>
            </a:r>
            <a:r>
              <a:rPr lang="en-US" sz="1600" dirty="0"/>
              <a:t>How long should you pause before going through an intersection?</a:t>
            </a:r>
            <a:endParaRPr lang="en-US" altLang="en-US" sz="1400" dirty="0"/>
          </a:p>
          <a:p>
            <a:pPr lvl="1" eaLnBrk="1" hangingPunct="1">
              <a:spcBef>
                <a:spcPts val="600"/>
              </a:spcBef>
              <a:spcAft>
                <a:spcPts val="0"/>
              </a:spcAft>
              <a:buClrTx/>
              <a:buSzPct val="70000"/>
              <a:buFont typeface="+mj-lt"/>
              <a:buAutoNum type="alphaLcPeriod"/>
            </a:pPr>
            <a:r>
              <a:rPr lang="en-US" altLang="en-US" sz="1400" dirty="0"/>
              <a:t>   1 to 2		c. 3 to 4</a:t>
            </a:r>
          </a:p>
          <a:p>
            <a:pPr lvl="1" eaLnBrk="1" hangingPunct="1">
              <a:spcBef>
                <a:spcPts val="600"/>
              </a:spcBef>
              <a:spcAft>
                <a:spcPts val="0"/>
              </a:spcAft>
              <a:buClrTx/>
              <a:buSzPct val="70000"/>
              <a:buFont typeface="+mj-lt"/>
              <a:buAutoNum type="alphaLcPeriod"/>
            </a:pPr>
            <a:r>
              <a:rPr lang="en-US" altLang="en-US" sz="1400" dirty="0"/>
              <a:t>  </a:t>
            </a:r>
            <a:r>
              <a:rPr lang="en-US" altLang="en-US" sz="1400" b="1" dirty="0"/>
              <a:t> 2 to 3</a:t>
            </a:r>
            <a:r>
              <a:rPr lang="en-US" altLang="en-US" sz="1400" dirty="0"/>
              <a:t>		d. 4 to 5</a:t>
            </a:r>
          </a:p>
        </p:txBody>
      </p:sp>
    </p:spTree>
    <p:extLst>
      <p:ext uri="{BB962C8B-B14F-4D97-AF65-F5344CB8AC3E}">
        <p14:creationId xmlns:p14="http://schemas.microsoft.com/office/powerpoint/2010/main" val="2459128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solidFill>
                  <a:srgbClr val="000000"/>
                </a:solidFill>
              </a:rPr>
              <a:pPr eaLnBrk="1" hangingPunct="1">
                <a:spcBef>
                  <a:spcPct val="0"/>
                </a:spcBef>
                <a:defRPr/>
              </a:pPr>
              <a:t>4</a:t>
            </a:fld>
            <a:endParaRPr lang="en-US" altLang="en-US" sz="1100" dirty="0">
              <a:solidFill>
                <a:srgbClr val="000000"/>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600" dirty="0"/>
              <a:t>As traffic congestion continues to grow, motorists commuting to and from work and traveling for work purposes often find themselves caught up in bottlenecks and significant delays, wasting time and reducing their productivity. This situation creates a high level of frustration and can spark aggressive driving among these overwhelmed drivers. To protect against aggressive driving, remember that your primary responsibility is to drive focused, stay safe and DO NOT TAILGATE.</a:t>
            </a:r>
            <a:endParaRPr lang="en-US" altLang="en-US" sz="1100" dirty="0"/>
          </a:p>
        </p:txBody>
      </p:sp>
    </p:spTree>
    <p:extLst>
      <p:ext uri="{BB962C8B-B14F-4D97-AF65-F5344CB8AC3E}">
        <p14:creationId xmlns:p14="http://schemas.microsoft.com/office/powerpoint/2010/main" val="1275379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4C4C4C"/>
                </a:solidFill>
                <a:effectLst/>
                <a:latin typeface="Muli"/>
              </a:rPr>
              <a:t>Ask:</a:t>
            </a:r>
            <a:r>
              <a:rPr lang="en-US" b="0" i="0" dirty="0">
                <a:solidFill>
                  <a:srgbClr val="4C4C4C"/>
                </a:solidFill>
                <a:effectLst/>
                <a:latin typeface="Muli"/>
              </a:rPr>
              <a:t> What Is Tailgating? Wait for responses. See how close they are to the explanation below. </a:t>
            </a:r>
          </a:p>
          <a:p>
            <a:pPr algn="l"/>
            <a:r>
              <a:rPr lang="en-US" b="1" i="0" dirty="0">
                <a:solidFill>
                  <a:srgbClr val="4C4C4C"/>
                </a:solidFill>
                <a:effectLst/>
                <a:latin typeface="Muli"/>
              </a:rPr>
              <a:t>Say: </a:t>
            </a:r>
            <a:r>
              <a:rPr lang="en-US" b="0" i="0" dirty="0">
                <a:solidFill>
                  <a:srgbClr val="4C4C4C"/>
                </a:solidFill>
                <a:effectLst/>
                <a:latin typeface="Muli"/>
              </a:rPr>
              <a:t>Tailgating is when a driver drives behind another vehicle without leaving a safe distance in between. Drivers must leave a sufficient distance between their car and the car in front. If there is too short a distance between the cars, they could cause a collision if the vehicle in front stops suddenly. When you suddenly slam on the brakes, it can take much longer for your car to stop than you’d think.</a:t>
            </a:r>
          </a:p>
          <a:p>
            <a:pPr algn="l"/>
            <a:endParaRPr lang="en-US" b="0" i="0" dirty="0">
              <a:solidFill>
                <a:srgbClr val="4C4C4C"/>
              </a:solidFill>
              <a:effectLst/>
              <a:latin typeface="Muli"/>
            </a:endParaRPr>
          </a:p>
          <a:p>
            <a:pPr algn="l"/>
            <a:r>
              <a:rPr lang="en-US" b="1" i="0" dirty="0">
                <a:solidFill>
                  <a:srgbClr val="4C4C4C"/>
                </a:solidFill>
                <a:effectLst/>
                <a:latin typeface="Muli"/>
              </a:rPr>
              <a:t>Ask: </a:t>
            </a:r>
            <a:r>
              <a:rPr lang="en-US" b="0" i="0" dirty="0">
                <a:solidFill>
                  <a:srgbClr val="4C4C4C"/>
                </a:solidFill>
                <a:effectLst/>
                <a:latin typeface="Muli"/>
              </a:rPr>
              <a:t>What do you think a safe distance is?  There will most likely be a lot of different responses.  2 seconds, 3 seconds, 4 seconds.  </a:t>
            </a:r>
          </a:p>
          <a:p>
            <a:pPr algn="l"/>
            <a:r>
              <a:rPr lang="en-US" b="0" i="0" dirty="0">
                <a:solidFill>
                  <a:srgbClr val="4C4C4C"/>
                </a:solidFill>
                <a:effectLst/>
                <a:latin typeface="Muli"/>
              </a:rPr>
              <a:t>Here you can do one of many things;</a:t>
            </a:r>
          </a:p>
          <a:p>
            <a:pPr marL="171450" indent="-171450" algn="l">
              <a:buFont typeface="Arial" panose="020B0604020202020204" pitchFamily="34" charset="0"/>
              <a:buChar char="•"/>
            </a:pPr>
            <a:r>
              <a:rPr lang="en-US" b="0" i="0" dirty="0">
                <a:solidFill>
                  <a:srgbClr val="4C4C4C"/>
                </a:solidFill>
                <a:effectLst/>
                <a:latin typeface="Muli"/>
              </a:rPr>
              <a:t>Take the opportunity to go over what your respected companies safe following distance rule is.</a:t>
            </a:r>
          </a:p>
          <a:p>
            <a:pPr marL="171450" indent="-171450" algn="l">
              <a:buFont typeface="Arial" panose="020B0604020202020204" pitchFamily="34" charset="0"/>
              <a:buChar char="•"/>
            </a:pPr>
            <a:r>
              <a:rPr lang="en-US" b="0" i="0" dirty="0">
                <a:solidFill>
                  <a:srgbClr val="4C4C4C"/>
                </a:solidFill>
                <a:effectLst/>
                <a:latin typeface="Muli"/>
              </a:rPr>
              <a:t>Take the opportunity to go over what the safe following distance is per the state you are performing work in. </a:t>
            </a:r>
            <a:r>
              <a:rPr lang="en-US" b="0" i="1" dirty="0">
                <a:solidFill>
                  <a:srgbClr val="4C4C4C"/>
                </a:solidFill>
                <a:effectLst/>
                <a:latin typeface="Muli"/>
              </a:rPr>
              <a:t>(</a:t>
            </a:r>
            <a:r>
              <a:rPr lang="en-US" b="0" i="1" dirty="0">
                <a:solidFill>
                  <a:srgbClr val="4D5156"/>
                </a:solidFill>
                <a:effectLst/>
                <a:latin typeface="Google Sans"/>
              </a:rPr>
              <a:t>The 2-second rule is </a:t>
            </a:r>
            <a:r>
              <a:rPr lang="en-US" b="0" i="1" dirty="0">
                <a:solidFill>
                  <a:srgbClr val="040C28"/>
                </a:solidFill>
                <a:effectLst/>
                <a:latin typeface="Google Sans"/>
              </a:rPr>
              <a:t>a technique used to estimate a safe following distance between your vehicle and the traffic ahead</a:t>
            </a:r>
            <a:r>
              <a:rPr lang="en-US" b="0" i="1" dirty="0">
                <a:solidFill>
                  <a:srgbClr val="4D5156"/>
                </a:solidFill>
                <a:effectLst/>
                <a:latin typeface="Google Sans"/>
              </a:rPr>
              <a:t>. It is a general rule of thumb taught in every driving school across the United States. The premise is that by following behind traffic by two seconds, you will have the time and space to brake safely)</a:t>
            </a:r>
          </a:p>
          <a:p>
            <a:pPr marL="171450" indent="-171450" algn="l">
              <a:buFont typeface="Arial" panose="020B0604020202020204" pitchFamily="34" charset="0"/>
              <a:buChar char="•"/>
            </a:pPr>
            <a:r>
              <a:rPr lang="en-US" b="0" i="0" dirty="0">
                <a:solidFill>
                  <a:srgbClr val="4D5156"/>
                </a:solidFill>
                <a:effectLst/>
                <a:latin typeface="Google Sans"/>
              </a:rPr>
              <a:t>The National Safety Council goes by the 3 sec rule</a:t>
            </a:r>
          </a:p>
          <a:p>
            <a:pPr marL="171450" indent="-171450" algn="l">
              <a:buFont typeface="Arial" panose="020B0604020202020204" pitchFamily="34" charset="0"/>
              <a:buChar char="•"/>
            </a:pPr>
            <a:r>
              <a:rPr lang="en-US" b="0" i="0" dirty="0">
                <a:solidFill>
                  <a:srgbClr val="4D5156"/>
                </a:solidFill>
                <a:effectLst/>
                <a:latin typeface="Google Sans"/>
              </a:rPr>
              <a:t>Smith Driving  goes by the 4 sec rule</a:t>
            </a:r>
          </a:p>
          <a:p>
            <a:pPr marL="0" indent="0" algn="l">
              <a:buFont typeface="Arial" panose="020B0604020202020204" pitchFamily="34" charset="0"/>
              <a:buNone/>
            </a:pPr>
            <a:endParaRPr lang="en-US" b="0" i="0" dirty="0">
              <a:solidFill>
                <a:srgbClr val="4C4C4C"/>
              </a:solidFill>
              <a:effectLst/>
              <a:latin typeface="Muli"/>
            </a:endParaRPr>
          </a:p>
          <a:p>
            <a:pPr algn="l"/>
            <a:r>
              <a:rPr lang="en-US" b="0" i="0" dirty="0">
                <a:solidFill>
                  <a:srgbClr val="4C4C4C"/>
                </a:solidFill>
                <a:effectLst/>
                <a:latin typeface="Muli"/>
              </a:rPr>
              <a:t>*A safe distance depends on vehicle speed, weather, visibility, road hazards, and other factors.</a:t>
            </a:r>
          </a:p>
          <a:p>
            <a:endParaRPr lang="en-US" b="0" i="0" dirty="0">
              <a:solidFill>
                <a:srgbClr val="4C4C4C"/>
              </a:solidFill>
              <a:effectLst/>
              <a:latin typeface="Muli"/>
            </a:endParaRP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5</a:t>
            </a:fld>
            <a:endParaRPr lang="en-US" dirty="0"/>
          </a:p>
        </p:txBody>
      </p:sp>
    </p:spTree>
    <p:extLst>
      <p:ext uri="{BB962C8B-B14F-4D97-AF65-F5344CB8AC3E}">
        <p14:creationId xmlns:p14="http://schemas.microsoft.com/office/powerpoint/2010/main" val="20867469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solidFill>
                <a:srgbClr val="4C4C4C"/>
              </a:solidFill>
              <a:effectLst/>
              <a:latin typeface="Muli"/>
            </a:endParaRP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6</a:t>
            </a:fld>
            <a:endParaRPr lang="en-US" dirty="0"/>
          </a:p>
        </p:txBody>
      </p:sp>
    </p:spTree>
    <p:extLst>
      <p:ext uri="{BB962C8B-B14F-4D97-AF65-F5344CB8AC3E}">
        <p14:creationId xmlns:p14="http://schemas.microsoft.com/office/powerpoint/2010/main" val="1523823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defTabSz="966788"/>
            <a:r>
              <a:rPr lang="en-US" dirty="0">
                <a:latin typeface="Arial Black" pitchFamily="34" charset="0"/>
              </a:rPr>
              <a:t>Each item will be covered in future slides</a:t>
            </a: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7</a:t>
            </a:fld>
            <a:endParaRPr lang="en-US" dirty="0"/>
          </a:p>
        </p:txBody>
      </p:sp>
    </p:spTree>
    <p:extLst>
      <p:ext uri="{BB962C8B-B14F-4D97-AF65-F5344CB8AC3E}">
        <p14:creationId xmlns:p14="http://schemas.microsoft.com/office/powerpoint/2010/main" val="238705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788"/>
            <a:r>
              <a:rPr lang="en-US" b="1" dirty="0">
                <a:latin typeface="Arial Black" pitchFamily="34" charset="0"/>
              </a:rPr>
              <a:t>Say: </a:t>
            </a:r>
            <a:r>
              <a:rPr lang="en-US" dirty="0">
                <a:latin typeface="Arial Black" pitchFamily="34" charset="0"/>
              </a:rPr>
              <a:t>Ever heard the expression “Keep a stranger at arms length”?</a:t>
            </a:r>
          </a:p>
          <a:p>
            <a:pPr defTabSz="966788"/>
            <a:endParaRPr lang="en-US" dirty="0">
              <a:latin typeface="Arial Black" pitchFamily="34" charset="0"/>
            </a:endParaRPr>
          </a:p>
          <a:p>
            <a:pPr defTabSz="966788"/>
            <a:r>
              <a:rPr lang="en-US" dirty="0">
                <a:latin typeface="Arial Black" pitchFamily="34" charset="0"/>
              </a:rPr>
              <a:t>The reason is so they can’t hit you.</a:t>
            </a:r>
          </a:p>
          <a:p>
            <a:pPr defTabSz="966788"/>
            <a:endParaRPr lang="en-US" dirty="0">
              <a:latin typeface="Arial Black" pitchFamily="34" charset="0"/>
            </a:endParaRPr>
          </a:p>
          <a:p>
            <a:pPr defTabSz="966788"/>
            <a:r>
              <a:rPr lang="en-US" dirty="0">
                <a:latin typeface="Arial Black" pitchFamily="34" charset="0"/>
              </a:rPr>
              <a:t>If they are close enough to hit, they can hit you and you can’t react when it is UNEXPECTED just like road conditions.</a:t>
            </a:r>
          </a:p>
          <a:p>
            <a:pPr defTabSz="966788"/>
            <a:endParaRPr lang="en-US" dirty="0">
              <a:latin typeface="Arial Black" pitchFamily="34" charset="0"/>
            </a:endParaRPr>
          </a:p>
          <a:p>
            <a:pPr defTabSz="966788"/>
            <a:r>
              <a:rPr lang="en-US" dirty="0">
                <a:latin typeface="Arial Black" pitchFamily="34" charset="0"/>
              </a:rPr>
              <a:t>Most crashes are unexpected.</a:t>
            </a:r>
          </a:p>
          <a:p>
            <a:pPr defTabSz="966788"/>
            <a:endParaRPr lang="en-US" dirty="0">
              <a:latin typeface="Arial Black" pitchFamily="34" charset="0"/>
            </a:endParaRPr>
          </a:p>
          <a:p>
            <a:pPr defTabSz="966788"/>
            <a:r>
              <a:rPr lang="en-US" dirty="0">
                <a:latin typeface="Arial Black" pitchFamily="34" charset="0"/>
              </a:rPr>
              <a:t>Perception Time – Is light coming in your eye, through your eye, into the nerve and into the brain = .75 seconds</a:t>
            </a:r>
          </a:p>
          <a:p>
            <a:pPr defTabSz="966788"/>
            <a:endParaRPr lang="en-US" dirty="0">
              <a:latin typeface="Arial Black" pitchFamily="34" charset="0"/>
            </a:endParaRPr>
          </a:p>
          <a:p>
            <a:pPr defTabSz="966788"/>
            <a:r>
              <a:rPr lang="en-US" dirty="0">
                <a:latin typeface="Arial Black" pitchFamily="34" charset="0"/>
              </a:rPr>
              <a:t>Reaction Time – Is the time you brain take to decide to take action = .75 seconds NOTE: Longer as you get older.</a:t>
            </a:r>
          </a:p>
          <a:p>
            <a:pPr defTabSz="966788"/>
            <a:endParaRPr lang="en-US" dirty="0">
              <a:latin typeface="Arial Black" pitchFamily="34" charset="0"/>
            </a:endParaRPr>
          </a:p>
          <a:p>
            <a:pPr defTabSz="966788"/>
            <a:r>
              <a:rPr lang="en-US" dirty="0">
                <a:latin typeface="Arial Black" pitchFamily="34" charset="0"/>
              </a:rPr>
              <a:t>Braking Distance -  See the chart.</a:t>
            </a:r>
          </a:p>
          <a:p>
            <a:pPr defTabSz="966788"/>
            <a:endParaRPr lang="en-US" dirty="0">
              <a:latin typeface="Arial Black" pitchFamily="34" charset="0"/>
            </a:endParaRPr>
          </a:p>
          <a:p>
            <a:pPr defTabSz="966788"/>
            <a:r>
              <a:rPr lang="en-US" dirty="0">
                <a:latin typeface="Arial Black" pitchFamily="34" charset="0"/>
              </a:rPr>
              <a:t>NOTE: Not much difference between a car and truck (referring to an F-150 type).</a:t>
            </a: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8</a:t>
            </a:fld>
            <a:endParaRPr lang="en-US" dirty="0"/>
          </a:p>
        </p:txBody>
      </p:sp>
    </p:spTree>
    <p:extLst>
      <p:ext uri="{BB962C8B-B14F-4D97-AF65-F5344CB8AC3E}">
        <p14:creationId xmlns:p14="http://schemas.microsoft.com/office/powerpoint/2010/main" val="24037863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latin typeface="Arial Black" pitchFamily="34" charset="0"/>
              </a:rPr>
              <a:t>Use to let people know how far they travel.  These numbers focus on a standard passenger car.</a:t>
            </a:r>
          </a:p>
          <a:p>
            <a:endParaRPr lang="en-US" b="0" i="0" dirty="0">
              <a:solidFill>
                <a:srgbClr val="4C4C4C"/>
              </a:solidFill>
              <a:effectLst/>
              <a:latin typeface="Muli"/>
            </a:endParaRPr>
          </a:p>
        </p:txBody>
      </p:sp>
      <p:sp>
        <p:nvSpPr>
          <p:cNvPr id="4" name="Slide Number Placeholder 3"/>
          <p:cNvSpPr>
            <a:spLocks noGrp="1"/>
          </p:cNvSpPr>
          <p:nvPr>
            <p:ph type="sldNum" sz="quarter" idx="5"/>
          </p:nvPr>
        </p:nvSpPr>
        <p:spPr/>
        <p:txBody>
          <a:bodyPr/>
          <a:lstStyle/>
          <a:p>
            <a:pPr>
              <a:defRPr/>
            </a:pPr>
            <a:fld id="{FF0B8719-2130-4E92-A665-4AD06418780A}" type="slidenum">
              <a:rPr lang="en-US" smtClean="0"/>
              <a:pPr>
                <a:defRPr/>
              </a:pPr>
              <a:t>9</a:t>
            </a:fld>
            <a:endParaRPr lang="en-US" dirty="0"/>
          </a:p>
        </p:txBody>
      </p:sp>
    </p:spTree>
    <p:extLst>
      <p:ext uri="{BB962C8B-B14F-4D97-AF65-F5344CB8AC3E}">
        <p14:creationId xmlns:p14="http://schemas.microsoft.com/office/powerpoint/2010/main" val="21969263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dirty="0">
              <a:cs typeface="+mn-cs"/>
            </a:endParaRPr>
          </a:p>
        </p:txBody>
      </p:sp>
      <p:pic>
        <p:nvPicPr>
          <p:cNvPr id="7" name="Picture 1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dirty="0"/>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dirty="0"/>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dirty="0"/>
          </a:p>
        </p:txBody>
      </p:sp>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209800" y="3581400"/>
            <a:ext cx="17907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dirty="0"/>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dirty="0"/>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dirty="0"/>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dirty="0"/>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dirty="0"/>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dirty="0"/>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dirty="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dirty="0"/>
            </a:p>
          </p:txBody>
        </p:sp>
      </p:grpSp>
      <p:pic>
        <p:nvPicPr>
          <p:cNvPr id="103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userDrawn="1"/>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001000" y="380999"/>
            <a:ext cx="718344" cy="733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298_2529918C.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4.w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Motor Vehicle Safety </a:t>
            </a:r>
            <a:r>
              <a:rPr lang="en-US" altLang="en-US" sz="2400" dirty="0"/>
              <a:t>Intersections and Following Distance</a:t>
            </a:r>
            <a:br>
              <a:rPr lang="en-US" altLang="en-US" i="0" dirty="0"/>
            </a:br>
            <a:r>
              <a:rPr lang="en-US" altLang="en-US" sz="3200" b="1" i="0" dirty="0">
                <a:latin typeface="Arial" charset="0"/>
                <a:cs typeface="Arial" charset="0"/>
              </a:rPr>
              <a:t>Continuing Education</a:t>
            </a:r>
            <a:br>
              <a:rPr lang="en-US" altLang="en-US" sz="3200" b="1" i="0" dirty="0">
                <a:latin typeface="Arial" charset="0"/>
                <a:cs typeface="Arial" charset="0"/>
              </a:rPr>
            </a:br>
            <a:r>
              <a:rPr lang="en-US" altLang="en-US" sz="2000" b="1" i="0" dirty="0">
                <a:latin typeface="Arial" charset="0"/>
                <a:cs typeface="Arial" charset="0"/>
              </a:rPr>
              <a:t> Fourth Quarter 2023</a:t>
            </a:r>
            <a:endParaRPr lang="en-US" altLang="en-US" sz="3200" b="1" i="0" dirty="0">
              <a:latin typeface="Arial" charset="0"/>
              <a:cs typeface="Arial" charset="0"/>
            </a:endParaRPr>
          </a:p>
        </p:txBody>
      </p:sp>
    </p:spTree>
    <p:extLst>
      <p:ext uri="{BB962C8B-B14F-4D97-AF65-F5344CB8AC3E}">
        <p14:creationId xmlns:p14="http://schemas.microsoft.com/office/powerpoint/2010/main" val="797994002"/>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Tailgating Exercise</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10</a:t>
            </a:fld>
            <a:endParaRPr lang="en-US" dirty="0"/>
          </a:p>
        </p:txBody>
      </p:sp>
      <p:pic>
        <p:nvPicPr>
          <p:cNvPr id="1026" name="Picture 2" descr="Twitter 上的Guinness World Records：&quot;We've had a lot of people get in touch  over the last few days about the fastest time to start and stop a phone  stopwatch ⌚ It's actually">
            <a:extLst>
              <a:ext uri="{FF2B5EF4-FFF2-40B4-BE49-F238E27FC236}">
                <a16:creationId xmlns:a16="http://schemas.microsoft.com/office/drawing/2014/main" id="{1D550586-B382-4803-BC1F-87D3B97FB3B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51357" y="1828800"/>
            <a:ext cx="2424345" cy="430994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A4B642AA-E706-451E-B52B-69C1BC0CA8DA}"/>
              </a:ext>
            </a:extLst>
          </p:cNvPr>
          <p:cNvSpPr txBox="1"/>
          <p:nvPr/>
        </p:nvSpPr>
        <p:spPr>
          <a:xfrm>
            <a:off x="685800" y="1988634"/>
            <a:ext cx="4953000"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t>Time to calibrate everyone to 2 seconds</a:t>
            </a:r>
          </a:p>
          <a:p>
            <a:endParaRPr lang="en-US" sz="2400" dirty="0"/>
          </a:p>
          <a:p>
            <a:pPr marL="285750" indent="-285750">
              <a:buFont typeface="Arial" panose="020B0604020202020204" pitchFamily="34" charset="0"/>
              <a:buChar char="•"/>
            </a:pPr>
            <a:r>
              <a:rPr lang="en-US" sz="2400" dirty="0"/>
              <a:t>Use the stopwatch on your phone</a:t>
            </a:r>
          </a:p>
          <a:p>
            <a:endParaRPr lang="en-US" sz="2400" dirty="0"/>
          </a:p>
          <a:p>
            <a:pPr marL="285750" indent="-285750">
              <a:buFont typeface="Arial" panose="020B0604020202020204" pitchFamily="34" charset="0"/>
              <a:buChar char="•"/>
            </a:pPr>
            <a:r>
              <a:rPr lang="en-US" sz="2400" dirty="0"/>
              <a:t>Count</a:t>
            </a:r>
          </a:p>
          <a:p>
            <a:pPr marL="342900" indent="-342900"/>
            <a:r>
              <a:rPr lang="en-US" sz="2400" b="0" i="0" dirty="0">
                <a:solidFill>
                  <a:srgbClr val="4C4C4C"/>
                </a:solidFill>
                <a:effectLst/>
                <a:latin typeface="+mn-lt"/>
              </a:rPr>
              <a:t>    </a:t>
            </a:r>
            <a:r>
              <a:rPr lang="en-US" sz="2000" b="0" i="0" dirty="0">
                <a:effectLst/>
                <a:latin typeface="+mn-lt"/>
              </a:rPr>
              <a:t>One Mississippi, Two Mississippi      Keep practicing until calibrated!</a:t>
            </a:r>
            <a:endParaRPr lang="en-US" sz="2400" dirty="0">
              <a:latin typeface="+mn-lt"/>
            </a:endParaRPr>
          </a:p>
        </p:txBody>
      </p:sp>
    </p:spTree>
    <p:extLst>
      <p:ext uri="{BB962C8B-B14F-4D97-AF65-F5344CB8AC3E}">
        <p14:creationId xmlns:p14="http://schemas.microsoft.com/office/powerpoint/2010/main" val="623481228"/>
      </p:ext>
    </p:extLst>
  </p:cSld>
  <p:clrMapOvr>
    <a:masterClrMapping/>
  </p:clrMapOvr>
  <p:transition>
    <p:wipe dir="r"/>
  </p:transition>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457200"/>
            <a:ext cx="7467600" cy="1131781"/>
          </a:xfrm>
        </p:spPr>
        <p:txBody>
          <a:bodyPr/>
          <a:lstStyle/>
          <a:p>
            <a:r>
              <a:rPr lang="en-US" dirty="0"/>
              <a:t>3 Steps to Maintain Safe Following Distance</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11</a:t>
            </a:fld>
            <a:endParaRPr lang="en-US" dirty="0"/>
          </a:p>
        </p:txBody>
      </p:sp>
      <p:grpSp>
        <p:nvGrpSpPr>
          <p:cNvPr id="15" name="Group 191">
            <a:extLst>
              <a:ext uri="{FF2B5EF4-FFF2-40B4-BE49-F238E27FC236}">
                <a16:creationId xmlns:a16="http://schemas.microsoft.com/office/drawing/2014/main" id="{8C0D3B51-3CF5-4D43-BC1D-B1819C3783DC}"/>
              </a:ext>
            </a:extLst>
          </p:cNvPr>
          <p:cNvGrpSpPr>
            <a:grpSpLocks/>
          </p:cNvGrpSpPr>
          <p:nvPr/>
        </p:nvGrpSpPr>
        <p:grpSpPr bwMode="auto">
          <a:xfrm>
            <a:off x="685800" y="1828801"/>
            <a:ext cx="7772400" cy="1600200"/>
            <a:chOff x="0" y="1772816"/>
            <a:chExt cx="9144000" cy="1531612"/>
          </a:xfrm>
        </p:grpSpPr>
        <p:sp>
          <p:nvSpPr>
            <p:cNvPr id="16" name="Rectangle 15">
              <a:extLst>
                <a:ext uri="{FF2B5EF4-FFF2-40B4-BE49-F238E27FC236}">
                  <a16:creationId xmlns:a16="http://schemas.microsoft.com/office/drawing/2014/main" id="{85CF6AD1-3EF6-41E2-90AB-943E1FF9F1B5}"/>
                </a:ext>
              </a:extLst>
            </p:cNvPr>
            <p:cNvSpPr/>
            <p:nvPr/>
          </p:nvSpPr>
          <p:spPr bwMode="auto">
            <a:xfrm>
              <a:off x="0" y="1772816"/>
              <a:ext cx="9144000" cy="1080858"/>
            </a:xfrm>
            <a:prstGeom prst="rect">
              <a:avLst/>
            </a:prstGeom>
            <a:solidFill>
              <a:srgbClr val="FFFFFF">
                <a:lumMod val="50000"/>
              </a:srgbClr>
            </a:solidFill>
            <a:ln w="12700" cap="flat" cmpd="sng" algn="ctr">
              <a:solidFill>
                <a:srgbClr val="FFFFFF"/>
              </a:solidFill>
              <a:prstDash val="solid"/>
              <a:round/>
              <a:headEnd type="none" w="sm" len="sm"/>
              <a:tailEnd type="none" w="sm" len="sm"/>
            </a:ln>
            <a:effec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pitchFamily="34" charset="0"/>
                <a:cs typeface="+mn-cs"/>
              </a:endParaRPr>
            </a:p>
          </p:txBody>
        </p:sp>
        <p:cxnSp>
          <p:nvCxnSpPr>
            <p:cNvPr id="17" name="Straight Connector 178">
              <a:extLst>
                <a:ext uri="{FF2B5EF4-FFF2-40B4-BE49-F238E27FC236}">
                  <a16:creationId xmlns:a16="http://schemas.microsoft.com/office/drawing/2014/main" id="{CD2D0603-11EB-4178-8C06-7DE92B61BB0C}"/>
                </a:ext>
              </a:extLst>
            </p:cNvPr>
            <p:cNvCxnSpPr>
              <a:cxnSpLocks noChangeShapeType="1"/>
            </p:cNvCxnSpPr>
            <p:nvPr/>
          </p:nvCxnSpPr>
          <p:spPr bwMode="auto">
            <a:xfrm>
              <a:off x="0" y="1772816"/>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cxnSp>
          <p:nvCxnSpPr>
            <p:cNvPr id="18" name="Straight Connector 181">
              <a:extLst>
                <a:ext uri="{FF2B5EF4-FFF2-40B4-BE49-F238E27FC236}">
                  <a16:creationId xmlns:a16="http://schemas.microsoft.com/office/drawing/2014/main" id="{CBF89C7D-15B1-4FF3-AB52-67E6F7DD60BB}"/>
                </a:ext>
              </a:extLst>
            </p:cNvPr>
            <p:cNvCxnSpPr>
              <a:cxnSpLocks noChangeShapeType="1"/>
            </p:cNvCxnSpPr>
            <p:nvPr/>
          </p:nvCxnSpPr>
          <p:spPr bwMode="auto">
            <a:xfrm rot="10800000" flipH="1">
              <a:off x="0" y="2276872"/>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cxnSp>
          <p:nvCxnSpPr>
            <p:cNvPr id="19" name="Straight Connector 182">
              <a:extLst>
                <a:ext uri="{FF2B5EF4-FFF2-40B4-BE49-F238E27FC236}">
                  <a16:creationId xmlns:a16="http://schemas.microsoft.com/office/drawing/2014/main" id="{0F087232-8056-4050-86E9-17328BB138D2}"/>
                </a:ext>
              </a:extLst>
            </p:cNvPr>
            <p:cNvCxnSpPr>
              <a:cxnSpLocks noChangeShapeType="1"/>
            </p:cNvCxnSpPr>
            <p:nvPr/>
          </p:nvCxnSpPr>
          <p:spPr bwMode="auto">
            <a:xfrm rot="10800000" flipH="1">
              <a:off x="0" y="2348880"/>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pic>
          <p:nvPicPr>
            <p:cNvPr id="20" name="Picture 3" descr="C:\Documents and Settings\asalvadore\Local Settings\Temporary Internet Files\Content.IE5\I5FH4OK7\MC900440336[1].png">
              <a:extLst>
                <a:ext uri="{FF2B5EF4-FFF2-40B4-BE49-F238E27FC236}">
                  <a16:creationId xmlns:a16="http://schemas.microsoft.com/office/drawing/2014/main" id="{1DEEC9DF-3BAE-4BC4-8F8E-2EEFAC6BF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2348880"/>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 descr="C:\Documents and Settings\asalvadore\Local Settings\Temporary Internet Files\Content.IE5\I5FH4OK7\MC900440336[1].png">
              <a:extLst>
                <a:ext uri="{FF2B5EF4-FFF2-40B4-BE49-F238E27FC236}">
                  <a16:creationId xmlns:a16="http://schemas.microsoft.com/office/drawing/2014/main" id="{2282462B-6FF7-4B2D-94FF-511CC9E078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6376" y="2420888"/>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4" descr="C:\Documents and Settings\asalvadore\Local Settings\Temporary Internet Files\Content.IE5\X337PXCE\MC900273262[1].wmf">
              <a:extLst>
                <a:ext uri="{FF2B5EF4-FFF2-40B4-BE49-F238E27FC236}">
                  <a16:creationId xmlns:a16="http://schemas.microsoft.com/office/drawing/2014/main" id="{EFF8127B-7405-4567-A0D7-4D2E400E60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740352" y="2348880"/>
              <a:ext cx="355056" cy="95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Straight Connector 179">
              <a:extLst>
                <a:ext uri="{FF2B5EF4-FFF2-40B4-BE49-F238E27FC236}">
                  <a16:creationId xmlns:a16="http://schemas.microsoft.com/office/drawing/2014/main" id="{8D69824E-AC39-4CFA-8FD3-E4E635764F24}"/>
                </a:ext>
              </a:extLst>
            </p:cNvPr>
            <p:cNvCxnSpPr>
              <a:cxnSpLocks noChangeShapeType="1"/>
            </p:cNvCxnSpPr>
            <p:nvPr/>
          </p:nvCxnSpPr>
          <p:spPr bwMode="auto">
            <a:xfrm>
              <a:off x="0" y="2852936"/>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grpSp>
      <p:sp>
        <p:nvSpPr>
          <p:cNvPr id="24" name="Rectangle 11">
            <a:extLst>
              <a:ext uri="{FF2B5EF4-FFF2-40B4-BE49-F238E27FC236}">
                <a16:creationId xmlns:a16="http://schemas.microsoft.com/office/drawing/2014/main" id="{99C68552-40AD-4696-BD03-2260CF1AD87C}"/>
              </a:ext>
            </a:extLst>
          </p:cNvPr>
          <p:cNvSpPr>
            <a:spLocks noChangeArrowheads="1"/>
          </p:cNvSpPr>
          <p:nvPr/>
        </p:nvSpPr>
        <p:spPr bwMode="auto">
          <a:xfrm>
            <a:off x="323850" y="3440113"/>
            <a:ext cx="8569325" cy="2246769"/>
          </a:xfrm>
          <a:prstGeom prst="rect">
            <a:avLst/>
          </a:prstGeom>
          <a:noFill/>
          <a:ln w="12700">
            <a:noFill/>
            <a:miter lim="800000"/>
            <a:headEnd type="none" w="sm" len="sm"/>
            <a:tailEnd type="none" w="sm" len="sm"/>
          </a:ln>
        </p:spPr>
        <p:txBody>
          <a:bodyPr>
            <a:spAutoFit/>
          </a:bodyPr>
          <a:lstStyle/>
          <a:p>
            <a:pPr marL="1030288" indent="-1030288" eaLnBrk="0" hangingPunct="0">
              <a:spcBef>
                <a:spcPts val="600"/>
              </a:spcBef>
              <a:spcAft>
                <a:spcPts val="600"/>
              </a:spcAft>
              <a:defRPr/>
            </a:pPr>
            <a:r>
              <a:rPr lang="en-US" sz="2000" b="1" dirty="0"/>
              <a:t>Step 1 – Know the seconds (2, 3, 4 etc.) you need to be behind the   vehicle</a:t>
            </a:r>
          </a:p>
          <a:p>
            <a:pPr marL="1030288" indent="-1030288" eaLnBrk="0" hangingPunct="0">
              <a:spcBef>
                <a:spcPts val="600"/>
              </a:spcBef>
              <a:spcAft>
                <a:spcPts val="600"/>
              </a:spcAft>
              <a:defRPr/>
            </a:pPr>
            <a:r>
              <a:rPr lang="en-US" sz="2000" b="1" dirty="0"/>
              <a:t>Step 2 – Start counting or time, when the vehicle in front passes a fixed object,</a:t>
            </a:r>
          </a:p>
          <a:p>
            <a:pPr eaLnBrk="0" hangingPunct="0">
              <a:spcBef>
                <a:spcPts val="600"/>
              </a:spcBef>
              <a:spcAft>
                <a:spcPts val="600"/>
              </a:spcAft>
              <a:defRPr/>
            </a:pPr>
            <a:r>
              <a:rPr lang="en-US" sz="2000" b="1" dirty="0"/>
              <a:t>Step 3 – Stop counting or time when you reach the same fixed object </a:t>
            </a:r>
            <a:br>
              <a:rPr lang="en-US" sz="2000" b="1" dirty="0"/>
            </a:br>
            <a:r>
              <a:rPr lang="en-US" sz="2000" b="1" dirty="0"/>
              <a:t>               and adjust speed to manage this space.</a:t>
            </a:r>
          </a:p>
        </p:txBody>
      </p:sp>
    </p:spTree>
    <p:extLst>
      <p:ext uri="{BB962C8B-B14F-4D97-AF65-F5344CB8AC3E}">
        <p14:creationId xmlns:p14="http://schemas.microsoft.com/office/powerpoint/2010/main" val="35606835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457200"/>
            <a:ext cx="7467600" cy="1131781"/>
          </a:xfrm>
        </p:spPr>
        <p:txBody>
          <a:bodyPr/>
          <a:lstStyle/>
          <a:p>
            <a:r>
              <a:rPr lang="en-US" dirty="0"/>
              <a:t>Safe Following Distance </a:t>
            </a:r>
            <a:br>
              <a:rPr lang="en-US" dirty="0"/>
            </a:br>
            <a:r>
              <a:rPr lang="en-US" dirty="0"/>
              <a:t>2 Seconds</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12</a:t>
            </a:fld>
            <a:endParaRPr lang="en-US" dirty="0"/>
          </a:p>
        </p:txBody>
      </p:sp>
      <p:grpSp>
        <p:nvGrpSpPr>
          <p:cNvPr id="14" name="Group 191">
            <a:extLst>
              <a:ext uri="{FF2B5EF4-FFF2-40B4-BE49-F238E27FC236}">
                <a16:creationId xmlns:a16="http://schemas.microsoft.com/office/drawing/2014/main" id="{4D38430E-72E5-49D4-874F-1F9DA501A0E0}"/>
              </a:ext>
            </a:extLst>
          </p:cNvPr>
          <p:cNvGrpSpPr>
            <a:grpSpLocks/>
          </p:cNvGrpSpPr>
          <p:nvPr/>
        </p:nvGrpSpPr>
        <p:grpSpPr bwMode="auto">
          <a:xfrm>
            <a:off x="685800" y="1828801"/>
            <a:ext cx="7772400" cy="1600200"/>
            <a:chOff x="0" y="1772816"/>
            <a:chExt cx="9144000" cy="1531612"/>
          </a:xfrm>
        </p:grpSpPr>
        <p:sp>
          <p:nvSpPr>
            <p:cNvPr id="25" name="Rectangle 24">
              <a:extLst>
                <a:ext uri="{FF2B5EF4-FFF2-40B4-BE49-F238E27FC236}">
                  <a16:creationId xmlns:a16="http://schemas.microsoft.com/office/drawing/2014/main" id="{6A4A65A4-6097-40A5-8EE9-C1001819D17C}"/>
                </a:ext>
              </a:extLst>
            </p:cNvPr>
            <p:cNvSpPr/>
            <p:nvPr/>
          </p:nvSpPr>
          <p:spPr bwMode="auto">
            <a:xfrm>
              <a:off x="0" y="1772816"/>
              <a:ext cx="9144000" cy="1080858"/>
            </a:xfrm>
            <a:prstGeom prst="rect">
              <a:avLst/>
            </a:prstGeom>
            <a:solidFill>
              <a:srgbClr val="FFFFFF">
                <a:lumMod val="50000"/>
              </a:srgbClr>
            </a:solidFill>
            <a:ln w="12700" cap="flat" cmpd="sng" algn="ctr">
              <a:solidFill>
                <a:srgbClr val="FFFFFF"/>
              </a:solidFill>
              <a:prstDash val="solid"/>
              <a:round/>
              <a:headEnd type="none" w="sm" len="sm"/>
              <a:tailEnd type="none" w="sm" len="sm"/>
            </a:ln>
            <a:effec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pitchFamily="34" charset="0"/>
                <a:cs typeface="+mn-cs"/>
              </a:endParaRPr>
            </a:p>
          </p:txBody>
        </p:sp>
        <p:cxnSp>
          <p:nvCxnSpPr>
            <p:cNvPr id="26" name="Straight Connector 178">
              <a:extLst>
                <a:ext uri="{FF2B5EF4-FFF2-40B4-BE49-F238E27FC236}">
                  <a16:creationId xmlns:a16="http://schemas.microsoft.com/office/drawing/2014/main" id="{7F9D5792-434B-4341-AD92-256CD2ABF5BE}"/>
                </a:ext>
              </a:extLst>
            </p:cNvPr>
            <p:cNvCxnSpPr>
              <a:cxnSpLocks noChangeShapeType="1"/>
            </p:cNvCxnSpPr>
            <p:nvPr/>
          </p:nvCxnSpPr>
          <p:spPr bwMode="auto">
            <a:xfrm>
              <a:off x="0" y="1772816"/>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cxnSp>
          <p:nvCxnSpPr>
            <p:cNvPr id="27" name="Straight Connector 181">
              <a:extLst>
                <a:ext uri="{FF2B5EF4-FFF2-40B4-BE49-F238E27FC236}">
                  <a16:creationId xmlns:a16="http://schemas.microsoft.com/office/drawing/2014/main" id="{25DF548C-BBEA-40B2-A481-796FC6767070}"/>
                </a:ext>
              </a:extLst>
            </p:cNvPr>
            <p:cNvCxnSpPr>
              <a:cxnSpLocks noChangeShapeType="1"/>
            </p:cNvCxnSpPr>
            <p:nvPr/>
          </p:nvCxnSpPr>
          <p:spPr bwMode="auto">
            <a:xfrm rot="10800000" flipH="1">
              <a:off x="0" y="2276872"/>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cxnSp>
          <p:nvCxnSpPr>
            <p:cNvPr id="28" name="Straight Connector 182">
              <a:extLst>
                <a:ext uri="{FF2B5EF4-FFF2-40B4-BE49-F238E27FC236}">
                  <a16:creationId xmlns:a16="http://schemas.microsoft.com/office/drawing/2014/main" id="{A2383E8F-7143-4F08-A821-0D2E340353E1}"/>
                </a:ext>
              </a:extLst>
            </p:cNvPr>
            <p:cNvCxnSpPr>
              <a:cxnSpLocks noChangeShapeType="1"/>
            </p:cNvCxnSpPr>
            <p:nvPr/>
          </p:nvCxnSpPr>
          <p:spPr bwMode="auto">
            <a:xfrm rot="10800000" flipH="1">
              <a:off x="0" y="2348880"/>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pic>
          <p:nvPicPr>
            <p:cNvPr id="29" name="Picture 3" descr="C:\Documents and Settings\asalvadore\Local Settings\Temporary Internet Files\Content.IE5\I5FH4OK7\MC900440336[1].png">
              <a:extLst>
                <a:ext uri="{FF2B5EF4-FFF2-40B4-BE49-F238E27FC236}">
                  <a16:creationId xmlns:a16="http://schemas.microsoft.com/office/drawing/2014/main" id="{3D07D84E-1F6F-4079-8EC9-638E39638F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2348880"/>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3" descr="C:\Documents and Settings\asalvadore\Local Settings\Temporary Internet Files\Content.IE5\I5FH4OK7\MC900440336[1].png">
              <a:extLst>
                <a:ext uri="{FF2B5EF4-FFF2-40B4-BE49-F238E27FC236}">
                  <a16:creationId xmlns:a16="http://schemas.microsoft.com/office/drawing/2014/main" id="{F46C2F75-83C4-4C1C-A7E1-A91C165A87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6376" y="2420888"/>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4" descr="C:\Documents and Settings\asalvadore\Local Settings\Temporary Internet Files\Content.IE5\X337PXCE\MC900273262[1].wmf">
              <a:extLst>
                <a:ext uri="{FF2B5EF4-FFF2-40B4-BE49-F238E27FC236}">
                  <a16:creationId xmlns:a16="http://schemas.microsoft.com/office/drawing/2014/main" id="{C2B9E90B-C075-4367-88FB-3223DD942C2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740352" y="2348880"/>
              <a:ext cx="355056" cy="95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 name="Straight Connector 179">
              <a:extLst>
                <a:ext uri="{FF2B5EF4-FFF2-40B4-BE49-F238E27FC236}">
                  <a16:creationId xmlns:a16="http://schemas.microsoft.com/office/drawing/2014/main" id="{DBAC0B8C-9AC7-43CC-A996-33779AB9092D}"/>
                </a:ext>
              </a:extLst>
            </p:cNvPr>
            <p:cNvCxnSpPr>
              <a:cxnSpLocks noChangeShapeType="1"/>
            </p:cNvCxnSpPr>
            <p:nvPr/>
          </p:nvCxnSpPr>
          <p:spPr bwMode="auto">
            <a:xfrm>
              <a:off x="0" y="2852936"/>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grpSp>
      <p:grpSp>
        <p:nvGrpSpPr>
          <p:cNvPr id="33" name="Group 217">
            <a:extLst>
              <a:ext uri="{FF2B5EF4-FFF2-40B4-BE49-F238E27FC236}">
                <a16:creationId xmlns:a16="http://schemas.microsoft.com/office/drawing/2014/main" id="{C2C8FD90-B556-479D-862D-4A0752F7032B}"/>
              </a:ext>
            </a:extLst>
          </p:cNvPr>
          <p:cNvGrpSpPr>
            <a:grpSpLocks/>
          </p:cNvGrpSpPr>
          <p:nvPr/>
        </p:nvGrpSpPr>
        <p:grpSpPr bwMode="auto">
          <a:xfrm>
            <a:off x="685800" y="4149017"/>
            <a:ext cx="7848600" cy="1563463"/>
            <a:chOff x="0" y="4365104"/>
            <a:chExt cx="9144000" cy="1459604"/>
          </a:xfrm>
        </p:grpSpPr>
        <p:sp>
          <p:nvSpPr>
            <p:cNvPr id="34" name="Rectangle 33">
              <a:extLst>
                <a:ext uri="{FF2B5EF4-FFF2-40B4-BE49-F238E27FC236}">
                  <a16:creationId xmlns:a16="http://schemas.microsoft.com/office/drawing/2014/main" id="{FC043F1F-7947-4F5F-A1A6-60B94D643069}"/>
                </a:ext>
              </a:extLst>
            </p:cNvPr>
            <p:cNvSpPr/>
            <p:nvPr/>
          </p:nvSpPr>
          <p:spPr bwMode="auto">
            <a:xfrm>
              <a:off x="0" y="4365104"/>
              <a:ext cx="9144000" cy="1080011"/>
            </a:xfrm>
            <a:prstGeom prst="rect">
              <a:avLst/>
            </a:prstGeom>
            <a:solidFill>
              <a:srgbClr val="FFFFFF">
                <a:lumMod val="50000"/>
              </a:srgbClr>
            </a:solidFill>
            <a:ln w="12700" cap="flat" cmpd="sng" algn="ctr">
              <a:solidFill>
                <a:srgbClr val="FFFFFF"/>
              </a:solidFill>
              <a:prstDash val="solid"/>
              <a:round/>
              <a:headEnd type="none" w="sm" len="sm"/>
              <a:tailEnd type="none" w="sm" len="sm"/>
            </a:ln>
            <a:effec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latin typeface="Arial" pitchFamily="34" charset="0"/>
                <a:cs typeface="+mn-cs"/>
              </a:endParaRPr>
            </a:p>
          </p:txBody>
        </p:sp>
        <p:cxnSp>
          <p:nvCxnSpPr>
            <p:cNvPr id="35" name="Straight Connector 210">
              <a:extLst>
                <a:ext uri="{FF2B5EF4-FFF2-40B4-BE49-F238E27FC236}">
                  <a16:creationId xmlns:a16="http://schemas.microsoft.com/office/drawing/2014/main" id="{B89C4AC3-8D58-4C26-92C3-53317FE4540D}"/>
                </a:ext>
              </a:extLst>
            </p:cNvPr>
            <p:cNvCxnSpPr>
              <a:cxnSpLocks noChangeShapeType="1"/>
            </p:cNvCxnSpPr>
            <p:nvPr/>
          </p:nvCxnSpPr>
          <p:spPr bwMode="auto">
            <a:xfrm>
              <a:off x="0" y="4365104"/>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cxnSp>
          <p:nvCxnSpPr>
            <p:cNvPr id="36" name="Straight Connector 211">
              <a:extLst>
                <a:ext uri="{FF2B5EF4-FFF2-40B4-BE49-F238E27FC236}">
                  <a16:creationId xmlns:a16="http://schemas.microsoft.com/office/drawing/2014/main" id="{C3282943-1561-490F-82DF-08EBAFE57ED7}"/>
                </a:ext>
              </a:extLst>
            </p:cNvPr>
            <p:cNvCxnSpPr>
              <a:cxnSpLocks noChangeShapeType="1"/>
            </p:cNvCxnSpPr>
            <p:nvPr/>
          </p:nvCxnSpPr>
          <p:spPr bwMode="auto">
            <a:xfrm rot="10800000" flipH="1">
              <a:off x="0" y="4869160"/>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cxnSp>
          <p:nvCxnSpPr>
            <p:cNvPr id="37" name="Straight Connector 212">
              <a:extLst>
                <a:ext uri="{FF2B5EF4-FFF2-40B4-BE49-F238E27FC236}">
                  <a16:creationId xmlns:a16="http://schemas.microsoft.com/office/drawing/2014/main" id="{BD6F34D5-9DC3-4FB7-8978-2114C0DE7659}"/>
                </a:ext>
              </a:extLst>
            </p:cNvPr>
            <p:cNvCxnSpPr>
              <a:cxnSpLocks noChangeShapeType="1"/>
            </p:cNvCxnSpPr>
            <p:nvPr/>
          </p:nvCxnSpPr>
          <p:spPr bwMode="auto">
            <a:xfrm rot="10800000" flipH="1">
              <a:off x="0" y="4941168"/>
              <a:ext cx="9144000" cy="0"/>
            </a:xfrm>
            <a:prstGeom prst="line">
              <a:avLst/>
            </a:prstGeom>
            <a:noFill/>
            <a:ln w="28575" algn="ctr">
              <a:solidFill>
                <a:srgbClr val="FFFF00"/>
              </a:solidFill>
              <a:round/>
              <a:headEnd type="none" w="sm" len="sm"/>
              <a:tailEnd type="none" w="sm" len="sm"/>
            </a:ln>
            <a:extLst>
              <a:ext uri="{909E8E84-426E-40DD-AFC4-6F175D3DCCD1}">
                <a14:hiddenFill xmlns:a14="http://schemas.microsoft.com/office/drawing/2010/main">
                  <a:noFill/>
                </a14:hiddenFill>
              </a:ext>
            </a:extLst>
          </p:spPr>
        </p:cxnSp>
        <p:pic>
          <p:nvPicPr>
            <p:cNvPr id="38" name="Picture 3" descr="C:\Documents and Settings\asalvadore\Local Settings\Temporary Internet Files\Content.IE5\I5FH4OK7\MC900440336[1].png">
              <a:extLst>
                <a:ext uri="{FF2B5EF4-FFF2-40B4-BE49-F238E27FC236}">
                  <a16:creationId xmlns:a16="http://schemas.microsoft.com/office/drawing/2014/main" id="{33ABBF62-9034-4B38-AFC7-055188851C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4941168"/>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 descr="C:\Documents and Settings\asalvadore\Local Settings\Temporary Internet Files\Content.IE5\I5FH4OK7\MC900440336[1].png">
              <a:extLst>
                <a:ext uri="{FF2B5EF4-FFF2-40B4-BE49-F238E27FC236}">
                  <a16:creationId xmlns:a16="http://schemas.microsoft.com/office/drawing/2014/main" id="{3377AE19-E830-4682-8F43-5F7928D33E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3920" y="5013176"/>
              <a:ext cx="72008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4" descr="C:\Documents and Settings\asalvadore\Local Settings\Temporary Internet Files\Content.IE5\X337PXCE\MC900273262[1].wmf">
              <a:extLst>
                <a:ext uri="{FF2B5EF4-FFF2-40B4-BE49-F238E27FC236}">
                  <a16:creationId xmlns:a16="http://schemas.microsoft.com/office/drawing/2014/main" id="{A05EF678-61AA-4DA6-8E02-F6E1ECF2F70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244408" y="4869160"/>
              <a:ext cx="355056" cy="955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 name="Straight Connector 216">
              <a:extLst>
                <a:ext uri="{FF2B5EF4-FFF2-40B4-BE49-F238E27FC236}">
                  <a16:creationId xmlns:a16="http://schemas.microsoft.com/office/drawing/2014/main" id="{ECC54F05-0EFB-4F3F-9AE0-663861430546}"/>
                </a:ext>
              </a:extLst>
            </p:cNvPr>
            <p:cNvCxnSpPr>
              <a:cxnSpLocks noChangeShapeType="1"/>
            </p:cNvCxnSpPr>
            <p:nvPr/>
          </p:nvCxnSpPr>
          <p:spPr bwMode="auto">
            <a:xfrm>
              <a:off x="0" y="5445224"/>
              <a:ext cx="9144000" cy="0"/>
            </a:xfrm>
            <a:prstGeom prst="line">
              <a:avLst/>
            </a:prstGeom>
            <a:noFill/>
            <a:ln w="63500" algn="ctr">
              <a:solidFill>
                <a:srgbClr val="FFFFFF"/>
              </a:solidFill>
              <a:round/>
              <a:headEnd type="none" w="sm" len="sm"/>
              <a:tailEnd type="none" w="sm" len="sm"/>
            </a:ln>
            <a:extLst>
              <a:ext uri="{909E8E84-426E-40DD-AFC4-6F175D3DCCD1}">
                <a14:hiddenFill xmlns:a14="http://schemas.microsoft.com/office/drawing/2010/main">
                  <a:noFill/>
                </a14:hiddenFill>
              </a:ext>
            </a:extLst>
          </p:spPr>
        </p:cxnSp>
      </p:grpSp>
      <p:sp>
        <p:nvSpPr>
          <p:cNvPr id="42" name="Rectangle 11">
            <a:extLst>
              <a:ext uri="{FF2B5EF4-FFF2-40B4-BE49-F238E27FC236}">
                <a16:creationId xmlns:a16="http://schemas.microsoft.com/office/drawing/2014/main" id="{083FF7D6-B626-47AF-81B5-88A887CDD8F2}"/>
              </a:ext>
            </a:extLst>
          </p:cNvPr>
          <p:cNvSpPr>
            <a:spLocks noChangeArrowheads="1"/>
          </p:cNvSpPr>
          <p:nvPr/>
        </p:nvSpPr>
        <p:spPr bwMode="auto">
          <a:xfrm>
            <a:off x="838199" y="3375523"/>
            <a:ext cx="80359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en-US" sz="2800" b="1" i="1" dirty="0"/>
              <a:t>    </a:t>
            </a:r>
            <a:r>
              <a:rPr lang="en-US" sz="2000" b="1" i="1" dirty="0"/>
              <a:t>2 Seconds @ 35 mph = 103 feet or 7 average car lengths </a:t>
            </a:r>
          </a:p>
        </p:txBody>
      </p:sp>
      <p:sp>
        <p:nvSpPr>
          <p:cNvPr id="43" name="Rectangle 11">
            <a:extLst>
              <a:ext uri="{FF2B5EF4-FFF2-40B4-BE49-F238E27FC236}">
                <a16:creationId xmlns:a16="http://schemas.microsoft.com/office/drawing/2014/main" id="{AD9D32F8-70D1-43C6-AE7C-D63759A3DC3C}"/>
              </a:ext>
            </a:extLst>
          </p:cNvPr>
          <p:cNvSpPr>
            <a:spLocks noChangeArrowheads="1"/>
          </p:cNvSpPr>
          <p:nvPr/>
        </p:nvSpPr>
        <p:spPr bwMode="auto">
          <a:xfrm>
            <a:off x="945356" y="5677781"/>
            <a:ext cx="7821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en-US" sz="2000" b="1" i="1" dirty="0"/>
              <a:t>    2 Seconds @ 55 mph = 161 feet or 11 average car lengths </a:t>
            </a:r>
          </a:p>
        </p:txBody>
      </p:sp>
    </p:spTree>
    <p:extLst>
      <p:ext uri="{BB962C8B-B14F-4D97-AF65-F5344CB8AC3E}">
        <p14:creationId xmlns:p14="http://schemas.microsoft.com/office/powerpoint/2010/main" val="266824311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p:txBody>
          <a:bodyPr/>
          <a:lstStyle/>
          <a:p>
            <a:endParaRPr lang="en-US"/>
          </a:p>
        </p:txBody>
      </p:sp>
      <p:pic>
        <p:nvPicPr>
          <p:cNvPr id="35843" name="Picture 2" descr="S:\09-Safety\Corporate\Driver Training photo's\DSCF0091.JPG"/>
          <p:cNvPicPr>
            <a:picLocks noChangeAspect="1" noChangeArrowheads="1"/>
          </p:cNvPicPr>
          <p:nvPr/>
        </p:nvPicPr>
        <p:blipFill>
          <a:blip r:embed="rId3">
            <a:extLst>
              <a:ext uri="{28A0092B-C50C-407E-A947-70E740481C1C}">
                <a14:useLocalDpi xmlns:a14="http://schemas.microsoft.com/office/drawing/2010/main" val="0"/>
              </a:ext>
            </a:extLst>
          </a:blip>
          <a:srcRect l="6250" t="26547" b="610"/>
          <a:stretch>
            <a:fillRect/>
          </a:stretch>
        </p:blipFill>
        <p:spPr bwMode="auto">
          <a:xfrm>
            <a:off x="0" y="1528763"/>
            <a:ext cx="9144000"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3833813" y="4216398"/>
            <a:ext cx="2982912" cy="642938"/>
          </a:xfrm>
          <a:prstGeom prst="rect">
            <a:avLst/>
          </a:prstGeom>
          <a:noFill/>
          <a:ln w="9525">
            <a:noFill/>
            <a:miter lim="800000"/>
            <a:headEnd/>
            <a:tailEnd/>
          </a:ln>
        </p:spPr>
        <p:txBody>
          <a:bodyPr lIns="92075" tIns="46038" rIns="92075" bIns="46038" anchor="b"/>
          <a:lstStyle/>
          <a:p>
            <a:pPr eaLnBrk="0" hangingPunct="0">
              <a:defRPr/>
            </a:pPr>
            <a:r>
              <a:rPr lang="en-US" sz="2800" kern="0" dirty="0">
                <a:latin typeface="+mj-lt"/>
                <a:ea typeface="+mj-ea"/>
                <a:cs typeface="+mj-cs"/>
              </a:rPr>
              <a:t>Tailgating</a:t>
            </a:r>
          </a:p>
        </p:txBody>
      </p:sp>
      <p:cxnSp>
        <p:nvCxnSpPr>
          <p:cNvPr id="24581" name="Elbow Connector 5"/>
          <p:cNvCxnSpPr>
            <a:cxnSpLocks noChangeShapeType="1"/>
            <a:stCxn id="15" idx="0"/>
          </p:cNvCxnSpPr>
          <p:nvPr/>
        </p:nvCxnSpPr>
        <p:spPr bwMode="auto">
          <a:xfrm rot="16200000" flipV="1">
            <a:off x="1221583" y="3921920"/>
            <a:ext cx="917574" cy="382586"/>
          </a:xfrm>
          <a:prstGeom prst="bentConnector3">
            <a:avLst>
              <a:gd name="adj1" fmla="val 50000"/>
            </a:avLst>
          </a:prstGeom>
          <a:noFill/>
          <a:ln w="50800" algn="ctr">
            <a:solidFill>
              <a:srgbClr val="FFFF00"/>
            </a:solidFill>
            <a:round/>
            <a:headEnd type="none" w="sm" len="sm"/>
            <a:tailEnd type="arrow" w="med" len="med"/>
          </a:ln>
          <a:extLst>
            <a:ext uri="{909E8E84-426E-40DD-AFC4-6F175D3DCCD1}">
              <a14:hiddenFill xmlns:a14="http://schemas.microsoft.com/office/drawing/2010/main">
                <a:noFill/>
              </a14:hiddenFill>
            </a:ext>
          </a:extLst>
        </p:spPr>
      </p:cxnSp>
      <p:cxnSp>
        <p:nvCxnSpPr>
          <p:cNvPr id="24582" name="Elbow Connector 8"/>
          <p:cNvCxnSpPr>
            <a:cxnSpLocks noChangeShapeType="1"/>
          </p:cNvCxnSpPr>
          <p:nvPr/>
        </p:nvCxnSpPr>
        <p:spPr bwMode="auto">
          <a:xfrm rot="16200000" flipV="1">
            <a:off x="4302919" y="3517107"/>
            <a:ext cx="1265237" cy="558800"/>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24583" name="Elbow Connector 10"/>
          <p:cNvCxnSpPr>
            <a:cxnSpLocks noChangeShapeType="1"/>
          </p:cNvCxnSpPr>
          <p:nvPr/>
        </p:nvCxnSpPr>
        <p:spPr bwMode="auto">
          <a:xfrm rot="16200000" flipV="1">
            <a:off x="3418681" y="3490119"/>
            <a:ext cx="1254125" cy="623888"/>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sp>
        <p:nvSpPr>
          <p:cNvPr id="14" name="Title 1"/>
          <p:cNvSpPr txBox="1">
            <a:spLocks/>
          </p:cNvSpPr>
          <p:nvPr/>
        </p:nvSpPr>
        <p:spPr bwMode="auto">
          <a:xfrm>
            <a:off x="422120" y="509588"/>
            <a:ext cx="7029450" cy="895350"/>
          </a:xfrm>
          <a:prstGeom prst="rect">
            <a:avLst/>
          </a:prstGeom>
          <a:noFill/>
          <a:ln w="9525">
            <a:noFill/>
            <a:miter lim="800000"/>
            <a:headEnd/>
            <a:tailEnd/>
          </a:ln>
        </p:spPr>
        <p:txBody>
          <a:bodyPr lIns="92075" tIns="46038" rIns="92075" bIns="46038" anchor="b"/>
          <a:lstStyle/>
          <a:p>
            <a:pPr eaLnBrk="0" hangingPunct="0">
              <a:defRPr/>
            </a:pPr>
            <a:r>
              <a:rPr lang="en-US" sz="3300" b="1" kern="0" dirty="0">
                <a:solidFill>
                  <a:schemeClr val="tx2"/>
                </a:solidFill>
                <a:latin typeface="Arial Black" panose="020B0A04020102020204" pitchFamily="34" charset="0"/>
                <a:ea typeface="+mj-ea"/>
                <a:cs typeface="Arial" pitchFamily="34" charset="0"/>
              </a:rPr>
              <a:t>What do you see? </a:t>
            </a:r>
            <a:br>
              <a:rPr lang="en-US" sz="3300" b="1" kern="0" dirty="0">
                <a:solidFill>
                  <a:schemeClr val="tx2"/>
                </a:solidFill>
                <a:latin typeface="Arial Black" panose="020B0A04020102020204" pitchFamily="34" charset="0"/>
                <a:ea typeface="+mj-ea"/>
                <a:cs typeface="Arial" pitchFamily="34" charset="0"/>
              </a:rPr>
            </a:br>
            <a:r>
              <a:rPr lang="en-US" sz="3300" b="1" kern="0" dirty="0">
                <a:solidFill>
                  <a:schemeClr val="tx2"/>
                </a:solidFill>
                <a:latin typeface="Arial Black" panose="020B0A04020102020204" pitchFamily="34" charset="0"/>
                <a:ea typeface="+mj-ea"/>
                <a:cs typeface="Arial" pitchFamily="34" charset="0"/>
              </a:rPr>
              <a:t>Traffic is flowing at 45 mph.</a:t>
            </a:r>
          </a:p>
        </p:txBody>
      </p:sp>
      <p:sp>
        <p:nvSpPr>
          <p:cNvPr id="35849"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fld id="{343F9B76-9C23-4DD9-A97B-E0874AD381AE}" type="slidenum">
              <a:rPr lang="en-US" sz="1600" smtClean="0"/>
              <a:pPr eaLnBrk="1" hangingPunct="1"/>
              <a:t>13</a:t>
            </a:fld>
            <a:endParaRPr lang="en-US" sz="1600"/>
          </a:p>
        </p:txBody>
      </p:sp>
      <p:sp>
        <p:nvSpPr>
          <p:cNvPr id="15" name="Title 1"/>
          <p:cNvSpPr txBox="1">
            <a:spLocks/>
          </p:cNvSpPr>
          <p:nvPr/>
        </p:nvSpPr>
        <p:spPr bwMode="auto">
          <a:xfrm>
            <a:off x="0" y="4572000"/>
            <a:ext cx="3743325" cy="1571625"/>
          </a:xfrm>
          <a:prstGeom prst="rect">
            <a:avLst/>
          </a:prstGeom>
          <a:noFill/>
          <a:ln w="9525">
            <a:noFill/>
            <a:miter lim="800000"/>
            <a:headEnd/>
            <a:tailEnd/>
          </a:ln>
        </p:spPr>
        <p:txBody>
          <a:bodyPr lIns="92075" tIns="46038" rIns="92075" bIns="46038" anchor="b"/>
          <a:lstStyle/>
          <a:p>
            <a:pPr eaLnBrk="0" hangingPunct="0">
              <a:defRPr/>
            </a:pPr>
            <a:r>
              <a:rPr lang="en-US" sz="2800" kern="0" dirty="0">
                <a:latin typeface="+mj-lt"/>
                <a:ea typeface="+mj-ea"/>
                <a:cs typeface="+mj-cs"/>
              </a:rPr>
              <a:t>Adjusting Speed to Maintain Safe Following Distance</a:t>
            </a:r>
          </a:p>
        </p:txBody>
      </p:sp>
      <p:sp>
        <p:nvSpPr>
          <p:cNvPr id="11" name="Title 1"/>
          <p:cNvSpPr txBox="1">
            <a:spLocks/>
          </p:cNvSpPr>
          <p:nvPr/>
        </p:nvSpPr>
        <p:spPr bwMode="auto">
          <a:xfrm>
            <a:off x="4254539" y="5495925"/>
            <a:ext cx="4214812" cy="571500"/>
          </a:xfrm>
          <a:prstGeom prst="rect">
            <a:avLst/>
          </a:prstGeom>
          <a:noFill/>
          <a:ln w="9525">
            <a:noFill/>
            <a:miter lim="800000"/>
            <a:headEnd/>
            <a:tailEnd/>
          </a:ln>
        </p:spPr>
        <p:txBody>
          <a:bodyPr lIns="92075" tIns="46038" rIns="92075" bIns="46038" anchor="b"/>
          <a:lstStyle/>
          <a:p>
            <a:pPr eaLnBrk="0" hangingPunct="0">
              <a:defRPr/>
            </a:pPr>
            <a:r>
              <a:rPr lang="en-US" sz="2800" kern="0" dirty="0">
                <a:latin typeface="+mj-lt"/>
                <a:ea typeface="+mj-ea"/>
                <a:cs typeface="+mj-cs"/>
              </a:rPr>
              <a:t>Safe Following Distance</a:t>
            </a:r>
          </a:p>
        </p:txBody>
      </p:sp>
      <p:cxnSp>
        <p:nvCxnSpPr>
          <p:cNvPr id="24588" name="Elbow Connector 5"/>
          <p:cNvCxnSpPr>
            <a:cxnSpLocks noChangeShapeType="1"/>
          </p:cNvCxnSpPr>
          <p:nvPr/>
        </p:nvCxnSpPr>
        <p:spPr bwMode="auto">
          <a:xfrm rot="5400000" flipH="1" flipV="1">
            <a:off x="6519069" y="4107656"/>
            <a:ext cx="1785938" cy="428625"/>
          </a:xfrm>
          <a:prstGeom prst="bentConnector3">
            <a:avLst>
              <a:gd name="adj1" fmla="val 99981"/>
            </a:avLst>
          </a:prstGeom>
          <a:noFill/>
          <a:ln w="50800" algn="ctr">
            <a:solidFill>
              <a:srgbClr val="2ED800"/>
            </a:solidFill>
            <a:round/>
            <a:headEnd type="none" w="sm" len="sm"/>
            <a:tailEnd type="arrow" w="med" len="med"/>
          </a:ln>
          <a:extLst>
            <a:ext uri="{909E8E84-426E-40DD-AFC4-6F175D3DCCD1}">
              <a14:hiddenFill xmlns:a14="http://schemas.microsoft.com/office/drawing/2010/main">
                <a:noFill/>
              </a14:hiddenFill>
            </a:ext>
          </a:extLst>
        </p:spPr>
      </p:cxnSp>
      <p:cxnSp>
        <p:nvCxnSpPr>
          <p:cNvPr id="24589" name="Elbow Connector 5"/>
          <p:cNvCxnSpPr>
            <a:cxnSpLocks noChangeShapeType="1"/>
            <a:stCxn id="11" idx="1"/>
          </p:cNvCxnSpPr>
          <p:nvPr/>
        </p:nvCxnSpPr>
        <p:spPr bwMode="auto">
          <a:xfrm rot="10800000" flipV="1">
            <a:off x="4040226" y="5781675"/>
            <a:ext cx="214313" cy="571500"/>
          </a:xfrm>
          <a:prstGeom prst="bentConnector2">
            <a:avLst/>
          </a:prstGeom>
          <a:noFill/>
          <a:ln w="50800" algn="ctr">
            <a:solidFill>
              <a:srgbClr val="2ED800"/>
            </a:solidFill>
            <a:round/>
            <a:headEnd type="none" w="sm" len="sm"/>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1544719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58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58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58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5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S:\09-Safety\Corporate\Driver Training photo's\DSCF0114.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t="12091"/>
          <a:stretch>
            <a:fillRect/>
          </a:stretch>
        </p:blipFill>
        <p:spPr>
          <a:xfrm>
            <a:off x="1219200" y="1731385"/>
            <a:ext cx="6884987" cy="4539163"/>
          </a:xfrm>
        </p:spPr>
      </p:pic>
      <p:sp>
        <p:nvSpPr>
          <p:cNvPr id="6" name="Title 1"/>
          <p:cNvSpPr txBox="1">
            <a:spLocks/>
          </p:cNvSpPr>
          <p:nvPr/>
        </p:nvSpPr>
        <p:spPr bwMode="auto">
          <a:xfrm>
            <a:off x="4145776" y="4355645"/>
            <a:ext cx="4789488" cy="855141"/>
          </a:xfrm>
          <a:prstGeom prst="rect">
            <a:avLst/>
          </a:prstGeom>
          <a:noFill/>
          <a:ln w="9525">
            <a:noFill/>
            <a:miter lim="800000"/>
            <a:headEnd/>
            <a:tailEnd/>
          </a:ln>
        </p:spPr>
        <p:txBody>
          <a:bodyPr lIns="92075" tIns="46038" rIns="92075" bIns="46038" anchor="b"/>
          <a:lstStyle/>
          <a:p>
            <a:pPr eaLnBrk="0" hangingPunct="0">
              <a:defRPr/>
            </a:pPr>
            <a:r>
              <a:rPr lang="en-US" sz="2000" kern="0" dirty="0">
                <a:solidFill>
                  <a:schemeClr val="bg1"/>
                </a:solidFill>
                <a:latin typeface="+mj-lt"/>
                <a:ea typeface="+mj-ea"/>
                <a:cs typeface="+mj-cs"/>
              </a:rPr>
              <a:t>Tailgating</a:t>
            </a:r>
          </a:p>
          <a:p>
            <a:pPr eaLnBrk="0" hangingPunct="0">
              <a:defRPr/>
            </a:pPr>
            <a:r>
              <a:rPr lang="en-US" sz="2000" kern="0" dirty="0">
                <a:solidFill>
                  <a:schemeClr val="bg1"/>
                </a:solidFill>
                <a:latin typeface="+mj-lt"/>
                <a:ea typeface="+mj-ea"/>
                <a:cs typeface="+mj-cs"/>
              </a:rPr>
              <a:t>Stab Braking</a:t>
            </a:r>
          </a:p>
        </p:txBody>
      </p:sp>
      <p:cxnSp>
        <p:nvCxnSpPr>
          <p:cNvPr id="26628" name="Elbow Connector 7"/>
          <p:cNvCxnSpPr>
            <a:cxnSpLocks noChangeShapeType="1"/>
          </p:cNvCxnSpPr>
          <p:nvPr/>
        </p:nvCxnSpPr>
        <p:spPr bwMode="auto">
          <a:xfrm rot="16200000" flipV="1">
            <a:off x="4968875" y="3897313"/>
            <a:ext cx="1150937" cy="503238"/>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26629" name="Elbow Connector 12"/>
          <p:cNvCxnSpPr>
            <a:cxnSpLocks noChangeShapeType="1"/>
          </p:cNvCxnSpPr>
          <p:nvPr/>
        </p:nvCxnSpPr>
        <p:spPr bwMode="auto">
          <a:xfrm rot="10800000">
            <a:off x="1763713" y="3644900"/>
            <a:ext cx="2165350" cy="1855788"/>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26630" name="Elbow Connector 14"/>
          <p:cNvCxnSpPr>
            <a:cxnSpLocks noChangeShapeType="1"/>
          </p:cNvCxnSpPr>
          <p:nvPr/>
        </p:nvCxnSpPr>
        <p:spPr bwMode="auto">
          <a:xfrm rot="10800000" flipV="1">
            <a:off x="1534318" y="5772227"/>
            <a:ext cx="642938" cy="454025"/>
          </a:xfrm>
          <a:prstGeom prst="bentConnector3">
            <a:avLst>
              <a:gd name="adj1" fmla="val 100194"/>
            </a:avLst>
          </a:prstGeom>
          <a:noFill/>
          <a:ln w="50800" algn="ctr">
            <a:solidFill>
              <a:srgbClr val="2ED800"/>
            </a:solidFill>
            <a:round/>
            <a:headEnd type="none" w="sm" len="sm"/>
            <a:tailEnd type="arrow" w="med" len="med"/>
          </a:ln>
          <a:extLst>
            <a:ext uri="{909E8E84-426E-40DD-AFC4-6F175D3DCCD1}">
              <a14:hiddenFill xmlns:a14="http://schemas.microsoft.com/office/drawing/2010/main">
                <a:noFill/>
              </a14:hiddenFill>
            </a:ext>
          </a:extLst>
        </p:spPr>
      </p:cxnSp>
      <p:sp>
        <p:nvSpPr>
          <p:cNvPr id="36871"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fld id="{2F7F6B90-4D8F-4703-846C-FFADBA736AF2}" type="slidenum">
              <a:rPr lang="en-US" sz="1600" smtClean="0"/>
              <a:pPr eaLnBrk="1" hangingPunct="1"/>
              <a:t>14</a:t>
            </a:fld>
            <a:endParaRPr lang="en-US" sz="1600"/>
          </a:p>
        </p:txBody>
      </p:sp>
      <p:sp>
        <p:nvSpPr>
          <p:cNvPr id="36872" name="Title 1"/>
          <p:cNvSpPr>
            <a:spLocks noGrp="1"/>
          </p:cNvSpPr>
          <p:nvPr>
            <p:ph type="title"/>
          </p:nvPr>
        </p:nvSpPr>
        <p:spPr>
          <a:xfrm>
            <a:off x="774972" y="565150"/>
            <a:ext cx="6884987" cy="792162"/>
          </a:xfrm>
        </p:spPr>
        <p:txBody>
          <a:bodyPr/>
          <a:lstStyle/>
          <a:p>
            <a:r>
              <a:rPr lang="en-US" b="1" dirty="0">
                <a:latin typeface="Arial Black" panose="020B0A04020102020204" pitchFamily="34" charset="0"/>
                <a:cs typeface="Arial" pitchFamily="34" charset="0"/>
              </a:rPr>
              <a:t>What do you see? </a:t>
            </a:r>
            <a:br>
              <a:rPr lang="en-US" b="1" dirty="0">
                <a:latin typeface="Arial Black" panose="020B0A04020102020204" pitchFamily="34" charset="0"/>
                <a:cs typeface="Arial" pitchFamily="34" charset="0"/>
              </a:rPr>
            </a:br>
            <a:r>
              <a:rPr lang="en-US" b="1" dirty="0">
                <a:latin typeface="Arial Black" panose="020B0A04020102020204" pitchFamily="34" charset="0"/>
                <a:cs typeface="Arial" pitchFamily="34" charset="0"/>
              </a:rPr>
              <a:t>Traffic is flowing at 30 mph.</a:t>
            </a:r>
          </a:p>
        </p:txBody>
      </p:sp>
      <p:cxnSp>
        <p:nvCxnSpPr>
          <p:cNvPr id="26633" name="Elbow Connector 7"/>
          <p:cNvCxnSpPr>
            <a:cxnSpLocks noChangeShapeType="1"/>
          </p:cNvCxnSpPr>
          <p:nvPr/>
        </p:nvCxnSpPr>
        <p:spPr bwMode="auto">
          <a:xfrm rot="16200000" flipV="1">
            <a:off x="3455987" y="3968751"/>
            <a:ext cx="1008063" cy="360362"/>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sp>
        <p:nvSpPr>
          <p:cNvPr id="10" name="Title 1">
            <a:extLst>
              <a:ext uri="{FF2B5EF4-FFF2-40B4-BE49-F238E27FC236}">
                <a16:creationId xmlns:a16="http://schemas.microsoft.com/office/drawing/2014/main" id="{9D59112B-9EF7-4D17-B6AB-A8E6B92331B1}"/>
              </a:ext>
            </a:extLst>
          </p:cNvPr>
          <p:cNvSpPr txBox="1">
            <a:spLocks/>
          </p:cNvSpPr>
          <p:nvPr/>
        </p:nvSpPr>
        <p:spPr bwMode="auto">
          <a:xfrm>
            <a:off x="2177256" y="5630940"/>
            <a:ext cx="4789488" cy="465060"/>
          </a:xfrm>
          <a:prstGeom prst="rect">
            <a:avLst/>
          </a:prstGeom>
          <a:noFill/>
          <a:ln w="9525">
            <a:noFill/>
            <a:miter lim="800000"/>
            <a:headEnd/>
            <a:tailEnd/>
          </a:ln>
        </p:spPr>
        <p:txBody>
          <a:bodyPr lIns="92075" tIns="46038" rIns="92075" bIns="46038" anchor="b"/>
          <a:lstStyle/>
          <a:p>
            <a:pPr eaLnBrk="0" hangingPunct="0">
              <a:defRPr/>
            </a:pPr>
            <a:r>
              <a:rPr lang="en-US" sz="2000" kern="0" dirty="0">
                <a:solidFill>
                  <a:schemeClr val="bg1"/>
                </a:solidFill>
                <a:latin typeface="+mj-lt"/>
                <a:ea typeface="+mj-ea"/>
                <a:cs typeface="+mj-cs"/>
              </a:rPr>
              <a:t>Safe Following Distance</a:t>
            </a:r>
          </a:p>
        </p:txBody>
      </p:sp>
    </p:spTree>
    <p:extLst>
      <p:ext uri="{BB962C8B-B14F-4D97-AF65-F5344CB8AC3E}">
        <p14:creationId xmlns:p14="http://schemas.microsoft.com/office/powerpoint/2010/main" val="134326608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6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6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Tailgating By The Numbers</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15</a:t>
            </a:fld>
            <a:endParaRPr lang="en-US" dirty="0"/>
          </a:p>
        </p:txBody>
      </p:sp>
      <p:sp>
        <p:nvSpPr>
          <p:cNvPr id="3" name="TextBox 2">
            <a:extLst>
              <a:ext uri="{FF2B5EF4-FFF2-40B4-BE49-F238E27FC236}">
                <a16:creationId xmlns:a16="http://schemas.microsoft.com/office/drawing/2014/main" id="{55B9AFED-458A-4BFF-924D-2EF7C22CFC42}"/>
              </a:ext>
            </a:extLst>
          </p:cNvPr>
          <p:cNvSpPr txBox="1"/>
          <p:nvPr/>
        </p:nvSpPr>
        <p:spPr>
          <a:xfrm>
            <a:off x="685800" y="1905000"/>
            <a:ext cx="7924800" cy="3539430"/>
          </a:xfrm>
          <a:prstGeom prst="rect">
            <a:avLst/>
          </a:prstGeom>
          <a:noFill/>
        </p:spPr>
        <p:txBody>
          <a:bodyPr wrap="square" rtlCol="0">
            <a:spAutoFit/>
          </a:bodyPr>
          <a:lstStyle/>
          <a:p>
            <a:pPr marL="457200" indent="-457200" algn="l">
              <a:buFont typeface="Arial" panose="020B0604020202020204" pitchFamily="34" charset="0"/>
              <a:buChar char="•"/>
            </a:pPr>
            <a:r>
              <a:rPr lang="en-US" sz="2800" b="0" i="0" dirty="0">
                <a:effectLst/>
                <a:latin typeface="+mn-lt"/>
              </a:rPr>
              <a:t>23% of all motor vehicle crashes per year are rear-end collisions </a:t>
            </a:r>
          </a:p>
          <a:p>
            <a:pPr algn="l"/>
            <a:endParaRPr lang="en-US" sz="2800" b="0" i="0" dirty="0">
              <a:effectLst/>
              <a:latin typeface="+mn-lt"/>
            </a:endParaRPr>
          </a:p>
          <a:p>
            <a:pPr marL="457200" indent="-457200" algn="l">
              <a:buFont typeface="Arial" panose="020B0604020202020204" pitchFamily="34" charset="0"/>
              <a:buChar char="•"/>
            </a:pPr>
            <a:r>
              <a:rPr lang="en-US" sz="2800" b="0" i="0" dirty="0">
                <a:effectLst/>
                <a:latin typeface="+mn-lt"/>
              </a:rPr>
              <a:t>2,000 deaths caused by rear end collisions every year </a:t>
            </a:r>
          </a:p>
          <a:p>
            <a:pPr algn="l"/>
            <a:endParaRPr lang="en-US" sz="2800" b="0" i="0" dirty="0">
              <a:effectLst/>
              <a:latin typeface="+mn-lt"/>
            </a:endParaRPr>
          </a:p>
          <a:p>
            <a:pPr marL="457200" indent="-457200" algn="l">
              <a:buFont typeface="Arial" panose="020B0604020202020204" pitchFamily="34" charset="0"/>
              <a:buChar char="•"/>
            </a:pPr>
            <a:r>
              <a:rPr lang="en-US" sz="2800" b="0" i="0" dirty="0">
                <a:effectLst/>
                <a:latin typeface="+mn-lt"/>
              </a:rPr>
              <a:t>950,000 injuries caused by rear end collisions every year</a:t>
            </a:r>
          </a:p>
        </p:txBody>
      </p:sp>
      <p:sp>
        <p:nvSpPr>
          <p:cNvPr id="5" name="TextBox 4">
            <a:extLst>
              <a:ext uri="{FF2B5EF4-FFF2-40B4-BE49-F238E27FC236}">
                <a16:creationId xmlns:a16="http://schemas.microsoft.com/office/drawing/2014/main" id="{0F05E456-99E8-4D8D-AC91-F307B1D18C3C}"/>
              </a:ext>
            </a:extLst>
          </p:cNvPr>
          <p:cNvSpPr txBox="1"/>
          <p:nvPr/>
        </p:nvSpPr>
        <p:spPr>
          <a:xfrm>
            <a:off x="5774427" y="5791200"/>
            <a:ext cx="3382273" cy="461665"/>
          </a:xfrm>
          <a:prstGeom prst="rect">
            <a:avLst/>
          </a:prstGeom>
          <a:noFill/>
        </p:spPr>
        <p:txBody>
          <a:bodyPr wrap="square" rtlCol="0">
            <a:spAutoFit/>
          </a:bodyPr>
          <a:lstStyle/>
          <a:p>
            <a:r>
              <a:rPr lang="en-US" sz="1200" i="1" dirty="0"/>
              <a:t>Source: National Highway Transportation Safety Administration</a:t>
            </a:r>
          </a:p>
        </p:txBody>
      </p:sp>
    </p:spTree>
    <p:extLst>
      <p:ext uri="{BB962C8B-B14F-4D97-AF65-F5344CB8AC3E}">
        <p14:creationId xmlns:p14="http://schemas.microsoft.com/office/powerpoint/2010/main" val="377555797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Why Do Drivers Tailgate?</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16</a:t>
            </a:fld>
            <a:endParaRPr lang="en-US" dirty="0"/>
          </a:p>
        </p:txBody>
      </p:sp>
      <p:sp>
        <p:nvSpPr>
          <p:cNvPr id="6" name="TextBox 5">
            <a:extLst>
              <a:ext uri="{FF2B5EF4-FFF2-40B4-BE49-F238E27FC236}">
                <a16:creationId xmlns:a16="http://schemas.microsoft.com/office/drawing/2014/main" id="{41A22830-4435-4147-9692-AE880D259186}"/>
              </a:ext>
            </a:extLst>
          </p:cNvPr>
          <p:cNvSpPr txBox="1"/>
          <p:nvPr/>
        </p:nvSpPr>
        <p:spPr>
          <a:xfrm>
            <a:off x="533400" y="1752600"/>
            <a:ext cx="8260080" cy="4093428"/>
          </a:xfrm>
          <a:prstGeom prst="rect">
            <a:avLst/>
          </a:prstGeom>
          <a:noFill/>
        </p:spPr>
        <p:txBody>
          <a:bodyPr wrap="square">
            <a:spAutoFit/>
          </a:bodyPr>
          <a:lstStyle/>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Heavy traffic and stop and go driving</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Inconsistent traffic flows, speeding up and slowing down</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To get the driver in front of them to drive faster</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Frustration – driver might tailgate to overtake a lane</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Ego –It’s my space, not yours</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Thinking I will lose time if I let them in</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sz="2000" dirty="0"/>
              <a:t>I am a trained driver. I know what to do. I Got This!</a:t>
            </a:r>
          </a:p>
        </p:txBody>
      </p:sp>
    </p:spTree>
    <p:extLst>
      <p:ext uri="{BB962C8B-B14F-4D97-AF65-F5344CB8AC3E}">
        <p14:creationId xmlns:p14="http://schemas.microsoft.com/office/powerpoint/2010/main" val="15381000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4370388" y="1619250"/>
            <a:ext cx="1857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27651" name="Rectangle 3"/>
          <p:cNvSpPr>
            <a:spLocks noChangeArrowheads="1"/>
          </p:cNvSpPr>
          <p:nvPr/>
        </p:nvSpPr>
        <p:spPr bwMode="auto">
          <a:xfrm>
            <a:off x="381000" y="1872905"/>
            <a:ext cx="4473575" cy="443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marL="457200" indent="-457200" defTabSz="923925" eaLnBrk="0" hangingPunct="0">
              <a:spcBef>
                <a:spcPts val="1200"/>
              </a:spcBef>
              <a:spcAft>
                <a:spcPts val="1200"/>
              </a:spcAft>
              <a:buClr>
                <a:schemeClr val="tx2"/>
              </a:buClr>
              <a:buFont typeface="Arial" panose="020B0604020202020204" pitchFamily="34" charset="0"/>
              <a:buChar char="•"/>
            </a:pPr>
            <a:r>
              <a:rPr lang="en-US" dirty="0"/>
              <a:t>Don’t let other drivers control </a:t>
            </a:r>
            <a:r>
              <a:rPr lang="en-US" u="sng" dirty="0"/>
              <a:t>your</a:t>
            </a:r>
            <a:r>
              <a:rPr lang="en-US" dirty="0"/>
              <a:t> behavior</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dirty="0"/>
              <a:t>Use Safe Following Distance</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dirty="0"/>
              <a:t>Maintain a safe speed at all times</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dirty="0"/>
              <a:t>Leave a buffer between you and the car in front of you if you are being tailgated</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dirty="0"/>
              <a:t>If you are being tailgated, find a safe way for the car behind you to pass</a:t>
            </a:r>
          </a:p>
          <a:p>
            <a:pPr marL="457200" indent="-457200" defTabSz="923925" eaLnBrk="0" hangingPunct="0">
              <a:spcBef>
                <a:spcPts val="1200"/>
              </a:spcBef>
              <a:spcAft>
                <a:spcPts val="1200"/>
              </a:spcAft>
              <a:buClr>
                <a:schemeClr val="tx2"/>
              </a:buClr>
              <a:buFont typeface="Arial" panose="020B0604020202020204" pitchFamily="34" charset="0"/>
              <a:buChar char="•"/>
            </a:pPr>
            <a:endParaRPr lang="en-US" sz="2000" dirty="0"/>
          </a:p>
        </p:txBody>
      </p:sp>
      <p:sp>
        <p:nvSpPr>
          <p:cNvPr id="57348" name="Rectangle 4"/>
          <p:cNvSpPr>
            <a:spLocks noChangeArrowheads="1"/>
          </p:cNvSpPr>
          <p:nvPr/>
        </p:nvSpPr>
        <p:spPr bwMode="auto">
          <a:xfrm>
            <a:off x="4854575" y="2727325"/>
            <a:ext cx="1857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57349" name="Rectangle 7"/>
          <p:cNvSpPr>
            <a:spLocks noGrp="1" noChangeArrowheads="1"/>
          </p:cNvSpPr>
          <p:nvPr>
            <p:ph type="title"/>
          </p:nvPr>
        </p:nvSpPr>
        <p:spPr>
          <a:xfrm>
            <a:off x="539750" y="938404"/>
            <a:ext cx="8064500" cy="495300"/>
          </a:xfrm>
        </p:spPr>
        <p:txBody>
          <a:bodyPr lIns="92052" tIns="45246" rIns="92052" bIns="45246"/>
          <a:lstStyle/>
          <a:p>
            <a:pPr defTabSz="939800">
              <a:lnSpc>
                <a:spcPct val="90000"/>
              </a:lnSpc>
            </a:pPr>
            <a:r>
              <a:rPr lang="en-US" b="1" dirty="0">
                <a:latin typeface="Arial Black" panose="020B0A04020102020204" pitchFamily="34" charset="0"/>
                <a:cs typeface="Arial" pitchFamily="34" charset="0"/>
              </a:rPr>
              <a:t>So What Can We Do?</a:t>
            </a:r>
          </a:p>
        </p:txBody>
      </p:sp>
      <p:sp>
        <p:nvSpPr>
          <p:cNvPr id="57350"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fld id="{0C1B15BE-2703-4491-B675-4438FE1F8B17}" type="slidenum">
              <a:rPr lang="en-US" sz="1600" smtClean="0"/>
              <a:pPr eaLnBrk="1" hangingPunct="1"/>
              <a:t>17</a:t>
            </a:fld>
            <a:endParaRPr lang="en-US" sz="1600"/>
          </a:p>
        </p:txBody>
      </p:sp>
      <p:cxnSp>
        <p:nvCxnSpPr>
          <p:cNvPr id="3" name="Straight Connector 2">
            <a:extLst>
              <a:ext uri="{FF2B5EF4-FFF2-40B4-BE49-F238E27FC236}">
                <a16:creationId xmlns:a16="http://schemas.microsoft.com/office/drawing/2014/main" id="{83DDD3F1-84E1-41E7-B9C8-61E783886993}"/>
              </a:ext>
            </a:extLst>
          </p:cNvPr>
          <p:cNvCxnSpPr/>
          <p:nvPr/>
        </p:nvCxnSpPr>
        <p:spPr bwMode="auto">
          <a:xfrm>
            <a:off x="4854575" y="2057400"/>
            <a:ext cx="0" cy="3962400"/>
          </a:xfrm>
          <a:prstGeom prst="line">
            <a:avLst/>
          </a:prstGeom>
          <a:ln w="38100">
            <a:solidFill>
              <a:schemeClr val="tx2"/>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 name="TextBox 3">
            <a:extLst>
              <a:ext uri="{FF2B5EF4-FFF2-40B4-BE49-F238E27FC236}">
                <a16:creationId xmlns:a16="http://schemas.microsoft.com/office/drawing/2014/main" id="{9E0A05C0-F5C0-49AD-922B-CCA6AD3D5464}"/>
              </a:ext>
            </a:extLst>
          </p:cNvPr>
          <p:cNvSpPr txBox="1"/>
          <p:nvPr/>
        </p:nvSpPr>
        <p:spPr>
          <a:xfrm>
            <a:off x="4981734" y="1872905"/>
            <a:ext cx="3722687" cy="2677656"/>
          </a:xfrm>
          <a:prstGeom prst="rect">
            <a:avLst/>
          </a:prstGeom>
          <a:noFill/>
        </p:spPr>
        <p:txBody>
          <a:bodyPr wrap="square" rtlCol="0">
            <a:spAutoFit/>
          </a:bodyPr>
          <a:lstStyle/>
          <a:p>
            <a:pPr marL="457200" indent="-457200" defTabSz="923925" eaLnBrk="0" hangingPunct="0">
              <a:spcBef>
                <a:spcPts val="1200"/>
              </a:spcBef>
              <a:spcAft>
                <a:spcPts val="1200"/>
              </a:spcAft>
              <a:buClr>
                <a:schemeClr val="tx2"/>
              </a:buClr>
              <a:buFont typeface="Arial" panose="020B0604020202020204" pitchFamily="34" charset="0"/>
              <a:buChar char="•"/>
            </a:pPr>
            <a:r>
              <a:rPr lang="en-US"/>
              <a:t>Do not antagonize a tailgating driver</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a:t>Stay Calm</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a:t>Stay to the right</a:t>
            </a:r>
          </a:p>
          <a:p>
            <a:pPr marL="457200" indent="-457200" defTabSz="923925" eaLnBrk="0" hangingPunct="0">
              <a:spcBef>
                <a:spcPts val="1200"/>
              </a:spcBef>
              <a:spcAft>
                <a:spcPts val="1200"/>
              </a:spcAft>
              <a:buClr>
                <a:schemeClr val="tx2"/>
              </a:buClr>
              <a:buFont typeface="Arial" panose="020B0604020202020204" pitchFamily="34" charset="0"/>
              <a:buChar char="•"/>
            </a:pPr>
            <a:r>
              <a:rPr lang="en-US"/>
              <a:t>Avoid temptation to pursue a tailgater</a:t>
            </a:r>
            <a:endParaRPr lang="en-US" dirty="0"/>
          </a:p>
        </p:txBody>
      </p:sp>
    </p:spTree>
    <p:extLst>
      <p:ext uri="{BB962C8B-B14F-4D97-AF65-F5344CB8AC3E}">
        <p14:creationId xmlns:p14="http://schemas.microsoft.com/office/powerpoint/2010/main" val="36193442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wipe(down)">
                                      <p:cBhvr>
                                        <p:cTn id="7" dur="500"/>
                                        <p:tgtEl>
                                          <p:spTgt spid="2765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wipe(down)">
                                      <p:cBhvr>
                                        <p:cTn id="12" dur="5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wipe(down)">
                                      <p:cBhvr>
                                        <p:cTn id="17" dur="500"/>
                                        <p:tgtEl>
                                          <p:spTgt spid="27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651">
                                            <p:txEl>
                                              <p:pRg st="3" end="3"/>
                                            </p:txEl>
                                          </p:spTgt>
                                        </p:tgtEl>
                                        <p:attrNameLst>
                                          <p:attrName>style.visibility</p:attrName>
                                        </p:attrNameLst>
                                      </p:cBhvr>
                                      <p:to>
                                        <p:strVal val="visible"/>
                                      </p:to>
                                    </p:set>
                                    <p:animEffect transition="in" filter="wipe(down)">
                                      <p:cBhvr>
                                        <p:cTn id="22" dur="500"/>
                                        <p:tgtEl>
                                          <p:spTgt spid="2765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651">
                                            <p:txEl>
                                              <p:pRg st="4" end="4"/>
                                            </p:txEl>
                                          </p:spTgt>
                                        </p:tgtEl>
                                        <p:attrNameLst>
                                          <p:attrName>style.visibility</p:attrName>
                                        </p:attrNameLst>
                                      </p:cBhvr>
                                      <p:to>
                                        <p:strVal val="visible"/>
                                      </p:to>
                                    </p:set>
                                    <p:animEffect transition="in" filter="wipe(down)">
                                      <p:cBhvr>
                                        <p:cTn id="27" dur="500"/>
                                        <p:tgtEl>
                                          <p:spTgt spid="276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1066800"/>
            <a:ext cx="7772400" cy="2057400"/>
          </a:xfrm>
        </p:spPr>
        <p:txBody>
          <a:bodyPr/>
          <a:lstStyle/>
          <a:p>
            <a:pPr eaLnBrk="1" hangingPunct="1"/>
            <a:r>
              <a:rPr lang="en-US" altLang="en-US" i="0" dirty="0"/>
              <a:t>Intersections</a:t>
            </a:r>
            <a:br>
              <a:rPr lang="en-US" altLang="en-US" i="0" dirty="0"/>
            </a:br>
            <a:endParaRPr lang="en-US" altLang="en-US" i="0" dirty="0"/>
          </a:p>
        </p:txBody>
      </p:sp>
      <p:sp>
        <p:nvSpPr>
          <p:cNvPr id="2" name="Slide Number Placeholder 1">
            <a:extLst>
              <a:ext uri="{FF2B5EF4-FFF2-40B4-BE49-F238E27FC236}">
                <a16:creationId xmlns:a16="http://schemas.microsoft.com/office/drawing/2014/main" id="{F748C10D-E161-AE89-AD88-BB202D83CD9D}"/>
              </a:ext>
            </a:extLst>
          </p:cNvPr>
          <p:cNvSpPr>
            <a:spLocks noGrp="1"/>
          </p:cNvSpPr>
          <p:nvPr>
            <p:ph type="sldNum"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fld id="{4BC82CB8-32D3-493F-BA4D-C698C2FBA453}"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ctr" defTabSz="914400" rtl="0" eaLnBrk="1" fontAlgn="base" latinLnBrk="0" hangingPunct="1">
                <a:lnSpc>
                  <a:spcPct val="100000"/>
                </a:lnSpc>
                <a:spcBef>
                  <a:spcPct val="0"/>
                </a:spcBef>
                <a:spcAft>
                  <a:spcPct val="0"/>
                </a:spcAft>
                <a:buClrTx/>
                <a:buSzTx/>
                <a:buFontTx/>
                <a:buNone/>
                <a:tabLst/>
                <a:defRPr/>
              </a:pPr>
              <a:t>18</a:t>
            </a:fld>
            <a:endParaRPr kumimoji="0" lang="en-US" sz="12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137492486"/>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762000" y="1752600"/>
            <a:ext cx="7696200" cy="4267200"/>
          </a:xfrm>
          <a:prstGeom prst="rect">
            <a:avLst/>
          </a:prstGeom>
          <a:noFill/>
          <a:ln w="12700">
            <a:noFill/>
            <a:miter lim="800000"/>
            <a:headEnd/>
            <a:tailEnd/>
          </a:ln>
        </p:spPr>
        <p:txBody>
          <a:bodyPr lIns="90488" tIns="44450" rIns="90488" bIns="44450"/>
          <a:lstStyle/>
          <a:p>
            <a:pPr marL="342900" indent="-342900" eaLnBrk="0" hangingPunct="0">
              <a:spcBef>
                <a:spcPct val="50000"/>
              </a:spcBef>
              <a:buFont typeface="Arial" panose="020B0604020202020204" pitchFamily="34" charset="0"/>
              <a:buChar char="•"/>
              <a:defRPr/>
            </a:pPr>
            <a:r>
              <a:rPr lang="en-US" sz="2400" dirty="0">
                <a:cs typeface="+mn-cs"/>
              </a:rPr>
              <a:t>Approximately 2.5 million intersection accidents occur each year</a:t>
            </a:r>
          </a:p>
          <a:p>
            <a:pPr marL="342900" indent="-342900" eaLnBrk="0" hangingPunct="0">
              <a:spcBef>
                <a:spcPct val="50000"/>
              </a:spcBef>
              <a:buFont typeface="Arial" panose="020B0604020202020204" pitchFamily="34" charset="0"/>
              <a:buChar char="•"/>
              <a:defRPr/>
            </a:pPr>
            <a:r>
              <a:rPr lang="en-US" sz="2400" dirty="0">
                <a:cs typeface="+mn-cs"/>
              </a:rPr>
              <a:t>40% of all crashes involve intersections</a:t>
            </a:r>
          </a:p>
          <a:p>
            <a:pPr marL="342900" indent="-342900" eaLnBrk="0" hangingPunct="0">
              <a:spcBef>
                <a:spcPct val="50000"/>
              </a:spcBef>
              <a:buFont typeface="Arial" panose="020B0604020202020204" pitchFamily="34" charset="0"/>
              <a:buChar char="•"/>
              <a:defRPr/>
            </a:pPr>
            <a:r>
              <a:rPr lang="en-US" sz="2400" dirty="0">
                <a:cs typeface="+mn-cs"/>
              </a:rPr>
              <a:t>165,000 accidents occur annually in intersections caused by red light runners</a:t>
            </a:r>
          </a:p>
          <a:p>
            <a:pPr marL="342900" indent="-342900" eaLnBrk="0" hangingPunct="0">
              <a:spcBef>
                <a:spcPct val="50000"/>
              </a:spcBef>
              <a:buFont typeface="Arial" panose="020B0604020202020204" pitchFamily="34" charset="0"/>
              <a:buChar char="•"/>
              <a:defRPr/>
            </a:pPr>
            <a:r>
              <a:rPr lang="en-US" sz="2400" dirty="0">
                <a:cs typeface="+mn-cs"/>
              </a:rPr>
              <a:t>700-800 fatalities per year occur due to red light runners</a:t>
            </a:r>
          </a:p>
        </p:txBody>
      </p:sp>
      <p:sp>
        <p:nvSpPr>
          <p:cNvPr id="5130" name="Rectangle 9"/>
          <p:cNvSpPr>
            <a:spLocks noGrp="1" noChangeArrowheads="1"/>
          </p:cNvSpPr>
          <p:nvPr>
            <p:ph type="title"/>
          </p:nvPr>
        </p:nvSpPr>
        <p:spPr/>
        <p:txBody>
          <a:bodyPr/>
          <a:lstStyle/>
          <a:p>
            <a:pPr eaLnBrk="1" hangingPunct="1"/>
            <a:r>
              <a:rPr lang="en-US" altLang="en-US" dirty="0"/>
              <a:t>Intersection Facts</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19</a:t>
            </a:fld>
            <a:endParaRPr lang="en-US" dirty="0"/>
          </a:p>
        </p:txBody>
      </p:sp>
      <p:sp>
        <p:nvSpPr>
          <p:cNvPr id="3" name="TextBox 2">
            <a:extLst>
              <a:ext uri="{FF2B5EF4-FFF2-40B4-BE49-F238E27FC236}">
                <a16:creationId xmlns:a16="http://schemas.microsoft.com/office/drawing/2014/main" id="{E40A0BC1-A840-465C-9817-71961F57F7B6}"/>
              </a:ext>
            </a:extLst>
          </p:cNvPr>
          <p:cNvSpPr txBox="1"/>
          <p:nvPr/>
        </p:nvSpPr>
        <p:spPr>
          <a:xfrm>
            <a:off x="5966963" y="5824835"/>
            <a:ext cx="3382273" cy="461665"/>
          </a:xfrm>
          <a:prstGeom prst="rect">
            <a:avLst/>
          </a:prstGeom>
          <a:noFill/>
        </p:spPr>
        <p:txBody>
          <a:bodyPr wrap="square" rtlCol="0">
            <a:spAutoFit/>
          </a:bodyPr>
          <a:lstStyle/>
          <a:p>
            <a:r>
              <a:rPr lang="en-US" sz="1200" i="1" dirty="0"/>
              <a:t>Source: National Highway Transportation Safety Administration</a:t>
            </a:r>
          </a:p>
        </p:txBody>
      </p:sp>
    </p:spTree>
    <p:extLst>
      <p:ext uri="{BB962C8B-B14F-4D97-AF65-F5344CB8AC3E}">
        <p14:creationId xmlns:p14="http://schemas.microsoft.com/office/powerpoint/2010/main" val="57042030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762000" y="1752600"/>
            <a:ext cx="7924800" cy="42672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dirty="0">
                <a:cs typeface="+mn-cs"/>
              </a:rPr>
              <a:t>Upon completion of this continuing education module, you should be able to:</a:t>
            </a:r>
          </a:p>
          <a:p>
            <a:pPr marL="974725" lvl="1" indent="-455613" eaLnBrk="0" hangingPunct="0">
              <a:spcBef>
                <a:spcPct val="50000"/>
              </a:spcBef>
              <a:buFont typeface="Wingdings" pitchFamily="2" charset="2"/>
              <a:buChar char="þ"/>
              <a:defRPr/>
            </a:pPr>
            <a:r>
              <a:rPr lang="en-US" altLang="en-US" sz="2400" dirty="0">
                <a:cs typeface="+mn-cs"/>
              </a:rPr>
              <a:t>Define following distance </a:t>
            </a:r>
          </a:p>
          <a:p>
            <a:pPr marL="974725" lvl="1" indent="-455613" eaLnBrk="0" hangingPunct="0">
              <a:spcBef>
                <a:spcPct val="50000"/>
              </a:spcBef>
              <a:buFont typeface="Wingdings" pitchFamily="2" charset="2"/>
              <a:buChar char="þ"/>
              <a:defRPr/>
            </a:pPr>
            <a:r>
              <a:rPr lang="en-US" altLang="en-US" sz="2400" dirty="0">
                <a:cs typeface="+mn-cs"/>
              </a:rPr>
              <a:t>Practice calculating safe following distance</a:t>
            </a:r>
          </a:p>
          <a:p>
            <a:pPr marL="974725" lvl="1" indent="-455613" eaLnBrk="0" hangingPunct="0">
              <a:spcBef>
                <a:spcPct val="50000"/>
              </a:spcBef>
              <a:buFont typeface="Wingdings" pitchFamily="2" charset="2"/>
              <a:buChar char="þ"/>
              <a:defRPr/>
            </a:pPr>
            <a:r>
              <a:rPr lang="en-US" altLang="en-US" sz="2400" dirty="0">
                <a:cs typeface="+mn-cs"/>
              </a:rPr>
              <a:t>Describe how to avoid following too closely and other at-risk behaviors</a:t>
            </a:r>
          </a:p>
          <a:p>
            <a:pPr marL="974725" lvl="1" indent="-455613" eaLnBrk="0" hangingPunct="0">
              <a:spcBef>
                <a:spcPct val="50000"/>
              </a:spcBef>
              <a:buFont typeface="Wingdings" pitchFamily="2" charset="2"/>
              <a:buChar char="þ"/>
              <a:defRPr/>
            </a:pPr>
            <a:r>
              <a:rPr lang="en-US" altLang="en-US" sz="2400" dirty="0">
                <a:cs typeface="+mn-cs"/>
              </a:rPr>
              <a:t>Describe how to safely approach, enter, and pass through an intersection </a:t>
            </a:r>
          </a:p>
        </p:txBody>
      </p:sp>
      <p:sp>
        <p:nvSpPr>
          <p:cNvPr id="5130" name="Rectangle 9"/>
          <p:cNvSpPr>
            <a:spLocks noGrp="1" noChangeArrowheads="1"/>
          </p:cNvSpPr>
          <p:nvPr>
            <p:ph type="title"/>
          </p:nvPr>
        </p:nvSpPr>
        <p:spPr/>
        <p:txBody>
          <a:bodyPr/>
          <a:lstStyle/>
          <a:p>
            <a:pPr eaLnBrk="1" hangingPunct="1"/>
            <a:r>
              <a:rPr lang="en-US" altLang="en-US" dirty="0"/>
              <a:t>Objectives</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a:t>
            </a:fld>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9">
                                            <p:txEl>
                                              <p:pRg st="1" end="1"/>
                                            </p:txEl>
                                          </p:spTgt>
                                        </p:tgtEl>
                                        <p:attrNameLst>
                                          <p:attrName>style.visibility</p:attrName>
                                        </p:attrNameLst>
                                      </p:cBhvr>
                                      <p:to>
                                        <p:strVal val="visible"/>
                                      </p:to>
                                    </p:set>
                                    <p:animEffect transition="in" filter="fade">
                                      <p:cBhvr>
                                        <p:cTn id="7" dur="500"/>
                                        <p:tgtEl>
                                          <p:spTgt spid="512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9">
                                            <p:txEl>
                                              <p:pRg st="2" end="2"/>
                                            </p:txEl>
                                          </p:spTgt>
                                        </p:tgtEl>
                                        <p:attrNameLst>
                                          <p:attrName>style.visibility</p:attrName>
                                        </p:attrNameLst>
                                      </p:cBhvr>
                                      <p:to>
                                        <p:strVal val="visible"/>
                                      </p:to>
                                    </p:set>
                                    <p:animEffect transition="in" filter="fade">
                                      <p:cBhvr>
                                        <p:cTn id="12" dur="500"/>
                                        <p:tgtEl>
                                          <p:spTgt spid="512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129">
                                            <p:txEl>
                                              <p:pRg st="3" end="3"/>
                                            </p:txEl>
                                          </p:spTgt>
                                        </p:tgtEl>
                                        <p:attrNameLst>
                                          <p:attrName>style.visibility</p:attrName>
                                        </p:attrNameLst>
                                      </p:cBhvr>
                                      <p:to>
                                        <p:strVal val="visible"/>
                                      </p:to>
                                    </p:set>
                                    <p:animEffect transition="in" filter="fade">
                                      <p:cBhvr>
                                        <p:cTn id="17" dur="500"/>
                                        <p:tgtEl>
                                          <p:spTgt spid="512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29">
                                            <p:txEl>
                                              <p:pRg st="4" end="4"/>
                                            </p:txEl>
                                          </p:spTgt>
                                        </p:tgtEl>
                                        <p:attrNameLst>
                                          <p:attrName>style.visibility</p:attrName>
                                        </p:attrNameLst>
                                      </p:cBhvr>
                                      <p:to>
                                        <p:strVal val="visible"/>
                                      </p:to>
                                    </p:set>
                                    <p:animEffect transition="in" filter="fade">
                                      <p:cBhvr>
                                        <p:cTn id="22" dur="500"/>
                                        <p:tgtEl>
                                          <p:spTgt spid="512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762000" y="1841500"/>
            <a:ext cx="7696200" cy="4267200"/>
          </a:xfrm>
          <a:prstGeom prst="rect">
            <a:avLst/>
          </a:prstGeom>
          <a:noFill/>
          <a:ln w="12700">
            <a:noFill/>
            <a:miter lim="800000"/>
            <a:headEnd/>
            <a:tailEnd/>
          </a:ln>
        </p:spPr>
        <p:txBody>
          <a:bodyPr lIns="90488" tIns="44450" rIns="90488" bIns="44450"/>
          <a:lstStyle/>
          <a:p>
            <a:pPr marL="342900" indent="-342900" eaLnBrk="0" hangingPunct="0">
              <a:spcBef>
                <a:spcPct val="50000"/>
              </a:spcBef>
              <a:buFont typeface="Arial" panose="020B0604020202020204" pitchFamily="34" charset="0"/>
              <a:buChar char="•"/>
              <a:defRPr/>
            </a:pPr>
            <a:r>
              <a:rPr lang="en-US" sz="2400" dirty="0">
                <a:cs typeface="+mn-cs"/>
              </a:rPr>
              <a:t>Pay attention to your surroundings</a:t>
            </a:r>
          </a:p>
          <a:p>
            <a:pPr marL="342900" indent="-342900" eaLnBrk="0" hangingPunct="0">
              <a:spcBef>
                <a:spcPct val="50000"/>
              </a:spcBef>
              <a:buFont typeface="Arial" panose="020B0604020202020204" pitchFamily="34" charset="0"/>
              <a:buChar char="•"/>
              <a:defRPr/>
            </a:pPr>
            <a:r>
              <a:rPr lang="en-US" sz="2400" dirty="0">
                <a:cs typeface="+mn-cs"/>
              </a:rPr>
              <a:t>Be prepared to stop</a:t>
            </a:r>
          </a:p>
          <a:p>
            <a:pPr marL="342900" indent="-342900" eaLnBrk="0" hangingPunct="0">
              <a:spcBef>
                <a:spcPct val="50000"/>
              </a:spcBef>
              <a:buFont typeface="Arial" panose="020B0604020202020204" pitchFamily="34" charset="0"/>
              <a:buChar char="•"/>
              <a:defRPr/>
            </a:pPr>
            <a:r>
              <a:rPr lang="en-US" sz="2400" dirty="0">
                <a:cs typeface="+mn-cs"/>
              </a:rPr>
              <a:t>Maintain extra space between </a:t>
            </a:r>
            <a:r>
              <a:rPr lang="en-US" sz="2400">
                <a:cs typeface="+mn-cs"/>
              </a:rPr>
              <a:t>your vehicle </a:t>
            </a:r>
            <a:r>
              <a:rPr lang="en-US" sz="2400" dirty="0">
                <a:cs typeface="+mn-cs"/>
              </a:rPr>
              <a:t>and the vehicle in front of you</a:t>
            </a:r>
          </a:p>
          <a:p>
            <a:pPr marL="342900" indent="-342900" eaLnBrk="0" hangingPunct="0">
              <a:spcBef>
                <a:spcPct val="50000"/>
              </a:spcBef>
              <a:buFont typeface="Arial" panose="020B0604020202020204" pitchFamily="34" charset="0"/>
              <a:buChar char="•"/>
              <a:defRPr/>
            </a:pPr>
            <a:r>
              <a:rPr lang="en-US" sz="2400" dirty="0">
                <a:cs typeface="+mn-cs"/>
              </a:rPr>
              <a:t>Carefully enter an intersection after you have stopped</a:t>
            </a:r>
          </a:p>
          <a:p>
            <a:pPr marL="342900" indent="-342900" eaLnBrk="0" hangingPunct="0">
              <a:spcBef>
                <a:spcPct val="50000"/>
              </a:spcBef>
              <a:buFont typeface="Arial" panose="020B0604020202020204" pitchFamily="34" charset="0"/>
              <a:buChar char="•"/>
              <a:defRPr/>
            </a:pPr>
            <a:r>
              <a:rPr lang="en-US" sz="2400" dirty="0">
                <a:cs typeface="+mn-cs"/>
              </a:rPr>
              <a:t>Use your turn signals</a:t>
            </a:r>
          </a:p>
        </p:txBody>
      </p:sp>
      <p:sp>
        <p:nvSpPr>
          <p:cNvPr id="5130" name="Rectangle 9"/>
          <p:cNvSpPr>
            <a:spLocks noGrp="1" noChangeArrowheads="1"/>
          </p:cNvSpPr>
          <p:nvPr>
            <p:ph type="title"/>
          </p:nvPr>
        </p:nvSpPr>
        <p:spPr/>
        <p:txBody>
          <a:bodyPr/>
          <a:lstStyle/>
          <a:p>
            <a:pPr eaLnBrk="1" hangingPunct="1"/>
            <a:r>
              <a:rPr lang="en-US" altLang="en-US" dirty="0"/>
              <a:t>5 Safety Tips Driving Through Intersections</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20</a:t>
            </a:fld>
            <a:endParaRPr lang="en-US" dirty="0"/>
          </a:p>
        </p:txBody>
      </p:sp>
    </p:spTree>
    <p:extLst>
      <p:ext uri="{BB962C8B-B14F-4D97-AF65-F5344CB8AC3E}">
        <p14:creationId xmlns:p14="http://schemas.microsoft.com/office/powerpoint/2010/main" val="226701311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762000" y="1841500"/>
            <a:ext cx="7696200" cy="4267200"/>
          </a:xfrm>
          <a:prstGeom prst="rect">
            <a:avLst/>
          </a:prstGeom>
          <a:noFill/>
          <a:ln w="12700">
            <a:noFill/>
            <a:miter lim="800000"/>
            <a:headEnd/>
            <a:tailEnd/>
          </a:ln>
        </p:spPr>
        <p:txBody>
          <a:bodyPr lIns="90488" tIns="44450" rIns="90488" bIns="44450"/>
          <a:lstStyle/>
          <a:p>
            <a:pPr marL="342900" indent="-342900" eaLnBrk="0" hangingPunct="0">
              <a:spcBef>
                <a:spcPct val="50000"/>
              </a:spcBef>
              <a:buFont typeface="Arial" panose="020B0604020202020204" pitchFamily="34" charset="0"/>
              <a:buChar char="•"/>
              <a:defRPr/>
            </a:pPr>
            <a:endParaRPr lang="en-US" sz="2400" dirty="0">
              <a:cs typeface="+mn-cs"/>
            </a:endParaRPr>
          </a:p>
        </p:txBody>
      </p:sp>
      <p:sp>
        <p:nvSpPr>
          <p:cNvPr id="5130" name="Rectangle 9"/>
          <p:cNvSpPr>
            <a:spLocks noGrp="1" noChangeArrowheads="1"/>
          </p:cNvSpPr>
          <p:nvPr>
            <p:ph type="title"/>
          </p:nvPr>
        </p:nvSpPr>
        <p:spPr/>
        <p:txBody>
          <a:bodyPr/>
          <a:lstStyle/>
          <a:p>
            <a:pPr eaLnBrk="1" hangingPunct="1"/>
            <a:r>
              <a:rPr lang="en-US" altLang="en-US" dirty="0"/>
              <a:t>Notice Your Surroundings</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21</a:t>
            </a:fld>
            <a:endParaRPr lang="en-US" dirty="0"/>
          </a:p>
        </p:txBody>
      </p:sp>
      <p:sp>
        <p:nvSpPr>
          <p:cNvPr id="6" name="TextBox 5">
            <a:extLst>
              <a:ext uri="{FF2B5EF4-FFF2-40B4-BE49-F238E27FC236}">
                <a16:creationId xmlns:a16="http://schemas.microsoft.com/office/drawing/2014/main" id="{6E0593A1-4A3A-4047-A9C4-7385E3732EDA}"/>
              </a:ext>
            </a:extLst>
          </p:cNvPr>
          <p:cNvSpPr txBox="1"/>
          <p:nvPr/>
        </p:nvSpPr>
        <p:spPr>
          <a:xfrm>
            <a:off x="2438400" y="2667000"/>
            <a:ext cx="4800600" cy="2215991"/>
          </a:xfrm>
          <a:prstGeom prst="rect">
            <a:avLst/>
          </a:prstGeom>
          <a:noFill/>
        </p:spPr>
        <p:txBody>
          <a:bodyPr wrap="square" rtlCol="0">
            <a:spAutoFit/>
          </a:bodyPr>
          <a:lstStyle/>
          <a:p>
            <a:r>
              <a:rPr lang="en-US" sz="13800" b="1" dirty="0">
                <a:latin typeface="Arial Black" panose="020B0A04020102020204" pitchFamily="34" charset="0"/>
              </a:rPr>
              <a:t>44%</a:t>
            </a:r>
          </a:p>
        </p:txBody>
      </p:sp>
    </p:spTree>
    <p:extLst>
      <p:ext uri="{BB962C8B-B14F-4D97-AF65-F5344CB8AC3E}">
        <p14:creationId xmlns:p14="http://schemas.microsoft.com/office/powerpoint/2010/main" val="289968770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30" name="Rectangle 9"/>
          <p:cNvSpPr>
            <a:spLocks noGrp="1" noChangeArrowheads="1"/>
          </p:cNvSpPr>
          <p:nvPr>
            <p:ph type="title"/>
          </p:nvPr>
        </p:nvSpPr>
        <p:spPr>
          <a:xfrm>
            <a:off x="723900" y="533400"/>
            <a:ext cx="7696200" cy="1143000"/>
          </a:xfrm>
        </p:spPr>
        <p:txBody>
          <a:bodyPr/>
          <a:lstStyle/>
          <a:p>
            <a:pPr eaLnBrk="1" hangingPunct="1"/>
            <a:r>
              <a:rPr lang="en-US" altLang="en-US" dirty="0"/>
              <a:t>Be Prepared To Stop!</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22</a:t>
            </a:fld>
            <a:endParaRPr lang="en-US" dirty="0"/>
          </a:p>
        </p:txBody>
      </p:sp>
      <p:pic>
        <p:nvPicPr>
          <p:cNvPr id="2050" name="Picture 2" descr="45,900+ Red Stop Sign Stock Photos, Pictures &amp; Royalty-Free Images - iStock">
            <a:extLst>
              <a:ext uri="{FF2B5EF4-FFF2-40B4-BE49-F238E27FC236}">
                <a16:creationId xmlns:a16="http://schemas.microsoft.com/office/drawing/2014/main" id="{ADC77162-8312-470B-8B55-9045A4C15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150" y="2063750"/>
            <a:ext cx="3371850" cy="33718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raffic Light Red Stop Gray - Free vector graphic on Pixabay">
            <a:extLst>
              <a:ext uri="{FF2B5EF4-FFF2-40B4-BE49-F238E27FC236}">
                <a16:creationId xmlns:a16="http://schemas.microsoft.com/office/drawing/2014/main" id="{26D2136D-2793-4E9F-ABA6-6444214134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2552" y="2063750"/>
            <a:ext cx="2771180" cy="325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39133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4370388" y="1619250"/>
            <a:ext cx="1857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49155" name="Rectangle 4"/>
          <p:cNvSpPr>
            <a:spLocks noChangeArrowheads="1"/>
          </p:cNvSpPr>
          <p:nvPr/>
        </p:nvSpPr>
        <p:spPr bwMode="auto">
          <a:xfrm>
            <a:off x="4854575" y="2727325"/>
            <a:ext cx="1857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49156" name="Rectangle 6"/>
          <p:cNvSpPr>
            <a:spLocks noChangeArrowheads="1"/>
          </p:cNvSpPr>
          <p:nvPr/>
        </p:nvSpPr>
        <p:spPr bwMode="auto">
          <a:xfrm>
            <a:off x="1893888" y="4572000"/>
            <a:ext cx="11191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b="1">
                <a:solidFill>
                  <a:srgbClr val="FFC000"/>
                </a:solidFill>
              </a:rPr>
              <a:t>	</a:t>
            </a:r>
          </a:p>
        </p:txBody>
      </p:sp>
      <p:pic>
        <p:nvPicPr>
          <p:cNvPr id="49157" name="Picture 2" descr="http://t2.gstatic.com/images?q=tbn:y1BaRG3CdFWJgM:http://i123.photobucket.com/albums/o317/JakartaExpat/09%20V6%20TDI%20Touareg/09TouaregAccess05.jpg&amp;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19" y="1761820"/>
            <a:ext cx="6653243" cy="4489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4" descr="C:\Documents and Settings\asalvadore\Local Settings\Temporary Internet Files\Content.IE5\1RZJW88I\MC900440046[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207722">
            <a:off x="4259263" y="3355975"/>
            <a:ext cx="2720975"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9" name="TextBox 7"/>
          <p:cNvSpPr txBox="1">
            <a:spLocks noChangeArrowheads="1"/>
          </p:cNvSpPr>
          <p:nvPr/>
        </p:nvSpPr>
        <p:spPr bwMode="auto">
          <a:xfrm>
            <a:off x="1119982" y="3035995"/>
            <a:ext cx="3513137"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r>
              <a:rPr lang="en-US" sz="3200" b="1" dirty="0">
                <a:solidFill>
                  <a:schemeClr val="bg1"/>
                </a:solidFill>
              </a:rPr>
              <a:t>Hover the Brake</a:t>
            </a:r>
          </a:p>
          <a:p>
            <a:pPr eaLnBrk="1" hangingPunct="1"/>
            <a:r>
              <a:rPr lang="en-US" dirty="0">
                <a:solidFill>
                  <a:schemeClr val="bg1"/>
                </a:solidFill>
              </a:rPr>
              <a:t>Hold foot over brake in anticipation of needing to use it.</a:t>
            </a:r>
          </a:p>
        </p:txBody>
      </p:sp>
      <p:sp>
        <p:nvSpPr>
          <p:cNvPr id="49160" name="Slide Number Placeholder 8"/>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fld id="{8DF98A65-0734-41D1-81B8-E939334941A9}" type="slidenum">
              <a:rPr lang="en-US" sz="1600" smtClean="0"/>
              <a:pPr eaLnBrk="1" hangingPunct="1"/>
              <a:t>23</a:t>
            </a:fld>
            <a:endParaRPr lang="en-US" sz="1600"/>
          </a:p>
        </p:txBody>
      </p:sp>
      <p:sp>
        <p:nvSpPr>
          <p:cNvPr id="49161" name="Rectangle 7"/>
          <p:cNvSpPr>
            <a:spLocks noGrp="1" noChangeArrowheads="1"/>
          </p:cNvSpPr>
          <p:nvPr>
            <p:ph type="title"/>
          </p:nvPr>
        </p:nvSpPr>
        <p:spPr>
          <a:xfrm>
            <a:off x="707628" y="650409"/>
            <a:ext cx="7696993" cy="882650"/>
          </a:xfrm>
        </p:spPr>
        <p:txBody>
          <a:bodyPr lIns="92052" tIns="45246" rIns="92052" bIns="45246"/>
          <a:lstStyle/>
          <a:p>
            <a:pPr defTabSz="939800"/>
            <a:r>
              <a:rPr lang="en-US" dirty="0">
                <a:cs typeface="Arial" pitchFamily="34" charset="0"/>
              </a:rPr>
              <a:t>Hover the Brake</a:t>
            </a:r>
            <a:br>
              <a:rPr lang="en-US" dirty="0">
                <a:cs typeface="Arial" pitchFamily="34" charset="0"/>
              </a:rPr>
            </a:br>
            <a:r>
              <a:rPr lang="en-US" sz="2800" b="1" dirty="0">
                <a:latin typeface="Arial" panose="020B0604020202020204" pitchFamily="34" charset="0"/>
                <a:cs typeface="Arial" panose="020B0604020202020204" pitchFamily="34" charset="0"/>
              </a:rPr>
              <a:t>(Intersection Safety)</a:t>
            </a:r>
            <a:endParaRPr lang="en-US" dirty="0">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4370388" y="1619250"/>
            <a:ext cx="1857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50179" name="Rectangle 4"/>
          <p:cNvSpPr>
            <a:spLocks noChangeArrowheads="1"/>
          </p:cNvSpPr>
          <p:nvPr/>
        </p:nvSpPr>
        <p:spPr bwMode="auto">
          <a:xfrm>
            <a:off x="4854575" y="2727325"/>
            <a:ext cx="1857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endParaRPr lang="en-US" b="1">
              <a:solidFill>
                <a:srgbClr val="FFC000"/>
              </a:solidFill>
            </a:endParaRPr>
          </a:p>
          <a:p>
            <a:pPr defTabSz="923925" eaLnBrk="0" hangingPunct="0"/>
            <a:endParaRPr lang="en-US" b="1">
              <a:solidFill>
                <a:srgbClr val="FFC000"/>
              </a:solidFill>
            </a:endParaRPr>
          </a:p>
        </p:txBody>
      </p:sp>
      <p:sp>
        <p:nvSpPr>
          <p:cNvPr id="50180" name="Rectangle 6"/>
          <p:cNvSpPr>
            <a:spLocks noChangeArrowheads="1"/>
          </p:cNvSpPr>
          <p:nvPr/>
        </p:nvSpPr>
        <p:spPr bwMode="auto">
          <a:xfrm>
            <a:off x="1893888" y="4572000"/>
            <a:ext cx="11191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b="1">
                <a:solidFill>
                  <a:srgbClr val="FFC000"/>
                </a:solidFill>
              </a:rPr>
              <a:t>	</a:t>
            </a:r>
          </a:p>
        </p:txBody>
      </p:sp>
      <p:sp>
        <p:nvSpPr>
          <p:cNvPr id="9" name="Text Box 5"/>
          <p:cNvSpPr txBox="1">
            <a:spLocks noChangeArrowheads="1"/>
          </p:cNvSpPr>
          <p:nvPr/>
        </p:nvSpPr>
        <p:spPr bwMode="auto">
          <a:xfrm>
            <a:off x="533400" y="2133600"/>
            <a:ext cx="8318500" cy="5062924"/>
          </a:xfrm>
          <a:prstGeom prst="rect">
            <a:avLst/>
          </a:prstGeom>
          <a:noFill/>
          <a:ln w="12700">
            <a:noFill/>
            <a:miter lim="800000"/>
            <a:headEnd type="none" w="sm" len="sm"/>
            <a:tailEnd type="none" w="sm" len="sm"/>
          </a:ln>
        </p:spPr>
        <p:txBody>
          <a:bodyPr>
            <a:spAutoFit/>
          </a:bodyPr>
          <a:lstStyle/>
          <a:p>
            <a:pPr marL="398463" indent="-398463" eaLnBrk="0" hangingPunct="0">
              <a:lnSpc>
                <a:spcPct val="80000"/>
              </a:lnSpc>
              <a:spcBef>
                <a:spcPct val="50000"/>
              </a:spcBef>
              <a:defRPr/>
            </a:pPr>
            <a:r>
              <a:rPr lang="en-US" sz="2800" b="1" dirty="0"/>
              <a:t>WHY</a:t>
            </a:r>
          </a:p>
          <a:p>
            <a:pPr marL="398463" indent="-398463" eaLnBrk="0" hangingPunct="0">
              <a:lnSpc>
                <a:spcPct val="80000"/>
              </a:lnSpc>
              <a:spcBef>
                <a:spcPct val="50000"/>
              </a:spcBef>
              <a:buFont typeface="Wingdings" pitchFamily="2" charset="2"/>
              <a:buChar char="§"/>
              <a:defRPr/>
            </a:pPr>
            <a:r>
              <a:rPr lang="en-US" dirty="0"/>
              <a:t>This practice reduces “reaction time” to enable faster stopping as well as saves on gas, tires and brakes. </a:t>
            </a:r>
            <a:r>
              <a:rPr lang="en-US" sz="2800" dirty="0"/>
              <a:t> </a:t>
            </a:r>
            <a:endParaRPr lang="en-US" sz="3200" dirty="0"/>
          </a:p>
          <a:p>
            <a:pPr marL="398463" indent="-398463" eaLnBrk="0" hangingPunct="0">
              <a:lnSpc>
                <a:spcPct val="80000"/>
              </a:lnSpc>
              <a:spcBef>
                <a:spcPct val="50000"/>
              </a:spcBef>
              <a:defRPr/>
            </a:pPr>
            <a:r>
              <a:rPr lang="en-US" sz="2800" b="1" dirty="0"/>
              <a:t>WHEN</a:t>
            </a:r>
          </a:p>
          <a:p>
            <a:pPr marL="398463" indent="-398463" eaLnBrk="0" hangingPunct="0">
              <a:lnSpc>
                <a:spcPct val="80000"/>
              </a:lnSpc>
              <a:spcBef>
                <a:spcPct val="50000"/>
              </a:spcBef>
              <a:buFont typeface="Arial" panose="020B0604020202020204" pitchFamily="34" charset="0"/>
              <a:buChar char="•"/>
              <a:defRPr/>
            </a:pPr>
            <a:r>
              <a:rPr lang="en-US" dirty="0"/>
              <a:t>Stale Green/Red Lights (intersections)</a:t>
            </a:r>
          </a:p>
          <a:p>
            <a:pPr marL="398463" indent="-398463" eaLnBrk="0" hangingPunct="0">
              <a:lnSpc>
                <a:spcPct val="80000"/>
              </a:lnSpc>
              <a:spcBef>
                <a:spcPct val="50000"/>
              </a:spcBef>
              <a:buFont typeface="Arial" panose="020B0604020202020204" pitchFamily="34" charset="0"/>
              <a:buChar char="•"/>
              <a:defRPr/>
            </a:pPr>
            <a:r>
              <a:rPr lang="en-US" dirty="0"/>
              <a:t>Blind Hills and Curves</a:t>
            </a:r>
          </a:p>
          <a:p>
            <a:pPr marL="398463" indent="-398463" eaLnBrk="0" hangingPunct="0">
              <a:lnSpc>
                <a:spcPct val="80000"/>
              </a:lnSpc>
              <a:spcBef>
                <a:spcPct val="50000"/>
              </a:spcBef>
              <a:buFont typeface="Arial" panose="020B0604020202020204" pitchFamily="34" charset="0"/>
              <a:buChar char="•"/>
              <a:defRPr/>
            </a:pPr>
            <a:r>
              <a:rPr lang="en-US" dirty="0"/>
              <a:t>When cut off</a:t>
            </a:r>
          </a:p>
          <a:p>
            <a:pPr marL="398463" indent="-398463" eaLnBrk="0" hangingPunct="0">
              <a:lnSpc>
                <a:spcPct val="80000"/>
              </a:lnSpc>
              <a:spcBef>
                <a:spcPct val="50000"/>
              </a:spcBef>
              <a:buFont typeface="Arial" panose="020B0604020202020204" pitchFamily="34" charset="0"/>
              <a:buChar char="•"/>
              <a:defRPr/>
            </a:pPr>
            <a:r>
              <a:rPr lang="en-US" dirty="0"/>
              <a:t>Need to reduce speed w/o braking</a:t>
            </a:r>
          </a:p>
          <a:p>
            <a:pPr marL="398463" indent="-398463" eaLnBrk="0" hangingPunct="0">
              <a:lnSpc>
                <a:spcPct val="80000"/>
              </a:lnSpc>
              <a:spcBef>
                <a:spcPct val="50000"/>
              </a:spcBef>
              <a:buFont typeface="Arial" panose="020B0604020202020204" pitchFamily="34" charset="0"/>
              <a:buChar char="•"/>
              <a:defRPr/>
            </a:pPr>
            <a:r>
              <a:rPr lang="en-US" dirty="0"/>
              <a:t>Traffic Slowing or Turning</a:t>
            </a:r>
          </a:p>
          <a:p>
            <a:pPr marL="398463" indent="-398463" eaLnBrk="0" hangingPunct="0">
              <a:lnSpc>
                <a:spcPct val="80000"/>
              </a:lnSpc>
              <a:spcBef>
                <a:spcPct val="50000"/>
              </a:spcBef>
              <a:buFont typeface="Arial" panose="020B0604020202020204" pitchFamily="34" charset="0"/>
              <a:buChar char="•"/>
              <a:defRPr/>
            </a:pPr>
            <a:endParaRPr lang="en-US" dirty="0"/>
          </a:p>
          <a:p>
            <a:pPr marL="463550" eaLnBrk="0" hangingPunct="0">
              <a:lnSpc>
                <a:spcPct val="80000"/>
              </a:lnSpc>
              <a:spcBef>
                <a:spcPct val="50000"/>
              </a:spcBef>
              <a:defRPr/>
            </a:pPr>
            <a:endParaRPr lang="en-US" sz="2000" dirty="0"/>
          </a:p>
          <a:p>
            <a:pPr marL="463550" eaLnBrk="0" hangingPunct="0">
              <a:lnSpc>
                <a:spcPct val="80000"/>
              </a:lnSpc>
              <a:spcBef>
                <a:spcPct val="50000"/>
              </a:spcBef>
              <a:defRPr/>
            </a:pPr>
            <a:endParaRPr lang="en-US" sz="2000" dirty="0"/>
          </a:p>
          <a:p>
            <a:pPr marL="463550" eaLnBrk="0" hangingPunct="0">
              <a:lnSpc>
                <a:spcPct val="80000"/>
              </a:lnSpc>
              <a:spcBef>
                <a:spcPct val="50000"/>
              </a:spcBef>
              <a:defRPr/>
            </a:pPr>
            <a:endParaRPr lang="en-US" sz="2000" dirty="0"/>
          </a:p>
        </p:txBody>
      </p:sp>
      <p:sp>
        <p:nvSpPr>
          <p:cNvPr id="50183" name="Slide Number Placeholder 10"/>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eaLnBrk="1" hangingPunct="1"/>
            <a:fld id="{1DF79B31-F3BE-433D-9066-C9AC81D3714B}" type="slidenum">
              <a:rPr lang="en-US" sz="1600" smtClean="0"/>
              <a:pPr eaLnBrk="1" hangingPunct="1"/>
              <a:t>24</a:t>
            </a:fld>
            <a:endParaRPr lang="en-US" sz="1600"/>
          </a:p>
        </p:txBody>
      </p:sp>
      <p:sp>
        <p:nvSpPr>
          <p:cNvPr id="50184" name="Rectangle 7"/>
          <p:cNvSpPr>
            <a:spLocks noGrp="1" noChangeArrowheads="1"/>
          </p:cNvSpPr>
          <p:nvPr>
            <p:ph type="title"/>
          </p:nvPr>
        </p:nvSpPr>
        <p:spPr>
          <a:xfrm>
            <a:off x="685800" y="953293"/>
            <a:ext cx="6858000" cy="588963"/>
          </a:xfrm>
        </p:spPr>
        <p:txBody>
          <a:bodyPr lIns="92052" tIns="45246" rIns="92052" bIns="45246"/>
          <a:lstStyle/>
          <a:p>
            <a:pPr defTabSz="939800"/>
            <a:br>
              <a:rPr lang="en-US" b="1" dirty="0">
                <a:latin typeface="Arial Black" panose="020B0A04020102020204" pitchFamily="34" charset="0"/>
                <a:cs typeface="Arial" pitchFamily="34" charset="0"/>
              </a:rPr>
            </a:br>
            <a:r>
              <a:rPr lang="en-US" dirty="0">
                <a:cs typeface="Arial" pitchFamily="34" charset="0"/>
              </a:rPr>
              <a:t>Hover the Brake</a:t>
            </a:r>
            <a:br>
              <a:rPr lang="en-US" sz="2800" dirty="0">
                <a:cs typeface="Arial" pitchFamily="34" charset="0"/>
              </a:rPr>
            </a:br>
            <a:r>
              <a:rPr lang="en-US" sz="2800" b="1" dirty="0">
                <a:latin typeface="+mn-lt"/>
                <a:cs typeface="Arial" panose="020B0604020202020204" pitchFamily="34" charset="0"/>
              </a:rPr>
              <a:t>(Why and When?)</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 calcmode="lin" valueType="num">
                                      <p:cBhvr additive="base">
                                        <p:cTn id="12"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Effect transition="in" filter="fade">
                                      <p:cBhvr>
                                        <p:cTn id="18" dur="1000"/>
                                        <p:tgtEl>
                                          <p:spTgt spid="9">
                                            <p:txEl>
                                              <p:pRg st="2" end="2"/>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xEl>
                                              <p:pRg st="3" end="3"/>
                                            </p:txEl>
                                          </p:spTgt>
                                        </p:tgtEl>
                                        <p:attrNameLst>
                                          <p:attrName>style.visibility</p:attrName>
                                        </p:attrNameLst>
                                      </p:cBhvr>
                                      <p:to>
                                        <p:strVal val="visible"/>
                                      </p:to>
                                    </p:set>
                                    <p:anim calcmode="lin" valueType="num">
                                      <p:cBhvr additive="base">
                                        <p:cTn id="23"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xEl>
                                              <p:pRg st="4" end="4"/>
                                            </p:txEl>
                                          </p:spTgt>
                                        </p:tgtEl>
                                        <p:attrNameLst>
                                          <p:attrName>style.visibility</p:attrName>
                                        </p:attrNameLst>
                                      </p:cBhvr>
                                      <p:to>
                                        <p:strVal val="visible"/>
                                      </p:to>
                                    </p:set>
                                    <p:anim calcmode="lin" valueType="num">
                                      <p:cBhvr additive="base">
                                        <p:cTn id="29"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xEl>
                                              <p:pRg st="5" end="5"/>
                                            </p:txEl>
                                          </p:spTgt>
                                        </p:tgtEl>
                                        <p:attrNameLst>
                                          <p:attrName>style.visibility</p:attrName>
                                        </p:attrNameLst>
                                      </p:cBhvr>
                                      <p:to>
                                        <p:strVal val="visible"/>
                                      </p:to>
                                    </p:set>
                                    <p:anim calcmode="lin" valueType="num">
                                      <p:cBhvr additive="base">
                                        <p:cTn id="35"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9">
                                            <p:txEl>
                                              <p:pRg st="6" end="6"/>
                                            </p:txEl>
                                          </p:spTgt>
                                        </p:tgtEl>
                                        <p:attrNameLst>
                                          <p:attrName>style.visibility</p:attrName>
                                        </p:attrNameLst>
                                      </p:cBhvr>
                                      <p:to>
                                        <p:strVal val="visible"/>
                                      </p:to>
                                    </p:set>
                                    <p:anim calcmode="lin" valueType="num">
                                      <p:cBhvr additive="base">
                                        <p:cTn id="41"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xEl>
                                              <p:pRg st="7" end="7"/>
                                            </p:txEl>
                                          </p:spTgt>
                                        </p:tgtEl>
                                        <p:attrNameLst>
                                          <p:attrName>style.visibility</p:attrName>
                                        </p:attrNameLst>
                                      </p:cBhvr>
                                      <p:to>
                                        <p:strVal val="visible"/>
                                      </p:to>
                                    </p:set>
                                    <p:anim calcmode="lin" valueType="num">
                                      <p:cBhvr additive="base">
                                        <p:cTn id="47"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30" name="Rectangle 9"/>
          <p:cNvSpPr>
            <a:spLocks noGrp="1" noChangeArrowheads="1"/>
          </p:cNvSpPr>
          <p:nvPr>
            <p:ph type="title"/>
          </p:nvPr>
        </p:nvSpPr>
        <p:spPr>
          <a:xfrm>
            <a:off x="723900" y="533400"/>
            <a:ext cx="7696200" cy="1143000"/>
          </a:xfrm>
        </p:spPr>
        <p:txBody>
          <a:bodyPr/>
          <a:lstStyle/>
          <a:p>
            <a:pPr eaLnBrk="1" hangingPunct="1"/>
            <a:r>
              <a:rPr lang="en-US" altLang="en-US" dirty="0"/>
              <a:t>Approaching An Intersection</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25</a:t>
            </a:fld>
            <a:endParaRPr lang="en-US" dirty="0"/>
          </a:p>
        </p:txBody>
      </p:sp>
      <p:pic>
        <p:nvPicPr>
          <p:cNvPr id="11" name="Picture 19" descr="S:\09-Safety\Corporate\Driver Training photo's\DSCF0035.JPG">
            <a:extLst>
              <a:ext uri="{FF2B5EF4-FFF2-40B4-BE49-F238E27FC236}">
                <a16:creationId xmlns:a16="http://schemas.microsoft.com/office/drawing/2014/main" id="{F5F02C31-443E-462C-813A-1B545FE1148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28693"/>
          <a:stretch>
            <a:fillRect/>
          </a:stretch>
        </p:blipFill>
        <p:spPr bwMode="auto">
          <a:xfrm>
            <a:off x="533400" y="1752600"/>
            <a:ext cx="8153400" cy="436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a:extLst>
              <a:ext uri="{FF2B5EF4-FFF2-40B4-BE49-F238E27FC236}">
                <a16:creationId xmlns:a16="http://schemas.microsoft.com/office/drawing/2014/main" id="{609B0508-7805-45FE-8263-903D1034E291}"/>
              </a:ext>
            </a:extLst>
          </p:cNvPr>
          <p:cNvSpPr>
            <a:spLocks noChangeArrowheads="1"/>
          </p:cNvSpPr>
          <p:nvPr/>
        </p:nvSpPr>
        <p:spPr bwMode="auto">
          <a:xfrm>
            <a:off x="533400" y="1815950"/>
            <a:ext cx="8153400" cy="685800"/>
          </a:xfrm>
          <a:prstGeom prst="rect">
            <a:avLst/>
          </a:prstGeom>
          <a:solidFill>
            <a:schemeClr val="bg2"/>
          </a:solidFill>
          <a:ln w="12700">
            <a:noFill/>
            <a:miter lim="800000"/>
            <a:headEnd/>
            <a:tailEnd/>
          </a:ln>
        </p:spPr>
        <p:txBody>
          <a:bodyPr lIns="90488" tIns="44450" rIns="90488" bIns="44450"/>
          <a:lstStyle/>
          <a:p>
            <a:pPr algn="ctr" eaLnBrk="0" hangingPunct="0">
              <a:spcBef>
                <a:spcPct val="50000"/>
              </a:spcBef>
              <a:defRPr/>
            </a:pPr>
            <a:r>
              <a:rPr lang="en-US" sz="2000" b="1" dirty="0">
                <a:cs typeface="+mn-cs"/>
              </a:rPr>
              <a:t>When coming to a stop, keep at least a car length between you and the person in front of you.  </a:t>
            </a:r>
          </a:p>
        </p:txBody>
      </p:sp>
      <p:sp>
        <p:nvSpPr>
          <p:cNvPr id="13" name="Title 1">
            <a:extLst>
              <a:ext uri="{FF2B5EF4-FFF2-40B4-BE49-F238E27FC236}">
                <a16:creationId xmlns:a16="http://schemas.microsoft.com/office/drawing/2014/main" id="{F417803D-6948-4B2F-8BA6-EE371E4430BC}"/>
              </a:ext>
            </a:extLst>
          </p:cNvPr>
          <p:cNvSpPr txBox="1">
            <a:spLocks/>
          </p:cNvSpPr>
          <p:nvPr/>
        </p:nvSpPr>
        <p:spPr bwMode="auto">
          <a:xfrm>
            <a:off x="1066800" y="5029200"/>
            <a:ext cx="5181600" cy="603250"/>
          </a:xfrm>
          <a:prstGeom prst="rect">
            <a:avLst/>
          </a:prstGeom>
          <a:noFill/>
          <a:ln w="9525">
            <a:noFill/>
            <a:miter lim="800000"/>
            <a:headEnd/>
            <a:tailEnd/>
          </a:ln>
        </p:spPr>
        <p:txBody>
          <a:bodyPr lIns="92075" tIns="46038" rIns="92075" bIns="46038" anchor="b"/>
          <a:lstStyle/>
          <a:p>
            <a:pPr eaLnBrk="0" hangingPunct="0">
              <a:defRPr/>
            </a:pPr>
            <a:r>
              <a:rPr lang="en-US" sz="2800" kern="0" dirty="0">
                <a:solidFill>
                  <a:schemeClr val="bg1"/>
                </a:solidFill>
                <a:latin typeface="+mj-lt"/>
                <a:ea typeface="+mj-ea"/>
                <a:cs typeface="+mj-cs"/>
              </a:rPr>
              <a:t>One Car Length Back</a:t>
            </a:r>
          </a:p>
        </p:txBody>
      </p:sp>
      <p:sp>
        <p:nvSpPr>
          <p:cNvPr id="14" name="Down Arrow 20">
            <a:extLst>
              <a:ext uri="{FF2B5EF4-FFF2-40B4-BE49-F238E27FC236}">
                <a16:creationId xmlns:a16="http://schemas.microsoft.com/office/drawing/2014/main" id="{8366B9D0-CA5F-4C37-B721-AEA57D353E4C}"/>
              </a:ext>
            </a:extLst>
          </p:cNvPr>
          <p:cNvSpPr>
            <a:spLocks noChangeArrowheads="1"/>
          </p:cNvSpPr>
          <p:nvPr/>
        </p:nvSpPr>
        <p:spPr bwMode="auto">
          <a:xfrm rot="10800000">
            <a:off x="5257800" y="4421656"/>
            <a:ext cx="503237" cy="1679575"/>
          </a:xfrm>
          <a:prstGeom prst="downArrow">
            <a:avLst>
              <a:gd name="adj1" fmla="val 50000"/>
              <a:gd name="adj2" fmla="val 50032"/>
            </a:avLst>
          </a:prstGeom>
          <a:solidFill>
            <a:schemeClr val="bg1"/>
          </a:solidFill>
          <a:ln w="12700" algn="ctr">
            <a:solidFill>
              <a:schemeClr val="tx1"/>
            </a:solidFill>
            <a:round/>
            <a:headEnd type="none" w="sm" len="sm"/>
            <a:tailEnd type="none" w="sm" len="sm"/>
          </a:ln>
        </p:spPr>
        <p:txBody>
          <a:bodyPr/>
          <a:lstStyle/>
          <a:p>
            <a:pPr eaLnBrk="0" hangingPunct="0"/>
            <a:endParaRPr lang="en-US" dirty="0">
              <a:solidFill>
                <a:schemeClr val="bg1"/>
              </a:solidFill>
            </a:endParaRPr>
          </a:p>
        </p:txBody>
      </p:sp>
    </p:spTree>
    <p:extLst>
      <p:ext uri="{BB962C8B-B14F-4D97-AF65-F5344CB8AC3E}">
        <p14:creationId xmlns:p14="http://schemas.microsoft.com/office/powerpoint/2010/main" val="40748407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30" name="Rectangle 9"/>
          <p:cNvSpPr>
            <a:spLocks noGrp="1" noChangeArrowheads="1"/>
          </p:cNvSpPr>
          <p:nvPr>
            <p:ph type="title"/>
          </p:nvPr>
        </p:nvSpPr>
        <p:spPr>
          <a:xfrm>
            <a:off x="723900" y="533400"/>
            <a:ext cx="7696200" cy="1143000"/>
          </a:xfrm>
        </p:spPr>
        <p:txBody>
          <a:bodyPr/>
          <a:lstStyle/>
          <a:p>
            <a:pPr eaLnBrk="1" hangingPunct="1"/>
            <a:r>
              <a:rPr lang="en-US" altLang="en-US" dirty="0"/>
              <a:t>Sitting At An Intersection</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26</a:t>
            </a:fld>
            <a:endParaRPr lang="en-US" dirty="0"/>
          </a:p>
        </p:txBody>
      </p:sp>
      <p:pic>
        <p:nvPicPr>
          <p:cNvPr id="11" name="Picture 19" descr="S:\09-Safety\Corporate\Driver Training photo's\DSCF0035.JPG">
            <a:extLst>
              <a:ext uri="{FF2B5EF4-FFF2-40B4-BE49-F238E27FC236}">
                <a16:creationId xmlns:a16="http://schemas.microsoft.com/office/drawing/2014/main" id="{F5F02C31-443E-462C-813A-1B545FE1148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28693"/>
          <a:stretch>
            <a:fillRect/>
          </a:stretch>
        </p:blipFill>
        <p:spPr bwMode="auto">
          <a:xfrm>
            <a:off x="533400" y="1752600"/>
            <a:ext cx="8153400" cy="4360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a:extLst>
              <a:ext uri="{FF2B5EF4-FFF2-40B4-BE49-F238E27FC236}">
                <a16:creationId xmlns:a16="http://schemas.microsoft.com/office/drawing/2014/main" id="{609B0508-7805-45FE-8263-903D1034E291}"/>
              </a:ext>
            </a:extLst>
          </p:cNvPr>
          <p:cNvSpPr>
            <a:spLocks noChangeArrowheads="1"/>
          </p:cNvSpPr>
          <p:nvPr/>
        </p:nvSpPr>
        <p:spPr bwMode="auto">
          <a:xfrm>
            <a:off x="533400" y="1815950"/>
            <a:ext cx="8153400" cy="685800"/>
          </a:xfrm>
          <a:prstGeom prst="rect">
            <a:avLst/>
          </a:prstGeom>
          <a:solidFill>
            <a:schemeClr val="bg2"/>
          </a:solidFill>
          <a:ln w="12700">
            <a:noFill/>
            <a:miter lim="800000"/>
            <a:headEnd/>
            <a:tailEnd/>
          </a:ln>
        </p:spPr>
        <p:txBody>
          <a:bodyPr lIns="90488" tIns="44450" rIns="90488" bIns="44450"/>
          <a:lstStyle/>
          <a:p>
            <a:pPr algn="ctr" eaLnBrk="0" hangingPunct="0">
              <a:spcBef>
                <a:spcPct val="50000"/>
              </a:spcBef>
              <a:defRPr/>
            </a:pPr>
            <a:r>
              <a:rPr lang="en-US" sz="3200" b="1" dirty="0">
                <a:cs typeface="+mn-cs"/>
              </a:rPr>
              <a:t>Tailgating</a:t>
            </a:r>
          </a:p>
        </p:txBody>
      </p:sp>
      <p:sp>
        <p:nvSpPr>
          <p:cNvPr id="13" name="Title 1">
            <a:extLst>
              <a:ext uri="{FF2B5EF4-FFF2-40B4-BE49-F238E27FC236}">
                <a16:creationId xmlns:a16="http://schemas.microsoft.com/office/drawing/2014/main" id="{F417803D-6948-4B2F-8BA6-EE371E4430BC}"/>
              </a:ext>
            </a:extLst>
          </p:cNvPr>
          <p:cNvSpPr txBox="1">
            <a:spLocks/>
          </p:cNvSpPr>
          <p:nvPr/>
        </p:nvSpPr>
        <p:spPr bwMode="auto">
          <a:xfrm>
            <a:off x="3352800" y="5181600"/>
            <a:ext cx="3048000" cy="450850"/>
          </a:xfrm>
          <a:prstGeom prst="rect">
            <a:avLst/>
          </a:prstGeom>
          <a:noFill/>
          <a:ln w="9525">
            <a:noFill/>
            <a:miter lim="800000"/>
            <a:headEnd/>
            <a:tailEnd/>
          </a:ln>
        </p:spPr>
        <p:txBody>
          <a:bodyPr lIns="92075" tIns="46038" rIns="92075" bIns="46038" anchor="b"/>
          <a:lstStyle/>
          <a:p>
            <a:pPr algn="ctr" eaLnBrk="0" hangingPunct="0">
              <a:defRPr/>
            </a:pPr>
            <a:r>
              <a:rPr lang="en-US" sz="2800" kern="0" dirty="0">
                <a:solidFill>
                  <a:schemeClr val="bg1"/>
                </a:solidFill>
                <a:latin typeface="+mj-lt"/>
                <a:ea typeface="+mj-ea"/>
                <a:cs typeface="+mj-cs"/>
              </a:rPr>
              <a:t>What can be the result?</a:t>
            </a:r>
          </a:p>
        </p:txBody>
      </p:sp>
      <p:cxnSp>
        <p:nvCxnSpPr>
          <p:cNvPr id="15" name="Elbow Connector 5">
            <a:extLst>
              <a:ext uri="{FF2B5EF4-FFF2-40B4-BE49-F238E27FC236}">
                <a16:creationId xmlns:a16="http://schemas.microsoft.com/office/drawing/2014/main" id="{102BE794-F121-451C-B7CB-F8E614A32010}"/>
              </a:ext>
            </a:extLst>
          </p:cNvPr>
          <p:cNvCxnSpPr>
            <a:cxnSpLocks noChangeShapeType="1"/>
          </p:cNvCxnSpPr>
          <p:nvPr/>
        </p:nvCxnSpPr>
        <p:spPr bwMode="auto">
          <a:xfrm flipV="1">
            <a:off x="5943600" y="4353318"/>
            <a:ext cx="1219200" cy="977508"/>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16" name="Elbow Connector 9">
            <a:extLst>
              <a:ext uri="{FF2B5EF4-FFF2-40B4-BE49-F238E27FC236}">
                <a16:creationId xmlns:a16="http://schemas.microsoft.com/office/drawing/2014/main" id="{DAA28F53-1EF4-46EE-A4EA-D7BF5F58B6EB}"/>
              </a:ext>
            </a:extLst>
          </p:cNvPr>
          <p:cNvCxnSpPr>
            <a:cxnSpLocks noChangeShapeType="1"/>
          </p:cNvCxnSpPr>
          <p:nvPr/>
        </p:nvCxnSpPr>
        <p:spPr bwMode="auto">
          <a:xfrm rot="16200000" flipV="1">
            <a:off x="3507087" y="4024807"/>
            <a:ext cx="834433" cy="723897"/>
          </a:xfrm>
          <a:prstGeom prst="bentConnector3">
            <a:avLst>
              <a:gd name="adj1" fmla="val 100226"/>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cxnSp>
        <p:nvCxnSpPr>
          <p:cNvPr id="21" name="Elbow Connector 12">
            <a:extLst>
              <a:ext uri="{FF2B5EF4-FFF2-40B4-BE49-F238E27FC236}">
                <a16:creationId xmlns:a16="http://schemas.microsoft.com/office/drawing/2014/main" id="{2E970607-5A9D-43F8-AC77-238311BDBE8A}"/>
              </a:ext>
            </a:extLst>
          </p:cNvPr>
          <p:cNvCxnSpPr>
            <a:cxnSpLocks noChangeShapeType="1"/>
          </p:cNvCxnSpPr>
          <p:nvPr/>
        </p:nvCxnSpPr>
        <p:spPr bwMode="auto">
          <a:xfrm rot="5400000" flipH="1" flipV="1">
            <a:off x="5396109" y="4296168"/>
            <a:ext cx="790182" cy="152399"/>
          </a:xfrm>
          <a:prstGeom prst="bentConnector3">
            <a:avLst>
              <a:gd name="adj1" fmla="val 50000"/>
            </a:avLst>
          </a:prstGeom>
          <a:noFill/>
          <a:ln w="50800" algn="ctr">
            <a:solidFill>
              <a:srgbClr val="FF0000"/>
            </a:solidFill>
            <a:round/>
            <a:headEnd type="none" w="sm" len="sm"/>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32069015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410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410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410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410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2" name="Slide Number Placeholder 1">
            <a:extLst>
              <a:ext uri="{FF2B5EF4-FFF2-40B4-BE49-F238E27FC236}">
                <a16:creationId xmlns:a16="http://schemas.microsoft.com/office/drawing/2014/main" id="{2B8AD6D1-7C36-0788-CDD2-285D5F9AAB55}"/>
              </a:ext>
            </a:extLst>
          </p:cNvPr>
          <p:cNvSpPr>
            <a:spLocks noGrp="1"/>
          </p:cNvSpPr>
          <p:nvPr>
            <p:ph type="sldNum" sz="quarter" idx="12"/>
          </p:nvPr>
        </p:nvSpPr>
        <p:spPr/>
        <p:txBody>
          <a:bodyPr/>
          <a:lstStyle/>
          <a:p>
            <a:pPr>
              <a:defRPr/>
            </a:pPr>
            <a:fld id="{083B02C4-578E-4A57-9B99-0EE79F1D5CBA}" type="slidenum">
              <a:rPr lang="en-US" smtClean="0"/>
              <a:pPr>
                <a:defRPr/>
              </a:pPr>
              <a:t>27</a:t>
            </a:fld>
            <a:endParaRPr lang="en-US" dirty="0"/>
          </a:p>
        </p:txBody>
      </p:sp>
      <p:pic>
        <p:nvPicPr>
          <p:cNvPr id="13" name="Picture 12">
            <a:extLst>
              <a:ext uri="{FF2B5EF4-FFF2-40B4-BE49-F238E27FC236}">
                <a16:creationId xmlns:a16="http://schemas.microsoft.com/office/drawing/2014/main" id="{7EF3CFA1-A665-4569-B395-5F5293CED67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707" r="2883"/>
          <a:stretch/>
        </p:blipFill>
        <p:spPr>
          <a:xfrm>
            <a:off x="1141922" y="1782491"/>
            <a:ext cx="6860156" cy="4423563"/>
          </a:xfrm>
          <a:prstGeom prst="rect">
            <a:avLst/>
          </a:prstGeom>
        </p:spPr>
      </p:pic>
      <p:sp>
        <p:nvSpPr>
          <p:cNvPr id="14" name="Title 2">
            <a:extLst>
              <a:ext uri="{FF2B5EF4-FFF2-40B4-BE49-F238E27FC236}">
                <a16:creationId xmlns:a16="http://schemas.microsoft.com/office/drawing/2014/main" id="{A3CD890A-0990-467D-B677-B3BDA5625FE6}"/>
              </a:ext>
            </a:extLst>
          </p:cNvPr>
          <p:cNvSpPr>
            <a:spLocks noGrp="1"/>
          </p:cNvSpPr>
          <p:nvPr>
            <p:ph type="title"/>
          </p:nvPr>
        </p:nvSpPr>
        <p:spPr>
          <a:xfrm>
            <a:off x="652732" y="185954"/>
            <a:ext cx="8920556" cy="1364898"/>
          </a:xfrm>
          <a:noFill/>
        </p:spPr>
        <p:txBody>
          <a:bodyPr lIns="274320" rIns="365760"/>
          <a:lstStyle/>
          <a:p>
            <a:r>
              <a:rPr lang="en-US" sz="3600" dirty="0"/>
              <a:t>The light turns green.  </a:t>
            </a:r>
            <a:br>
              <a:rPr lang="en-US" sz="3600" dirty="0"/>
            </a:br>
            <a:r>
              <a:rPr lang="en-US" sz="3600" dirty="0"/>
              <a:t>What do you do?</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685800" y="1800764"/>
            <a:ext cx="8153400" cy="4267200"/>
          </a:xfrm>
          <a:prstGeom prst="rect">
            <a:avLst/>
          </a:prstGeom>
          <a:noFill/>
          <a:ln w="12700">
            <a:noFill/>
            <a:miter lim="800000"/>
            <a:headEnd/>
            <a:tailEnd/>
          </a:ln>
        </p:spPr>
        <p:txBody>
          <a:bodyPr lIns="90488" tIns="44450" rIns="90488" bIns="44450"/>
          <a:lstStyle/>
          <a:p>
            <a:pPr marL="342900" indent="-342900" eaLnBrk="0" hangingPunct="0">
              <a:spcBef>
                <a:spcPct val="50000"/>
              </a:spcBef>
              <a:buFont typeface="Arial" panose="020B0604020202020204" pitchFamily="34" charset="0"/>
              <a:buChar char="•"/>
              <a:defRPr/>
            </a:pPr>
            <a:r>
              <a:rPr lang="en-US" sz="2400" dirty="0">
                <a:cs typeface="+mn-cs"/>
              </a:rPr>
              <a:t>Pause 2 or 3 seconds and look both ways before going through the intersection. </a:t>
            </a:r>
          </a:p>
          <a:p>
            <a:pPr marL="342900" indent="-342900" eaLnBrk="0" hangingPunct="0">
              <a:spcBef>
                <a:spcPct val="50000"/>
              </a:spcBef>
              <a:buFont typeface="Arial" panose="020B0604020202020204" pitchFamily="34" charset="0"/>
              <a:buChar char="•"/>
              <a:defRPr/>
            </a:pPr>
            <a:r>
              <a:rPr lang="en-US" sz="2400" dirty="0">
                <a:cs typeface="+mn-cs"/>
              </a:rPr>
              <a:t>If traffic is stacking up in the middle of the intersection, don’t enter until you know you can get all the way through and as long as the light is still green.</a:t>
            </a:r>
          </a:p>
          <a:p>
            <a:pPr marL="342900" indent="-342900" eaLnBrk="0" hangingPunct="0">
              <a:spcBef>
                <a:spcPct val="50000"/>
              </a:spcBef>
              <a:buFont typeface="Arial" panose="020B0604020202020204" pitchFamily="34" charset="0"/>
              <a:buChar char="•"/>
              <a:defRPr/>
            </a:pPr>
            <a:r>
              <a:rPr lang="en-US" sz="2400" dirty="0">
                <a:cs typeface="+mn-cs"/>
              </a:rPr>
              <a:t>Don’t forget, changing lanes at an intersection is both illegal and dangerous.</a:t>
            </a:r>
          </a:p>
          <a:p>
            <a:pPr marL="342900" indent="-342900" eaLnBrk="0" hangingPunct="0">
              <a:spcBef>
                <a:spcPct val="50000"/>
              </a:spcBef>
              <a:buFont typeface="Arial" panose="020B0604020202020204" pitchFamily="34" charset="0"/>
              <a:buChar char="•"/>
              <a:defRPr/>
            </a:pPr>
            <a:r>
              <a:rPr lang="en-US" sz="2400" dirty="0">
                <a:cs typeface="+mn-cs"/>
              </a:rPr>
              <a:t>Follow the pace of traffic so your actions are predictable to others.</a:t>
            </a:r>
          </a:p>
        </p:txBody>
      </p:sp>
      <p:sp>
        <p:nvSpPr>
          <p:cNvPr id="5130" name="Rectangle 9"/>
          <p:cNvSpPr>
            <a:spLocks noGrp="1" noChangeArrowheads="1"/>
          </p:cNvSpPr>
          <p:nvPr>
            <p:ph type="title"/>
          </p:nvPr>
        </p:nvSpPr>
        <p:spPr>
          <a:xfrm>
            <a:off x="762000" y="266700"/>
            <a:ext cx="7696200" cy="1143000"/>
          </a:xfrm>
        </p:spPr>
        <p:txBody>
          <a:bodyPr/>
          <a:lstStyle/>
          <a:p>
            <a:pPr eaLnBrk="1" hangingPunct="1"/>
            <a:r>
              <a:rPr lang="en-US" altLang="en-US" dirty="0"/>
              <a:t>Proceeding Through The Intersection</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28</a:t>
            </a:fld>
            <a:endParaRPr lang="en-US" dirty="0"/>
          </a:p>
        </p:txBody>
      </p:sp>
    </p:spTree>
    <p:extLst>
      <p:ext uri="{BB962C8B-B14F-4D97-AF65-F5344CB8AC3E}">
        <p14:creationId xmlns:p14="http://schemas.microsoft.com/office/powerpoint/2010/main" val="60090467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dirty="0"/>
          </a:p>
        </p:txBody>
      </p:sp>
      <p:sp>
        <p:nvSpPr>
          <p:cNvPr id="5129" name="Rectangle 8"/>
          <p:cNvSpPr>
            <a:spLocks noChangeArrowheads="1"/>
          </p:cNvSpPr>
          <p:nvPr/>
        </p:nvSpPr>
        <p:spPr bwMode="auto">
          <a:xfrm>
            <a:off x="762000" y="2057400"/>
            <a:ext cx="7696200" cy="3657600"/>
          </a:xfrm>
          <a:prstGeom prst="rect">
            <a:avLst/>
          </a:prstGeom>
          <a:noFill/>
          <a:ln w="12700">
            <a:noFill/>
            <a:miter lim="800000"/>
            <a:headEnd/>
            <a:tailEnd/>
          </a:ln>
        </p:spPr>
        <p:txBody>
          <a:bodyPr lIns="90488" tIns="44450" rIns="90488" bIns="44450"/>
          <a:lstStyle/>
          <a:p>
            <a:pPr marL="342900" indent="-342900" eaLnBrk="0" hangingPunct="0">
              <a:spcBef>
                <a:spcPct val="50000"/>
              </a:spcBef>
              <a:buFont typeface="Arial" panose="020B0604020202020204" pitchFamily="34" charset="0"/>
              <a:buChar char="•"/>
              <a:defRPr/>
            </a:pPr>
            <a:r>
              <a:rPr lang="en-US" sz="2000" dirty="0">
                <a:cs typeface="+mn-cs"/>
              </a:rPr>
              <a:t>Plan ahead to get in the correct lane before arriving at the intersection</a:t>
            </a:r>
          </a:p>
          <a:p>
            <a:pPr marL="342900" indent="-342900" eaLnBrk="0" hangingPunct="0">
              <a:spcBef>
                <a:spcPct val="50000"/>
              </a:spcBef>
              <a:buFont typeface="Arial" panose="020B0604020202020204" pitchFamily="34" charset="0"/>
              <a:buChar char="•"/>
              <a:defRPr/>
            </a:pPr>
            <a:r>
              <a:rPr lang="en-US" sz="2000" dirty="0">
                <a:cs typeface="+mn-cs"/>
              </a:rPr>
              <a:t>Don’t change lanes at an intersection. If you find yourself in the wrong lane, proceed normally and make the correction when you have more time.</a:t>
            </a:r>
          </a:p>
          <a:p>
            <a:pPr marL="342900" indent="-342900" eaLnBrk="0" hangingPunct="0">
              <a:spcBef>
                <a:spcPct val="50000"/>
              </a:spcBef>
              <a:buFont typeface="Arial" panose="020B0604020202020204" pitchFamily="34" charset="0"/>
              <a:buChar char="•"/>
              <a:defRPr/>
            </a:pPr>
            <a:r>
              <a:rPr lang="en-US" sz="2000" dirty="0">
                <a:cs typeface="+mn-cs"/>
              </a:rPr>
              <a:t>Use your turn signal deliberately, other drivers may make decisions based on what your signal is telling them.</a:t>
            </a:r>
          </a:p>
          <a:p>
            <a:pPr marL="342900" indent="-342900" eaLnBrk="0" hangingPunct="0">
              <a:spcBef>
                <a:spcPct val="50000"/>
              </a:spcBef>
              <a:buFont typeface="Arial" panose="020B0604020202020204" pitchFamily="34" charset="0"/>
              <a:buChar char="•"/>
              <a:defRPr/>
            </a:pPr>
            <a:r>
              <a:rPr lang="en-US" sz="2000" dirty="0">
                <a:cs typeface="+mn-cs"/>
              </a:rPr>
              <a:t>Keep your hands on the wheel and be prepared to brake by moving your foot to the brake pedal to prepare braking (i.e. Hover the Brake)</a:t>
            </a:r>
          </a:p>
        </p:txBody>
      </p:sp>
      <p:sp>
        <p:nvSpPr>
          <p:cNvPr id="5130" name="Rectangle 9"/>
          <p:cNvSpPr>
            <a:spLocks noGrp="1" noChangeArrowheads="1"/>
          </p:cNvSpPr>
          <p:nvPr>
            <p:ph type="title"/>
          </p:nvPr>
        </p:nvSpPr>
        <p:spPr/>
        <p:txBody>
          <a:bodyPr/>
          <a:lstStyle/>
          <a:p>
            <a:pPr eaLnBrk="1" hangingPunct="1"/>
            <a:r>
              <a:rPr lang="en-US" altLang="en-US" dirty="0"/>
              <a:t>Approach Strategy</a:t>
            </a:r>
          </a:p>
        </p:txBody>
      </p:sp>
      <p:sp>
        <p:nvSpPr>
          <p:cNvPr id="2" name="Slide Number Placeholder 1">
            <a:extLst>
              <a:ext uri="{FF2B5EF4-FFF2-40B4-BE49-F238E27FC236}">
                <a16:creationId xmlns:a16="http://schemas.microsoft.com/office/drawing/2014/main" id="{BD47A547-EFCF-54CD-9804-549C2F15FF59}"/>
              </a:ext>
            </a:extLst>
          </p:cNvPr>
          <p:cNvSpPr>
            <a:spLocks noGrp="1"/>
          </p:cNvSpPr>
          <p:nvPr>
            <p:ph type="sldNum" sz="quarter" idx="12"/>
          </p:nvPr>
        </p:nvSpPr>
        <p:spPr/>
        <p:txBody>
          <a:bodyPr/>
          <a:lstStyle/>
          <a:p>
            <a:pPr>
              <a:defRPr/>
            </a:pPr>
            <a:fld id="{083B02C4-578E-4A57-9B99-0EE79F1D5CBA}" type="slidenum">
              <a:rPr lang="en-US" smtClean="0"/>
              <a:pPr>
                <a:defRPr/>
              </a:pPr>
              <a:t>29</a:t>
            </a:fld>
            <a:endParaRPr lang="en-US" dirty="0"/>
          </a:p>
        </p:txBody>
      </p:sp>
    </p:spTree>
    <p:extLst>
      <p:ext uri="{BB962C8B-B14F-4D97-AF65-F5344CB8AC3E}">
        <p14:creationId xmlns:p14="http://schemas.microsoft.com/office/powerpoint/2010/main" val="406352748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2083" y="533400"/>
            <a:ext cx="7772400" cy="1143000"/>
          </a:xfrm>
        </p:spPr>
        <p:txBody>
          <a:bodyPr/>
          <a:lstStyle/>
          <a:p>
            <a:r>
              <a:rPr lang="en-US" sz="3600" dirty="0"/>
              <a:t>Are You a Good Driver?</a:t>
            </a:r>
            <a:endParaRPr lang="en-US" dirty="0"/>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3</a:t>
            </a:fld>
            <a:endParaRPr lang="en-US" dirty="0"/>
          </a:p>
        </p:txBody>
      </p:sp>
      <p:sp>
        <p:nvSpPr>
          <p:cNvPr id="5" name="Content Placeholder 2">
            <a:extLst>
              <a:ext uri="{FF2B5EF4-FFF2-40B4-BE49-F238E27FC236}">
                <a16:creationId xmlns:a16="http://schemas.microsoft.com/office/drawing/2014/main" id="{8EFFCE77-75FC-49E0-868D-BDEAAB25163B}"/>
              </a:ext>
            </a:extLst>
          </p:cNvPr>
          <p:cNvSpPr>
            <a:spLocks noGrp="1"/>
          </p:cNvSpPr>
          <p:nvPr>
            <p:ph idx="1"/>
          </p:nvPr>
        </p:nvSpPr>
        <p:spPr>
          <a:xfrm>
            <a:off x="457200" y="1676400"/>
            <a:ext cx="8458200" cy="4038600"/>
          </a:xfrm>
          <a:prstGeom prst="rect">
            <a:avLst/>
          </a:prstGeom>
        </p:spPr>
        <p:txBody>
          <a:bodyPr vert="horz" lIns="130039" tIns="65020" rIns="130039" bIns="65020" rtlCol="0">
            <a:noAutofit/>
          </a:bodyPr>
          <a:lstStyle>
            <a:lvl1pPr marL="487647" indent="-487647" algn="l" defTabSz="650197" rtl="0" eaLnBrk="1" latinLnBrk="0" hangingPunct="1">
              <a:spcBef>
                <a:spcPct val="20000"/>
              </a:spcBef>
              <a:buClr>
                <a:schemeClr val="accent2"/>
              </a:buClr>
              <a:buFont typeface="Arial"/>
              <a:buChar char="•"/>
              <a:defRPr sz="3700" kern="1200">
                <a:solidFill>
                  <a:schemeClr val="tx2"/>
                </a:solidFill>
                <a:latin typeface="+mn-lt"/>
                <a:ea typeface="+mn-ea"/>
                <a:cs typeface="Times New Roman"/>
              </a:defRPr>
            </a:lvl1pPr>
            <a:lvl2pPr marL="1056569" indent="-406374" algn="l" defTabSz="650197" rtl="0" eaLnBrk="1" latinLnBrk="0" hangingPunct="1">
              <a:spcBef>
                <a:spcPct val="20000"/>
              </a:spcBef>
              <a:buClr>
                <a:schemeClr val="accent2"/>
              </a:buClr>
              <a:buFont typeface="Arial"/>
              <a:buChar char="–"/>
              <a:defRPr sz="3400" kern="1200">
                <a:solidFill>
                  <a:schemeClr val="tx2"/>
                </a:solidFill>
                <a:latin typeface="+mn-lt"/>
                <a:ea typeface="+mn-ea"/>
                <a:cs typeface="Times New Roman"/>
              </a:defRPr>
            </a:lvl2pPr>
            <a:lvl3pPr marL="1467457" indent="-327356" algn="l" defTabSz="650197" rtl="0" eaLnBrk="1" latinLnBrk="0" hangingPunct="1">
              <a:spcBef>
                <a:spcPct val="20000"/>
              </a:spcBef>
              <a:buClr>
                <a:schemeClr val="accent2"/>
              </a:buClr>
              <a:buFont typeface="Arial"/>
              <a:buChar char="•"/>
              <a:defRPr sz="3100" kern="1200">
                <a:solidFill>
                  <a:schemeClr val="tx2"/>
                </a:solidFill>
                <a:latin typeface="+mn-lt"/>
                <a:ea typeface="+mn-ea"/>
                <a:cs typeface="Times New Roman"/>
              </a:defRPr>
            </a:lvl3pPr>
            <a:lvl4pPr marL="1785784" indent="-318325" algn="l" defTabSz="650197" rtl="0" eaLnBrk="1" latinLnBrk="0" hangingPunct="1">
              <a:spcBef>
                <a:spcPct val="20000"/>
              </a:spcBef>
              <a:buClr>
                <a:schemeClr val="accent2"/>
              </a:buClr>
              <a:buFont typeface="Arial"/>
              <a:buChar char="–"/>
              <a:defRPr sz="2800" kern="1200">
                <a:solidFill>
                  <a:schemeClr val="tx2"/>
                </a:solidFill>
                <a:latin typeface="+mn-lt"/>
                <a:ea typeface="+mn-ea"/>
                <a:cs typeface="Times New Roman"/>
              </a:defRPr>
            </a:lvl4pPr>
            <a:lvl5pPr marL="2113139" indent="-327356" algn="l" defTabSz="650197" rtl="0" eaLnBrk="1" latinLnBrk="0" hangingPunct="1">
              <a:spcBef>
                <a:spcPct val="20000"/>
              </a:spcBef>
              <a:buClr>
                <a:schemeClr val="accent2"/>
              </a:buClr>
              <a:buFont typeface="Arial"/>
              <a:buChar char="»"/>
              <a:defRPr sz="2600" kern="1200">
                <a:solidFill>
                  <a:schemeClr val="tx2"/>
                </a:solidFill>
                <a:latin typeface="+mn-lt"/>
                <a:ea typeface="+mn-ea"/>
                <a:cs typeface="Times New Roman"/>
              </a:defRPr>
            </a:lvl5pPr>
            <a:lvl6pPr marL="3576081" indent="-325098" algn="l" defTabSz="650197" rtl="0" eaLnBrk="1" latinLnBrk="0" hangingPunct="1">
              <a:spcBef>
                <a:spcPct val="20000"/>
              </a:spcBef>
              <a:buFont typeface="Arial"/>
              <a:buChar char="•"/>
              <a:defRPr sz="2800" kern="1200">
                <a:solidFill>
                  <a:schemeClr val="tx1"/>
                </a:solidFill>
                <a:latin typeface="+mn-lt"/>
                <a:ea typeface="+mn-ea"/>
                <a:cs typeface="+mn-cs"/>
              </a:defRPr>
            </a:lvl6pPr>
            <a:lvl7pPr marL="4226278" indent="-325098" algn="l" defTabSz="650197" rtl="0" eaLnBrk="1" latinLnBrk="0" hangingPunct="1">
              <a:spcBef>
                <a:spcPct val="20000"/>
              </a:spcBef>
              <a:buFont typeface="Arial"/>
              <a:buChar char="•"/>
              <a:defRPr sz="2800" kern="1200">
                <a:solidFill>
                  <a:schemeClr val="tx1"/>
                </a:solidFill>
                <a:latin typeface="+mn-lt"/>
                <a:ea typeface="+mn-ea"/>
                <a:cs typeface="+mn-cs"/>
              </a:defRPr>
            </a:lvl7pPr>
            <a:lvl8pPr marL="4876475" indent="-325098" algn="l" defTabSz="650197" rtl="0" eaLnBrk="1" latinLnBrk="0" hangingPunct="1">
              <a:spcBef>
                <a:spcPct val="20000"/>
              </a:spcBef>
              <a:buFont typeface="Arial"/>
              <a:buChar char="•"/>
              <a:defRPr sz="2800" kern="1200">
                <a:solidFill>
                  <a:schemeClr val="tx1"/>
                </a:solidFill>
                <a:latin typeface="+mn-lt"/>
                <a:ea typeface="+mn-ea"/>
                <a:cs typeface="+mn-cs"/>
              </a:defRPr>
            </a:lvl8pPr>
            <a:lvl9pPr marL="5526671" indent="-325098" algn="l" defTabSz="650197" rtl="0" eaLnBrk="1" latinLnBrk="0" hangingPunct="1">
              <a:spcBef>
                <a:spcPct val="20000"/>
              </a:spcBef>
              <a:buFont typeface="Arial"/>
              <a:buChar char="•"/>
              <a:defRPr sz="2800" kern="1200">
                <a:solidFill>
                  <a:schemeClr val="tx1"/>
                </a:solidFill>
                <a:latin typeface="+mn-lt"/>
                <a:ea typeface="+mn-ea"/>
                <a:cs typeface="+mn-cs"/>
              </a:defRPr>
            </a:lvl9pPr>
          </a:lstStyle>
          <a:p>
            <a:pPr>
              <a:buClrTx/>
              <a:buSzPct val="100000"/>
            </a:pPr>
            <a:r>
              <a:rPr lang="en-US" sz="2400" dirty="0">
                <a:solidFill>
                  <a:schemeClr val="tx1"/>
                </a:solidFill>
              </a:rPr>
              <a:t>Do you always drive the posted speed limit regardless of what the traffic is doing and how fast it is going?</a:t>
            </a:r>
          </a:p>
          <a:p>
            <a:pPr>
              <a:buClrTx/>
              <a:buSzPct val="100000"/>
            </a:pPr>
            <a:r>
              <a:rPr lang="en-US" sz="2400" dirty="0">
                <a:solidFill>
                  <a:schemeClr val="tx1"/>
                </a:solidFill>
              </a:rPr>
              <a:t>Do you plan ahead for weather conditions and construction hazards when planning your daily routes?</a:t>
            </a:r>
          </a:p>
          <a:p>
            <a:pPr>
              <a:buClrTx/>
              <a:buSzPct val="100000"/>
            </a:pPr>
            <a:r>
              <a:rPr lang="en-US" sz="2400" dirty="0">
                <a:solidFill>
                  <a:schemeClr val="tx1"/>
                </a:solidFill>
              </a:rPr>
              <a:t>Do you alert other drivers to your actions using your turn signals?</a:t>
            </a:r>
          </a:p>
          <a:p>
            <a:pPr>
              <a:buClrTx/>
              <a:buSzPct val="100000"/>
            </a:pPr>
            <a:r>
              <a:rPr lang="en-US" sz="2400" dirty="0">
                <a:solidFill>
                  <a:schemeClr val="tx1"/>
                </a:solidFill>
              </a:rPr>
              <a:t>Do you always wear a safety belt and require all your passengers to do the same?</a:t>
            </a:r>
          </a:p>
          <a:p>
            <a:pPr>
              <a:buClrTx/>
              <a:buSzPct val="100000"/>
            </a:pPr>
            <a:r>
              <a:rPr lang="en-US" sz="2400" dirty="0">
                <a:solidFill>
                  <a:schemeClr val="tx1"/>
                </a:solidFill>
              </a:rPr>
              <a:t>Do you text when driving?</a:t>
            </a:r>
          </a:p>
          <a:p>
            <a:pPr>
              <a:buClrTx/>
              <a:buSzPct val="100000"/>
            </a:pPr>
            <a:r>
              <a:rPr lang="en-US" sz="2400" dirty="0">
                <a:solidFill>
                  <a:schemeClr val="tx1"/>
                </a:solidFill>
              </a:rPr>
              <a:t>Do you ride too closely behind cars in front of you?</a:t>
            </a:r>
          </a:p>
        </p:txBody>
      </p:sp>
    </p:spTree>
    <p:extLst>
      <p:ext uri="{BB962C8B-B14F-4D97-AF65-F5344CB8AC3E}">
        <p14:creationId xmlns:p14="http://schemas.microsoft.com/office/powerpoint/2010/main" val="3434449778"/>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dirty="0"/>
              <a:t>Key Points</a:t>
            </a:r>
          </a:p>
        </p:txBody>
      </p:sp>
      <p:sp>
        <p:nvSpPr>
          <p:cNvPr id="2" name="Rectangle 1"/>
          <p:cNvSpPr/>
          <p:nvPr/>
        </p:nvSpPr>
        <p:spPr>
          <a:xfrm>
            <a:off x="762000" y="1713963"/>
            <a:ext cx="7696200" cy="3893374"/>
          </a:xfrm>
          <a:prstGeom prst="rect">
            <a:avLst/>
          </a:prstGeom>
        </p:spPr>
        <p:txBody>
          <a:bodyPr wrap="square">
            <a:spAutoFit/>
          </a:bodyPr>
          <a:lstStyle/>
          <a:p>
            <a:pPr marL="342900" indent="-342900" eaLnBrk="1" hangingPunct="1">
              <a:spcBef>
                <a:spcPts val="600"/>
              </a:spcBef>
              <a:spcAft>
                <a:spcPts val="0"/>
              </a:spcAft>
              <a:buClrTx/>
              <a:buFont typeface="+mj-lt"/>
              <a:buAutoNum type="arabicPeriod"/>
            </a:pPr>
            <a:r>
              <a:rPr lang="en-US" sz="1600" dirty="0"/>
              <a:t>Two seconds is considered a safe following distance for a F-150 pick-up?</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dirty="0"/>
              <a:t>True</a:t>
            </a:r>
          </a:p>
          <a:p>
            <a:pPr marL="685800" lvl="1" indent="-228600" eaLnBrk="1" hangingPunct="1">
              <a:spcBef>
                <a:spcPts val="600"/>
              </a:spcBef>
              <a:spcAft>
                <a:spcPts val="0"/>
              </a:spcAft>
              <a:buClrTx/>
              <a:buSzPct val="70000"/>
              <a:buFont typeface="+mj-lt"/>
              <a:buAutoNum type="alphaLcPeriod"/>
            </a:pPr>
            <a:r>
              <a:rPr lang="en-US" altLang="en-US" sz="1400" dirty="0"/>
              <a:t>False</a:t>
            </a:r>
          </a:p>
          <a:p>
            <a:pPr marL="342900" indent="-342900">
              <a:spcBef>
                <a:spcPts val="600"/>
              </a:spcBef>
              <a:spcAft>
                <a:spcPts val="0"/>
              </a:spcAft>
              <a:buFont typeface="+mj-lt"/>
              <a:buAutoNum type="arabicPeriod"/>
            </a:pPr>
            <a:r>
              <a:rPr lang="en-US" sz="1600" dirty="0"/>
              <a:t>To help with faster reaction time use the “Hover the Brake” technique.        </a:t>
            </a:r>
          </a:p>
          <a:p>
            <a:pPr lvl="1" eaLnBrk="1" hangingPunct="1">
              <a:spcBef>
                <a:spcPts val="600"/>
              </a:spcBef>
              <a:spcAft>
                <a:spcPts val="0"/>
              </a:spcAft>
              <a:buClrTx/>
              <a:buSzPct val="70000"/>
              <a:buFont typeface="+mj-lt"/>
              <a:buAutoNum type="alphaLcPeriod"/>
            </a:pPr>
            <a:r>
              <a:rPr lang="en-US" altLang="en-US" sz="1400" dirty="0"/>
              <a:t>   True</a:t>
            </a:r>
          </a:p>
          <a:p>
            <a:pPr lvl="1" eaLnBrk="1" hangingPunct="1">
              <a:spcBef>
                <a:spcPts val="600"/>
              </a:spcBef>
              <a:spcAft>
                <a:spcPts val="0"/>
              </a:spcAft>
              <a:buClrTx/>
              <a:buSzPct val="70000"/>
              <a:buFont typeface="+mj-lt"/>
              <a:buAutoNum type="alphaLcPeriod"/>
            </a:pPr>
            <a:r>
              <a:rPr lang="en-US" altLang="en-US" sz="1400" dirty="0"/>
              <a:t>   False</a:t>
            </a:r>
          </a:p>
          <a:p>
            <a:pPr marL="342900" indent="-342900">
              <a:spcBef>
                <a:spcPts val="600"/>
              </a:spcBef>
              <a:spcAft>
                <a:spcPts val="0"/>
              </a:spcAft>
              <a:buFont typeface="+mj-lt"/>
              <a:buAutoNum type="arabicPeriod"/>
            </a:pPr>
            <a:r>
              <a:rPr lang="en-US" sz="1600" dirty="0"/>
              <a:t>You should stay at least two car lengths back from the car in front of you when at a stop sign or red light.</a:t>
            </a:r>
          </a:p>
          <a:p>
            <a:pPr lvl="1" eaLnBrk="1" hangingPunct="1">
              <a:spcBef>
                <a:spcPts val="600"/>
              </a:spcBef>
              <a:spcAft>
                <a:spcPts val="0"/>
              </a:spcAft>
              <a:buClrTx/>
              <a:buSzPct val="70000"/>
              <a:buFont typeface="+mj-lt"/>
              <a:buAutoNum type="alphaLcPeriod"/>
            </a:pPr>
            <a:r>
              <a:rPr lang="en-US" altLang="en-US" sz="1400" dirty="0"/>
              <a:t>   True		</a:t>
            </a:r>
          </a:p>
          <a:p>
            <a:pPr lvl="1" eaLnBrk="1" hangingPunct="1">
              <a:spcBef>
                <a:spcPts val="600"/>
              </a:spcBef>
              <a:spcAft>
                <a:spcPts val="0"/>
              </a:spcAft>
              <a:buClrTx/>
              <a:buSzPct val="70000"/>
              <a:buFont typeface="+mj-lt"/>
              <a:buAutoNum type="alphaLcPeriod"/>
            </a:pPr>
            <a:r>
              <a:rPr lang="en-US" altLang="en-US" sz="1400" dirty="0"/>
              <a:t>   False		</a:t>
            </a:r>
          </a:p>
          <a:p>
            <a:pPr marL="347663" lvl="1" indent="-347663" eaLnBrk="1" hangingPunct="1">
              <a:spcBef>
                <a:spcPts val="600"/>
              </a:spcBef>
              <a:spcAft>
                <a:spcPts val="0"/>
              </a:spcAft>
              <a:buClrTx/>
              <a:buSzPct val="70000"/>
            </a:pPr>
            <a:r>
              <a:rPr lang="en-US" sz="1600" dirty="0"/>
              <a:t>4</a:t>
            </a:r>
            <a:r>
              <a:rPr lang="en-US" sz="1400" dirty="0"/>
              <a:t>.     </a:t>
            </a:r>
            <a:r>
              <a:rPr lang="en-US" sz="1600" dirty="0"/>
              <a:t>How long should you pause </a:t>
            </a:r>
            <a:r>
              <a:rPr lang="en-US" sz="1600"/>
              <a:t>before going </a:t>
            </a:r>
            <a:r>
              <a:rPr lang="en-US" sz="1600" dirty="0"/>
              <a:t>through an intersection?. </a:t>
            </a:r>
            <a:endParaRPr lang="en-US" altLang="en-US" sz="1400" dirty="0"/>
          </a:p>
          <a:p>
            <a:pPr lvl="1" eaLnBrk="1" hangingPunct="1">
              <a:spcBef>
                <a:spcPts val="600"/>
              </a:spcBef>
              <a:spcAft>
                <a:spcPts val="0"/>
              </a:spcAft>
              <a:buClrTx/>
              <a:buSzPct val="70000"/>
              <a:buFont typeface="+mj-lt"/>
              <a:buAutoNum type="alphaLcPeriod"/>
            </a:pPr>
            <a:r>
              <a:rPr lang="en-US" altLang="en-US" sz="1400" dirty="0"/>
              <a:t>   1 to 2		c. 3 to 4</a:t>
            </a:r>
          </a:p>
          <a:p>
            <a:pPr lvl="1" eaLnBrk="1" hangingPunct="1">
              <a:spcBef>
                <a:spcPts val="600"/>
              </a:spcBef>
              <a:spcAft>
                <a:spcPts val="0"/>
              </a:spcAft>
              <a:buClrTx/>
              <a:buSzPct val="70000"/>
              <a:buFont typeface="+mj-lt"/>
              <a:buAutoNum type="alphaLcPeriod"/>
            </a:pPr>
            <a:r>
              <a:rPr lang="en-US" altLang="en-US" sz="1400" dirty="0"/>
              <a:t>   2 to 3		d. 4 to 5</a:t>
            </a:r>
          </a:p>
        </p:txBody>
      </p:sp>
      <p:sp>
        <p:nvSpPr>
          <p:cNvPr id="3" name="Slide Number Placeholder 2">
            <a:extLst>
              <a:ext uri="{FF2B5EF4-FFF2-40B4-BE49-F238E27FC236}">
                <a16:creationId xmlns:a16="http://schemas.microsoft.com/office/drawing/2014/main" id="{F4D29D2A-BCCB-F970-0A0B-FC82B1026BF4}"/>
              </a:ext>
            </a:extLst>
          </p:cNvPr>
          <p:cNvSpPr>
            <a:spLocks noGrp="1"/>
          </p:cNvSpPr>
          <p:nvPr>
            <p:ph type="sldNum" sz="quarter" idx="12"/>
          </p:nvPr>
        </p:nvSpPr>
        <p:spPr/>
        <p:txBody>
          <a:bodyPr/>
          <a:lstStyle/>
          <a:p>
            <a:pPr>
              <a:defRPr/>
            </a:pPr>
            <a:fld id="{C46CB010-865E-43A3-B343-9D274A69DE56}" type="slidenum">
              <a:rPr lang="en-US" smtClean="0"/>
              <a:pPr>
                <a:defRPr/>
              </a:pPr>
              <a:t>30</a:t>
            </a:fld>
            <a:endParaRPr lang="en-US" dirty="0"/>
          </a:p>
        </p:txBody>
      </p:sp>
    </p:spTree>
    <p:extLst>
      <p:ext uri="{BB962C8B-B14F-4D97-AF65-F5344CB8AC3E}">
        <p14:creationId xmlns:p14="http://schemas.microsoft.com/office/powerpoint/2010/main" val="37947034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5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animEffect transition="in" filter="fade">
                                      <p:cBhvr>
                                        <p:cTn id="27" dur="500"/>
                                        <p:tgtEl>
                                          <p:spTgt spid="2">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500"/>
                                        <p:tgtEl>
                                          <p:spTgt spid="2">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animEffect transition="in" filter="fade">
                                      <p:cBhvr>
                                        <p:cTn id="42" dur="500"/>
                                        <p:tgtEl>
                                          <p:spTgt spid="2">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animEffect transition="in" filter="fade">
                                      <p:cBhvr>
                                        <p:cTn id="47" dur="500"/>
                                        <p:tgtEl>
                                          <p:spTgt spid="2">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
                                            <p:txEl>
                                              <p:pRg st="5" end="5"/>
                                            </p:txEl>
                                          </p:spTgt>
                                        </p:tgtEl>
                                        <p:attrNameLst>
                                          <p:attrName>style.visibility</p:attrName>
                                        </p:attrNameLst>
                                      </p:cBhvr>
                                      <p:to>
                                        <p:strVal val="visible"/>
                                      </p:to>
                                    </p:set>
                                    <p:animEffect transition="in" filter="fade">
                                      <p:cBhvr>
                                        <p:cTn id="52" dur="500"/>
                                        <p:tgtEl>
                                          <p:spTgt spid="2">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fade">
                                      <p:cBhvr>
                                        <p:cTn id="57" dur="500"/>
                                        <p:tgtEl>
                                          <p:spTgt spid="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Effect transition="in" filter="fade">
                                      <p:cBhvr>
                                        <p:cTn id="62"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dirty="0"/>
              <a:t>Following Too Close</a:t>
            </a:r>
            <a:br>
              <a:rPr lang="en-US" altLang="en-US" i="0" dirty="0"/>
            </a:br>
            <a:r>
              <a:rPr lang="en-US" altLang="en-US" sz="3200" i="0" dirty="0"/>
              <a:t>“Tailgating”</a:t>
            </a:r>
            <a:endParaRPr lang="en-US" altLang="en-US" sz="3200" b="1" i="0" dirty="0">
              <a:latin typeface="Arial" charset="0"/>
              <a:cs typeface="Arial" charset="0"/>
            </a:endParaRPr>
          </a:p>
        </p:txBody>
      </p:sp>
      <p:sp>
        <p:nvSpPr>
          <p:cNvPr id="2" name="Slide Number Placeholder 1">
            <a:extLst>
              <a:ext uri="{FF2B5EF4-FFF2-40B4-BE49-F238E27FC236}">
                <a16:creationId xmlns:a16="http://schemas.microsoft.com/office/drawing/2014/main" id="{AD7499B8-430C-4A46-F351-CBB2F2C84673}"/>
              </a:ext>
            </a:extLst>
          </p:cNvPr>
          <p:cNvSpPr>
            <a:spLocks noGrp="1"/>
          </p:cNvSpPr>
          <p:nvPr>
            <p:ph type="sldNum" sz="quarter" idx="12"/>
          </p:nvPr>
        </p:nvSpPr>
        <p:spPr/>
        <p:txBody>
          <a:bodyPr/>
          <a:lstStyle/>
          <a:p>
            <a:pPr>
              <a:defRPr/>
            </a:pPr>
            <a:fld id="{4BC82CB8-32D3-493F-BA4D-C698C2FBA453}" type="slidenum">
              <a:rPr lang="en-US" smtClean="0"/>
              <a:pPr>
                <a:defRPr/>
              </a:pPr>
              <a:t>4</a:t>
            </a:fld>
            <a:endParaRPr lang="en-US" dirty="0"/>
          </a:p>
        </p:txBody>
      </p:sp>
    </p:spTree>
    <p:extLst>
      <p:ext uri="{BB962C8B-B14F-4D97-AF65-F5344CB8AC3E}">
        <p14:creationId xmlns:p14="http://schemas.microsoft.com/office/powerpoint/2010/main" val="35252800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What Is Tailgating?</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5</a:t>
            </a:fld>
            <a:endParaRPr lang="en-US" dirty="0"/>
          </a:p>
        </p:txBody>
      </p:sp>
      <p:pic>
        <p:nvPicPr>
          <p:cNvPr id="6" name="Picture 5">
            <a:extLst>
              <a:ext uri="{FF2B5EF4-FFF2-40B4-BE49-F238E27FC236}">
                <a16:creationId xmlns:a16="http://schemas.microsoft.com/office/drawing/2014/main" id="{5872F34F-B90E-4DAA-9C22-B2E4E00A9E4E}"/>
              </a:ext>
            </a:extLst>
          </p:cNvPr>
          <p:cNvPicPr>
            <a:picLocks noChangeAspect="1"/>
          </p:cNvPicPr>
          <p:nvPr/>
        </p:nvPicPr>
        <p:blipFill>
          <a:blip r:embed="rId3"/>
          <a:stretch>
            <a:fillRect/>
          </a:stretch>
        </p:blipFill>
        <p:spPr>
          <a:xfrm>
            <a:off x="587939" y="1828800"/>
            <a:ext cx="7968121" cy="4224855"/>
          </a:xfrm>
          <a:prstGeom prst="rect">
            <a:avLst/>
          </a:prstGeom>
        </p:spPr>
      </p:pic>
    </p:spTree>
    <p:extLst>
      <p:ext uri="{BB962C8B-B14F-4D97-AF65-F5344CB8AC3E}">
        <p14:creationId xmlns:p14="http://schemas.microsoft.com/office/powerpoint/2010/main" val="349130363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Safe Following Distance</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6</a:t>
            </a:fld>
            <a:endParaRPr lang="en-US" dirty="0"/>
          </a:p>
        </p:txBody>
      </p:sp>
      <p:sp>
        <p:nvSpPr>
          <p:cNvPr id="5" name="Rectangle 4">
            <a:extLst>
              <a:ext uri="{FF2B5EF4-FFF2-40B4-BE49-F238E27FC236}">
                <a16:creationId xmlns:a16="http://schemas.microsoft.com/office/drawing/2014/main" id="{ED80D07D-45AB-43A3-8FCB-02766379273D}"/>
              </a:ext>
            </a:extLst>
          </p:cNvPr>
          <p:cNvSpPr>
            <a:spLocks noChangeArrowheads="1"/>
          </p:cNvSpPr>
          <p:nvPr/>
        </p:nvSpPr>
        <p:spPr bwMode="auto">
          <a:xfrm>
            <a:off x="539750" y="1989138"/>
            <a:ext cx="7623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2" tIns="45246" rIns="92052" bIns="45246">
            <a:spAutoFit/>
          </a:bodyPr>
          <a:lstStyle/>
          <a:p>
            <a:pPr algn="ctr" defTabSz="923925" eaLnBrk="0" hangingPunct="0"/>
            <a:r>
              <a:rPr lang="en-US" sz="2600" b="1" dirty="0">
                <a:latin typeface="Arial" pitchFamily="34" charset="0"/>
                <a:cs typeface="+mn-cs"/>
              </a:rPr>
              <a:t>Passenger Vehicles – Bucket / Digger Trucks</a:t>
            </a:r>
          </a:p>
        </p:txBody>
      </p:sp>
      <p:sp>
        <p:nvSpPr>
          <p:cNvPr id="7" name="Rectangle 5">
            <a:extLst>
              <a:ext uri="{FF2B5EF4-FFF2-40B4-BE49-F238E27FC236}">
                <a16:creationId xmlns:a16="http://schemas.microsoft.com/office/drawing/2014/main" id="{A9AFE120-AA82-40FB-B145-D4354052ECF8}"/>
              </a:ext>
            </a:extLst>
          </p:cNvPr>
          <p:cNvSpPr>
            <a:spLocks noChangeArrowheads="1"/>
          </p:cNvSpPr>
          <p:nvPr/>
        </p:nvSpPr>
        <p:spPr bwMode="auto">
          <a:xfrm>
            <a:off x="227013" y="2781300"/>
            <a:ext cx="85375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2" tIns="45246" rIns="92052" bIns="45246">
            <a:spAutoFit/>
          </a:bodyPr>
          <a:lstStyle/>
          <a:p>
            <a:pPr marL="455613" lvl="1" defTabSz="923925" eaLnBrk="0" hangingPunct="0">
              <a:tabLst>
                <a:tab pos="682625" algn="l"/>
                <a:tab pos="2960688" algn="l"/>
                <a:tab pos="5238750" algn="l"/>
              </a:tabLst>
            </a:pPr>
            <a:r>
              <a:rPr lang="en-US" sz="2200" b="1" u="sng">
                <a:latin typeface="Arial" pitchFamily="34" charset="0"/>
                <a:cs typeface="+mn-cs"/>
              </a:rPr>
              <a:t>Vehicle Type        Vehicle Length       Seconds Behind</a:t>
            </a:r>
          </a:p>
        </p:txBody>
      </p:sp>
      <p:sp>
        <p:nvSpPr>
          <p:cNvPr id="8" name="Rectangle 7">
            <a:extLst>
              <a:ext uri="{FF2B5EF4-FFF2-40B4-BE49-F238E27FC236}">
                <a16:creationId xmlns:a16="http://schemas.microsoft.com/office/drawing/2014/main" id="{FD37FBC8-44BC-498C-9073-FF38D08A31FC}"/>
              </a:ext>
            </a:extLst>
          </p:cNvPr>
          <p:cNvSpPr>
            <a:spLocks noChangeArrowheads="1"/>
          </p:cNvSpPr>
          <p:nvPr/>
        </p:nvSpPr>
        <p:spPr bwMode="auto">
          <a:xfrm>
            <a:off x="539750" y="3500438"/>
            <a:ext cx="2813050" cy="101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000" b="1" dirty="0">
                <a:latin typeface="Arial" pitchFamily="34" charset="0"/>
                <a:cs typeface="+mn-cs"/>
              </a:rPr>
              <a:t>Passenger Vehicles:</a:t>
            </a:r>
          </a:p>
          <a:p>
            <a:pPr defTabSz="923925" eaLnBrk="0" hangingPunct="0"/>
            <a:r>
              <a:rPr lang="en-US" sz="2000" b="1" dirty="0">
                <a:latin typeface="Arial" pitchFamily="34" charset="0"/>
                <a:cs typeface="+mn-cs"/>
              </a:rPr>
              <a:t>Bucket / Digger Trucks:</a:t>
            </a:r>
          </a:p>
        </p:txBody>
      </p:sp>
      <p:sp>
        <p:nvSpPr>
          <p:cNvPr id="9" name="Rectangle 10">
            <a:extLst>
              <a:ext uri="{FF2B5EF4-FFF2-40B4-BE49-F238E27FC236}">
                <a16:creationId xmlns:a16="http://schemas.microsoft.com/office/drawing/2014/main" id="{CD0F25EE-0048-46ED-BED6-862C8DDFC4B5}"/>
              </a:ext>
            </a:extLst>
          </p:cNvPr>
          <p:cNvSpPr>
            <a:spLocks noChangeArrowheads="1"/>
          </p:cNvSpPr>
          <p:nvPr/>
        </p:nvSpPr>
        <p:spPr bwMode="auto">
          <a:xfrm>
            <a:off x="3281055" y="3494359"/>
            <a:ext cx="1854628" cy="1661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         </a:t>
            </a:r>
            <a:r>
              <a:rPr lang="en-US" sz="2000" b="1" dirty="0">
                <a:latin typeface="Arial" pitchFamily="34" charset="0"/>
                <a:cs typeface="+mn-cs"/>
              </a:rPr>
              <a:t>20 Feet</a:t>
            </a:r>
          </a:p>
          <a:p>
            <a:pPr defTabSz="923925" eaLnBrk="0" hangingPunct="0"/>
            <a:r>
              <a:rPr lang="en-US" sz="2000" b="1" dirty="0">
                <a:latin typeface="Arial" pitchFamily="34" charset="0"/>
                <a:cs typeface="+mn-cs"/>
              </a:rPr>
              <a:t>Up to 30 Feet</a:t>
            </a:r>
          </a:p>
          <a:p>
            <a:pPr defTabSz="923925" eaLnBrk="0" hangingPunct="0"/>
            <a:r>
              <a:rPr lang="en-US" sz="2000" b="1" dirty="0">
                <a:latin typeface="Arial" pitchFamily="34" charset="0"/>
                <a:cs typeface="+mn-cs"/>
              </a:rPr>
              <a:t> 31 to 40 Feet</a:t>
            </a:r>
          </a:p>
          <a:p>
            <a:pPr defTabSz="923925" eaLnBrk="0" hangingPunct="0"/>
            <a:r>
              <a:rPr lang="en-US" sz="2000" b="1" dirty="0">
                <a:latin typeface="Arial" pitchFamily="34" charset="0"/>
                <a:cs typeface="+mn-cs"/>
              </a:rPr>
              <a:t> 41 to 50 Feet</a:t>
            </a:r>
          </a:p>
          <a:p>
            <a:pPr defTabSz="923925" eaLnBrk="0" hangingPunct="0"/>
            <a:r>
              <a:rPr lang="en-US" sz="2000" b="1" dirty="0">
                <a:latin typeface="Arial" pitchFamily="34" charset="0"/>
                <a:cs typeface="+mn-cs"/>
              </a:rPr>
              <a:t> 51 to 60 Feet</a:t>
            </a:r>
          </a:p>
        </p:txBody>
      </p:sp>
      <p:sp>
        <p:nvSpPr>
          <p:cNvPr id="10" name="Rectangle 17">
            <a:extLst>
              <a:ext uri="{FF2B5EF4-FFF2-40B4-BE49-F238E27FC236}">
                <a16:creationId xmlns:a16="http://schemas.microsoft.com/office/drawing/2014/main" id="{4963F25F-B6F4-4A02-B804-BE3DFD5EDD78}"/>
              </a:ext>
            </a:extLst>
          </p:cNvPr>
          <p:cNvSpPr>
            <a:spLocks noChangeArrowheads="1"/>
          </p:cNvSpPr>
          <p:nvPr/>
        </p:nvSpPr>
        <p:spPr bwMode="auto">
          <a:xfrm>
            <a:off x="6637760" y="3538799"/>
            <a:ext cx="307858" cy="39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000" b="1" dirty="0">
                <a:latin typeface="Arial" pitchFamily="34" charset="0"/>
                <a:cs typeface="+mn-cs"/>
              </a:rPr>
              <a:t>2</a:t>
            </a:r>
          </a:p>
        </p:txBody>
      </p:sp>
      <p:sp>
        <p:nvSpPr>
          <p:cNvPr id="11" name="Rectangle 17">
            <a:extLst>
              <a:ext uri="{FF2B5EF4-FFF2-40B4-BE49-F238E27FC236}">
                <a16:creationId xmlns:a16="http://schemas.microsoft.com/office/drawing/2014/main" id="{912F2180-CC68-494E-B42D-4D00A59EC217}"/>
              </a:ext>
            </a:extLst>
          </p:cNvPr>
          <p:cNvSpPr>
            <a:spLocks noChangeArrowheads="1"/>
          </p:cNvSpPr>
          <p:nvPr/>
        </p:nvSpPr>
        <p:spPr bwMode="auto">
          <a:xfrm>
            <a:off x="6637760" y="3816581"/>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3</a:t>
            </a:r>
          </a:p>
        </p:txBody>
      </p:sp>
      <p:sp>
        <p:nvSpPr>
          <p:cNvPr id="12" name="Rectangle 17">
            <a:extLst>
              <a:ext uri="{FF2B5EF4-FFF2-40B4-BE49-F238E27FC236}">
                <a16:creationId xmlns:a16="http://schemas.microsoft.com/office/drawing/2014/main" id="{7DD01AF6-A83D-4D57-96C2-C4AE64B0D426}"/>
              </a:ext>
            </a:extLst>
          </p:cNvPr>
          <p:cNvSpPr>
            <a:spLocks noChangeArrowheads="1"/>
          </p:cNvSpPr>
          <p:nvPr/>
        </p:nvSpPr>
        <p:spPr bwMode="auto">
          <a:xfrm>
            <a:off x="6628198" y="4109770"/>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52" tIns="45246" rIns="92052" bIns="45246">
            <a:spAutoFit/>
          </a:bodyPr>
          <a:lstStyle/>
          <a:p>
            <a:pPr defTabSz="923925" eaLnBrk="0" hangingPunct="0"/>
            <a:r>
              <a:rPr lang="en-US" sz="2200" b="1" dirty="0">
                <a:latin typeface="Arial" pitchFamily="34" charset="0"/>
                <a:cs typeface="+mn-cs"/>
              </a:rPr>
              <a:t>4</a:t>
            </a:r>
          </a:p>
        </p:txBody>
      </p:sp>
      <p:sp>
        <p:nvSpPr>
          <p:cNvPr id="13" name="Rectangle 17">
            <a:extLst>
              <a:ext uri="{FF2B5EF4-FFF2-40B4-BE49-F238E27FC236}">
                <a16:creationId xmlns:a16="http://schemas.microsoft.com/office/drawing/2014/main" id="{96B9AE5D-046C-4295-9BB5-3BAC83361A83}"/>
              </a:ext>
            </a:extLst>
          </p:cNvPr>
          <p:cNvSpPr>
            <a:spLocks noChangeArrowheads="1"/>
          </p:cNvSpPr>
          <p:nvPr/>
        </p:nvSpPr>
        <p:spPr bwMode="auto">
          <a:xfrm>
            <a:off x="6628198" y="4420162"/>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5</a:t>
            </a:r>
          </a:p>
        </p:txBody>
      </p:sp>
      <p:sp>
        <p:nvSpPr>
          <p:cNvPr id="15" name="Rectangle 17">
            <a:extLst>
              <a:ext uri="{FF2B5EF4-FFF2-40B4-BE49-F238E27FC236}">
                <a16:creationId xmlns:a16="http://schemas.microsoft.com/office/drawing/2014/main" id="{37737362-DA39-43FE-B88A-579035168600}"/>
              </a:ext>
            </a:extLst>
          </p:cNvPr>
          <p:cNvSpPr>
            <a:spLocks noChangeArrowheads="1"/>
          </p:cNvSpPr>
          <p:nvPr/>
        </p:nvSpPr>
        <p:spPr bwMode="auto">
          <a:xfrm>
            <a:off x="6637760" y="4725182"/>
            <a:ext cx="3429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52" tIns="45246" rIns="92052" bIns="45246">
            <a:spAutoFit/>
          </a:bodyPr>
          <a:lstStyle/>
          <a:p>
            <a:pPr defTabSz="923925" eaLnBrk="0" hangingPunct="0"/>
            <a:r>
              <a:rPr lang="en-US" sz="2200" b="1" dirty="0">
                <a:latin typeface="Arial" pitchFamily="34" charset="0"/>
                <a:cs typeface="+mn-cs"/>
              </a:rPr>
              <a:t>6</a:t>
            </a:r>
          </a:p>
        </p:txBody>
      </p:sp>
      <p:sp>
        <p:nvSpPr>
          <p:cNvPr id="16" name="Rectangle 23">
            <a:extLst>
              <a:ext uri="{FF2B5EF4-FFF2-40B4-BE49-F238E27FC236}">
                <a16:creationId xmlns:a16="http://schemas.microsoft.com/office/drawing/2014/main" id="{994B1537-0791-4883-8A56-2099322BAEAB}"/>
              </a:ext>
            </a:extLst>
          </p:cNvPr>
          <p:cNvSpPr>
            <a:spLocks noChangeArrowheads="1"/>
          </p:cNvSpPr>
          <p:nvPr/>
        </p:nvSpPr>
        <p:spPr bwMode="auto">
          <a:xfrm>
            <a:off x="209550" y="5547910"/>
            <a:ext cx="8572500" cy="83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91" tIns="45246" rIns="90491" bIns="45246">
            <a:spAutoFit/>
          </a:bodyPr>
          <a:lstStyle/>
          <a:p>
            <a:pPr algn="ctr" defTabSz="898525" eaLnBrk="0" hangingPunct="0"/>
            <a:r>
              <a:rPr lang="en-US" sz="2400" b="1" dirty="0">
                <a:solidFill>
                  <a:schemeClr val="tx2"/>
                </a:solidFill>
                <a:latin typeface="Arial" pitchFamily="34" charset="0"/>
                <a:cs typeface="+mn-cs"/>
              </a:rPr>
              <a:t>NOTE: Leave additional space for larger vehicles and     inclement weather!</a:t>
            </a:r>
          </a:p>
        </p:txBody>
      </p:sp>
      <p:sp>
        <p:nvSpPr>
          <p:cNvPr id="14" name="Left Brace 13">
            <a:extLst>
              <a:ext uri="{FF2B5EF4-FFF2-40B4-BE49-F238E27FC236}">
                <a16:creationId xmlns:a16="http://schemas.microsoft.com/office/drawing/2014/main" id="{9C50AEA8-6590-493A-8C6C-F0142E2C4C35}"/>
              </a:ext>
            </a:extLst>
          </p:cNvPr>
          <p:cNvSpPr/>
          <p:nvPr/>
        </p:nvSpPr>
        <p:spPr bwMode="auto">
          <a:xfrm>
            <a:off x="2636414" y="3936402"/>
            <a:ext cx="609599" cy="830039"/>
          </a:xfrm>
          <a:prstGeom prst="leftBrace">
            <a:avLst>
              <a:gd name="adj1" fmla="val 8333"/>
              <a:gd name="adj2" fmla="val 41796"/>
            </a:avLst>
          </a:prstGeom>
          <a:ln>
            <a:solidFill>
              <a:srgbClr val="C00000"/>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8736899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Why 2 Seconds or More?</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7</a:t>
            </a:fld>
            <a:endParaRPr lang="en-US" dirty="0"/>
          </a:p>
        </p:txBody>
      </p:sp>
      <p:sp>
        <p:nvSpPr>
          <p:cNvPr id="7" name="Rectangle 4">
            <a:extLst>
              <a:ext uri="{FF2B5EF4-FFF2-40B4-BE49-F238E27FC236}">
                <a16:creationId xmlns:a16="http://schemas.microsoft.com/office/drawing/2014/main" id="{93149B16-637A-4FAC-B9C3-C943FEE54155}"/>
              </a:ext>
            </a:extLst>
          </p:cNvPr>
          <p:cNvSpPr>
            <a:spLocks noChangeArrowheads="1"/>
          </p:cNvSpPr>
          <p:nvPr/>
        </p:nvSpPr>
        <p:spPr bwMode="auto">
          <a:xfrm>
            <a:off x="685800" y="1947857"/>
            <a:ext cx="8208962" cy="39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2" tIns="45246" rIns="92052" bIns="45246">
            <a:spAutoFit/>
          </a:bodyPr>
          <a:lstStyle/>
          <a:p>
            <a:pPr marL="342900" indent="-342900" defTabSz="923925" eaLnBrk="0" hangingPunct="0">
              <a:spcBef>
                <a:spcPts val="1200"/>
              </a:spcBef>
              <a:spcAft>
                <a:spcPts val="1200"/>
              </a:spcAft>
              <a:buClr>
                <a:schemeClr val="tx2"/>
              </a:buClr>
              <a:buFontTx/>
              <a:buAutoNum type="arabicPeriod"/>
            </a:pPr>
            <a:r>
              <a:rPr lang="en-US" sz="2400" dirty="0"/>
              <a:t>Vehicles are hard to stop.</a:t>
            </a:r>
            <a:br>
              <a:rPr lang="en-US" sz="2400" dirty="0"/>
            </a:br>
            <a:r>
              <a:rPr lang="en-US" sz="2400" dirty="0"/>
              <a:t>(Traction and Brake Limitations) </a:t>
            </a:r>
          </a:p>
          <a:p>
            <a:pPr marL="342900" indent="-342900" defTabSz="923925" eaLnBrk="0" hangingPunct="0">
              <a:spcBef>
                <a:spcPts val="1200"/>
              </a:spcBef>
              <a:spcAft>
                <a:spcPts val="1200"/>
              </a:spcAft>
              <a:buClr>
                <a:schemeClr val="tx2"/>
              </a:buClr>
              <a:buFontTx/>
              <a:buAutoNum type="arabicPeriod"/>
            </a:pPr>
            <a:r>
              <a:rPr lang="en-US" sz="2400" dirty="0"/>
              <a:t>Humans are very slow to react</a:t>
            </a:r>
            <a:br>
              <a:rPr lang="en-US" sz="2400" dirty="0"/>
            </a:br>
            <a:r>
              <a:rPr lang="en-US" sz="2400" dirty="0"/>
              <a:t> (Human Limitations)</a:t>
            </a:r>
          </a:p>
          <a:p>
            <a:pPr marL="746125" indent="-288925" defTabSz="923925" eaLnBrk="0" hangingPunct="0">
              <a:spcBef>
                <a:spcPts val="1200"/>
              </a:spcBef>
              <a:spcAft>
                <a:spcPts val="1200"/>
              </a:spcAft>
              <a:buClr>
                <a:schemeClr val="tx2"/>
              </a:buClr>
              <a:buFont typeface="Wingdings" pitchFamily="2" charset="2"/>
              <a:buChar char="ü"/>
            </a:pPr>
            <a:r>
              <a:rPr lang="en-US" sz="2400" dirty="0"/>
              <a:t>Mental Response Time</a:t>
            </a:r>
          </a:p>
          <a:p>
            <a:pPr marL="746125" indent="-288925" defTabSz="923925" eaLnBrk="0" hangingPunct="0">
              <a:spcBef>
                <a:spcPts val="1200"/>
              </a:spcBef>
              <a:spcAft>
                <a:spcPts val="1200"/>
              </a:spcAft>
              <a:buClr>
                <a:schemeClr val="tx2"/>
              </a:buClr>
              <a:buFont typeface="Wingdings" pitchFamily="2" charset="2"/>
              <a:buChar char="ü"/>
            </a:pPr>
            <a:r>
              <a:rPr lang="en-US" sz="2400" dirty="0"/>
              <a:t>Movement Time</a:t>
            </a:r>
          </a:p>
          <a:p>
            <a:pPr marL="746125" indent="-288925" defTabSz="923925" eaLnBrk="0" hangingPunct="0">
              <a:spcBef>
                <a:spcPts val="1200"/>
              </a:spcBef>
              <a:spcAft>
                <a:spcPts val="1200"/>
              </a:spcAft>
              <a:buClr>
                <a:schemeClr val="tx2"/>
              </a:buClr>
              <a:buFont typeface="Wingdings" pitchFamily="2" charset="2"/>
              <a:buChar char="ü"/>
            </a:pPr>
            <a:r>
              <a:rPr lang="en-US" sz="2400" dirty="0"/>
              <a:t>Device Response Time</a:t>
            </a:r>
          </a:p>
        </p:txBody>
      </p:sp>
    </p:spTree>
    <p:extLst>
      <p:ext uri="{BB962C8B-B14F-4D97-AF65-F5344CB8AC3E}">
        <p14:creationId xmlns:p14="http://schemas.microsoft.com/office/powerpoint/2010/main" val="350456435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282090"/>
            <a:ext cx="7467600" cy="1131781"/>
          </a:xfrm>
        </p:spPr>
        <p:txBody>
          <a:bodyPr/>
          <a:lstStyle/>
          <a:p>
            <a:r>
              <a:rPr lang="en-US" dirty="0"/>
              <a:t>Our Limitations</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8</a:t>
            </a:fld>
            <a:endParaRPr lang="en-US" dirty="0"/>
          </a:p>
        </p:txBody>
      </p:sp>
      <p:sp>
        <p:nvSpPr>
          <p:cNvPr id="5" name="Rectangle 3">
            <a:extLst>
              <a:ext uri="{FF2B5EF4-FFF2-40B4-BE49-F238E27FC236}">
                <a16:creationId xmlns:a16="http://schemas.microsoft.com/office/drawing/2014/main" id="{AE2BCC73-C7DB-4DD8-BE7C-01BB1682DBEA}"/>
              </a:ext>
            </a:extLst>
          </p:cNvPr>
          <p:cNvSpPr>
            <a:spLocks noChangeArrowheads="1"/>
          </p:cNvSpPr>
          <p:nvPr/>
        </p:nvSpPr>
        <p:spPr bwMode="auto">
          <a:xfrm>
            <a:off x="827087" y="1851089"/>
            <a:ext cx="5905500" cy="4515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52" tIns="45246" rIns="92052" bIns="45246">
            <a:spAutoFit/>
          </a:bodyPr>
          <a:lstStyle/>
          <a:p>
            <a:pPr defTabSz="923925" eaLnBrk="0" hangingPunct="0">
              <a:spcBef>
                <a:spcPts val="300"/>
              </a:spcBef>
              <a:spcAft>
                <a:spcPts val="300"/>
              </a:spcAft>
            </a:pPr>
            <a:r>
              <a:rPr lang="en-US" sz="2400" dirty="0"/>
              <a:t>Perception Time  .75 seconds</a:t>
            </a:r>
          </a:p>
          <a:p>
            <a:pPr defTabSz="923925" eaLnBrk="0" hangingPunct="0">
              <a:spcBef>
                <a:spcPts val="300"/>
              </a:spcBef>
              <a:spcAft>
                <a:spcPts val="300"/>
              </a:spcAft>
            </a:pPr>
            <a:r>
              <a:rPr lang="en-US" sz="2400" dirty="0"/>
              <a:t>+</a:t>
            </a:r>
          </a:p>
          <a:p>
            <a:pPr defTabSz="923925" eaLnBrk="0" hangingPunct="0">
              <a:spcBef>
                <a:spcPts val="300"/>
              </a:spcBef>
              <a:spcAft>
                <a:spcPts val="300"/>
              </a:spcAft>
            </a:pPr>
            <a:r>
              <a:rPr lang="en-US" sz="2400" dirty="0"/>
              <a:t>Reaction Time     .75 seconds</a:t>
            </a:r>
          </a:p>
          <a:p>
            <a:pPr defTabSz="923925" eaLnBrk="0" hangingPunct="0">
              <a:spcBef>
                <a:spcPts val="300"/>
              </a:spcBef>
              <a:spcAft>
                <a:spcPts val="300"/>
              </a:spcAft>
            </a:pPr>
            <a:r>
              <a:rPr lang="en-US" sz="2400" dirty="0"/>
              <a:t>+</a:t>
            </a:r>
          </a:p>
          <a:p>
            <a:pPr defTabSz="923925" eaLnBrk="0" hangingPunct="0">
              <a:spcBef>
                <a:spcPts val="300"/>
              </a:spcBef>
              <a:spcAft>
                <a:spcPts val="300"/>
              </a:spcAft>
            </a:pPr>
            <a:r>
              <a:rPr lang="en-US" sz="2400" dirty="0"/>
              <a:t>Braking Distance 2+ seconds</a:t>
            </a:r>
          </a:p>
          <a:p>
            <a:pPr defTabSz="923925" eaLnBrk="0" hangingPunct="0">
              <a:spcBef>
                <a:spcPts val="300"/>
              </a:spcBef>
              <a:spcAft>
                <a:spcPts val="300"/>
              </a:spcAft>
            </a:pPr>
            <a:r>
              <a:rPr lang="en-US" sz="2400" dirty="0"/>
              <a:t>=</a:t>
            </a:r>
          </a:p>
          <a:p>
            <a:pPr defTabSz="923925" eaLnBrk="0" hangingPunct="0">
              <a:spcBef>
                <a:spcPts val="300"/>
              </a:spcBef>
              <a:spcAft>
                <a:spcPts val="300"/>
              </a:spcAft>
            </a:pPr>
            <a:r>
              <a:rPr lang="en-US" sz="2400" dirty="0"/>
              <a:t>STOPPING DISTANCE</a:t>
            </a:r>
          </a:p>
          <a:p>
            <a:pPr defTabSz="923925" eaLnBrk="0" hangingPunct="0">
              <a:spcBef>
                <a:spcPts val="300"/>
              </a:spcBef>
              <a:spcAft>
                <a:spcPts val="300"/>
              </a:spcAft>
            </a:pPr>
            <a:endParaRPr lang="en-US" sz="2400" dirty="0"/>
          </a:p>
          <a:p>
            <a:pPr defTabSz="923925" eaLnBrk="0" hangingPunct="0">
              <a:spcBef>
                <a:spcPts val="300"/>
              </a:spcBef>
              <a:spcAft>
                <a:spcPts val="300"/>
              </a:spcAft>
            </a:pPr>
            <a:r>
              <a:rPr lang="en-US" sz="2400" b="1" dirty="0"/>
              <a:t>WOW! ----------------</a:t>
            </a:r>
            <a:r>
              <a:rPr lang="en-US" sz="2400" b="1" dirty="0">
                <a:sym typeface="Wingdings" pitchFamily="2" charset="2"/>
              </a:rPr>
              <a:t></a:t>
            </a:r>
            <a:r>
              <a:rPr lang="en-US" sz="2400" b="1" dirty="0"/>
              <a:t> </a:t>
            </a:r>
          </a:p>
          <a:p>
            <a:pPr defTabSz="923925" eaLnBrk="0" hangingPunct="0"/>
            <a:endParaRPr lang="en-US" sz="2900" b="1" dirty="0"/>
          </a:p>
        </p:txBody>
      </p:sp>
      <p:pic>
        <p:nvPicPr>
          <p:cNvPr id="6" name="Picture 15">
            <a:extLst>
              <a:ext uri="{FF2B5EF4-FFF2-40B4-BE49-F238E27FC236}">
                <a16:creationId xmlns:a16="http://schemas.microsoft.com/office/drawing/2014/main" id="{D2094DBE-D86B-4478-B5F8-ADEAB24E24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955206"/>
            <a:ext cx="3529022" cy="22094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106637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up)">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up)">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10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wipe(up)">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1000"/>
                                        <p:tgtEl>
                                          <p:spTgt spid="5">
                                            <p:txEl>
                                              <p:pRg st="6" end="6"/>
                                            </p:txEl>
                                          </p:spTgt>
                                        </p:tgtEl>
                                      </p:cBhvr>
                                    </p:animEffect>
                                  </p:childTnLst>
                                </p:cTn>
                              </p:par>
                            </p:childTnLst>
                          </p:cTn>
                        </p:par>
                        <p:par>
                          <p:cTn id="38" fill="hold">
                            <p:stCondLst>
                              <p:cond delay="1000"/>
                            </p:stCondLst>
                            <p:childTnLst>
                              <p:par>
                                <p:cTn id="39" presetID="22" presetClass="entr" presetSubtype="8" fill="hold" grpId="0" nodeType="afterEffect">
                                  <p:stCondLst>
                                    <p:cond delay="50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wipe(left)">
                                      <p:cBhvr>
                                        <p:cTn id="41" dur="500"/>
                                        <p:tgtEl>
                                          <p:spTgt spid="5">
                                            <p:txEl>
                                              <p:pRg st="8"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204BF-FA3A-4318-9C13-90AE9318C6D2}"/>
              </a:ext>
            </a:extLst>
          </p:cNvPr>
          <p:cNvSpPr>
            <a:spLocks noGrp="1"/>
          </p:cNvSpPr>
          <p:nvPr>
            <p:ph type="title"/>
          </p:nvPr>
        </p:nvSpPr>
        <p:spPr>
          <a:xfrm>
            <a:off x="685800" y="457200"/>
            <a:ext cx="7467600" cy="1131781"/>
          </a:xfrm>
        </p:spPr>
        <p:txBody>
          <a:bodyPr/>
          <a:lstStyle/>
          <a:p>
            <a:r>
              <a:rPr lang="en-US" dirty="0"/>
              <a:t>How Far Do You Travel In Two 2 Seconds?</a:t>
            </a:r>
          </a:p>
        </p:txBody>
      </p:sp>
      <p:sp>
        <p:nvSpPr>
          <p:cNvPr id="4" name="Slide Number Placeholder 3">
            <a:extLst>
              <a:ext uri="{FF2B5EF4-FFF2-40B4-BE49-F238E27FC236}">
                <a16:creationId xmlns:a16="http://schemas.microsoft.com/office/drawing/2014/main" id="{19433876-7892-4BA8-BE22-3E6F26690616}"/>
              </a:ext>
            </a:extLst>
          </p:cNvPr>
          <p:cNvSpPr>
            <a:spLocks noGrp="1"/>
          </p:cNvSpPr>
          <p:nvPr>
            <p:ph type="sldNum" sz="quarter" idx="12"/>
          </p:nvPr>
        </p:nvSpPr>
        <p:spPr/>
        <p:txBody>
          <a:bodyPr/>
          <a:lstStyle/>
          <a:p>
            <a:pPr>
              <a:defRPr/>
            </a:pPr>
            <a:fld id="{083B02C4-578E-4A57-9B99-0EE79F1D5CBA}" type="slidenum">
              <a:rPr lang="en-US" smtClean="0"/>
              <a:pPr>
                <a:defRPr/>
              </a:pPr>
              <a:t>9</a:t>
            </a:fld>
            <a:endParaRPr lang="en-US" dirty="0"/>
          </a:p>
        </p:txBody>
      </p:sp>
      <p:graphicFrame>
        <p:nvGraphicFramePr>
          <p:cNvPr id="5" name="Table 4">
            <a:extLst>
              <a:ext uri="{FF2B5EF4-FFF2-40B4-BE49-F238E27FC236}">
                <a16:creationId xmlns:a16="http://schemas.microsoft.com/office/drawing/2014/main" id="{B0CAC7C1-916F-4C47-8D00-03454A3504E9}"/>
              </a:ext>
            </a:extLst>
          </p:cNvPr>
          <p:cNvGraphicFramePr>
            <a:graphicFrameLocks noGrp="1"/>
          </p:cNvGraphicFramePr>
          <p:nvPr/>
        </p:nvGraphicFramePr>
        <p:xfrm>
          <a:off x="1171575" y="2057400"/>
          <a:ext cx="6981825" cy="3849716"/>
        </p:xfrm>
        <a:graphic>
          <a:graphicData uri="http://schemas.openxmlformats.org/drawingml/2006/table">
            <a:tbl>
              <a:tblPr/>
              <a:tblGrid>
                <a:gridCol w="2078732">
                  <a:extLst>
                    <a:ext uri="{9D8B030D-6E8A-4147-A177-3AD203B41FA5}">
                      <a16:colId xmlns:a16="http://schemas.microsoft.com/office/drawing/2014/main" val="20000"/>
                    </a:ext>
                  </a:extLst>
                </a:gridCol>
                <a:gridCol w="2264008">
                  <a:extLst>
                    <a:ext uri="{9D8B030D-6E8A-4147-A177-3AD203B41FA5}">
                      <a16:colId xmlns:a16="http://schemas.microsoft.com/office/drawing/2014/main" val="20001"/>
                    </a:ext>
                  </a:extLst>
                </a:gridCol>
                <a:gridCol w="2639085">
                  <a:extLst>
                    <a:ext uri="{9D8B030D-6E8A-4147-A177-3AD203B41FA5}">
                      <a16:colId xmlns:a16="http://schemas.microsoft.com/office/drawing/2014/main" val="20002"/>
                    </a:ext>
                  </a:extLst>
                </a:gridCol>
              </a:tblGrid>
              <a:tr h="735938">
                <a:tc>
                  <a:txBody>
                    <a:bodyPr/>
                    <a:lstStyle/>
                    <a:p>
                      <a:pPr algn="l" fontAlgn="b"/>
                      <a:r>
                        <a:rPr lang="en-US" sz="2800" b="0" i="0" u="none" strike="noStrike" dirty="0">
                          <a:latin typeface="Arial"/>
                        </a:rPr>
                        <a:t> </a:t>
                      </a:r>
                    </a:p>
                  </a:txBody>
                  <a:tcPr marL="9525" marR="9525" marT="9526" marB="0" anchor="b">
                    <a:lnL w="635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b"/>
                      <a:endParaRPr lang="en-US" sz="2800" b="0" i="0" u="none" strike="noStrike" dirty="0">
                        <a:latin typeface="Arial"/>
                      </a:endParaRPr>
                    </a:p>
                  </a:txBody>
                  <a:tcPr marL="9525" marR="9525" marT="9526" marB="0" anchor="b">
                    <a:lnL>
                      <a:noFill/>
                    </a:lnL>
                    <a:lnR w="12700" cap="flat" cmpd="sng" algn="ctr">
                      <a:solidFill>
                        <a:schemeClr val="tx1"/>
                      </a:solidFill>
                      <a:prstDash val="solid"/>
                      <a:round/>
                      <a:headEnd type="none" w="med" len="med"/>
                      <a:tailEnd type="none" w="med" len="med"/>
                    </a:lnR>
                    <a:lnT>
                      <a:noFill/>
                    </a:lnT>
                    <a:lnB>
                      <a:noFill/>
                    </a:lnB>
                  </a:tcPr>
                </a:tc>
                <a:tc>
                  <a:txBody>
                    <a:bodyPr/>
                    <a:lstStyle/>
                    <a:p>
                      <a:pPr algn="ctr" fontAlgn="b"/>
                      <a:r>
                        <a:rPr lang="en-US" sz="2800" b="0" i="0" u="none" strike="noStrike" dirty="0">
                          <a:latin typeface="Arial"/>
                        </a:rPr>
                        <a:t>Following Distance</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3149">
                <a:tc>
                  <a:txBody>
                    <a:bodyPr/>
                    <a:lstStyle/>
                    <a:p>
                      <a:pPr algn="l" fontAlgn="b"/>
                      <a:r>
                        <a:rPr lang="en-US" sz="2800" b="0" i="0" u="none" strike="noStrike" dirty="0">
                          <a:latin typeface="Arial"/>
                        </a:rPr>
                        <a:t> </a:t>
                      </a:r>
                    </a:p>
                  </a:txBody>
                  <a:tcPr marL="9525" marR="9525" marT="9526" marB="0" anchor="b">
                    <a:lnL w="6350" cap="flat" cmpd="sng" algn="ctr">
                      <a:no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US" sz="2800" b="0" i="0" u="none" strike="noStrike" dirty="0">
                        <a:latin typeface="Arial"/>
                      </a:endParaRPr>
                    </a:p>
                  </a:txBody>
                  <a:tcPr marL="9525" marR="9525" marT="9526" marB="0" anchor="b">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2 Seconds</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621005">
                <a:tc>
                  <a:txBody>
                    <a:bodyPr/>
                    <a:lstStyle/>
                    <a:p>
                      <a:pPr algn="ctr" fontAlgn="ctr"/>
                      <a:r>
                        <a:rPr lang="en-US" sz="2800" b="0" i="0" u="none" strike="noStrike" dirty="0">
                          <a:latin typeface="Arial"/>
                        </a:rPr>
                        <a:t>MPH</a:t>
                      </a:r>
                    </a:p>
                  </a:txBody>
                  <a:tcPr marL="9525" marR="9525"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800" b="0" i="0" u="none" strike="noStrike" dirty="0">
                          <a:latin typeface="Arial"/>
                        </a:rPr>
                        <a:t>Feet/second</a:t>
                      </a:r>
                    </a:p>
                  </a:txBody>
                  <a:tcPr marL="9525" marR="9525"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2800" b="0" i="0" u="none" strike="noStrike" dirty="0">
                          <a:latin typeface="Arial"/>
                        </a:rPr>
                        <a:t>Feet</a:t>
                      </a:r>
                    </a:p>
                  </a:txBody>
                  <a:tcPr marL="9525" marR="9525" marT="952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73149">
                <a:tc>
                  <a:txBody>
                    <a:bodyPr/>
                    <a:lstStyle/>
                    <a:p>
                      <a:pPr algn="ctr" fontAlgn="b"/>
                      <a:r>
                        <a:rPr lang="en-US" sz="2800" b="0" i="0" u="none" strike="noStrike" dirty="0">
                          <a:latin typeface="Arial"/>
                        </a:rPr>
                        <a:t>25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37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73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73149">
                <a:tc>
                  <a:txBody>
                    <a:bodyPr/>
                    <a:lstStyle/>
                    <a:p>
                      <a:pPr algn="ctr" fontAlgn="b"/>
                      <a:r>
                        <a:rPr lang="en-US" sz="2800" b="0" i="0" u="none" strike="noStrike">
                          <a:latin typeface="Arial"/>
                        </a:rPr>
                        <a:t>35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51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103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73149">
                <a:tc>
                  <a:txBody>
                    <a:bodyPr/>
                    <a:lstStyle/>
                    <a:p>
                      <a:pPr algn="ctr" fontAlgn="b"/>
                      <a:r>
                        <a:rPr lang="en-US" sz="2800" b="0" i="0" u="none" strike="noStrike">
                          <a:latin typeface="Arial"/>
                        </a:rPr>
                        <a:t>55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81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161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73149">
                <a:tc>
                  <a:txBody>
                    <a:bodyPr/>
                    <a:lstStyle/>
                    <a:p>
                      <a:pPr algn="ctr" fontAlgn="b"/>
                      <a:r>
                        <a:rPr lang="en-US" sz="2800" b="0" i="0" u="none" strike="noStrike">
                          <a:latin typeface="Arial"/>
                        </a:rPr>
                        <a:t>70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103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2800" b="0" i="0" u="none" strike="noStrike" dirty="0">
                          <a:latin typeface="Arial"/>
                        </a:rPr>
                        <a:t>205</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802513026"/>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PPRESENTATIONGUID" val="27f18845-7952-405c-a9bd-3869bd157ae6"/>
  <p:tag name="TPVERSION" val="8"/>
  <p:tag name="TPFULLVERSION" val="8.5.0.39"/>
  <p:tag name="PPTVERSION" val="14"/>
  <p:tag name="TPOS" val="2"/>
  <p:tag name="TPLASTSAVEVERSION" val="6.3 PC"/>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635C903C7B9AE4AA3530C204465D622" ma:contentTypeVersion="16" ma:contentTypeDescription="Create a new document." ma:contentTypeScope="" ma:versionID="a5e9a70765c001aa33d5d0010650ebe1">
  <xsd:schema xmlns:xsd="http://www.w3.org/2001/XMLSchema" xmlns:xs="http://www.w3.org/2001/XMLSchema" xmlns:p="http://schemas.microsoft.com/office/2006/metadata/properties" xmlns:ns2="ab4ac4ea-9f3d-4d23-a592-e42b709024a8" xmlns:ns3="e1c17c41-5485-4e45-b91b-01677b2c49b4" targetNamespace="http://schemas.microsoft.com/office/2006/metadata/properties" ma:root="true" ma:fieldsID="1b61470be405b2439d8be2d44bd2a3c6" ns2:_="" ns3:_="">
    <xsd:import namespace="ab4ac4ea-9f3d-4d23-a592-e42b709024a8"/>
    <xsd:import namespace="e1c17c41-5485-4e45-b91b-01677b2c49b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ac4ea-9f3d-4d23-a592-e42b709024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90328ba-87b0-44af-ba53-973dd843e95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1c17c41-5485-4e45-b91b-01677b2c49b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359af80-e5fb-4579-8db7-d6ced4106957}" ma:internalName="TaxCatchAll" ma:showField="CatchAllData" ma:web="e1c17c41-5485-4e45-b91b-01677b2c49b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1c17c41-5485-4e45-b91b-01677b2c49b4" xsi:nil="true"/>
    <lcf76f155ced4ddcb4097134ff3c332f xmlns="ab4ac4ea-9f3d-4d23-a592-e42b709024a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59D3723-36D0-4D82-8947-713598315097}">
  <ds:schemaRefs>
    <ds:schemaRef ds:uri="http://schemas.microsoft.com/sharepoint/v3/contenttype/forms"/>
  </ds:schemaRefs>
</ds:datastoreItem>
</file>

<file path=customXml/itemProps2.xml><?xml version="1.0" encoding="utf-8"?>
<ds:datastoreItem xmlns:ds="http://schemas.openxmlformats.org/officeDocument/2006/customXml" ds:itemID="{D3090208-39EB-492E-81FF-87CA681315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4ac4ea-9f3d-4d23-a592-e42b709024a8"/>
    <ds:schemaRef ds:uri="e1c17c41-5485-4e45-b91b-01677b2c49b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EF3664-67F6-4AB2-8E53-732C666A3698}">
  <ds:schemaRefs>
    <ds:schemaRef ds:uri="http://schemas.openxmlformats.org/package/2006/metadata/core-properties"/>
    <ds:schemaRef ds:uri="http://schemas.microsoft.com/office/2006/documentManagement/types"/>
    <ds:schemaRef ds:uri="http://schemas.microsoft.com/office/infopath/2007/PartnerControls"/>
    <ds:schemaRef ds:uri="ab4ac4ea-9f3d-4d23-a592-e42b709024a8"/>
    <ds:schemaRef ds:uri="http://schemas.microsoft.com/office/2006/metadata/properties"/>
    <ds:schemaRef ds:uri="http://purl.org/dc/elements/1.1/"/>
    <ds:schemaRef ds:uri="e1c17c41-5485-4e45-b91b-01677b2c49b4"/>
    <ds:schemaRef ds:uri="http://www.w3.org/XML/1998/namespace"/>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12028</TotalTime>
  <Words>3604</Words>
  <Application>Microsoft Office PowerPoint</Application>
  <PresentationFormat>On-screen Show (4:3)</PresentationFormat>
  <Paragraphs>411</Paragraphs>
  <Slides>30</Slides>
  <Notes>30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30</vt:i4>
      </vt:variant>
    </vt:vector>
  </HeadingPairs>
  <TitlesOfParts>
    <vt:vector size="41" baseType="lpstr">
      <vt:lpstr>-apple-system</vt:lpstr>
      <vt:lpstr>Arial</vt:lpstr>
      <vt:lpstr>Arial Black</vt:lpstr>
      <vt:lpstr>Courier New</vt:lpstr>
      <vt:lpstr>Google Sans</vt:lpstr>
      <vt:lpstr>Muli</vt:lpstr>
      <vt:lpstr>Open Sans</vt:lpstr>
      <vt:lpstr>Times New Roman</vt:lpstr>
      <vt:lpstr>ui-sans-serif</vt:lpstr>
      <vt:lpstr>Wingdings</vt:lpstr>
      <vt:lpstr>Studio</vt:lpstr>
      <vt:lpstr>Motor Vehicle Safety Intersections and Following Distance Continuing Education  Fourth Quarter 2023</vt:lpstr>
      <vt:lpstr>Objectives</vt:lpstr>
      <vt:lpstr>Are You a Good Driver?</vt:lpstr>
      <vt:lpstr>Following Too Close “Tailgating”</vt:lpstr>
      <vt:lpstr>What Is Tailgating?</vt:lpstr>
      <vt:lpstr>Safe Following Distance</vt:lpstr>
      <vt:lpstr>Why 2 Seconds or More?</vt:lpstr>
      <vt:lpstr>Our Limitations</vt:lpstr>
      <vt:lpstr>How Far Do You Travel In Two 2 Seconds?</vt:lpstr>
      <vt:lpstr>Tailgating Exercise</vt:lpstr>
      <vt:lpstr>3 Steps to Maintain Safe Following Distance</vt:lpstr>
      <vt:lpstr>Safe Following Distance  2 Seconds</vt:lpstr>
      <vt:lpstr>PowerPoint Presentation</vt:lpstr>
      <vt:lpstr>What do you see?  Traffic is flowing at 30 mph.</vt:lpstr>
      <vt:lpstr>Tailgating By The Numbers</vt:lpstr>
      <vt:lpstr>Why Do Drivers Tailgate?</vt:lpstr>
      <vt:lpstr>So What Can We Do?</vt:lpstr>
      <vt:lpstr>Intersections </vt:lpstr>
      <vt:lpstr>Intersection Facts</vt:lpstr>
      <vt:lpstr>5 Safety Tips Driving Through Intersections</vt:lpstr>
      <vt:lpstr>Notice Your Surroundings</vt:lpstr>
      <vt:lpstr>Be Prepared To Stop!</vt:lpstr>
      <vt:lpstr>Hover the Brake (Intersection Safety)</vt:lpstr>
      <vt:lpstr> Hover the Brake (Why and When?)</vt:lpstr>
      <vt:lpstr>Approaching An Intersection</vt:lpstr>
      <vt:lpstr>Sitting At An Intersection</vt:lpstr>
      <vt:lpstr>The light turns green.   What do you do?</vt:lpstr>
      <vt:lpstr>Proceeding Through The Intersection</vt:lpstr>
      <vt:lpstr>Approach Strategy</vt:lpstr>
      <vt:lpstr>Key Points</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Johnson, Travis</cp:lastModifiedBy>
  <cp:revision>548</cp:revision>
  <cp:lastPrinted>2023-03-20T19:18:47Z</cp:lastPrinted>
  <dcterms:created xsi:type="dcterms:W3CDTF">2005-10-26T17:28:23Z</dcterms:created>
  <dcterms:modified xsi:type="dcterms:W3CDTF">2023-09-27T14:41:04Z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0x010100A635C903C7B9AE4AA3530C204465D622</vt:lpwstr>
  </property>
</Properties>
</file>