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8"/>
  </p:notesMasterIdLst>
  <p:sldIdLst>
    <p:sldId id="256" r:id="rId5"/>
    <p:sldId id="608" r:id="rId6"/>
    <p:sldId id="599" r:id="rId7"/>
    <p:sldId id="596" r:id="rId8"/>
    <p:sldId id="259" r:id="rId9"/>
    <p:sldId id="581" r:id="rId10"/>
    <p:sldId id="582" r:id="rId11"/>
    <p:sldId id="584" r:id="rId12"/>
    <p:sldId id="583" r:id="rId13"/>
    <p:sldId id="640" r:id="rId14"/>
    <p:sldId id="641" r:id="rId15"/>
    <p:sldId id="642" r:id="rId16"/>
    <p:sldId id="593" r:id="rId17"/>
    <p:sldId id="597" r:id="rId18"/>
    <p:sldId id="636" r:id="rId19"/>
    <p:sldId id="592" r:id="rId20"/>
    <p:sldId id="402" r:id="rId21"/>
    <p:sldId id="635" r:id="rId22"/>
    <p:sldId id="607" r:id="rId23"/>
    <p:sldId id="602" r:id="rId24"/>
    <p:sldId id="603" r:id="rId25"/>
    <p:sldId id="638" r:id="rId26"/>
    <p:sldId id="633" r:id="rId27"/>
    <p:sldId id="604" r:id="rId28"/>
    <p:sldId id="606" r:id="rId29"/>
    <p:sldId id="628" r:id="rId30"/>
    <p:sldId id="634" r:id="rId31"/>
    <p:sldId id="629" r:id="rId32"/>
    <p:sldId id="637" r:id="rId33"/>
    <p:sldId id="610" r:id="rId34"/>
    <p:sldId id="612" r:id="rId35"/>
    <p:sldId id="616" r:id="rId36"/>
    <p:sldId id="617" r:id="rId37"/>
    <p:sldId id="618" r:id="rId38"/>
    <p:sldId id="619" r:id="rId39"/>
    <p:sldId id="620" r:id="rId40"/>
    <p:sldId id="621" r:id="rId41"/>
    <p:sldId id="622" r:id="rId42"/>
    <p:sldId id="623" r:id="rId43"/>
    <p:sldId id="643" r:id="rId44"/>
    <p:sldId id="639" r:id="rId45"/>
    <p:sldId id="609" r:id="rId46"/>
    <p:sldId id="580"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12" userDrawn="1">
          <p15:clr>
            <a:srgbClr val="A4A3A4"/>
          </p15:clr>
        </p15:guide>
        <p15:guide id="2" pos="2880" userDrawn="1">
          <p15:clr>
            <a:srgbClr val="A4A3A4"/>
          </p15:clr>
        </p15:guide>
        <p15:guide id="3" orient="horz" pos="1032" userDrawn="1">
          <p15:clr>
            <a:srgbClr val="A4A3A4"/>
          </p15:clr>
        </p15:guide>
        <p15:guide id="4" pos="295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2826"/>
    <a:srgbClr val="3B6778"/>
    <a:srgbClr val="E12726"/>
    <a:srgbClr val="84CAE6"/>
    <a:srgbClr val="81D7FB"/>
    <a:srgbClr val="EE31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7997" autoAdjust="0"/>
    <p:restoredTop sz="76412" autoAdjust="0"/>
  </p:normalViewPr>
  <p:slideViewPr>
    <p:cSldViewPr snapToGrid="0" showGuides="1">
      <p:cViewPr varScale="1">
        <p:scale>
          <a:sx n="62" d="100"/>
          <a:sy n="62" d="100"/>
        </p:scale>
        <p:origin x="1867" y="58"/>
      </p:cViewPr>
      <p:guideLst>
        <p:guide orient="horz" pos="3912"/>
        <p:guide pos="2880"/>
        <p:guide orient="horz" pos="1032"/>
        <p:guide pos="2952"/>
      </p:guideLst>
    </p:cSldViewPr>
  </p:slideViewPr>
  <p:notesTextViewPr>
    <p:cViewPr>
      <p:scale>
        <a:sx n="1" d="1"/>
        <a:sy n="1" d="1"/>
      </p:scale>
      <p:origin x="0" y="0"/>
    </p:cViewPr>
  </p:notesTextViewPr>
  <p:sorterViewPr>
    <p:cViewPr varScale="1">
      <p:scale>
        <a:sx n="100" d="100"/>
        <a:sy n="100" d="100"/>
      </p:scale>
      <p:origin x="0" y="-1867"/>
    </p:cViewPr>
  </p:sorterViewPr>
  <p:notesViewPr>
    <p:cSldViewPr snapToGrid="0">
      <p:cViewPr>
        <p:scale>
          <a:sx n="100" d="100"/>
          <a:sy n="100" d="100"/>
        </p:scale>
        <p:origin x="2323" y="-208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CA8DD2-8633-4660-80A4-97EEEF7A02B4}" type="datetimeFigureOut">
              <a:rPr lang="en-US" smtClean="0"/>
              <a:t>1/23/2020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194300-9E81-459F-AF37-0A548241BEAD}" type="slidenum">
              <a:rPr lang="en-US" smtClean="0"/>
              <a:t>‹#›</a:t>
            </a:fld>
            <a:endParaRPr lang="en-US"/>
          </a:p>
        </p:txBody>
      </p:sp>
    </p:spTree>
    <p:extLst>
      <p:ext uri="{BB962C8B-B14F-4D97-AF65-F5344CB8AC3E}">
        <p14:creationId xmlns:p14="http://schemas.microsoft.com/office/powerpoint/2010/main" val="1838525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the module.  Explain that this module is part of the partnership’s continuing education process.</a:t>
            </a:r>
          </a:p>
        </p:txBody>
      </p:sp>
      <p:sp>
        <p:nvSpPr>
          <p:cNvPr id="4" name="Slide Number Placeholder 3"/>
          <p:cNvSpPr>
            <a:spLocks noGrp="1"/>
          </p:cNvSpPr>
          <p:nvPr>
            <p:ph type="sldNum" sz="quarter" idx="5"/>
          </p:nvPr>
        </p:nvSpPr>
        <p:spPr/>
        <p:txBody>
          <a:bodyPr/>
          <a:lstStyle/>
          <a:p>
            <a:fld id="{17194300-9E81-459F-AF37-0A548241BEAD}" type="slidenum">
              <a:rPr lang="en-US" smtClean="0"/>
              <a:t>1</a:t>
            </a:fld>
            <a:endParaRPr lang="en-US"/>
          </a:p>
        </p:txBody>
      </p:sp>
    </p:spTree>
    <p:extLst>
      <p:ext uri="{BB962C8B-B14F-4D97-AF65-F5344CB8AC3E}">
        <p14:creationId xmlns:p14="http://schemas.microsoft.com/office/powerpoint/2010/main" val="451208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Explain that excellent human performance is achieved by continuously reinforcing correct behaviors.  This leads to optimum personnel safety and system reliability.  Remember that people will make mistakes.  Due to this fact, it makes more sense to have layers of controls in place.  Remember it’s not “if” but “when” the failure occurs are there layers of protection in place?   These layers of protection are what helps enable capacity and resilience.  </a:t>
            </a:r>
          </a:p>
          <a:p>
            <a:endParaRPr lang="en-US" dirty="0"/>
          </a:p>
        </p:txBody>
      </p:sp>
      <p:sp>
        <p:nvSpPr>
          <p:cNvPr id="4" name="Slide Number Placeholder 3"/>
          <p:cNvSpPr>
            <a:spLocks noGrp="1"/>
          </p:cNvSpPr>
          <p:nvPr>
            <p:ph type="sldNum" sz="quarter" idx="5"/>
          </p:nvPr>
        </p:nvSpPr>
        <p:spPr/>
        <p:txBody>
          <a:bodyPr/>
          <a:lstStyle/>
          <a:p>
            <a:fld id="{17194300-9E81-459F-AF37-0A548241BEAD}" type="slidenum">
              <a:rPr lang="en-US" smtClean="0"/>
              <a:t>10</a:t>
            </a:fld>
            <a:endParaRPr lang="en-US"/>
          </a:p>
        </p:txBody>
      </p:sp>
    </p:spTree>
    <p:extLst>
      <p:ext uri="{BB962C8B-B14F-4D97-AF65-F5344CB8AC3E}">
        <p14:creationId xmlns:p14="http://schemas.microsoft.com/office/powerpoint/2010/main" val="2700576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Explain that these two images are targets.  The dots represent shot fired at the targets.  Ask the attendees:  based on what you see, which shooter did the best?”  Then trigger the animation which will bring up the scoring metric and ask the same question again.  Point out that what is “best” depends on what is being measured.  One key aspect here is to explain that we should measure what is important to our originations.  We must state what we expect and then measure performance.  This is what “Behavior + Results = Performance” means.  The behavior aspect is clearly stating what is expected.  The results aspect is stating what is to be measured and either measuring points or spacing.  Once the expectation is clear, then the performance should be our originally stated desired outcome.  </a:t>
            </a:r>
          </a:p>
        </p:txBody>
      </p:sp>
      <p:sp>
        <p:nvSpPr>
          <p:cNvPr id="4" name="Slide Number Placeholder 3"/>
          <p:cNvSpPr>
            <a:spLocks noGrp="1"/>
          </p:cNvSpPr>
          <p:nvPr>
            <p:ph type="sldNum" sz="quarter" idx="5"/>
          </p:nvPr>
        </p:nvSpPr>
        <p:spPr/>
        <p:txBody>
          <a:bodyPr/>
          <a:lstStyle/>
          <a:p>
            <a:fld id="{17194300-9E81-459F-AF37-0A548241BEAD}" type="slidenum">
              <a:rPr lang="en-US" smtClean="0"/>
              <a:t>11</a:t>
            </a:fld>
            <a:endParaRPr lang="en-US"/>
          </a:p>
        </p:txBody>
      </p:sp>
    </p:spTree>
    <p:extLst>
      <p:ext uri="{BB962C8B-B14F-4D97-AF65-F5344CB8AC3E}">
        <p14:creationId xmlns:p14="http://schemas.microsoft.com/office/powerpoint/2010/main" val="780998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understanding personality types can help identify the causes of conflict.  Myers-Briggs personality type instrument ( MBTI ) is a powerful and effective tool which can be used to identify those differences.  MBTI can help individuals and teams to understand differences, by helping people understand how they themselves and others, operate.   The result can be less conflict and greater harmony in the workplace.     A good Human Resources or an MBTI practitioner can help your organization navigate through the maze of conflict by:</a:t>
            </a:r>
          </a:p>
          <a:p>
            <a:endParaRPr lang="en-US" dirty="0"/>
          </a:p>
          <a:p>
            <a:pPr marL="171450" indent="-171450">
              <a:buFont typeface="Arial" panose="020B0604020202020204" pitchFamily="34" charset="0"/>
              <a:buChar char="•"/>
            </a:pPr>
            <a:r>
              <a:rPr lang="en-US" dirty="0"/>
              <a:t>Helping raise awareness of conflict and solutions</a:t>
            </a:r>
          </a:p>
          <a:p>
            <a:pPr marL="171450" indent="-171450">
              <a:buFont typeface="Arial" panose="020B0604020202020204" pitchFamily="34" charset="0"/>
              <a:buChar char="•"/>
            </a:pPr>
            <a:r>
              <a:rPr lang="en-US" dirty="0"/>
              <a:t>Supporting supervisors to build a framework of their style</a:t>
            </a:r>
          </a:p>
          <a:p>
            <a:pPr marL="171450" indent="-171450">
              <a:buFont typeface="Arial" panose="020B0604020202020204" pitchFamily="34" charset="0"/>
              <a:buChar char="•"/>
            </a:pPr>
            <a:r>
              <a:rPr lang="en-US" dirty="0"/>
              <a:t>Helping teams and individuals to understand different personality types and raising awareness of the benefits of difference</a:t>
            </a:r>
          </a:p>
          <a:p>
            <a:pPr marL="171450" indent="-171450">
              <a:buFont typeface="Arial" panose="020B0604020202020204" pitchFamily="34" charset="0"/>
              <a:buChar char="•"/>
            </a:pPr>
            <a:r>
              <a:rPr lang="en-US" dirty="0"/>
              <a:t>Offer mediation where any conflicts have become formal</a:t>
            </a:r>
          </a:p>
          <a:p>
            <a:pPr marL="171450" indent="-171450">
              <a:buFont typeface="Arial" panose="020B0604020202020204" pitchFamily="34" charset="0"/>
              <a:buChar char="•"/>
            </a:pPr>
            <a:r>
              <a:rPr lang="en-US" dirty="0"/>
              <a:t>Help organizations to have effective policies and processes to deal with conflict in a timely and effective way</a:t>
            </a:r>
          </a:p>
          <a:p>
            <a:pPr marL="171450" indent="-171450">
              <a:buFont typeface="Arial" panose="020B0604020202020204" pitchFamily="34" charset="0"/>
              <a:buChar char="•"/>
            </a:pPr>
            <a:r>
              <a:rPr lang="en-US" dirty="0"/>
              <a:t>Help Managers to understand their legislative obligations</a:t>
            </a:r>
          </a:p>
          <a:p>
            <a:pPr marL="171450" indent="-171450">
              <a:buFont typeface="Arial" panose="020B0604020202020204" pitchFamily="34" charset="0"/>
              <a:buChar char="•"/>
            </a:pPr>
            <a:r>
              <a:rPr lang="en-US" dirty="0"/>
              <a:t>Understanding conflict resolution styles and personality types, organizations are well equipped to pivot conflict to create a healthy culture of airing differences.</a:t>
            </a:r>
          </a:p>
          <a:p>
            <a:endParaRPr lang="en-US" dirty="0"/>
          </a:p>
        </p:txBody>
      </p:sp>
      <p:sp>
        <p:nvSpPr>
          <p:cNvPr id="4" name="Slide Number Placeholder 3"/>
          <p:cNvSpPr>
            <a:spLocks noGrp="1"/>
          </p:cNvSpPr>
          <p:nvPr>
            <p:ph type="sldNum" sz="quarter" idx="5"/>
          </p:nvPr>
        </p:nvSpPr>
        <p:spPr/>
        <p:txBody>
          <a:bodyPr/>
          <a:lstStyle/>
          <a:p>
            <a:fld id="{17194300-9E81-459F-AF37-0A548241BEAD}" type="slidenum">
              <a:rPr lang="en-US" smtClean="0"/>
              <a:t>12</a:t>
            </a:fld>
            <a:endParaRPr lang="en-US"/>
          </a:p>
        </p:txBody>
      </p:sp>
    </p:spTree>
    <p:extLst>
      <p:ext uri="{BB962C8B-B14F-4D97-AF65-F5344CB8AC3E}">
        <p14:creationId xmlns:p14="http://schemas.microsoft.com/office/powerpoint/2010/main" val="1397566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Explain that a questioning attitude is a value-based, systematic, and a repeated use of inquiry as a means to promote valued outcomes of behaviors.  It can help people prevent errors and foster awareness of uncertainty, assumptions, risk factors, and the significance of decisions or actions. A strong questioning attitude should reflect an interest in representing problems, purposive seeking of questions and answers, recognition of the importance of questioning, and awareness of the risks associated with complexity, complacency, and uncertainty. </a:t>
            </a:r>
            <a:endParaRPr lang="en-US" b="0" dirty="0"/>
          </a:p>
        </p:txBody>
      </p:sp>
      <p:sp>
        <p:nvSpPr>
          <p:cNvPr id="4" name="Slide Number Placeholder 3"/>
          <p:cNvSpPr>
            <a:spLocks noGrp="1"/>
          </p:cNvSpPr>
          <p:nvPr>
            <p:ph type="sldNum" sz="quarter" idx="5"/>
          </p:nvPr>
        </p:nvSpPr>
        <p:spPr/>
        <p:txBody>
          <a:bodyPr/>
          <a:lstStyle/>
          <a:p>
            <a:fld id="{17194300-9E81-459F-AF37-0A548241BEAD}" type="slidenum">
              <a:rPr lang="en-US" smtClean="0"/>
              <a:t>13</a:t>
            </a:fld>
            <a:endParaRPr lang="en-US"/>
          </a:p>
        </p:txBody>
      </p:sp>
    </p:spTree>
    <p:extLst>
      <p:ext uri="{BB962C8B-B14F-4D97-AF65-F5344CB8AC3E}">
        <p14:creationId xmlns:p14="http://schemas.microsoft.com/office/powerpoint/2010/main" val="1144410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Explain that prior to performing critical tasks we should take a second, pause, and be certain that we have proper controls in place.  Whenever we are experiencing uncertainty or doubt, after encountering unexpected results, and/or if we get that “gut feeling” that something may not be correct.  </a:t>
            </a:r>
          </a:p>
          <a:p>
            <a:endParaRPr lang="en-US" dirty="0"/>
          </a:p>
        </p:txBody>
      </p:sp>
      <p:sp>
        <p:nvSpPr>
          <p:cNvPr id="4" name="Slide Number Placeholder 3"/>
          <p:cNvSpPr>
            <a:spLocks noGrp="1"/>
          </p:cNvSpPr>
          <p:nvPr>
            <p:ph type="sldNum" sz="quarter" idx="5"/>
          </p:nvPr>
        </p:nvSpPr>
        <p:spPr/>
        <p:txBody>
          <a:bodyPr/>
          <a:lstStyle/>
          <a:p>
            <a:fld id="{17194300-9E81-459F-AF37-0A548241BEAD}" type="slidenum">
              <a:rPr lang="en-US" smtClean="0"/>
              <a:t>14</a:t>
            </a:fld>
            <a:endParaRPr lang="en-US"/>
          </a:p>
        </p:txBody>
      </p:sp>
    </p:spTree>
    <p:extLst>
      <p:ext uri="{BB962C8B-B14F-4D97-AF65-F5344CB8AC3E}">
        <p14:creationId xmlns:p14="http://schemas.microsoft.com/office/powerpoint/2010/main" val="3208430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Explain that we must look out for weak signals or what is commonly referred to as “Danger Words”.  Danger words to be aware of are” “I </a:t>
            </a:r>
            <a:r>
              <a:rPr lang="en-US" i="1" dirty="0">
                <a:solidFill>
                  <a:srgbClr val="E02826"/>
                </a:solidFill>
              </a:rPr>
              <a:t>Assume</a:t>
            </a:r>
            <a:r>
              <a:rPr lang="en-US" b="0" dirty="0"/>
              <a:t> this is the correct way”, “We should </a:t>
            </a:r>
            <a:r>
              <a:rPr lang="en-US" i="1" dirty="0">
                <a:solidFill>
                  <a:srgbClr val="E02826"/>
                </a:solidFill>
              </a:rPr>
              <a:t>Probably</a:t>
            </a:r>
            <a:r>
              <a:rPr lang="en-US" b="0" dirty="0"/>
              <a:t> do it this way”, “I </a:t>
            </a:r>
            <a:r>
              <a:rPr lang="en-US" i="1" dirty="0">
                <a:solidFill>
                  <a:srgbClr val="E02826"/>
                </a:solidFill>
              </a:rPr>
              <a:t>Think</a:t>
            </a:r>
            <a:r>
              <a:rPr lang="en-US" b="0" dirty="0"/>
              <a:t> this is the correct way”, “</a:t>
            </a:r>
            <a:r>
              <a:rPr lang="en-US" i="1" dirty="0">
                <a:solidFill>
                  <a:srgbClr val="E02826"/>
                </a:solidFill>
              </a:rPr>
              <a:t>Maybe</a:t>
            </a:r>
            <a:r>
              <a:rPr lang="en-US" b="0" dirty="0"/>
              <a:t> they wanted it done like this” ,“That </a:t>
            </a:r>
            <a:r>
              <a:rPr lang="en-US" i="1" dirty="0">
                <a:solidFill>
                  <a:srgbClr val="E02826"/>
                </a:solidFill>
              </a:rPr>
              <a:t>Should</a:t>
            </a:r>
            <a:r>
              <a:rPr lang="en-US" b="0" i="1" dirty="0"/>
              <a:t> </a:t>
            </a:r>
            <a:r>
              <a:rPr lang="en-US" b="0" dirty="0"/>
              <a:t>be</a:t>
            </a:r>
            <a:r>
              <a:rPr lang="en-US" b="0" i="1" dirty="0"/>
              <a:t> </a:t>
            </a:r>
            <a:r>
              <a:rPr lang="en-US" b="0" dirty="0"/>
              <a:t>right” </a:t>
            </a:r>
          </a:p>
          <a:p>
            <a:endParaRPr lang="en-US" dirty="0"/>
          </a:p>
        </p:txBody>
      </p:sp>
      <p:sp>
        <p:nvSpPr>
          <p:cNvPr id="4" name="Slide Number Placeholder 3"/>
          <p:cNvSpPr>
            <a:spLocks noGrp="1"/>
          </p:cNvSpPr>
          <p:nvPr>
            <p:ph type="sldNum" sz="quarter" idx="5"/>
          </p:nvPr>
        </p:nvSpPr>
        <p:spPr/>
        <p:txBody>
          <a:bodyPr/>
          <a:lstStyle/>
          <a:p>
            <a:fld id="{17194300-9E81-459F-AF37-0A548241BEAD}" type="slidenum">
              <a:rPr lang="en-US" smtClean="0"/>
              <a:t>15</a:t>
            </a:fld>
            <a:endParaRPr lang="en-US"/>
          </a:p>
        </p:txBody>
      </p:sp>
    </p:spTree>
    <p:extLst>
      <p:ext uri="{BB962C8B-B14F-4D97-AF65-F5344CB8AC3E}">
        <p14:creationId xmlns:p14="http://schemas.microsoft.com/office/powerpoint/2010/main" val="23081551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600"/>
              </a:spcBef>
              <a:spcAft>
                <a:spcPts val="600"/>
              </a:spcAft>
              <a:buNone/>
            </a:pPr>
            <a:r>
              <a:rPr lang="en-US" b="0" dirty="0"/>
              <a:t>Explain that some reasons for using a questioning attitude are to validate conditions when things are different than expected, to challenge pre-conceptions and assumptions, to stimulate healthy thought regarding processes and procedural steps, and/or to prevent rationalization for proceeding when things “Don’t Seem Right” </a:t>
            </a:r>
          </a:p>
          <a:p>
            <a:endParaRPr lang="en-US" dirty="0"/>
          </a:p>
        </p:txBody>
      </p:sp>
      <p:sp>
        <p:nvSpPr>
          <p:cNvPr id="4" name="Slide Number Placeholder 3"/>
          <p:cNvSpPr>
            <a:spLocks noGrp="1"/>
          </p:cNvSpPr>
          <p:nvPr>
            <p:ph type="sldNum" sz="quarter" idx="5"/>
          </p:nvPr>
        </p:nvSpPr>
        <p:spPr/>
        <p:txBody>
          <a:bodyPr/>
          <a:lstStyle/>
          <a:p>
            <a:fld id="{17194300-9E81-459F-AF37-0A548241BEAD}" type="slidenum">
              <a:rPr lang="en-US" smtClean="0"/>
              <a:t>16</a:t>
            </a:fld>
            <a:endParaRPr lang="en-US"/>
          </a:p>
        </p:txBody>
      </p:sp>
    </p:spTree>
    <p:extLst>
      <p:ext uri="{BB962C8B-B14F-4D97-AF65-F5344CB8AC3E}">
        <p14:creationId xmlns:p14="http://schemas.microsoft.com/office/powerpoint/2010/main" val="1925714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17</a:t>
            </a:fld>
            <a:endParaRPr lang="en-US" altLang="en-US"/>
          </a:p>
        </p:txBody>
      </p:sp>
      <p:sp>
        <p:nvSpPr>
          <p:cNvPr id="23555"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89038" y="715963"/>
            <a:ext cx="4632325" cy="3473450"/>
          </a:xfrm>
          <a:ln w="12700" cap="flat">
            <a:solidFill>
              <a:schemeClr val="tx1"/>
            </a:solidFill>
          </a:ln>
        </p:spPr>
      </p:sp>
      <p:sp>
        <p:nvSpPr>
          <p:cNvPr id="23576" name="Rectangle 23"/>
          <p:cNvSpPr>
            <a:spLocks noGrp="1" noChangeArrowheads="1"/>
          </p:cNvSpPr>
          <p:nvPr>
            <p:ph type="body" idx="1"/>
          </p:nvPr>
        </p:nvSpPr>
        <p:spPr>
          <a:xfrm>
            <a:off x="945798" y="443587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The presenter should have touched on the following items when explaining session one:</a:t>
            </a:r>
          </a:p>
          <a:p>
            <a:pPr eaLnBrk="1" hangingPunct="1"/>
            <a:endParaRPr lang="en-US" altLang="en-US" sz="1100" dirty="0"/>
          </a:p>
          <a:p>
            <a:pPr marL="228600" indent="-228600">
              <a:buFont typeface="+mj-lt"/>
              <a:buAutoNum type="arabicPeriod"/>
            </a:pPr>
            <a:r>
              <a:rPr lang="en-US" altLang="en-US" sz="1100" dirty="0"/>
              <a:t>A “Questioning Attitude” is a human performance tool.</a:t>
            </a:r>
          </a:p>
          <a:p>
            <a:endParaRPr lang="en-US" altLang="en-US" sz="1100" dirty="0"/>
          </a:p>
          <a:p>
            <a:pPr marL="342900" indent="-114300">
              <a:buFont typeface="+mj-lt"/>
              <a:buAutoNum type="alphaLcPeriod"/>
            </a:pPr>
            <a:r>
              <a:rPr lang="en-US" altLang="en-US" sz="1100" dirty="0">
                <a:highlight>
                  <a:srgbClr val="FFFF00"/>
                </a:highlight>
              </a:rPr>
              <a:t>  True</a:t>
            </a:r>
          </a:p>
          <a:p>
            <a:pPr marL="342900" indent="-114300">
              <a:buFont typeface="+mj-lt"/>
              <a:buAutoNum type="alphaLcPeriod"/>
            </a:pPr>
            <a:r>
              <a:rPr lang="en-US" altLang="en-US" sz="1100" dirty="0"/>
              <a:t>  False</a:t>
            </a:r>
          </a:p>
          <a:p>
            <a:endParaRPr lang="en-US" altLang="en-US" sz="1100" dirty="0"/>
          </a:p>
          <a:p>
            <a:pPr marL="228600" indent="-228600">
              <a:buFont typeface="+mj-lt"/>
              <a:buAutoNum type="arabicPeriod" startAt="2"/>
            </a:pPr>
            <a:r>
              <a:rPr lang="en-US" altLang="en-US" sz="1100" dirty="0"/>
              <a:t>Behavior + Performance =    </a:t>
            </a:r>
          </a:p>
          <a:p>
            <a:endParaRPr lang="en-US" altLang="en-US" sz="1100" dirty="0"/>
          </a:p>
          <a:p>
            <a:pPr marL="228600">
              <a:buFont typeface="+mj-lt"/>
              <a:buAutoNum type="alphaLcPeriod"/>
            </a:pPr>
            <a:r>
              <a:rPr lang="en-US" altLang="en-US" sz="1100" dirty="0"/>
              <a:t>  Confusion</a:t>
            </a:r>
          </a:p>
          <a:p>
            <a:pPr marL="228600">
              <a:buFont typeface="+mj-lt"/>
              <a:buAutoNum type="alphaLcPeriod"/>
            </a:pPr>
            <a:r>
              <a:rPr lang="en-US" altLang="en-US" sz="1100" dirty="0"/>
              <a:t>  Attitude</a:t>
            </a:r>
          </a:p>
          <a:p>
            <a:pPr marL="228600">
              <a:buFont typeface="+mj-lt"/>
              <a:buAutoNum type="alphaLcPeriod"/>
            </a:pPr>
            <a:r>
              <a:rPr lang="en-US" altLang="en-US" sz="1100" dirty="0">
                <a:highlight>
                  <a:srgbClr val="FFFF00"/>
                </a:highlight>
              </a:rPr>
              <a:t>  Results</a:t>
            </a:r>
          </a:p>
          <a:p>
            <a:pPr marL="228600">
              <a:buFont typeface="+mj-lt"/>
              <a:buAutoNum type="alphaLcPeriod"/>
            </a:pPr>
            <a:r>
              <a:rPr lang="en-US" altLang="en-US" sz="1100" dirty="0"/>
              <a:t>  Resistance</a:t>
            </a:r>
          </a:p>
          <a:p>
            <a:pPr marL="228600" indent="-228600">
              <a:buFont typeface="+mj-lt"/>
              <a:buAutoNum type="arabicPeriod"/>
            </a:pPr>
            <a:endParaRPr lang="en-US" altLang="en-US" sz="1100" dirty="0"/>
          </a:p>
          <a:p>
            <a:pPr marL="228600" indent="-228600">
              <a:buFont typeface="+mj-lt"/>
              <a:buAutoNum type="arabicPeriod" startAt="3"/>
            </a:pPr>
            <a:r>
              <a:rPr lang="en-US" altLang="en-US" sz="1100" dirty="0"/>
              <a:t>We should use a “Questioning Attitude” before starting any critical task. </a:t>
            </a:r>
          </a:p>
          <a:p>
            <a:endParaRPr lang="en-US" altLang="en-US" sz="1100" dirty="0"/>
          </a:p>
          <a:p>
            <a:pPr marL="228600">
              <a:buFont typeface="+mj-lt"/>
              <a:buAutoNum type="alphaLcPeriod"/>
            </a:pPr>
            <a:r>
              <a:rPr lang="en-US" altLang="en-US" sz="1100" dirty="0">
                <a:highlight>
                  <a:srgbClr val="FFFF00"/>
                </a:highlight>
              </a:rPr>
              <a:t>  True</a:t>
            </a:r>
          </a:p>
          <a:p>
            <a:pPr marL="228600">
              <a:buFont typeface="+mj-lt"/>
              <a:buAutoNum type="alphaLcPeriod"/>
            </a:pPr>
            <a:r>
              <a:rPr lang="en-US" altLang="en-US" sz="1100" dirty="0"/>
              <a:t>  False</a:t>
            </a:r>
          </a:p>
          <a:p>
            <a:pPr marL="228600">
              <a:buFont typeface="+mj-lt"/>
              <a:buAutoNum type="alphaLcPeriod"/>
            </a:pPr>
            <a:endParaRPr lang="en-US" altLang="en-US" sz="1100" dirty="0"/>
          </a:p>
          <a:p>
            <a:pPr marL="228600">
              <a:buFont typeface="+mj-lt"/>
              <a:buAutoNum type="alphaLcPeriod"/>
            </a:pPr>
            <a:endParaRPr lang="en-US" altLang="en-US" sz="1100" dirty="0"/>
          </a:p>
          <a:p>
            <a:r>
              <a:rPr lang="en-US" altLang="en-US" sz="1100" dirty="0"/>
              <a:t>End of section one.</a:t>
            </a:r>
          </a:p>
        </p:txBody>
      </p:sp>
    </p:spTree>
    <p:extLst>
      <p:ext uri="{BB962C8B-B14F-4D97-AF65-F5344CB8AC3E}">
        <p14:creationId xmlns:p14="http://schemas.microsoft.com/office/powerpoint/2010/main" val="22722977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Peer-checking (PC) is a series of actions by two individuals working together at the same time and place, before and during a specific action, to prevent an error by the performer. By my definition, a “peer” is someone you trust who is familiar with the task you're asking them to check you on.</a:t>
            </a:r>
          </a:p>
          <a:p>
            <a:endParaRPr lang="en-US" dirty="0"/>
          </a:p>
        </p:txBody>
      </p:sp>
      <p:sp>
        <p:nvSpPr>
          <p:cNvPr id="4" name="Slide Number Placeholder 3"/>
          <p:cNvSpPr>
            <a:spLocks noGrp="1"/>
          </p:cNvSpPr>
          <p:nvPr>
            <p:ph type="sldNum" sz="quarter" idx="5"/>
          </p:nvPr>
        </p:nvSpPr>
        <p:spPr/>
        <p:txBody>
          <a:bodyPr/>
          <a:lstStyle/>
          <a:p>
            <a:fld id="{17194300-9E81-459F-AF37-0A548241BEAD}" type="slidenum">
              <a:rPr lang="en-US" smtClean="0"/>
              <a:t>18</a:t>
            </a:fld>
            <a:endParaRPr lang="en-US"/>
          </a:p>
        </p:txBody>
      </p:sp>
    </p:spTree>
    <p:extLst>
      <p:ext uri="{BB962C8B-B14F-4D97-AF65-F5344CB8AC3E}">
        <p14:creationId xmlns:p14="http://schemas.microsoft.com/office/powerpoint/2010/main" val="40534244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the purpose of PC is to prevent an error by the performer. Error prevention is the principal function of the peer check technique. Peer cheek augments self-checking by the performer—it does not replace it. Peer check involves two people (performer and peer) self-checking in parallel, agreeing together that the action is the correct action to perform on the correct component.   The peer, an individual familiar with the activity, may see hazards the performer does not see.</a:t>
            </a:r>
          </a:p>
        </p:txBody>
      </p:sp>
      <p:sp>
        <p:nvSpPr>
          <p:cNvPr id="4" name="Slide Number Placeholder 3"/>
          <p:cNvSpPr>
            <a:spLocks noGrp="1"/>
          </p:cNvSpPr>
          <p:nvPr>
            <p:ph type="sldNum" sz="quarter" idx="5"/>
          </p:nvPr>
        </p:nvSpPr>
        <p:spPr/>
        <p:txBody>
          <a:bodyPr/>
          <a:lstStyle/>
          <a:p>
            <a:fld id="{17194300-9E81-459F-AF37-0A548241BEAD}" type="slidenum">
              <a:rPr lang="en-US" smtClean="0"/>
              <a:t>19</a:t>
            </a:fld>
            <a:endParaRPr lang="en-US"/>
          </a:p>
        </p:txBody>
      </p:sp>
    </p:spTree>
    <p:extLst>
      <p:ext uri="{BB962C8B-B14F-4D97-AF65-F5344CB8AC3E}">
        <p14:creationId xmlns:p14="http://schemas.microsoft.com/office/powerpoint/2010/main" val="1983819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the topics of discussion.  Explain why this topic was selected and what the attendee can expect to learn.  Ask the group what they believe credible leadership means to them.  Ask the group how they feel a leader can demonstrate credible leadership and how they themselves may do the same.</a:t>
            </a:r>
          </a:p>
        </p:txBody>
      </p:sp>
      <p:sp>
        <p:nvSpPr>
          <p:cNvPr id="4" name="Slide Number Placeholder 3"/>
          <p:cNvSpPr>
            <a:spLocks noGrp="1"/>
          </p:cNvSpPr>
          <p:nvPr>
            <p:ph type="sldNum" sz="quarter" idx="5"/>
          </p:nvPr>
        </p:nvSpPr>
        <p:spPr/>
        <p:txBody>
          <a:bodyPr/>
          <a:lstStyle/>
          <a:p>
            <a:fld id="{17194300-9E81-459F-AF37-0A548241BEAD}" type="slidenum">
              <a:rPr lang="en-US" smtClean="0"/>
              <a:t>2</a:t>
            </a:fld>
            <a:endParaRPr lang="en-US"/>
          </a:p>
        </p:txBody>
      </p:sp>
    </p:spTree>
    <p:extLst>
      <p:ext uri="{BB962C8B-B14F-4D97-AF65-F5344CB8AC3E}">
        <p14:creationId xmlns:p14="http://schemas.microsoft.com/office/powerpoint/2010/main" val="25824562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Explain that by definition, a “peer” is someone you trust who is familiar with the task you’re asking them to check you on</a:t>
            </a:r>
            <a:r>
              <a:rPr lang="en-US" dirty="0"/>
              <a:t>.  This technique takes advantage of a fresh set of eyes not trapped by the performer’s task focused mind-set. The peer may “see” hazards or potential consequences the performer does not see.</a:t>
            </a:r>
          </a:p>
        </p:txBody>
      </p:sp>
      <p:sp>
        <p:nvSpPr>
          <p:cNvPr id="4" name="Slide Number Placeholder 3"/>
          <p:cNvSpPr>
            <a:spLocks noGrp="1"/>
          </p:cNvSpPr>
          <p:nvPr>
            <p:ph type="sldNum" sz="quarter" idx="5"/>
          </p:nvPr>
        </p:nvSpPr>
        <p:spPr/>
        <p:txBody>
          <a:bodyPr/>
          <a:lstStyle/>
          <a:p>
            <a:fld id="{17194300-9E81-459F-AF37-0A548241BEAD}" type="slidenum">
              <a:rPr lang="en-US" smtClean="0"/>
              <a:t>20</a:t>
            </a:fld>
            <a:endParaRPr lang="en-US"/>
          </a:p>
        </p:txBody>
      </p:sp>
    </p:spTree>
    <p:extLst>
      <p:ext uri="{BB962C8B-B14F-4D97-AF65-F5344CB8AC3E}">
        <p14:creationId xmlns:p14="http://schemas.microsoft.com/office/powerpoint/2010/main" val="29743455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Humorous slide.  Trigger the animation.</a:t>
            </a:r>
          </a:p>
        </p:txBody>
      </p:sp>
      <p:sp>
        <p:nvSpPr>
          <p:cNvPr id="4" name="Slide Number Placeholder 3"/>
          <p:cNvSpPr>
            <a:spLocks noGrp="1"/>
          </p:cNvSpPr>
          <p:nvPr>
            <p:ph type="sldNum" sz="quarter" idx="5"/>
          </p:nvPr>
        </p:nvSpPr>
        <p:spPr/>
        <p:txBody>
          <a:bodyPr/>
          <a:lstStyle/>
          <a:p>
            <a:fld id="{17194300-9E81-459F-AF37-0A548241BEAD}" type="slidenum">
              <a:rPr lang="en-US" smtClean="0"/>
              <a:t>21</a:t>
            </a:fld>
            <a:endParaRPr lang="en-US"/>
          </a:p>
        </p:txBody>
      </p:sp>
    </p:spTree>
    <p:extLst>
      <p:ext uri="{BB962C8B-B14F-4D97-AF65-F5344CB8AC3E}">
        <p14:creationId xmlns:p14="http://schemas.microsoft.com/office/powerpoint/2010/main" val="738859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the key points. It’s not about who’s right or wrong.  The entire point is to determine if we are doing the task in the safest way.  Explain that if something doesn’t feel right, speak up and try to understand.  If understanding cannot be gleaned, and the risk seams unnecessary, then the work must stop.</a:t>
            </a:r>
          </a:p>
          <a:p>
            <a:endParaRPr lang="en-US" dirty="0"/>
          </a:p>
        </p:txBody>
      </p:sp>
      <p:sp>
        <p:nvSpPr>
          <p:cNvPr id="4" name="Slide Number Placeholder 3"/>
          <p:cNvSpPr>
            <a:spLocks noGrp="1"/>
          </p:cNvSpPr>
          <p:nvPr>
            <p:ph type="sldNum" sz="quarter" idx="5"/>
          </p:nvPr>
        </p:nvSpPr>
        <p:spPr/>
        <p:txBody>
          <a:bodyPr/>
          <a:lstStyle/>
          <a:p>
            <a:fld id="{17194300-9E81-459F-AF37-0A548241BEAD}" type="slidenum">
              <a:rPr lang="en-US" smtClean="0"/>
              <a:t>22</a:t>
            </a:fld>
            <a:endParaRPr lang="en-US"/>
          </a:p>
        </p:txBody>
      </p:sp>
    </p:spTree>
    <p:extLst>
      <p:ext uri="{BB962C8B-B14F-4D97-AF65-F5344CB8AC3E}">
        <p14:creationId xmlns:p14="http://schemas.microsoft.com/office/powerpoint/2010/main" val="34677375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the reason we want to foster a workplace where workers not only feel comfortable with speaking up but that they feel obligated to speak up when the need to understand why we are doing the task the way we are doing it.  Remember, Speaking-up may save a life.</a:t>
            </a:r>
          </a:p>
          <a:p>
            <a:endParaRPr lang="en-US" dirty="0"/>
          </a:p>
        </p:txBody>
      </p:sp>
      <p:sp>
        <p:nvSpPr>
          <p:cNvPr id="4" name="Slide Number Placeholder 3"/>
          <p:cNvSpPr>
            <a:spLocks noGrp="1"/>
          </p:cNvSpPr>
          <p:nvPr>
            <p:ph type="sldNum" sz="quarter" idx="5"/>
          </p:nvPr>
        </p:nvSpPr>
        <p:spPr/>
        <p:txBody>
          <a:bodyPr/>
          <a:lstStyle/>
          <a:p>
            <a:fld id="{17194300-9E81-459F-AF37-0A548241BEAD}" type="slidenum">
              <a:rPr lang="en-US" smtClean="0"/>
              <a:t>23</a:t>
            </a:fld>
            <a:endParaRPr lang="en-US"/>
          </a:p>
        </p:txBody>
      </p:sp>
    </p:spTree>
    <p:extLst>
      <p:ext uri="{BB962C8B-B14F-4D97-AF65-F5344CB8AC3E}">
        <p14:creationId xmlns:p14="http://schemas.microsoft.com/office/powerpoint/2010/main" val="21035222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if someone is providing safety feedback they are saying that they are concerned about what they are seeing, what we are doing, or both.  If it is about safety we need to put or hurt feelings aside and listen up.  Its about caring and looking out for each other.  Again, listening-up may save a life.</a:t>
            </a:r>
          </a:p>
          <a:p>
            <a:endParaRPr lang="en-US" dirty="0"/>
          </a:p>
        </p:txBody>
      </p:sp>
      <p:sp>
        <p:nvSpPr>
          <p:cNvPr id="4" name="Slide Number Placeholder 3"/>
          <p:cNvSpPr>
            <a:spLocks noGrp="1"/>
          </p:cNvSpPr>
          <p:nvPr>
            <p:ph type="sldNum" sz="quarter" idx="5"/>
          </p:nvPr>
        </p:nvSpPr>
        <p:spPr/>
        <p:txBody>
          <a:bodyPr/>
          <a:lstStyle/>
          <a:p>
            <a:fld id="{17194300-9E81-459F-AF37-0A548241BEAD}" type="slidenum">
              <a:rPr lang="en-US" smtClean="0"/>
              <a:t>24</a:t>
            </a:fld>
            <a:endParaRPr lang="en-US"/>
          </a:p>
        </p:txBody>
      </p:sp>
    </p:spTree>
    <p:extLst>
      <p:ext uri="{BB962C8B-B14F-4D97-AF65-F5344CB8AC3E}">
        <p14:creationId xmlns:p14="http://schemas.microsoft.com/office/powerpoint/2010/main" val="27618133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0000"/>
              </a:lnSpc>
              <a:spcBef>
                <a:spcPts val="600"/>
              </a:spcBef>
              <a:spcAft>
                <a:spcPts val="600"/>
              </a:spcAft>
              <a:buNone/>
            </a:pPr>
            <a:r>
              <a:rPr lang="en-US" dirty="0"/>
              <a:t>Explain that if </a:t>
            </a:r>
            <a:r>
              <a:rPr lang="en-US" b="0" dirty="0"/>
              <a:t>someone takes the time to peer coach you and/or other members of the crew, thank them for speaking up.  Remember, its not about being critical, its about caring.  Recognize safe behaviors, like good peer coaching, in a positive way</a:t>
            </a:r>
          </a:p>
          <a:p>
            <a:endParaRPr lang="en-US" dirty="0"/>
          </a:p>
        </p:txBody>
      </p:sp>
      <p:sp>
        <p:nvSpPr>
          <p:cNvPr id="4" name="Slide Number Placeholder 3"/>
          <p:cNvSpPr>
            <a:spLocks noGrp="1"/>
          </p:cNvSpPr>
          <p:nvPr>
            <p:ph type="sldNum" sz="quarter" idx="5"/>
          </p:nvPr>
        </p:nvSpPr>
        <p:spPr/>
        <p:txBody>
          <a:bodyPr/>
          <a:lstStyle/>
          <a:p>
            <a:fld id="{17194300-9E81-459F-AF37-0A548241BEAD}" type="slidenum">
              <a:rPr lang="en-US" smtClean="0"/>
              <a:t>25</a:t>
            </a:fld>
            <a:endParaRPr lang="en-US"/>
          </a:p>
        </p:txBody>
      </p:sp>
    </p:spTree>
    <p:extLst>
      <p:ext uri="{BB962C8B-B14F-4D97-AF65-F5344CB8AC3E}">
        <p14:creationId xmlns:p14="http://schemas.microsoft.com/office/powerpoint/2010/main" val="39274446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you are going to discuss the difference between involvement and commitment.  Ask the group; “In the context of safety, which is more vital, involvement or commitment?”  The answer you can expect is “both!”  This is a true answer but ask the group to chose of the two, which is most important?</a:t>
            </a:r>
          </a:p>
        </p:txBody>
      </p:sp>
      <p:sp>
        <p:nvSpPr>
          <p:cNvPr id="4" name="Slide Number Placeholder 3"/>
          <p:cNvSpPr>
            <a:spLocks noGrp="1"/>
          </p:cNvSpPr>
          <p:nvPr>
            <p:ph type="sldNum" sz="quarter" idx="5"/>
          </p:nvPr>
        </p:nvSpPr>
        <p:spPr/>
        <p:txBody>
          <a:bodyPr/>
          <a:lstStyle/>
          <a:p>
            <a:fld id="{17194300-9E81-459F-AF37-0A548241BEAD}" type="slidenum">
              <a:rPr lang="en-US" smtClean="0"/>
              <a:t>26</a:t>
            </a:fld>
            <a:endParaRPr lang="en-US"/>
          </a:p>
        </p:txBody>
      </p:sp>
    </p:spTree>
    <p:extLst>
      <p:ext uri="{BB962C8B-B14F-4D97-AF65-F5344CB8AC3E}">
        <p14:creationId xmlns:p14="http://schemas.microsoft.com/office/powerpoint/2010/main" val="24304836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Humorous slide to illustrate the difference.</a:t>
            </a:r>
          </a:p>
        </p:txBody>
      </p:sp>
      <p:sp>
        <p:nvSpPr>
          <p:cNvPr id="4" name="Slide Number Placeholder 3"/>
          <p:cNvSpPr>
            <a:spLocks noGrp="1"/>
          </p:cNvSpPr>
          <p:nvPr>
            <p:ph type="sldNum" sz="quarter" idx="5"/>
          </p:nvPr>
        </p:nvSpPr>
        <p:spPr/>
        <p:txBody>
          <a:bodyPr/>
          <a:lstStyle/>
          <a:p>
            <a:fld id="{17194300-9E81-459F-AF37-0A548241BEAD}" type="slidenum">
              <a:rPr lang="en-US" smtClean="0"/>
              <a:t>27</a:t>
            </a:fld>
            <a:endParaRPr lang="en-US"/>
          </a:p>
        </p:txBody>
      </p:sp>
    </p:spTree>
    <p:extLst>
      <p:ext uri="{BB962C8B-B14F-4D97-AF65-F5344CB8AC3E}">
        <p14:creationId xmlns:p14="http://schemas.microsoft.com/office/powerpoint/2010/main" val="21006860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Making a commitment involves dedicating yourself to something, like a person or a cause. Before you make a commitment, think carefully. A commitment obligates you to do something. Commit to working safely and to influence others to do the same.</a:t>
            </a:r>
          </a:p>
        </p:txBody>
      </p:sp>
      <p:sp>
        <p:nvSpPr>
          <p:cNvPr id="4" name="Slide Number Placeholder 3"/>
          <p:cNvSpPr>
            <a:spLocks noGrp="1"/>
          </p:cNvSpPr>
          <p:nvPr>
            <p:ph type="sldNum" sz="quarter" idx="5"/>
          </p:nvPr>
        </p:nvSpPr>
        <p:spPr/>
        <p:txBody>
          <a:bodyPr/>
          <a:lstStyle/>
          <a:p>
            <a:fld id="{17194300-9E81-459F-AF37-0A548241BEAD}" type="slidenum">
              <a:rPr lang="en-US" smtClean="0"/>
              <a:t>28</a:t>
            </a:fld>
            <a:endParaRPr lang="en-US"/>
          </a:p>
        </p:txBody>
      </p:sp>
    </p:spTree>
    <p:extLst>
      <p:ext uri="{BB962C8B-B14F-4D97-AF65-F5344CB8AC3E}">
        <p14:creationId xmlns:p14="http://schemas.microsoft.com/office/powerpoint/2010/main" val="29988205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29</a:t>
            </a:fld>
            <a:endParaRPr lang="en-US" altLang="en-US"/>
          </a:p>
        </p:txBody>
      </p:sp>
      <p:sp>
        <p:nvSpPr>
          <p:cNvPr id="23555"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23576"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The presenter should have touched on the following items when Explaining session one:</a:t>
            </a:r>
          </a:p>
          <a:p>
            <a:pPr eaLnBrk="1" hangingPunct="1"/>
            <a:endParaRPr lang="en-US" altLang="en-US" sz="1100" dirty="0"/>
          </a:p>
          <a:p>
            <a:pPr marL="228600" indent="-228600">
              <a:buFont typeface="+mj-lt"/>
              <a:buAutoNum type="arabicPeriod"/>
            </a:pPr>
            <a:r>
              <a:rPr lang="en-US" altLang="en-US" sz="1100" dirty="0"/>
              <a:t>Peer checking is a series of actions by two individuals working together at the same time and place.</a:t>
            </a:r>
          </a:p>
          <a:p>
            <a:endParaRPr lang="en-US" altLang="en-US" sz="1100" dirty="0">
              <a:highlight>
                <a:srgbClr val="FFFF00"/>
              </a:highlight>
            </a:endParaRPr>
          </a:p>
          <a:p>
            <a:pPr marL="228600">
              <a:buFont typeface="+mj-lt"/>
              <a:buAutoNum type="alphaLcPeriod"/>
            </a:pPr>
            <a:r>
              <a:rPr lang="en-US" altLang="en-US" sz="1100" dirty="0">
                <a:highlight>
                  <a:srgbClr val="FFFF00"/>
                </a:highlight>
              </a:rPr>
              <a:t>  True</a:t>
            </a:r>
          </a:p>
          <a:p>
            <a:pPr marL="228600">
              <a:buFont typeface="+mj-lt"/>
              <a:buAutoNum type="alphaLcPeriod"/>
            </a:pPr>
            <a:r>
              <a:rPr lang="en-US" altLang="en-US" sz="1100" dirty="0"/>
              <a:t>  False</a:t>
            </a:r>
          </a:p>
          <a:p>
            <a:pPr marL="228600" indent="-228600">
              <a:buFont typeface="+mj-lt"/>
              <a:buAutoNum type="arabicPeriod"/>
            </a:pPr>
            <a:endParaRPr lang="en-US" altLang="en-US" sz="1100" dirty="0"/>
          </a:p>
          <a:p>
            <a:pPr marL="228600" indent="-228600">
              <a:buFont typeface="+mj-lt"/>
              <a:buAutoNum type="arabicPeriod" startAt="2"/>
            </a:pPr>
            <a:r>
              <a:rPr lang="en-US" altLang="en-US" sz="1100" dirty="0"/>
              <a:t>If you see an unsafe act or condition you should:   </a:t>
            </a:r>
          </a:p>
          <a:p>
            <a:r>
              <a:rPr lang="en-US" altLang="en-US" sz="1100" dirty="0"/>
              <a:t> </a:t>
            </a:r>
          </a:p>
          <a:p>
            <a:pPr marL="228600">
              <a:buFont typeface="+mj-lt"/>
              <a:buAutoNum type="alphaLcPeriod"/>
            </a:pPr>
            <a:r>
              <a:rPr lang="en-US" altLang="en-US" sz="1100" dirty="0"/>
              <a:t>  Take a picture with your phone</a:t>
            </a:r>
          </a:p>
          <a:p>
            <a:pPr marL="228600">
              <a:buFont typeface="+mj-lt"/>
              <a:buAutoNum type="alphaLcPeriod"/>
            </a:pPr>
            <a:r>
              <a:rPr lang="en-US" altLang="en-US" sz="1100" dirty="0"/>
              <a:t>  Call OSHA</a:t>
            </a:r>
          </a:p>
          <a:p>
            <a:pPr marL="228600">
              <a:buFont typeface="+mj-lt"/>
              <a:buAutoNum type="alphaLcPeriod"/>
            </a:pPr>
            <a:r>
              <a:rPr lang="en-US" altLang="en-US" sz="1100" dirty="0">
                <a:highlight>
                  <a:srgbClr val="FFFF00"/>
                </a:highlight>
              </a:rPr>
              <a:t>  Speak up </a:t>
            </a:r>
          </a:p>
          <a:p>
            <a:pPr marL="228600">
              <a:buFont typeface="+mj-lt"/>
              <a:buAutoNum type="alphaLcPeriod"/>
            </a:pPr>
            <a:r>
              <a:rPr lang="en-US" altLang="en-US" sz="1100" dirty="0"/>
              <a:t>  Run for cover</a:t>
            </a:r>
          </a:p>
          <a:p>
            <a:pPr marL="228600" indent="-228600">
              <a:buFont typeface="+mj-lt"/>
              <a:buAutoNum type="arabicPeriod"/>
            </a:pPr>
            <a:endParaRPr lang="en-US" altLang="en-US" sz="1100" dirty="0"/>
          </a:p>
          <a:p>
            <a:pPr marL="228600" indent="-228600">
              <a:buFont typeface="+mj-lt"/>
              <a:buAutoNum type="arabicPeriod" startAt="3"/>
            </a:pPr>
            <a:r>
              <a:rPr lang="en-US" altLang="en-US" sz="1100" dirty="0"/>
              <a:t>The purpose of peer checking to help prevent error. </a:t>
            </a:r>
          </a:p>
          <a:p>
            <a:endParaRPr lang="en-US" altLang="en-US" sz="1100" dirty="0"/>
          </a:p>
          <a:p>
            <a:pPr marL="228600">
              <a:buFont typeface="+mj-lt"/>
              <a:buAutoNum type="alphaLcPeriod"/>
            </a:pPr>
            <a:r>
              <a:rPr lang="en-US" altLang="en-US" sz="1100" dirty="0">
                <a:highlight>
                  <a:srgbClr val="FFFF00"/>
                </a:highlight>
              </a:rPr>
              <a:t>  True</a:t>
            </a:r>
          </a:p>
          <a:p>
            <a:pPr marL="228600">
              <a:buFont typeface="+mj-lt"/>
              <a:buAutoNum type="alphaLcPeriod"/>
            </a:pPr>
            <a:r>
              <a:rPr lang="en-US" altLang="en-US" sz="1100" dirty="0"/>
              <a:t>  False</a:t>
            </a:r>
          </a:p>
          <a:p>
            <a:pPr marL="228600">
              <a:buFont typeface="+mj-lt"/>
              <a:buAutoNum type="alphaLcPeriod"/>
            </a:pPr>
            <a:endParaRPr lang="en-US" altLang="en-US" sz="1100" dirty="0"/>
          </a:p>
          <a:p>
            <a:pPr marL="228600"/>
            <a:r>
              <a:rPr lang="en-US" altLang="en-US" sz="1100" dirty="0"/>
              <a:t>End of section two</a:t>
            </a:r>
          </a:p>
        </p:txBody>
      </p:sp>
    </p:spTree>
    <p:extLst>
      <p:ext uri="{BB962C8B-B14F-4D97-AF65-F5344CB8AC3E}">
        <p14:creationId xmlns:p14="http://schemas.microsoft.com/office/powerpoint/2010/main" val="3603533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State that the following section will discuss the human performance tool known as Questioning Attitude.  Ask the group if anyone has heard of the “questioning attitude” tool?</a:t>
            </a:r>
          </a:p>
        </p:txBody>
      </p:sp>
      <p:sp>
        <p:nvSpPr>
          <p:cNvPr id="4" name="Slide Number Placeholder 3"/>
          <p:cNvSpPr>
            <a:spLocks noGrp="1"/>
          </p:cNvSpPr>
          <p:nvPr>
            <p:ph type="sldNum" sz="quarter" idx="5"/>
          </p:nvPr>
        </p:nvSpPr>
        <p:spPr/>
        <p:txBody>
          <a:bodyPr/>
          <a:lstStyle/>
          <a:p>
            <a:fld id="{17194300-9E81-459F-AF37-0A548241BEAD}" type="slidenum">
              <a:rPr lang="en-US" smtClean="0"/>
              <a:t>3</a:t>
            </a:fld>
            <a:endParaRPr lang="en-US"/>
          </a:p>
        </p:txBody>
      </p:sp>
    </p:spTree>
    <p:extLst>
      <p:ext uri="{BB962C8B-B14F-4D97-AF65-F5344CB8AC3E}">
        <p14:creationId xmlns:p14="http://schemas.microsoft.com/office/powerpoint/2010/main" val="34846972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040717"/>
          </a:xfrm>
        </p:spPr>
        <p:txBody>
          <a:bodyPr/>
          <a:lstStyle/>
          <a:p>
            <a:r>
              <a:rPr lang="en-US" dirty="0"/>
              <a:t>Stop Work Authority (SWA) is a program designed to provide workers with the responsibility and obligation to stop work when a perceived unsafe condition or behavior may result in an unwanted event.</a:t>
            </a:r>
          </a:p>
          <a:p>
            <a:endParaRPr lang="en-US" dirty="0"/>
          </a:p>
          <a:p>
            <a:r>
              <a:rPr lang="en-US" dirty="0"/>
              <a:t>Stop Work Authority Roles and Responsibilities</a:t>
            </a:r>
          </a:p>
          <a:p>
            <a:endParaRPr lang="en-US" dirty="0"/>
          </a:p>
          <a:p>
            <a:r>
              <a:rPr lang="en-US" dirty="0"/>
              <a:t>A Stop Work Authoring program must clearly define the roles and responsibilities. Examples of roles and responsibilities are:</a:t>
            </a:r>
          </a:p>
          <a:p>
            <a:endParaRPr lang="en-US" dirty="0"/>
          </a:p>
          <a:p>
            <a:r>
              <a:rPr lang="en-US" dirty="0"/>
              <a:t>Senior Management: Creates a culture that promotes SWA, establishes clear expectations and responsibilities. Demonstrates support for using SWA without the potential for retribution. Resolves SWA conflicts when they arise. Holds employees and contractors accountable for full compliance with the SWA program.</a:t>
            </a:r>
          </a:p>
          <a:p>
            <a:endParaRPr lang="en-US" dirty="0"/>
          </a:p>
          <a:p>
            <a:r>
              <a:rPr lang="en-US" dirty="0"/>
              <a:t>Supervisors and Managers: Promotes a culture where SWA is freely exercised, SWA requests are honored and resolved before resuming operations. Ensures necessary stop work follow-up is completed.</a:t>
            </a:r>
          </a:p>
          <a:p>
            <a:endParaRPr lang="en-US" dirty="0"/>
          </a:p>
          <a:p>
            <a:r>
              <a:rPr lang="en-US" dirty="0"/>
              <a:t>HSE Department: Provides training, support, documentation and monitors compliance of the SWA program.  Company employees and contractors: Initiate stop work (in good faith) and support stop work initiated by others.</a:t>
            </a:r>
          </a:p>
        </p:txBody>
      </p:sp>
      <p:sp>
        <p:nvSpPr>
          <p:cNvPr id="4" name="Slide Number Placeholder 3"/>
          <p:cNvSpPr>
            <a:spLocks noGrp="1"/>
          </p:cNvSpPr>
          <p:nvPr>
            <p:ph type="sldNum" sz="quarter" idx="5"/>
          </p:nvPr>
        </p:nvSpPr>
        <p:spPr/>
        <p:txBody>
          <a:bodyPr/>
          <a:lstStyle/>
          <a:p>
            <a:fld id="{17194300-9E81-459F-AF37-0A548241BEAD}" type="slidenum">
              <a:rPr lang="en-US" smtClean="0"/>
              <a:t>30</a:t>
            </a:fld>
            <a:endParaRPr lang="en-US"/>
          </a:p>
        </p:txBody>
      </p:sp>
    </p:spTree>
    <p:extLst>
      <p:ext uri="{BB962C8B-B14F-4D97-AF65-F5344CB8AC3E}">
        <p14:creationId xmlns:p14="http://schemas.microsoft.com/office/powerpoint/2010/main" val="8633726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Situations that may Require a Stop Work Action </a:t>
            </a:r>
          </a:p>
          <a:p>
            <a:endParaRPr lang="en-US" dirty="0"/>
          </a:p>
          <a:p>
            <a:r>
              <a:rPr lang="en-US" dirty="0"/>
              <a:t>Stop Work Authority should be initiated for conditions or behaviors that threaten danger or imminent danger to person(s), equipment or the environment. Situations that warrant a SWA may include, but are not limited to the following:</a:t>
            </a:r>
          </a:p>
          <a:p>
            <a:endParaRPr lang="en-US" dirty="0"/>
          </a:p>
          <a:p>
            <a:pPr marL="171450" indent="-171450">
              <a:buFont typeface="Arial" panose="020B0604020202020204" pitchFamily="34" charset="0"/>
              <a:buChar char="•"/>
            </a:pPr>
            <a:r>
              <a:rPr lang="en-US" dirty="0"/>
              <a:t>Alarms </a:t>
            </a:r>
          </a:p>
          <a:p>
            <a:pPr marL="171450" indent="-171450">
              <a:buFont typeface="Arial" panose="020B0604020202020204" pitchFamily="34" charset="0"/>
              <a:buChar char="•"/>
            </a:pPr>
            <a:r>
              <a:rPr lang="en-US" dirty="0"/>
              <a:t>Change in conditions</a:t>
            </a:r>
          </a:p>
          <a:p>
            <a:pPr marL="171450" indent="-171450">
              <a:buFont typeface="Arial" panose="020B0604020202020204" pitchFamily="34" charset="0"/>
              <a:buChar char="•"/>
            </a:pPr>
            <a:r>
              <a:rPr lang="en-US" dirty="0"/>
              <a:t>Changes to scope of work or work plan</a:t>
            </a:r>
          </a:p>
          <a:p>
            <a:pPr marL="171450" indent="-171450">
              <a:buFont typeface="Arial" panose="020B0604020202020204" pitchFamily="34" charset="0"/>
              <a:buChar char="•"/>
            </a:pPr>
            <a:r>
              <a:rPr lang="en-US" dirty="0"/>
              <a:t>Emergency situation</a:t>
            </a:r>
          </a:p>
          <a:p>
            <a:pPr marL="171450" indent="-171450">
              <a:buFont typeface="Arial" panose="020B0604020202020204" pitchFamily="34" charset="0"/>
              <a:buChar char="•"/>
            </a:pPr>
            <a:r>
              <a:rPr lang="en-US" dirty="0"/>
              <a:t>Equipment used improperly</a:t>
            </a:r>
          </a:p>
          <a:p>
            <a:pPr marL="171450" indent="-171450">
              <a:buFont typeface="Arial" panose="020B0604020202020204" pitchFamily="34" charset="0"/>
              <a:buChar char="•"/>
            </a:pPr>
            <a:r>
              <a:rPr lang="en-US" dirty="0"/>
              <a:t>Lack of knowledge, understanding or information</a:t>
            </a:r>
          </a:p>
          <a:p>
            <a:pPr marL="171450" indent="-171450">
              <a:buFont typeface="Arial" panose="020B0604020202020204" pitchFamily="34" charset="0"/>
              <a:buChar char="•"/>
            </a:pPr>
            <a:r>
              <a:rPr lang="en-US" dirty="0"/>
              <a:t>Near-miss incident</a:t>
            </a:r>
          </a:p>
          <a:p>
            <a:pPr marL="171450" indent="-171450">
              <a:buFont typeface="Arial" panose="020B0604020202020204" pitchFamily="34" charset="0"/>
              <a:buChar char="•"/>
            </a:pPr>
            <a:r>
              <a:rPr lang="en-US" dirty="0"/>
              <a:t>Unsafe conditions</a:t>
            </a:r>
          </a:p>
        </p:txBody>
      </p:sp>
      <p:sp>
        <p:nvSpPr>
          <p:cNvPr id="4" name="Slide Number Placeholder 3"/>
          <p:cNvSpPr>
            <a:spLocks noGrp="1"/>
          </p:cNvSpPr>
          <p:nvPr>
            <p:ph type="sldNum" sz="quarter" idx="5"/>
          </p:nvPr>
        </p:nvSpPr>
        <p:spPr/>
        <p:txBody>
          <a:bodyPr/>
          <a:lstStyle/>
          <a:p>
            <a:fld id="{17194300-9E81-459F-AF37-0A548241BEAD}" type="slidenum">
              <a:rPr lang="en-US" smtClean="0"/>
              <a:t>31</a:t>
            </a:fld>
            <a:endParaRPr lang="en-US"/>
          </a:p>
        </p:txBody>
      </p:sp>
    </p:spTree>
    <p:extLst>
      <p:ext uri="{BB962C8B-B14F-4D97-AF65-F5344CB8AC3E}">
        <p14:creationId xmlns:p14="http://schemas.microsoft.com/office/powerpoint/2010/main" val="2970012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Stop Work Authority Process (6 Step Example)</a:t>
            </a:r>
          </a:p>
          <a:p>
            <a:endParaRPr lang="en-US" dirty="0"/>
          </a:p>
          <a:p>
            <a:r>
              <a:rPr lang="en-US" dirty="0"/>
              <a:t>Stop Work Authority is a several step process.  The six basic steps are:  stop, notify, investigate, correct, resume and follow-up (training on lessons learned etc.)</a:t>
            </a:r>
          </a:p>
        </p:txBody>
      </p:sp>
      <p:sp>
        <p:nvSpPr>
          <p:cNvPr id="4" name="Slide Number Placeholder 3"/>
          <p:cNvSpPr>
            <a:spLocks noGrp="1"/>
          </p:cNvSpPr>
          <p:nvPr>
            <p:ph type="sldNum" sz="quarter" idx="5"/>
          </p:nvPr>
        </p:nvSpPr>
        <p:spPr/>
        <p:txBody>
          <a:bodyPr/>
          <a:lstStyle/>
          <a:p>
            <a:fld id="{17194300-9E81-459F-AF37-0A548241BEAD}" type="slidenum">
              <a:rPr lang="en-US" smtClean="0"/>
              <a:t>32</a:t>
            </a:fld>
            <a:endParaRPr lang="en-US"/>
          </a:p>
        </p:txBody>
      </p:sp>
    </p:spTree>
    <p:extLst>
      <p:ext uri="{BB962C8B-B14F-4D97-AF65-F5344CB8AC3E}">
        <p14:creationId xmlns:p14="http://schemas.microsoft.com/office/powerpoint/2010/main" val="5646992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Stop</a:t>
            </a:r>
          </a:p>
          <a:p>
            <a:endParaRPr lang="en-US" dirty="0"/>
          </a:p>
          <a:p>
            <a:r>
              <a:rPr lang="en-US" dirty="0"/>
              <a:t>When someone, anyone perceives condition(s) or behavior(s) that pose imminent danger to person(s), equipment or environment he or she must immediately initiate a stop work intervention with the person(s) potentially at risk.</a:t>
            </a:r>
          </a:p>
          <a:p>
            <a:endParaRPr lang="en-US" dirty="0"/>
          </a:p>
          <a:p>
            <a:r>
              <a:rPr lang="en-US" dirty="0"/>
              <a:t>If the supervisor is readily available and the affected person(s), equipment or environment is not in imminent danger, coordinate the stop work action through the supervisor. The stop work action should be clearly identify as a stop work action and initiated in a non-combative manner.</a:t>
            </a:r>
          </a:p>
        </p:txBody>
      </p:sp>
      <p:sp>
        <p:nvSpPr>
          <p:cNvPr id="4" name="Slide Number Placeholder 3"/>
          <p:cNvSpPr>
            <a:spLocks noGrp="1"/>
          </p:cNvSpPr>
          <p:nvPr>
            <p:ph type="sldNum" sz="quarter" idx="5"/>
          </p:nvPr>
        </p:nvSpPr>
        <p:spPr/>
        <p:txBody>
          <a:bodyPr/>
          <a:lstStyle/>
          <a:p>
            <a:fld id="{17194300-9E81-459F-AF37-0A548241BEAD}" type="slidenum">
              <a:rPr lang="en-US" smtClean="0"/>
              <a:t>33</a:t>
            </a:fld>
            <a:endParaRPr lang="en-US"/>
          </a:p>
        </p:txBody>
      </p:sp>
    </p:spTree>
    <p:extLst>
      <p:ext uri="{BB962C8B-B14F-4D97-AF65-F5344CB8AC3E}">
        <p14:creationId xmlns:p14="http://schemas.microsoft.com/office/powerpoint/2010/main" val="1207222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Notify</a:t>
            </a:r>
          </a:p>
          <a:p>
            <a:endParaRPr lang="en-US" dirty="0"/>
          </a:p>
          <a:p>
            <a:r>
              <a:rPr lang="en-US" dirty="0"/>
              <a:t>Notify affected personnel and supervision of the stop work action. If necessary, stop work activities that are associated with the work area in question. Make the area(s) as safe as possible by removing personnel and stabilizing the situation.</a:t>
            </a:r>
          </a:p>
        </p:txBody>
      </p:sp>
      <p:sp>
        <p:nvSpPr>
          <p:cNvPr id="4" name="Slide Number Placeholder 3"/>
          <p:cNvSpPr>
            <a:spLocks noGrp="1"/>
          </p:cNvSpPr>
          <p:nvPr>
            <p:ph type="sldNum" sz="quarter" idx="5"/>
          </p:nvPr>
        </p:nvSpPr>
        <p:spPr/>
        <p:txBody>
          <a:bodyPr/>
          <a:lstStyle/>
          <a:p>
            <a:fld id="{17194300-9E81-459F-AF37-0A548241BEAD}" type="slidenum">
              <a:rPr lang="en-US" smtClean="0"/>
              <a:t>34</a:t>
            </a:fld>
            <a:endParaRPr lang="en-US"/>
          </a:p>
        </p:txBody>
      </p:sp>
    </p:spTree>
    <p:extLst>
      <p:ext uri="{BB962C8B-B14F-4D97-AF65-F5344CB8AC3E}">
        <p14:creationId xmlns:p14="http://schemas.microsoft.com/office/powerpoint/2010/main" val="27593880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68AF9E80-54EF-4344-8B0C-7219CEC7E073}"/>
              </a:ext>
            </a:extLst>
          </p:cNvPr>
          <p:cNvSpPr>
            <a:spLocks noGrp="1"/>
          </p:cNvSpPr>
          <p:nvPr>
            <p:ph type="body" idx="1"/>
          </p:nvPr>
        </p:nvSpPr>
        <p:spPr/>
        <p:txBody>
          <a:bodyPr/>
          <a:lstStyle/>
          <a:p>
            <a:r>
              <a:rPr lang="en-US" dirty="0"/>
              <a:t>3. Investigate</a:t>
            </a:r>
          </a:p>
          <a:p>
            <a:endParaRPr lang="en-US" dirty="0"/>
          </a:p>
          <a:p>
            <a:r>
              <a:rPr lang="en-US" dirty="0"/>
              <a:t>Affected personnel will discuss the situation and come to an agreement on the stop work action.</a:t>
            </a:r>
          </a:p>
          <a:p>
            <a:endParaRPr lang="en-US" dirty="0"/>
          </a:p>
          <a:p>
            <a:r>
              <a:rPr lang="en-US" dirty="0"/>
              <a:t>If all parties come to an agreement the condition or behavior is safe to proceed without modifications, (e.g. the initiator was unaware of certain information or circumstances), the affected persons should show appreciation to the SWA initiator for their concern and then resume work. The SWA is complete at this point and no further steps are needed.</a:t>
            </a:r>
          </a:p>
          <a:p>
            <a:endParaRPr lang="en-US" dirty="0"/>
          </a:p>
          <a:p>
            <a:r>
              <a:rPr lang="en-US" dirty="0"/>
              <a:t>If it is determined and agreed the SWA is valid, A Stop Work Issuance Form will be completed. The condition(s) or behavior(s) that pose threats or imminent danger to person(s), equipment or the environment must be resolved before restarting work. Work will be suspended until a proper resolution is achieved.</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D8A2967B-69CE-4926-BF72-6B3A4376AB99}"/>
              </a:ext>
            </a:extLst>
          </p:cNvPr>
          <p:cNvSpPr>
            <a:spLocks noGrp="1"/>
          </p:cNvSpPr>
          <p:nvPr>
            <p:ph type="body" idx="1"/>
          </p:nvPr>
        </p:nvSpPr>
        <p:spPr/>
        <p:txBody>
          <a:bodyPr/>
          <a:lstStyle/>
          <a:p>
            <a:r>
              <a:rPr lang="en-US" dirty="0"/>
              <a:t>4. Correct</a:t>
            </a:r>
          </a:p>
          <a:p>
            <a:endParaRPr lang="en-US" dirty="0"/>
          </a:p>
          <a:p>
            <a:r>
              <a:rPr lang="en-US" dirty="0"/>
              <a:t>Modifications to the affected area(s) will be made according to the corrections outlined in the Stop Work Issuance Form. The affected area(s) will then be inspected by qualified experts to verify completeness of the modifications and to verify all safety issues have been properly resolved. The completion of modifications will then be noted on the Stop Work Issuance Form.</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7F305FA9-0C92-45D9-A5CB-381C90D18953}"/>
              </a:ext>
            </a:extLst>
          </p:cNvPr>
          <p:cNvSpPr>
            <a:spLocks noGrp="1"/>
          </p:cNvSpPr>
          <p:nvPr>
            <p:ph type="body" idx="1"/>
          </p:nvPr>
        </p:nvSpPr>
        <p:spPr/>
        <p:txBody>
          <a:bodyPr/>
          <a:lstStyle/>
          <a:p>
            <a:r>
              <a:rPr lang="en-US" dirty="0"/>
              <a:t>5. Resume</a:t>
            </a:r>
          </a:p>
          <a:p>
            <a:endParaRPr lang="en-US" dirty="0"/>
          </a:p>
          <a:p>
            <a:r>
              <a:rPr lang="en-US" dirty="0"/>
              <a:t>The affected area(s) will be reopened for work by authorized personnel with restart authority. All affected workers are notified of the corrective actions and that work will recommence.  In the event a worker or workers believes it is unsafe, they will be assigned to another job with absolutely no retribution.</a:t>
            </a:r>
          </a:p>
        </p:txBody>
      </p:sp>
    </p:spTree>
    <p:extLst>
      <p:ext uri="{BB962C8B-B14F-4D97-AF65-F5344CB8AC3E}">
        <p14:creationId xmlns:p14="http://schemas.microsoft.com/office/powerpoint/2010/main" val="27209590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7F305FA9-0C92-45D9-A5CB-381C90D18953}"/>
              </a:ext>
            </a:extLst>
          </p:cNvPr>
          <p:cNvSpPr>
            <a:spLocks noGrp="1"/>
          </p:cNvSpPr>
          <p:nvPr>
            <p:ph type="body" idx="1"/>
          </p:nvPr>
        </p:nvSpPr>
        <p:spPr/>
        <p:txBody>
          <a:bodyPr/>
          <a:lstStyle/>
          <a:p>
            <a:r>
              <a:rPr lang="en-US" dirty="0"/>
              <a:t>6. Follow-Up</a:t>
            </a:r>
          </a:p>
          <a:p>
            <a:endParaRPr lang="en-US" dirty="0"/>
          </a:p>
          <a:p>
            <a:r>
              <a:rPr lang="en-US" dirty="0"/>
              <a:t>Operations should perform a root cause analysis of the work that was stopped and identify any potential opportunities for improvement. Operations and Safety should communicate the details regarding the stop work action to all appropriate employees outlining the issue, corrective action and lessons learned. Management will promptly review all stop work reports in order to identify any additional investigation or required follow-up.  Depending on your company and reporting structure your specific procedure may vary. </a:t>
            </a:r>
          </a:p>
        </p:txBody>
      </p:sp>
    </p:spTree>
    <p:extLst>
      <p:ext uri="{BB962C8B-B14F-4D97-AF65-F5344CB8AC3E}">
        <p14:creationId xmlns:p14="http://schemas.microsoft.com/office/powerpoint/2010/main" val="34593571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7F305FA9-0C92-45D9-A5CB-381C90D18953}"/>
              </a:ext>
            </a:extLst>
          </p:cNvPr>
          <p:cNvSpPr>
            <a:spLocks noGrp="1"/>
          </p:cNvSpPr>
          <p:nvPr>
            <p:ph type="body" idx="1"/>
          </p:nvPr>
        </p:nvSpPr>
        <p:spPr/>
        <p:txBody>
          <a:bodyPr/>
          <a:lstStyle/>
          <a:p>
            <a:r>
              <a:rPr lang="en-US" dirty="0"/>
              <a:t>Stop Work Authority Conflict Resolution</a:t>
            </a:r>
          </a:p>
          <a:p>
            <a:endParaRPr lang="en-US" dirty="0"/>
          </a:p>
          <a:p>
            <a:r>
              <a:rPr lang="en-US" dirty="0"/>
              <a:t>Most organizations experience conflict at some time.  Conflict can arise within teams or with individual colleagues.  Disputes resolved in the right way is a healthy part of working with others.  Professional expertise is essential if an organization has a culture of conflict.  An organization adopting good conflict resolution management can be a purposeful way to highlight and solve problems in the workplace.  Precious time, energy and wasted costs can be saved if the conflict can be resolved quickly and effectively.</a:t>
            </a:r>
          </a:p>
          <a:p>
            <a:endParaRPr lang="en-US" dirty="0"/>
          </a:p>
          <a:p>
            <a:r>
              <a:rPr lang="en-US" dirty="0"/>
              <a:t>The dynamics of conflict resolution</a:t>
            </a:r>
          </a:p>
          <a:p>
            <a:r>
              <a:rPr lang="en-US" dirty="0"/>
              <a:t>When considering the components of conflict resolution, there are two dynamics to take into account. The first is about conflict resolution styles.  The second is around differences in personality type.  If we aren’t sure how people tick, then personality clashes can get in the way of effective conflict resolution.</a:t>
            </a:r>
          </a:p>
          <a:p>
            <a:endParaRPr lang="en-US" dirty="0"/>
          </a:p>
          <a:p>
            <a:r>
              <a:rPr lang="en-US" dirty="0"/>
              <a:t>It is important to have a defined process for conflict resolution in case opinions differ in regards to the validity of a stop work action, corrective actions or the decision to resume work. All opinions should be noted, however, a clearly defined protocol must be included in the Stop Work Authority Program to provide prompt conflict resolution. Persons with proper authority to make the final determination may include senior management and HSE managers who are not associated with the conflict.</a:t>
            </a:r>
          </a:p>
          <a:p>
            <a:endParaRPr lang="en-US" dirty="0"/>
          </a:p>
          <a:p>
            <a:r>
              <a:rPr lang="en-US" dirty="0"/>
              <a:t>Training</a:t>
            </a:r>
          </a:p>
          <a:p>
            <a:endParaRPr lang="en-US" dirty="0"/>
          </a:p>
          <a:p>
            <a:r>
              <a:rPr lang="en-US" dirty="0"/>
              <a:t>The importance of initial and ongoing training should not be underestimated. Implementing a Stop Work Authority Program that is understood by all personnel is paramount to ensuring success. </a:t>
            </a:r>
          </a:p>
        </p:txBody>
      </p:sp>
    </p:spTree>
    <p:extLst>
      <p:ext uri="{BB962C8B-B14F-4D97-AF65-F5344CB8AC3E}">
        <p14:creationId xmlns:p14="http://schemas.microsoft.com/office/powerpoint/2010/main" val="103454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statement is self explanatory.  We need to watch out for each other.  That way we are each other’s back-up.   Explain that together we can be better and safer.</a:t>
            </a:r>
          </a:p>
        </p:txBody>
      </p:sp>
      <p:sp>
        <p:nvSpPr>
          <p:cNvPr id="4" name="Slide Number Placeholder 3"/>
          <p:cNvSpPr>
            <a:spLocks noGrp="1"/>
          </p:cNvSpPr>
          <p:nvPr>
            <p:ph type="sldNum" sz="quarter" idx="5"/>
          </p:nvPr>
        </p:nvSpPr>
        <p:spPr/>
        <p:txBody>
          <a:bodyPr/>
          <a:lstStyle/>
          <a:p>
            <a:fld id="{17194300-9E81-459F-AF37-0A548241BEAD}" type="slidenum">
              <a:rPr lang="en-US" smtClean="0"/>
              <a:t>4</a:t>
            </a:fld>
            <a:endParaRPr lang="en-US"/>
          </a:p>
        </p:txBody>
      </p:sp>
    </p:spTree>
    <p:extLst>
      <p:ext uri="{BB962C8B-B14F-4D97-AF65-F5344CB8AC3E}">
        <p14:creationId xmlns:p14="http://schemas.microsoft.com/office/powerpoint/2010/main" val="18501357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understanding personality types can help identify the causes of conflict.  Myers-Briggs personality type instrument ( MBTI ) is a powerful and effective tool which can be used to identify those differences.  MBTI can help individuals and teams to understand differences, by helping people understand how they themselves and others, operate.   The result can be less conflict and greater harmony in the workplace.     A good Human Resources or an MBTI practitioner can help your organization navigate through the maze of conflict by:</a:t>
            </a:r>
          </a:p>
          <a:p>
            <a:endParaRPr lang="en-US" dirty="0"/>
          </a:p>
          <a:p>
            <a:pPr marL="171450" indent="-171450">
              <a:buFont typeface="Arial" panose="020B0604020202020204" pitchFamily="34" charset="0"/>
              <a:buChar char="•"/>
            </a:pPr>
            <a:r>
              <a:rPr lang="en-US" dirty="0"/>
              <a:t>Helping raise awareness of conflict and solutions</a:t>
            </a:r>
          </a:p>
          <a:p>
            <a:pPr marL="171450" indent="-171450">
              <a:buFont typeface="Arial" panose="020B0604020202020204" pitchFamily="34" charset="0"/>
              <a:buChar char="•"/>
            </a:pPr>
            <a:r>
              <a:rPr lang="en-US" dirty="0"/>
              <a:t>Supporting supervisors to build a framework of their style</a:t>
            </a:r>
          </a:p>
          <a:p>
            <a:pPr marL="171450" indent="-171450">
              <a:buFont typeface="Arial" panose="020B0604020202020204" pitchFamily="34" charset="0"/>
              <a:buChar char="•"/>
            </a:pPr>
            <a:r>
              <a:rPr lang="en-US" dirty="0"/>
              <a:t>Helping teams and individuals to understand different personality types and raising awareness of the benefits of difference</a:t>
            </a:r>
          </a:p>
          <a:p>
            <a:pPr marL="171450" indent="-171450">
              <a:buFont typeface="Arial" panose="020B0604020202020204" pitchFamily="34" charset="0"/>
              <a:buChar char="•"/>
            </a:pPr>
            <a:r>
              <a:rPr lang="en-US" dirty="0"/>
              <a:t>Offer mediation where any conflicts have become formal</a:t>
            </a:r>
          </a:p>
          <a:p>
            <a:pPr marL="171450" indent="-171450">
              <a:buFont typeface="Arial" panose="020B0604020202020204" pitchFamily="34" charset="0"/>
              <a:buChar char="•"/>
            </a:pPr>
            <a:r>
              <a:rPr lang="en-US" dirty="0"/>
              <a:t>Help organizations to have effective policies and processes to deal with conflict in a timely and effective way</a:t>
            </a:r>
          </a:p>
          <a:p>
            <a:pPr marL="171450" indent="-171450">
              <a:buFont typeface="Arial" panose="020B0604020202020204" pitchFamily="34" charset="0"/>
              <a:buChar char="•"/>
            </a:pPr>
            <a:r>
              <a:rPr lang="en-US" dirty="0"/>
              <a:t>Help Managers to understand their legislative obligations</a:t>
            </a:r>
          </a:p>
          <a:p>
            <a:pPr marL="171450" indent="-171450">
              <a:buFont typeface="Arial" panose="020B0604020202020204" pitchFamily="34" charset="0"/>
              <a:buChar char="•"/>
            </a:pPr>
            <a:r>
              <a:rPr lang="en-US" dirty="0"/>
              <a:t>Understanding conflict resolution styles and personality types, organizations are well equipped to pivot conflict to create a healthy culture of airing differences.</a:t>
            </a:r>
          </a:p>
          <a:p>
            <a:endParaRPr lang="en-US" dirty="0"/>
          </a:p>
        </p:txBody>
      </p:sp>
      <p:sp>
        <p:nvSpPr>
          <p:cNvPr id="4" name="Slide Number Placeholder 3"/>
          <p:cNvSpPr>
            <a:spLocks noGrp="1"/>
          </p:cNvSpPr>
          <p:nvPr>
            <p:ph type="sldNum" sz="quarter" idx="5"/>
          </p:nvPr>
        </p:nvSpPr>
        <p:spPr/>
        <p:txBody>
          <a:bodyPr/>
          <a:lstStyle/>
          <a:p>
            <a:fld id="{17194300-9E81-459F-AF37-0A548241BEAD}" type="slidenum">
              <a:rPr lang="en-US" smtClean="0"/>
              <a:t>40</a:t>
            </a:fld>
            <a:endParaRPr lang="en-US"/>
          </a:p>
        </p:txBody>
      </p:sp>
    </p:spTree>
    <p:extLst>
      <p:ext uri="{BB962C8B-B14F-4D97-AF65-F5344CB8AC3E}">
        <p14:creationId xmlns:p14="http://schemas.microsoft.com/office/powerpoint/2010/main" val="11822791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41</a:t>
            </a:fld>
            <a:endParaRPr lang="en-US" altLang="en-US"/>
          </a:p>
        </p:txBody>
      </p:sp>
      <p:sp>
        <p:nvSpPr>
          <p:cNvPr id="23555" name="Rectangle 2"/>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97256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97256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970938" y="0"/>
            <a:ext cx="3039462"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970938" y="8830471"/>
            <a:ext cx="3039462"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30471"/>
            <a:ext cx="3037840" cy="465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3037840" cy="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89038" y="703263"/>
            <a:ext cx="4632325" cy="3473450"/>
          </a:xfrm>
          <a:ln w="12700" cap="flat">
            <a:solidFill>
              <a:schemeClr val="tx1"/>
            </a:solidFill>
          </a:ln>
        </p:spPr>
      </p:sp>
      <p:sp>
        <p:nvSpPr>
          <p:cNvPr id="23576" name="Rectangle 23"/>
          <p:cNvSpPr>
            <a:spLocks noGrp="1" noChangeArrowheads="1"/>
          </p:cNvSpPr>
          <p:nvPr>
            <p:ph type="body" idx="1"/>
          </p:nvPr>
        </p:nvSpPr>
        <p:spPr>
          <a:xfrm>
            <a:off x="933098" y="4416821"/>
            <a:ext cx="5142582" cy="418068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dirty="0"/>
              <a:t>The presenter should have touched on the following items when Explaining session one:</a:t>
            </a:r>
          </a:p>
          <a:p>
            <a:pPr eaLnBrk="1" hangingPunct="1"/>
            <a:endParaRPr lang="en-US" altLang="en-US" sz="1100" dirty="0"/>
          </a:p>
          <a:p>
            <a:pPr marL="228600" indent="-228600">
              <a:buFont typeface="+mj-lt"/>
              <a:buAutoNum type="arabicPeriod"/>
            </a:pPr>
            <a:r>
              <a:rPr lang="en-US" altLang="en-US" sz="1100" dirty="0"/>
              <a:t>Stop Work Authority (SWA) is a program designed to provide workers with the responsibility and obligation to stop work when a perceived unsafe condition or behavior may result in an unwanted event.</a:t>
            </a:r>
          </a:p>
          <a:p>
            <a:endParaRPr lang="en-US" altLang="en-US" sz="1100" dirty="0"/>
          </a:p>
          <a:p>
            <a:pPr marL="228600">
              <a:buFont typeface="+mj-lt"/>
              <a:buAutoNum type="alphaLcPeriod"/>
            </a:pPr>
            <a:r>
              <a:rPr lang="en-US" altLang="en-US" sz="1100" dirty="0"/>
              <a:t>  </a:t>
            </a:r>
            <a:r>
              <a:rPr lang="en-US" altLang="en-US" sz="1100" dirty="0">
                <a:highlight>
                  <a:srgbClr val="FFFF00"/>
                </a:highlight>
              </a:rPr>
              <a:t>True</a:t>
            </a:r>
          </a:p>
          <a:p>
            <a:pPr marL="228600">
              <a:buFont typeface="+mj-lt"/>
              <a:buAutoNum type="alphaLcPeriod"/>
            </a:pPr>
            <a:r>
              <a:rPr lang="en-US" altLang="en-US" sz="1100" dirty="0"/>
              <a:t>  False</a:t>
            </a:r>
          </a:p>
          <a:p>
            <a:endParaRPr lang="en-US" altLang="en-US" sz="1100" dirty="0"/>
          </a:p>
          <a:p>
            <a:pPr marL="228600" indent="-228600">
              <a:buFont typeface="+mj-lt"/>
              <a:buAutoNum type="arabicPeriod" startAt="2"/>
            </a:pPr>
            <a:r>
              <a:rPr lang="en-US" altLang="en-US" sz="1100" dirty="0"/>
              <a:t>One of the most important aspects of Stop Work Authority is:    </a:t>
            </a:r>
          </a:p>
          <a:p>
            <a:endParaRPr lang="en-US" altLang="en-US" sz="1100" dirty="0"/>
          </a:p>
          <a:p>
            <a:pPr marL="228600">
              <a:buFont typeface="+mj-lt"/>
              <a:buAutoNum type="alphaLcPeriod"/>
            </a:pPr>
            <a:r>
              <a:rPr lang="en-US" altLang="en-US" sz="1100" dirty="0"/>
              <a:t>  Catching people screwing up</a:t>
            </a:r>
          </a:p>
          <a:p>
            <a:pPr marL="228600">
              <a:buFont typeface="+mj-lt"/>
              <a:buAutoNum type="alphaLcPeriod"/>
            </a:pPr>
            <a:r>
              <a:rPr lang="en-US" altLang="en-US" sz="1100" dirty="0"/>
              <a:t>  Avoiding law suites</a:t>
            </a:r>
          </a:p>
          <a:p>
            <a:pPr marL="228600">
              <a:buFont typeface="+mj-lt"/>
              <a:buAutoNum type="alphaLcPeriod"/>
            </a:pPr>
            <a:r>
              <a:rPr lang="en-US" altLang="en-US" sz="1100" dirty="0"/>
              <a:t>  </a:t>
            </a:r>
            <a:r>
              <a:rPr lang="en-US" altLang="en-US" sz="1100" dirty="0">
                <a:highlight>
                  <a:srgbClr val="FFFF00"/>
                </a:highlight>
              </a:rPr>
              <a:t>Learning </a:t>
            </a:r>
          </a:p>
          <a:p>
            <a:pPr marL="228600">
              <a:buFont typeface="+mj-lt"/>
              <a:buAutoNum type="alphaLcPeriod"/>
            </a:pPr>
            <a:r>
              <a:rPr lang="en-US" altLang="en-US" sz="1100" dirty="0"/>
              <a:t>  Showing people who’s boss</a:t>
            </a:r>
          </a:p>
          <a:p>
            <a:endParaRPr lang="en-US" altLang="en-US" sz="1100" dirty="0"/>
          </a:p>
          <a:p>
            <a:pPr marL="228600" indent="-228600">
              <a:buFont typeface="+mj-lt"/>
              <a:buAutoNum type="arabicPeriod" startAt="3"/>
            </a:pPr>
            <a:r>
              <a:rPr lang="en-US" altLang="en-US" sz="1100" dirty="0"/>
              <a:t>Conflict can arise within teams or with individual colleagues. </a:t>
            </a:r>
          </a:p>
          <a:p>
            <a:endParaRPr lang="en-US" altLang="en-US" sz="1100" dirty="0"/>
          </a:p>
          <a:p>
            <a:pPr marL="228600">
              <a:buFont typeface="+mj-lt"/>
              <a:buAutoNum type="alphaLcPeriod"/>
            </a:pPr>
            <a:r>
              <a:rPr lang="en-US" altLang="en-US" sz="1100" dirty="0"/>
              <a:t>  </a:t>
            </a:r>
            <a:r>
              <a:rPr lang="en-US" altLang="en-US" sz="1100" dirty="0">
                <a:highlight>
                  <a:srgbClr val="FFFF00"/>
                </a:highlight>
              </a:rPr>
              <a:t>True</a:t>
            </a:r>
          </a:p>
          <a:p>
            <a:pPr marL="228600">
              <a:buFont typeface="+mj-lt"/>
              <a:buAutoNum type="alphaLcPeriod"/>
            </a:pPr>
            <a:r>
              <a:rPr lang="en-US" altLang="en-US" sz="1100" dirty="0"/>
              <a:t>  False</a:t>
            </a:r>
          </a:p>
          <a:p>
            <a:pPr marL="0" indent="0" eaLnBrk="1" hangingPunct="1">
              <a:buFont typeface="+mj-lt"/>
              <a:buNone/>
            </a:pPr>
            <a:endParaRPr lang="en-US" altLang="en-US" dirty="0"/>
          </a:p>
        </p:txBody>
      </p:sp>
    </p:spTree>
    <p:extLst>
      <p:ext uri="{BB962C8B-B14F-4D97-AF65-F5344CB8AC3E}">
        <p14:creationId xmlns:p14="http://schemas.microsoft.com/office/powerpoint/2010/main" val="39036988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194300-9E81-459F-AF37-0A548241BEAD}" type="slidenum">
              <a:rPr lang="en-US" smtClean="0"/>
              <a:t>42</a:t>
            </a:fld>
            <a:endParaRPr lang="en-US"/>
          </a:p>
        </p:txBody>
      </p:sp>
    </p:spTree>
    <p:extLst>
      <p:ext uri="{BB962C8B-B14F-4D97-AF65-F5344CB8AC3E}">
        <p14:creationId xmlns:p14="http://schemas.microsoft.com/office/powerpoint/2010/main" val="4027719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the following slides will discuss an a situation where two workers were injured.  Explain that at the end of the scenario you will ask the group questions regarding this incident.</a:t>
            </a:r>
          </a:p>
          <a:p>
            <a:endParaRPr lang="en-US" dirty="0"/>
          </a:p>
          <a:p>
            <a:r>
              <a:rPr lang="en-US" dirty="0"/>
              <a:t>Read the scenario.</a:t>
            </a:r>
          </a:p>
        </p:txBody>
      </p:sp>
      <p:sp>
        <p:nvSpPr>
          <p:cNvPr id="4" name="Slide Number Placeholder 3"/>
          <p:cNvSpPr>
            <a:spLocks noGrp="1"/>
          </p:cNvSpPr>
          <p:nvPr>
            <p:ph type="sldNum" sz="quarter" idx="5"/>
          </p:nvPr>
        </p:nvSpPr>
        <p:spPr/>
        <p:txBody>
          <a:bodyPr/>
          <a:lstStyle/>
          <a:p>
            <a:fld id="{17194300-9E81-459F-AF37-0A548241BEAD}" type="slidenum">
              <a:rPr lang="en-US" smtClean="0"/>
              <a:t>5</a:t>
            </a:fld>
            <a:endParaRPr lang="en-US"/>
          </a:p>
        </p:txBody>
      </p:sp>
    </p:spTree>
    <p:extLst>
      <p:ext uri="{BB962C8B-B14F-4D97-AF65-F5344CB8AC3E}">
        <p14:creationId xmlns:p14="http://schemas.microsoft.com/office/powerpoint/2010/main" val="12321673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Read the narrative.  Be sure to emphasize the fact that the crew has been away from the job since the previous Thursday.</a:t>
            </a:r>
          </a:p>
        </p:txBody>
      </p:sp>
      <p:sp>
        <p:nvSpPr>
          <p:cNvPr id="4" name="Slide Number Placeholder 3"/>
          <p:cNvSpPr>
            <a:spLocks noGrp="1"/>
          </p:cNvSpPr>
          <p:nvPr>
            <p:ph type="sldNum" sz="quarter" idx="5"/>
          </p:nvPr>
        </p:nvSpPr>
        <p:spPr/>
        <p:txBody>
          <a:bodyPr/>
          <a:lstStyle/>
          <a:p>
            <a:fld id="{17194300-9E81-459F-AF37-0A548241BEAD}" type="slidenum">
              <a:rPr lang="en-US" smtClean="0"/>
              <a:t>6</a:t>
            </a:fld>
            <a:endParaRPr lang="en-US"/>
          </a:p>
        </p:txBody>
      </p:sp>
    </p:spTree>
    <p:extLst>
      <p:ext uri="{BB962C8B-B14F-4D97-AF65-F5344CB8AC3E}">
        <p14:creationId xmlns:p14="http://schemas.microsoft.com/office/powerpoint/2010/main" val="1434099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Emphasize that the job did not start first thing Monday morning because of the court appearance of the foreman.  State that face shields are required by their client and company policy but were not worn.  The cable was not tested and verified so should have been considered as an energized conductor.  The apprentice cut the wrong cable and was directed to cut the cable by the foreman.  The foreman was distracted.  </a:t>
            </a:r>
            <a:r>
              <a:rPr lang="en-US" sz="1200" kern="1200">
                <a:solidFill>
                  <a:schemeClr val="tx1"/>
                </a:solidFill>
                <a:effectLst/>
                <a:latin typeface="+mn-lt"/>
                <a:ea typeface="+mn-ea"/>
                <a:cs typeface="+mn-cs"/>
              </a:rPr>
              <a:t>The foreman was not wearing proper PPE.  </a:t>
            </a:r>
          </a:p>
        </p:txBody>
      </p:sp>
      <p:sp>
        <p:nvSpPr>
          <p:cNvPr id="4" name="Slide Number Placeholder 3"/>
          <p:cNvSpPr>
            <a:spLocks noGrp="1"/>
          </p:cNvSpPr>
          <p:nvPr>
            <p:ph type="sldNum" sz="quarter" idx="5"/>
          </p:nvPr>
        </p:nvSpPr>
        <p:spPr/>
        <p:txBody>
          <a:bodyPr/>
          <a:lstStyle/>
          <a:p>
            <a:fld id="{17194300-9E81-459F-AF37-0A548241BEAD}" type="slidenum">
              <a:rPr lang="en-US" smtClean="0"/>
              <a:t>7</a:t>
            </a:fld>
            <a:endParaRPr lang="en-US"/>
          </a:p>
        </p:txBody>
      </p:sp>
    </p:spTree>
    <p:extLst>
      <p:ext uri="{BB962C8B-B14F-4D97-AF65-F5344CB8AC3E}">
        <p14:creationId xmlns:p14="http://schemas.microsoft.com/office/powerpoint/2010/main" val="35579833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Continue</a:t>
            </a:r>
          </a:p>
        </p:txBody>
      </p:sp>
      <p:sp>
        <p:nvSpPr>
          <p:cNvPr id="4" name="Slide Number Placeholder 3"/>
          <p:cNvSpPr>
            <a:spLocks noGrp="1"/>
          </p:cNvSpPr>
          <p:nvPr>
            <p:ph type="sldNum" sz="quarter" idx="5"/>
          </p:nvPr>
        </p:nvSpPr>
        <p:spPr/>
        <p:txBody>
          <a:bodyPr/>
          <a:lstStyle/>
          <a:p>
            <a:fld id="{17194300-9E81-459F-AF37-0A548241BEAD}" type="slidenum">
              <a:rPr lang="en-US" smtClean="0"/>
              <a:t>8</a:t>
            </a:fld>
            <a:endParaRPr lang="en-US"/>
          </a:p>
        </p:txBody>
      </p:sp>
    </p:spTree>
    <p:extLst>
      <p:ext uri="{BB962C8B-B14F-4D97-AF65-F5344CB8AC3E}">
        <p14:creationId xmlns:p14="http://schemas.microsoft.com/office/powerpoint/2010/main" val="909416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Ask these questions.  The purpose is to generate discussion and promote critical thinking.  Be sure to place the discussion in the context of human performance concepts.</a:t>
            </a:r>
          </a:p>
          <a:p>
            <a:endParaRPr lang="en-US" dirty="0"/>
          </a:p>
          <a:p>
            <a:r>
              <a:rPr lang="en-US" dirty="0"/>
              <a:t>When discussing the “what was missed” portion, listed below are some desired responses.</a:t>
            </a:r>
          </a:p>
          <a:p>
            <a:endParaRPr lang="en-US" dirty="0"/>
          </a:p>
          <a:p>
            <a:pPr marL="171450" indent="-171450">
              <a:buFont typeface="Arial" panose="020B0604020202020204" pitchFamily="34" charset="0"/>
              <a:buChar char="•"/>
            </a:pPr>
            <a:r>
              <a:rPr lang="en-US" dirty="0"/>
              <a:t>The correct procedure existed and was known but not followed</a:t>
            </a:r>
          </a:p>
          <a:p>
            <a:pPr marL="171450" indent="-171450">
              <a:buFont typeface="Arial" panose="020B0604020202020204" pitchFamily="34" charset="0"/>
              <a:buChar char="•"/>
            </a:pPr>
            <a:r>
              <a:rPr lang="en-US" dirty="0"/>
              <a:t>There was an absence of leadership and a questioning attitude.</a:t>
            </a:r>
          </a:p>
          <a:p>
            <a:pPr marL="171450" indent="-1714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5"/>
          </p:nvPr>
        </p:nvSpPr>
        <p:spPr/>
        <p:txBody>
          <a:bodyPr/>
          <a:lstStyle/>
          <a:p>
            <a:fld id="{17194300-9E81-459F-AF37-0A548241BEAD}" type="slidenum">
              <a:rPr lang="en-US" smtClean="0"/>
              <a:t>9</a:t>
            </a:fld>
            <a:endParaRPr lang="en-US"/>
          </a:p>
        </p:txBody>
      </p:sp>
    </p:spTree>
    <p:extLst>
      <p:ext uri="{BB962C8B-B14F-4D97-AF65-F5344CB8AC3E}">
        <p14:creationId xmlns:p14="http://schemas.microsoft.com/office/powerpoint/2010/main" val="3655338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E684732-B6AE-41DE-B8DF-0A1F4928C69B}"/>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6D5E7A73-AE16-4DA5-A290-8FB2E073120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032760"/>
            <a:ext cx="9143999" cy="3825240"/>
          </a:xfrm>
          <a:prstGeom prst="rect">
            <a:avLst/>
          </a:prstGeom>
        </p:spPr>
      </p:pic>
      <p:sp>
        <p:nvSpPr>
          <p:cNvPr id="2" name="Title 1"/>
          <p:cNvSpPr>
            <a:spLocks noGrp="1"/>
          </p:cNvSpPr>
          <p:nvPr>
            <p:ph type="ctrTitle" hasCustomPrompt="1"/>
          </p:nvPr>
        </p:nvSpPr>
        <p:spPr>
          <a:xfrm>
            <a:off x="457200" y="457200"/>
            <a:ext cx="8229600" cy="1679418"/>
          </a:xfrm>
        </p:spPr>
        <p:txBody>
          <a:bodyPr anchor="b"/>
          <a:lstStyle>
            <a:lvl1pPr algn="ctr">
              <a:lnSpc>
                <a:spcPts val="6000"/>
              </a:lnSpc>
              <a:defRPr sz="6000" cap="none" baseline="0"/>
            </a:lvl1pPr>
          </a:lstStyle>
          <a:p>
            <a:r>
              <a:rPr lang="en-US" dirty="0"/>
              <a:t>Headline Here</a:t>
            </a:r>
          </a:p>
        </p:txBody>
      </p:sp>
      <p:sp>
        <p:nvSpPr>
          <p:cNvPr id="3" name="Subtitle 2"/>
          <p:cNvSpPr>
            <a:spLocks noGrp="1"/>
          </p:cNvSpPr>
          <p:nvPr>
            <p:ph type="subTitle" idx="1"/>
          </p:nvPr>
        </p:nvSpPr>
        <p:spPr>
          <a:xfrm>
            <a:off x="457200" y="2198751"/>
            <a:ext cx="8229600" cy="662144"/>
          </a:xfrm>
        </p:spPr>
        <p:txBody>
          <a:bodyPr anchor="ctr"/>
          <a:lstStyle>
            <a:lvl1pPr marL="0" indent="0" algn="ctr">
              <a:lnSpc>
                <a:spcPts val="2400"/>
              </a:lnSpc>
              <a:spcBef>
                <a:spcPts val="600"/>
              </a:spcBef>
              <a:buNone/>
              <a:defRPr sz="24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a:xfrm>
            <a:off x="628650" y="6912321"/>
            <a:ext cx="2057400" cy="365125"/>
          </a:xfrm>
        </p:spPr>
        <p:txBody>
          <a:bodyPr/>
          <a:lstStyle/>
          <a:p>
            <a:fld id="{51B9E6A3-F017-42EE-816C-DB72FA4F525F}" type="datetime1">
              <a:rPr lang="en-US" smtClean="0"/>
              <a:t>1/23/2020</a:t>
            </a:fld>
            <a:endParaRPr lang="en-US"/>
          </a:p>
        </p:txBody>
      </p:sp>
      <p:sp>
        <p:nvSpPr>
          <p:cNvPr id="5" name="Footer Placeholder 4"/>
          <p:cNvSpPr>
            <a:spLocks noGrp="1"/>
          </p:cNvSpPr>
          <p:nvPr>
            <p:ph type="ftr" sz="quarter" idx="11"/>
          </p:nvPr>
        </p:nvSpPr>
        <p:spPr>
          <a:xfrm>
            <a:off x="3028950" y="6912321"/>
            <a:ext cx="3086100" cy="365125"/>
          </a:xfrm>
        </p:spPr>
        <p:txBody>
          <a:bodyPr/>
          <a:lstStyle/>
          <a:p>
            <a:endParaRPr lang="en-US"/>
          </a:p>
        </p:txBody>
      </p:sp>
      <p:sp>
        <p:nvSpPr>
          <p:cNvPr id="6" name="Slide Number Placeholder 5"/>
          <p:cNvSpPr>
            <a:spLocks noGrp="1"/>
          </p:cNvSpPr>
          <p:nvPr>
            <p:ph type="sldNum" sz="quarter" idx="12"/>
          </p:nvPr>
        </p:nvSpPr>
        <p:spPr>
          <a:xfrm>
            <a:off x="6919111" y="6328376"/>
            <a:ext cx="2057400" cy="365125"/>
          </a:xfrm>
        </p:spPr>
        <p:txBody>
          <a:bodyPr/>
          <a:lstStyle>
            <a:lvl1pPr algn="r">
              <a:defRPr b="0">
                <a:solidFill>
                  <a:schemeClr val="bg1"/>
                </a:solidFill>
                <a:latin typeface="Arial" panose="020B0604020202020204" pitchFamily="34" charset="0"/>
                <a:cs typeface="Arial" panose="020B0604020202020204" pitchFamily="34" charset="0"/>
              </a:defRPr>
            </a:lvl1pPr>
          </a:lstStyle>
          <a:p>
            <a:fld id="{69FC259D-ABDE-484D-B6E2-8A25AA6113E9}" type="slidenum">
              <a:rPr lang="en-US" smtClean="0"/>
              <a:pPr/>
              <a:t>‹#›</a:t>
            </a:fld>
            <a:endParaRPr lang="en-US" dirty="0"/>
          </a:p>
        </p:txBody>
      </p:sp>
      <p:sp>
        <p:nvSpPr>
          <p:cNvPr id="11" name="Text Placeholder 10">
            <a:extLst>
              <a:ext uri="{FF2B5EF4-FFF2-40B4-BE49-F238E27FC236}">
                <a16:creationId xmlns:a16="http://schemas.microsoft.com/office/drawing/2014/main" id="{89B834E5-E85B-48B9-BE62-65D74ABC84D3}"/>
              </a:ext>
            </a:extLst>
          </p:cNvPr>
          <p:cNvSpPr>
            <a:spLocks noGrp="1"/>
          </p:cNvSpPr>
          <p:nvPr>
            <p:ph type="body" sz="quarter" idx="13" hasCustomPrompt="1"/>
          </p:nvPr>
        </p:nvSpPr>
        <p:spPr>
          <a:xfrm>
            <a:off x="2752253" y="6301217"/>
            <a:ext cx="3639494" cy="325752"/>
          </a:xfrm>
        </p:spPr>
        <p:txBody>
          <a:bodyPr/>
          <a:lstStyle>
            <a:lvl1pPr marL="0" indent="0" algn="ctr">
              <a:lnSpc>
                <a:spcPts val="2400"/>
              </a:lnSpc>
              <a:spcBef>
                <a:spcPts val="0"/>
              </a:spcBef>
              <a:buNone/>
              <a:defRPr sz="2000" b="0" cap="all" baseline="0">
                <a:solidFill>
                  <a:schemeClr val="bg1"/>
                </a:solidFill>
              </a:defRPr>
            </a:lvl1pPr>
            <a:lvl2pPr marL="457200" indent="0">
              <a:buNone/>
              <a:defRPr/>
            </a:lvl2pPr>
          </a:lstStyle>
          <a:p>
            <a:pPr lvl="0"/>
            <a:r>
              <a:rPr lang="en-US" dirty="0"/>
              <a:t>Session Here</a:t>
            </a:r>
          </a:p>
        </p:txBody>
      </p:sp>
    </p:spTree>
    <p:extLst>
      <p:ext uri="{BB962C8B-B14F-4D97-AF65-F5344CB8AC3E}">
        <p14:creationId xmlns:p14="http://schemas.microsoft.com/office/powerpoint/2010/main" val="536219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875387-BABB-47E3-84AE-4AB62A798D4E}" type="datetime1">
              <a:rPr lang="en-US" smtClean="0"/>
              <a:t>1/23/2020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9FC259D-ABDE-484D-B6E2-8A25AA6113E9}" type="slidenum">
              <a:rPr lang="en-US" smtClean="0"/>
              <a:t>‹#›</a:t>
            </a:fld>
            <a:endParaRPr lang="en-US"/>
          </a:p>
        </p:txBody>
      </p:sp>
    </p:spTree>
    <p:extLst>
      <p:ext uri="{BB962C8B-B14F-4D97-AF65-F5344CB8AC3E}">
        <p14:creationId xmlns:p14="http://schemas.microsoft.com/office/powerpoint/2010/main" val="1300070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E684732-B6AE-41DE-B8DF-0A1F4928C69B}"/>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a:xfrm>
            <a:off x="628650" y="6912321"/>
            <a:ext cx="2057400" cy="365125"/>
          </a:xfrm>
        </p:spPr>
        <p:txBody>
          <a:bodyPr/>
          <a:lstStyle/>
          <a:p>
            <a:fld id="{51B9E6A3-F017-42EE-816C-DB72FA4F525F}" type="datetime1">
              <a:rPr lang="en-US" smtClean="0"/>
              <a:t>1/23/2020</a:t>
            </a:fld>
            <a:endParaRPr lang="en-US"/>
          </a:p>
        </p:txBody>
      </p:sp>
      <p:sp>
        <p:nvSpPr>
          <p:cNvPr id="5" name="Footer Placeholder 4"/>
          <p:cNvSpPr>
            <a:spLocks noGrp="1"/>
          </p:cNvSpPr>
          <p:nvPr>
            <p:ph type="ftr" sz="quarter" idx="11"/>
          </p:nvPr>
        </p:nvSpPr>
        <p:spPr>
          <a:xfrm>
            <a:off x="3028950" y="6912321"/>
            <a:ext cx="3086100" cy="365125"/>
          </a:xfrm>
        </p:spPr>
        <p:txBody>
          <a:bodyPr/>
          <a:lstStyle/>
          <a:p>
            <a:endParaRPr lang="en-US"/>
          </a:p>
        </p:txBody>
      </p:sp>
      <p:sp>
        <p:nvSpPr>
          <p:cNvPr id="6" name="Slide Number Placeholder 5"/>
          <p:cNvSpPr>
            <a:spLocks noGrp="1"/>
          </p:cNvSpPr>
          <p:nvPr>
            <p:ph type="sldNum" sz="quarter" idx="12"/>
          </p:nvPr>
        </p:nvSpPr>
        <p:spPr>
          <a:xfrm>
            <a:off x="6919111" y="6925905"/>
            <a:ext cx="2057400" cy="365125"/>
          </a:xfrm>
        </p:spPr>
        <p:txBody>
          <a:bodyPr/>
          <a:lstStyle>
            <a:lvl1pPr algn="r">
              <a:defRPr b="0">
                <a:solidFill>
                  <a:schemeClr val="bg1"/>
                </a:solidFill>
                <a:latin typeface="Arial" panose="020B0604020202020204" pitchFamily="34" charset="0"/>
                <a:cs typeface="Arial" panose="020B0604020202020204" pitchFamily="34" charset="0"/>
              </a:defRPr>
            </a:lvl1pPr>
          </a:lstStyle>
          <a:p>
            <a:fld id="{69FC259D-ABDE-484D-B6E2-8A25AA6113E9}" type="slidenum">
              <a:rPr lang="en-US" smtClean="0"/>
              <a:pPr/>
              <a:t>‹#›</a:t>
            </a:fld>
            <a:endParaRPr lang="en-US" dirty="0"/>
          </a:p>
        </p:txBody>
      </p:sp>
      <p:grpSp>
        <p:nvGrpSpPr>
          <p:cNvPr id="3" name="Group 2">
            <a:extLst>
              <a:ext uri="{FF2B5EF4-FFF2-40B4-BE49-F238E27FC236}">
                <a16:creationId xmlns:a16="http://schemas.microsoft.com/office/drawing/2014/main" id="{9F7CC24C-9322-4811-B4DD-8DC259FF4B59}"/>
              </a:ext>
            </a:extLst>
          </p:cNvPr>
          <p:cNvGrpSpPr/>
          <p:nvPr userDrawn="1"/>
        </p:nvGrpSpPr>
        <p:grpSpPr>
          <a:xfrm>
            <a:off x="0" y="665429"/>
            <a:ext cx="9144000" cy="4793810"/>
            <a:chOff x="0" y="665429"/>
            <a:chExt cx="9144000" cy="4793810"/>
          </a:xfrm>
        </p:grpSpPr>
        <p:pic>
          <p:nvPicPr>
            <p:cNvPr id="9" name="Picture 8">
              <a:extLst>
                <a:ext uri="{FF2B5EF4-FFF2-40B4-BE49-F238E27FC236}">
                  <a16:creationId xmlns:a16="http://schemas.microsoft.com/office/drawing/2014/main" id="{6D5E7A73-AE16-4DA5-A290-8FB2E073120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65429"/>
              <a:ext cx="9143999" cy="3825240"/>
            </a:xfrm>
            <a:prstGeom prst="rect">
              <a:avLst/>
            </a:prstGeom>
          </p:spPr>
        </p:pic>
        <p:sp>
          <p:nvSpPr>
            <p:cNvPr id="8" name="Rectangle 7">
              <a:extLst>
                <a:ext uri="{FF2B5EF4-FFF2-40B4-BE49-F238E27FC236}">
                  <a16:creationId xmlns:a16="http://schemas.microsoft.com/office/drawing/2014/main" id="{37E5A1FA-1B29-499F-8269-F558A9D1F421}"/>
                </a:ext>
              </a:extLst>
            </p:cNvPr>
            <p:cNvSpPr/>
            <p:nvPr userDrawn="1"/>
          </p:nvSpPr>
          <p:spPr>
            <a:xfrm>
              <a:off x="0" y="3947310"/>
              <a:ext cx="9144000" cy="1511929"/>
            </a:xfrm>
            <a:prstGeom prst="rect">
              <a:avLst/>
            </a:prstGeom>
            <a:solidFill>
              <a:srgbClr val="3B6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userDrawn="1">
            <p:ph type="ctrTitle" hasCustomPrompt="1"/>
          </p:nvPr>
        </p:nvSpPr>
        <p:spPr>
          <a:xfrm>
            <a:off x="457200" y="4098956"/>
            <a:ext cx="8229600" cy="1296909"/>
          </a:xfrm>
        </p:spPr>
        <p:txBody>
          <a:bodyPr anchor="b"/>
          <a:lstStyle>
            <a:lvl1pPr algn="ctr">
              <a:lnSpc>
                <a:spcPts val="9600"/>
              </a:lnSpc>
              <a:defRPr sz="9600" cap="all" baseline="0">
                <a:solidFill>
                  <a:schemeClr val="bg1"/>
                </a:solidFill>
              </a:defRPr>
            </a:lvl1pPr>
          </a:lstStyle>
          <a:p>
            <a:r>
              <a:rPr lang="en-US" dirty="0"/>
              <a:t>THANK YOU</a:t>
            </a:r>
          </a:p>
        </p:txBody>
      </p:sp>
    </p:spTree>
    <p:extLst>
      <p:ext uri="{BB962C8B-B14F-4D97-AF65-F5344CB8AC3E}">
        <p14:creationId xmlns:p14="http://schemas.microsoft.com/office/powerpoint/2010/main" val="562729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nten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Headline Here</a:t>
            </a:r>
          </a:p>
        </p:txBody>
      </p:sp>
      <p:sp>
        <p:nvSpPr>
          <p:cNvPr id="3" name="Content Placeholder 2"/>
          <p:cNvSpPr>
            <a:spLocks noGrp="1"/>
          </p:cNvSpPr>
          <p:nvPr>
            <p:ph idx="1"/>
          </p:nvPr>
        </p:nvSpPr>
        <p:spPr>
          <a:xfrm>
            <a:off x="457200" y="1584356"/>
            <a:ext cx="8229600" cy="459260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764A8D31-7CE8-4805-9DE3-A9A41D02D779}" type="datetime1">
              <a:rPr lang="en-US" smtClean="0"/>
              <a:t>1/23/2020</a:t>
            </a:fld>
            <a:endParaRPr lang="en-US"/>
          </a:p>
        </p:txBody>
      </p:sp>
      <p:sp>
        <p:nvSpPr>
          <p:cNvPr id="5" name="Footer Placeholder 4"/>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00BC8E50-8092-4DF0-85E1-48323132881B}"/>
              </a:ext>
            </a:extLst>
          </p:cNvPr>
          <p:cNvSpPr>
            <a:spLocks noGrp="1"/>
          </p:cNvSpPr>
          <p:nvPr>
            <p:ph type="sldNum" sz="quarter" idx="4"/>
          </p:nvPr>
        </p:nvSpPr>
        <p:spPr>
          <a:xfrm>
            <a:off x="7604911" y="6328376"/>
            <a:ext cx="1358020" cy="365125"/>
          </a:xfrm>
          <a:prstGeom prst="rect">
            <a:avLst/>
          </a:prstGeom>
        </p:spPr>
        <p:txBody>
          <a:bodyPr vert="horz" lIns="91440" tIns="45720" rIns="91440" bIns="45720" rtlCol="0" anchor="ctr"/>
          <a:lstStyle>
            <a:lvl1pPr algn="r">
              <a:defRPr sz="1200" b="0">
                <a:solidFill>
                  <a:schemeClr val="bg1"/>
                </a:solidFill>
                <a:latin typeface="Arial" panose="020B0604020202020204" pitchFamily="34" charset="0"/>
                <a:cs typeface="Arial" panose="020B0604020202020204" pitchFamily="34" charset="0"/>
              </a:defRPr>
            </a:lvl1pPr>
          </a:lstStyle>
          <a:p>
            <a:fld id="{69FC259D-ABDE-484D-B6E2-8A25AA6113E9}" type="slidenum">
              <a:rPr lang="en-US" smtClean="0"/>
              <a:pPr/>
              <a:t>‹#›</a:t>
            </a:fld>
            <a:endParaRPr lang="en-US" dirty="0"/>
          </a:p>
        </p:txBody>
      </p:sp>
    </p:spTree>
    <p:extLst>
      <p:ext uri="{BB962C8B-B14F-4D97-AF65-F5344CB8AC3E}">
        <p14:creationId xmlns:p14="http://schemas.microsoft.com/office/powerpoint/2010/main" val="1342927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Content Slide 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7F5B7A5-D3DD-4D8F-AE5F-7F07EAD8075D}"/>
              </a:ext>
            </a:extLst>
          </p:cNvPr>
          <p:cNvSpPr/>
          <p:nvPr userDrawn="1"/>
        </p:nvSpPr>
        <p:spPr>
          <a:xfrm>
            <a:off x="0" y="0"/>
            <a:ext cx="9144000" cy="1430448"/>
          </a:xfrm>
          <a:prstGeom prst="rect">
            <a:avLst/>
          </a:prstGeom>
          <a:solidFill>
            <a:srgbClr val="3B6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p:txBody>
          <a:bodyPr/>
          <a:lstStyle>
            <a:lvl1pPr>
              <a:defRPr>
                <a:solidFill>
                  <a:schemeClr val="bg1"/>
                </a:solidFill>
              </a:defRPr>
            </a:lvl1pPr>
          </a:lstStyle>
          <a:p>
            <a:r>
              <a:rPr lang="en-US" dirty="0"/>
              <a:t>Headline Here</a:t>
            </a:r>
          </a:p>
        </p:txBody>
      </p:sp>
      <p:sp>
        <p:nvSpPr>
          <p:cNvPr id="3" name="Content Placeholder 2"/>
          <p:cNvSpPr>
            <a:spLocks noGrp="1"/>
          </p:cNvSpPr>
          <p:nvPr>
            <p:ph idx="1"/>
          </p:nvPr>
        </p:nvSpPr>
        <p:spPr>
          <a:xfrm>
            <a:off x="457200" y="1584356"/>
            <a:ext cx="8229600" cy="459260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80FF1E8-B0A2-4E65-80D2-F66DD4B6DADC}" type="datetime1">
              <a:rPr lang="en-US" smtClean="0"/>
              <a:t>1/23/2020</a:t>
            </a:fld>
            <a:endParaRPr lang="en-US"/>
          </a:p>
        </p:txBody>
      </p:sp>
      <p:sp>
        <p:nvSpPr>
          <p:cNvPr id="5" name="Footer Placeholder 4"/>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00BC8E50-8092-4DF0-85E1-48323132881B}"/>
              </a:ext>
            </a:extLst>
          </p:cNvPr>
          <p:cNvSpPr>
            <a:spLocks noGrp="1"/>
          </p:cNvSpPr>
          <p:nvPr>
            <p:ph type="sldNum" sz="quarter" idx="4"/>
          </p:nvPr>
        </p:nvSpPr>
        <p:spPr>
          <a:xfrm>
            <a:off x="7604911" y="6328376"/>
            <a:ext cx="1358020" cy="365125"/>
          </a:xfrm>
          <a:prstGeom prst="rect">
            <a:avLst/>
          </a:prstGeom>
        </p:spPr>
        <p:txBody>
          <a:bodyPr vert="horz" lIns="91440" tIns="45720" rIns="91440" bIns="45720" rtlCol="0" anchor="ctr"/>
          <a:lstStyle>
            <a:lvl1pPr algn="r">
              <a:defRPr sz="1200" b="0">
                <a:solidFill>
                  <a:schemeClr val="bg1"/>
                </a:solidFill>
                <a:latin typeface="Arial" panose="020B0604020202020204" pitchFamily="34" charset="0"/>
                <a:cs typeface="Arial" panose="020B0604020202020204" pitchFamily="34" charset="0"/>
              </a:defRPr>
            </a:lvl1pPr>
          </a:lstStyle>
          <a:p>
            <a:fld id="{69FC259D-ABDE-484D-B6E2-8A25AA6113E9}" type="slidenum">
              <a:rPr lang="en-US" smtClean="0"/>
              <a:pPr/>
              <a:t>‹#›</a:t>
            </a:fld>
            <a:endParaRPr lang="en-US" dirty="0"/>
          </a:p>
        </p:txBody>
      </p:sp>
    </p:spTree>
    <p:extLst>
      <p:ext uri="{BB962C8B-B14F-4D97-AF65-F5344CB8AC3E}">
        <p14:creationId xmlns:p14="http://schemas.microsoft.com/office/powerpoint/2010/main" val="315706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est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7F5B7A5-D3DD-4D8F-AE5F-7F07EAD8075D}"/>
              </a:ext>
            </a:extLst>
          </p:cNvPr>
          <p:cNvSpPr/>
          <p:nvPr userDrawn="1"/>
        </p:nvSpPr>
        <p:spPr>
          <a:xfrm>
            <a:off x="0" y="0"/>
            <a:ext cx="9144000" cy="1430448"/>
          </a:xfrm>
          <a:prstGeom prst="rect">
            <a:avLst/>
          </a:prstGeom>
          <a:solidFill>
            <a:srgbClr val="3B6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p:txBody>
          <a:bodyPr/>
          <a:lstStyle>
            <a:lvl1pPr>
              <a:defRPr>
                <a:solidFill>
                  <a:schemeClr val="bg1"/>
                </a:solidFill>
              </a:defRPr>
            </a:lvl1pPr>
          </a:lstStyle>
          <a:p>
            <a:r>
              <a:rPr lang="en-US" dirty="0"/>
              <a:t>Test Slide</a:t>
            </a:r>
          </a:p>
        </p:txBody>
      </p:sp>
      <p:sp>
        <p:nvSpPr>
          <p:cNvPr id="3" name="Content Placeholder 2"/>
          <p:cNvSpPr>
            <a:spLocks noGrp="1"/>
          </p:cNvSpPr>
          <p:nvPr>
            <p:ph idx="1" hasCustomPrompt="1"/>
          </p:nvPr>
        </p:nvSpPr>
        <p:spPr>
          <a:xfrm>
            <a:off x="457200" y="1584356"/>
            <a:ext cx="8560051" cy="4592607"/>
          </a:xfrm>
        </p:spPr>
        <p:txBody>
          <a:bodyPr/>
          <a:lstStyle>
            <a:lvl1pPr marL="227013" indent="-227013">
              <a:lnSpc>
                <a:spcPts val="2000"/>
              </a:lnSpc>
              <a:spcBef>
                <a:spcPts val="1200"/>
              </a:spcBef>
              <a:buClr>
                <a:schemeClr val="tx1"/>
              </a:buClr>
              <a:buFont typeface="+mj-lt"/>
              <a:buAutoNum type="arabicPeriod"/>
              <a:defRPr sz="1600"/>
            </a:lvl1pPr>
            <a:lvl2pPr marL="742950" indent="-285750">
              <a:lnSpc>
                <a:spcPts val="1400"/>
              </a:lnSpc>
              <a:spcBef>
                <a:spcPts val="600"/>
              </a:spcBef>
              <a:buFont typeface="+mj-lt"/>
              <a:buAutoNum type="alphaLcPeriod"/>
              <a:defRPr sz="1400"/>
            </a:lvl2pPr>
          </a:lstStyle>
          <a:p>
            <a:pPr lvl="0"/>
            <a:r>
              <a:rPr lang="en-US" dirty="0"/>
              <a:t>Question?</a:t>
            </a:r>
          </a:p>
          <a:p>
            <a:pPr lvl="1"/>
            <a:r>
              <a:rPr lang="en-US" dirty="0"/>
              <a:t>Answer</a:t>
            </a:r>
          </a:p>
          <a:p>
            <a:pPr lvl="1"/>
            <a:r>
              <a:rPr lang="en-US" dirty="0"/>
              <a:t>Answer</a:t>
            </a:r>
          </a:p>
        </p:txBody>
      </p:sp>
      <p:sp>
        <p:nvSpPr>
          <p:cNvPr id="4" name="Date Placeholder 3"/>
          <p:cNvSpPr>
            <a:spLocks noGrp="1"/>
          </p:cNvSpPr>
          <p:nvPr>
            <p:ph type="dt" sz="half" idx="10"/>
          </p:nvPr>
        </p:nvSpPr>
        <p:spPr/>
        <p:txBody>
          <a:bodyPr/>
          <a:lstStyle/>
          <a:p>
            <a:fld id="{380FF1E8-B0A2-4E65-80D2-F66DD4B6DADC}" type="datetime1">
              <a:rPr lang="en-US" smtClean="0"/>
              <a:t>1/23/2020</a:t>
            </a:fld>
            <a:endParaRPr lang="en-US"/>
          </a:p>
        </p:txBody>
      </p:sp>
      <p:sp>
        <p:nvSpPr>
          <p:cNvPr id="5" name="Footer Placeholder 4"/>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00BC8E50-8092-4DF0-85E1-48323132881B}"/>
              </a:ext>
            </a:extLst>
          </p:cNvPr>
          <p:cNvSpPr>
            <a:spLocks noGrp="1"/>
          </p:cNvSpPr>
          <p:nvPr>
            <p:ph type="sldNum" sz="quarter" idx="4"/>
          </p:nvPr>
        </p:nvSpPr>
        <p:spPr>
          <a:xfrm>
            <a:off x="7604911" y="6328376"/>
            <a:ext cx="1358020" cy="365125"/>
          </a:xfrm>
          <a:prstGeom prst="rect">
            <a:avLst/>
          </a:prstGeom>
        </p:spPr>
        <p:txBody>
          <a:bodyPr vert="horz" lIns="91440" tIns="45720" rIns="91440" bIns="45720" rtlCol="0" anchor="ctr"/>
          <a:lstStyle>
            <a:lvl1pPr algn="r">
              <a:defRPr sz="1200" b="0">
                <a:solidFill>
                  <a:schemeClr val="bg1"/>
                </a:solidFill>
                <a:latin typeface="Arial" panose="020B0604020202020204" pitchFamily="34" charset="0"/>
                <a:cs typeface="Arial" panose="020B0604020202020204" pitchFamily="34" charset="0"/>
              </a:defRPr>
            </a:lvl1pPr>
          </a:lstStyle>
          <a:p>
            <a:fld id="{69FC259D-ABDE-484D-B6E2-8A25AA6113E9}" type="slidenum">
              <a:rPr lang="en-US" smtClean="0"/>
              <a:pPr/>
              <a:t>‹#›</a:t>
            </a:fld>
            <a:endParaRPr lang="en-US" dirty="0"/>
          </a:p>
        </p:txBody>
      </p:sp>
    </p:spTree>
    <p:extLst>
      <p:ext uri="{BB962C8B-B14F-4D97-AF65-F5344CB8AC3E}">
        <p14:creationId xmlns:p14="http://schemas.microsoft.com/office/powerpoint/2010/main" val="223324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Box Conten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Headline Here</a:t>
            </a:r>
          </a:p>
        </p:txBody>
      </p:sp>
      <p:sp>
        <p:nvSpPr>
          <p:cNvPr id="3" name="Content Placeholder 2"/>
          <p:cNvSpPr>
            <a:spLocks noGrp="1"/>
          </p:cNvSpPr>
          <p:nvPr>
            <p:ph sz="half" idx="1"/>
          </p:nvPr>
        </p:nvSpPr>
        <p:spPr>
          <a:xfrm>
            <a:off x="457200" y="1562100"/>
            <a:ext cx="4057650" cy="461486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562100"/>
            <a:ext cx="4057650" cy="461486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7BFA8904-FB5D-4147-BE60-F500F1AB2350}" type="datetime1">
              <a:rPr lang="en-US" smtClean="0"/>
              <a:t>1/23/2020</a:t>
            </a:fld>
            <a:endParaRPr lang="en-US"/>
          </a:p>
        </p:txBody>
      </p:sp>
      <p:sp>
        <p:nvSpPr>
          <p:cNvPr id="6" name="Footer Placeholder 5"/>
          <p:cNvSpPr>
            <a:spLocks noGrp="1"/>
          </p:cNvSpPr>
          <p:nvPr>
            <p:ph type="ftr" sz="quarter" idx="11"/>
          </p:nvPr>
        </p:nvSpPr>
        <p:spPr/>
        <p:txBody>
          <a:bodyPr/>
          <a:lstStyle/>
          <a:p>
            <a:endParaRPr lang="en-US"/>
          </a:p>
        </p:txBody>
      </p:sp>
      <p:sp>
        <p:nvSpPr>
          <p:cNvPr id="8" name="Slide Number Placeholder 5">
            <a:extLst>
              <a:ext uri="{FF2B5EF4-FFF2-40B4-BE49-F238E27FC236}">
                <a16:creationId xmlns:a16="http://schemas.microsoft.com/office/drawing/2014/main" id="{A0AACA88-ECC4-48D3-83AE-88F7EDF893ED}"/>
              </a:ext>
            </a:extLst>
          </p:cNvPr>
          <p:cNvSpPr>
            <a:spLocks noGrp="1"/>
          </p:cNvSpPr>
          <p:nvPr>
            <p:ph type="sldNum" sz="quarter" idx="4"/>
          </p:nvPr>
        </p:nvSpPr>
        <p:spPr>
          <a:xfrm>
            <a:off x="7604911" y="6328376"/>
            <a:ext cx="1358020" cy="365125"/>
          </a:xfrm>
          <a:prstGeom prst="rect">
            <a:avLst/>
          </a:prstGeom>
        </p:spPr>
        <p:txBody>
          <a:bodyPr vert="horz" lIns="91440" tIns="45720" rIns="91440" bIns="45720" rtlCol="0" anchor="ctr"/>
          <a:lstStyle>
            <a:lvl1pPr algn="r">
              <a:defRPr sz="1200" b="0">
                <a:solidFill>
                  <a:schemeClr val="bg1"/>
                </a:solidFill>
                <a:latin typeface="Arial" panose="020B0604020202020204" pitchFamily="34" charset="0"/>
                <a:cs typeface="Arial" panose="020B0604020202020204" pitchFamily="34" charset="0"/>
              </a:defRPr>
            </a:lvl1pPr>
          </a:lstStyle>
          <a:p>
            <a:fld id="{69FC259D-ABDE-484D-B6E2-8A25AA6113E9}" type="slidenum">
              <a:rPr lang="en-US" smtClean="0"/>
              <a:pPr/>
              <a:t>‹#›</a:t>
            </a:fld>
            <a:endParaRPr lang="en-US" dirty="0"/>
          </a:p>
        </p:txBody>
      </p:sp>
    </p:spTree>
    <p:extLst>
      <p:ext uri="{BB962C8B-B14F-4D97-AF65-F5344CB8AC3E}">
        <p14:creationId xmlns:p14="http://schemas.microsoft.com/office/powerpoint/2010/main" val="1840097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Box Content Slide 2">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65BB41-B6C7-44D0-B5DE-BBCD1144A3E7}"/>
              </a:ext>
            </a:extLst>
          </p:cNvPr>
          <p:cNvSpPr/>
          <p:nvPr userDrawn="1"/>
        </p:nvSpPr>
        <p:spPr>
          <a:xfrm>
            <a:off x="0" y="0"/>
            <a:ext cx="9144000" cy="1430448"/>
          </a:xfrm>
          <a:prstGeom prst="rect">
            <a:avLst/>
          </a:prstGeom>
          <a:solidFill>
            <a:srgbClr val="3B6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p:txBody>
          <a:bodyPr/>
          <a:lstStyle>
            <a:lvl1pPr>
              <a:defRPr>
                <a:solidFill>
                  <a:schemeClr val="bg1"/>
                </a:solidFill>
              </a:defRPr>
            </a:lvl1pPr>
          </a:lstStyle>
          <a:p>
            <a:r>
              <a:rPr lang="en-US" dirty="0"/>
              <a:t>Headline Here</a:t>
            </a:r>
          </a:p>
        </p:txBody>
      </p:sp>
      <p:sp>
        <p:nvSpPr>
          <p:cNvPr id="3" name="Content Placeholder 2"/>
          <p:cNvSpPr>
            <a:spLocks noGrp="1"/>
          </p:cNvSpPr>
          <p:nvPr>
            <p:ph sz="half" idx="1"/>
          </p:nvPr>
        </p:nvSpPr>
        <p:spPr>
          <a:xfrm>
            <a:off x="457200" y="1562100"/>
            <a:ext cx="4057650" cy="461486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562100"/>
            <a:ext cx="4057650" cy="461486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044C517-94EA-4697-ABEC-9D4C4069E839}" type="datetime1">
              <a:rPr lang="en-US" smtClean="0"/>
              <a:t>1/23/2020</a:t>
            </a:fld>
            <a:endParaRPr lang="en-US"/>
          </a:p>
        </p:txBody>
      </p:sp>
      <p:sp>
        <p:nvSpPr>
          <p:cNvPr id="6" name="Footer Placeholder 5"/>
          <p:cNvSpPr>
            <a:spLocks noGrp="1"/>
          </p:cNvSpPr>
          <p:nvPr>
            <p:ph type="ftr" sz="quarter" idx="11"/>
          </p:nvPr>
        </p:nvSpPr>
        <p:spPr/>
        <p:txBody>
          <a:bodyPr/>
          <a:lstStyle/>
          <a:p>
            <a:endParaRPr lang="en-US"/>
          </a:p>
        </p:txBody>
      </p:sp>
      <p:sp>
        <p:nvSpPr>
          <p:cNvPr id="8" name="Slide Number Placeholder 5">
            <a:extLst>
              <a:ext uri="{FF2B5EF4-FFF2-40B4-BE49-F238E27FC236}">
                <a16:creationId xmlns:a16="http://schemas.microsoft.com/office/drawing/2014/main" id="{A0AACA88-ECC4-48D3-83AE-88F7EDF893ED}"/>
              </a:ext>
            </a:extLst>
          </p:cNvPr>
          <p:cNvSpPr>
            <a:spLocks noGrp="1"/>
          </p:cNvSpPr>
          <p:nvPr>
            <p:ph type="sldNum" sz="quarter" idx="4"/>
          </p:nvPr>
        </p:nvSpPr>
        <p:spPr>
          <a:xfrm>
            <a:off x="7604911" y="6328376"/>
            <a:ext cx="1358020" cy="365125"/>
          </a:xfrm>
          <a:prstGeom prst="rect">
            <a:avLst/>
          </a:prstGeom>
        </p:spPr>
        <p:txBody>
          <a:bodyPr vert="horz" lIns="91440" tIns="45720" rIns="91440" bIns="45720" rtlCol="0" anchor="ctr"/>
          <a:lstStyle>
            <a:lvl1pPr algn="r">
              <a:defRPr sz="1200" b="0">
                <a:solidFill>
                  <a:schemeClr val="bg1"/>
                </a:solidFill>
                <a:latin typeface="Arial" panose="020B0604020202020204" pitchFamily="34" charset="0"/>
                <a:cs typeface="Arial" panose="020B0604020202020204" pitchFamily="34" charset="0"/>
              </a:defRPr>
            </a:lvl1pPr>
          </a:lstStyle>
          <a:p>
            <a:fld id="{69FC259D-ABDE-484D-B6E2-8A25AA6113E9}" type="slidenum">
              <a:rPr lang="en-US" smtClean="0"/>
              <a:pPr/>
              <a:t>‹#›</a:t>
            </a:fld>
            <a:endParaRPr lang="en-US" dirty="0"/>
          </a:p>
        </p:txBody>
      </p:sp>
    </p:spTree>
    <p:extLst>
      <p:ext uri="{BB962C8B-B14F-4D97-AF65-F5344CB8AC3E}">
        <p14:creationId xmlns:p14="http://schemas.microsoft.com/office/powerpoint/2010/main" val="1160883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1"/>
            <a:ext cx="8229600" cy="952500"/>
          </a:xfrm>
        </p:spPr>
        <p:txBody>
          <a:bodyPr/>
          <a:lstStyle>
            <a:lvl1pPr>
              <a:defRPr/>
            </a:lvl1pPr>
          </a:lstStyle>
          <a:p>
            <a:r>
              <a:rPr lang="en-US" dirty="0"/>
              <a:t>Headline Here</a:t>
            </a:r>
          </a:p>
        </p:txBody>
      </p:sp>
      <p:sp>
        <p:nvSpPr>
          <p:cNvPr id="3" name="Text Placeholder 2"/>
          <p:cNvSpPr>
            <a:spLocks noGrp="1"/>
          </p:cNvSpPr>
          <p:nvPr>
            <p:ph type="body" idx="1"/>
          </p:nvPr>
        </p:nvSpPr>
        <p:spPr>
          <a:xfrm>
            <a:off x="457200" y="1562100"/>
            <a:ext cx="4040982" cy="464508"/>
          </a:xfr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457200" y="2109458"/>
            <a:ext cx="4040982" cy="4080206"/>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562100"/>
            <a:ext cx="4057650" cy="464508"/>
          </a:xfr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4629150" y="2109458"/>
            <a:ext cx="4057650" cy="4080206"/>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E850DC4-BDA2-4F66-811B-B9D5F9A819D4}" type="datetime1">
              <a:rPr lang="en-US" smtClean="0"/>
              <a:t>1/23/2020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9FC259D-ABDE-484D-B6E2-8A25AA6113E9}" type="slidenum">
              <a:rPr lang="en-US" smtClean="0"/>
              <a:t>‹#›</a:t>
            </a:fld>
            <a:endParaRPr lang="en-US"/>
          </a:p>
        </p:txBody>
      </p:sp>
    </p:spTree>
    <p:extLst>
      <p:ext uri="{BB962C8B-B14F-4D97-AF65-F5344CB8AC3E}">
        <p14:creationId xmlns:p14="http://schemas.microsoft.com/office/powerpoint/2010/main" val="3835458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1">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Headline Here</a:t>
            </a:r>
          </a:p>
        </p:txBody>
      </p:sp>
      <p:sp>
        <p:nvSpPr>
          <p:cNvPr id="3" name="Date Placeholder 2"/>
          <p:cNvSpPr>
            <a:spLocks noGrp="1"/>
          </p:cNvSpPr>
          <p:nvPr>
            <p:ph type="dt" sz="half" idx="10"/>
          </p:nvPr>
        </p:nvSpPr>
        <p:spPr/>
        <p:txBody>
          <a:bodyPr/>
          <a:lstStyle/>
          <a:p>
            <a:fld id="{A1EFA530-FC52-4F2B-9E9C-19BE81D294D0}" type="datetime1">
              <a:rPr lang="en-US" smtClean="0"/>
              <a:t>1/23/2020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FC259D-ABDE-484D-B6E2-8A25AA6113E9}" type="slidenum">
              <a:rPr lang="en-US" smtClean="0"/>
              <a:t>‹#›</a:t>
            </a:fld>
            <a:endParaRPr lang="en-US"/>
          </a:p>
        </p:txBody>
      </p:sp>
    </p:spTree>
    <p:extLst>
      <p:ext uri="{BB962C8B-B14F-4D97-AF65-F5344CB8AC3E}">
        <p14:creationId xmlns:p14="http://schemas.microsoft.com/office/powerpoint/2010/main" val="4134705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E13C945-80C5-44F2-8F5D-A4E9C74A731F}"/>
              </a:ext>
            </a:extLst>
          </p:cNvPr>
          <p:cNvSpPr/>
          <p:nvPr userDrawn="1"/>
        </p:nvSpPr>
        <p:spPr>
          <a:xfrm>
            <a:off x="0" y="0"/>
            <a:ext cx="9144000" cy="1430448"/>
          </a:xfrm>
          <a:prstGeom prst="rect">
            <a:avLst/>
          </a:prstGeom>
          <a:solidFill>
            <a:srgbClr val="3B6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p:txBody>
          <a:bodyPr/>
          <a:lstStyle>
            <a:lvl1pPr>
              <a:defRPr>
                <a:solidFill>
                  <a:schemeClr val="bg1"/>
                </a:solidFill>
              </a:defRPr>
            </a:lvl1pPr>
          </a:lstStyle>
          <a:p>
            <a:r>
              <a:rPr lang="en-US" dirty="0"/>
              <a:t>Headline Here</a:t>
            </a:r>
          </a:p>
        </p:txBody>
      </p:sp>
      <p:sp>
        <p:nvSpPr>
          <p:cNvPr id="3" name="Date Placeholder 2"/>
          <p:cNvSpPr>
            <a:spLocks noGrp="1"/>
          </p:cNvSpPr>
          <p:nvPr>
            <p:ph type="dt" sz="half" idx="10"/>
          </p:nvPr>
        </p:nvSpPr>
        <p:spPr/>
        <p:txBody>
          <a:bodyPr/>
          <a:lstStyle/>
          <a:p>
            <a:fld id="{D06C8918-3050-44BF-8404-EC86D3B09727}" type="datetime1">
              <a:rPr lang="en-US" smtClean="0"/>
              <a:t>1/23/2020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9FC259D-ABDE-484D-B6E2-8A25AA6113E9}" type="slidenum">
              <a:rPr lang="en-US" smtClean="0"/>
              <a:t>‹#›</a:t>
            </a:fld>
            <a:endParaRPr lang="en-US"/>
          </a:p>
        </p:txBody>
      </p:sp>
    </p:spTree>
    <p:extLst>
      <p:ext uri="{BB962C8B-B14F-4D97-AF65-F5344CB8AC3E}">
        <p14:creationId xmlns:p14="http://schemas.microsoft.com/office/powerpoint/2010/main" val="864136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5DF1474-87BF-47E3-A209-D809666A40FE}"/>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42422" y="5910321"/>
            <a:ext cx="9101575" cy="917473"/>
          </a:xfrm>
          <a:prstGeom prst="rect">
            <a:avLst/>
          </a:prstGeom>
        </p:spPr>
      </p:pic>
      <p:sp>
        <p:nvSpPr>
          <p:cNvPr id="2" name="Title Placeholder 1"/>
          <p:cNvSpPr>
            <a:spLocks noGrp="1"/>
          </p:cNvSpPr>
          <p:nvPr>
            <p:ph type="title"/>
          </p:nvPr>
        </p:nvSpPr>
        <p:spPr>
          <a:xfrm>
            <a:off x="457200" y="457200"/>
            <a:ext cx="8229600" cy="955141"/>
          </a:xfrm>
          <a:prstGeom prst="rect">
            <a:avLst/>
          </a:prstGeom>
        </p:spPr>
        <p:txBody>
          <a:bodyPr vert="horz" lIns="91440" tIns="45720" rIns="91440" bIns="45720" rtlCol="0" anchor="b">
            <a:noAutofit/>
          </a:bodyPr>
          <a:lstStyle/>
          <a:p>
            <a:r>
              <a:rPr lang="en-US" dirty="0"/>
              <a:t>Headline Here</a:t>
            </a:r>
          </a:p>
        </p:txBody>
      </p:sp>
      <p:sp>
        <p:nvSpPr>
          <p:cNvPr id="3" name="Text Placeholder 2"/>
          <p:cNvSpPr>
            <a:spLocks noGrp="1"/>
          </p:cNvSpPr>
          <p:nvPr>
            <p:ph type="body" idx="1"/>
          </p:nvPr>
        </p:nvSpPr>
        <p:spPr>
          <a:xfrm>
            <a:off x="457200" y="1584356"/>
            <a:ext cx="8229600" cy="459260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7234536"/>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F2D629-5F5E-419B-8522-BEE40B289AB0}" type="datetime1">
              <a:rPr lang="en-US" smtClean="0"/>
              <a:t>1/23/2020</a:t>
            </a:fld>
            <a:endParaRPr lang="en-US" dirty="0"/>
          </a:p>
        </p:txBody>
      </p:sp>
      <p:sp>
        <p:nvSpPr>
          <p:cNvPr id="5" name="Footer Placeholder 4"/>
          <p:cNvSpPr>
            <a:spLocks noGrp="1"/>
          </p:cNvSpPr>
          <p:nvPr>
            <p:ph type="ftr" sz="quarter" idx="3"/>
          </p:nvPr>
        </p:nvSpPr>
        <p:spPr>
          <a:xfrm>
            <a:off x="3028950" y="7234536"/>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7604911" y="6328376"/>
            <a:ext cx="1358020" cy="365125"/>
          </a:xfrm>
          <a:prstGeom prst="rect">
            <a:avLst/>
          </a:prstGeom>
        </p:spPr>
        <p:txBody>
          <a:bodyPr vert="horz" lIns="91440" tIns="45720" rIns="91440" bIns="45720" rtlCol="0" anchor="ctr"/>
          <a:lstStyle>
            <a:lvl1pPr algn="r">
              <a:defRPr sz="1200" b="0">
                <a:solidFill>
                  <a:schemeClr val="bg1"/>
                </a:solidFill>
                <a:latin typeface="Arial" panose="020B0604020202020204" pitchFamily="34" charset="0"/>
                <a:cs typeface="Arial" panose="020B0604020202020204" pitchFamily="34" charset="0"/>
              </a:defRPr>
            </a:lvl1pPr>
          </a:lstStyle>
          <a:p>
            <a:fld id="{69FC259D-ABDE-484D-B6E2-8A25AA6113E9}" type="slidenum">
              <a:rPr lang="en-US" smtClean="0"/>
              <a:pPr/>
              <a:t>‹#›</a:t>
            </a:fld>
            <a:endParaRPr lang="en-US" dirty="0"/>
          </a:p>
        </p:txBody>
      </p:sp>
    </p:spTree>
    <p:extLst>
      <p:ext uri="{BB962C8B-B14F-4D97-AF65-F5344CB8AC3E}">
        <p14:creationId xmlns:p14="http://schemas.microsoft.com/office/powerpoint/2010/main" val="17016015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72" r:id="rId4"/>
    <p:sldLayoutId id="2147483664" r:id="rId5"/>
    <p:sldLayoutId id="2147483669" r:id="rId6"/>
    <p:sldLayoutId id="2147483665" r:id="rId7"/>
    <p:sldLayoutId id="2147483666" r:id="rId8"/>
    <p:sldLayoutId id="2147483670" r:id="rId9"/>
    <p:sldLayoutId id="2147483667" r:id="rId10"/>
    <p:sldLayoutId id="214748367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ts val="3600"/>
        </a:lnSpc>
        <a:spcBef>
          <a:spcPct val="0"/>
        </a:spcBef>
        <a:buNone/>
        <a:defRPr sz="3600" b="1" kern="1200" cap="all" baseline="0">
          <a:solidFill>
            <a:schemeClr val="tx1"/>
          </a:solidFill>
          <a:latin typeface="Arial" panose="020B0604020202020204" pitchFamily="34" charset="0"/>
          <a:ea typeface="+mj-ea"/>
          <a:cs typeface="Arial" panose="020B0604020202020204" pitchFamily="34" charset="0"/>
        </a:defRPr>
      </a:lvl1pPr>
    </p:titleStyle>
    <p:bodyStyle>
      <a:lvl1pPr marL="227013" indent="-227013" algn="l" defTabSz="914400" rtl="0" eaLnBrk="1" latinLnBrk="0" hangingPunct="1">
        <a:lnSpc>
          <a:spcPts val="2400"/>
        </a:lnSpc>
        <a:spcBef>
          <a:spcPts val="1200"/>
        </a:spcBef>
        <a:buClr>
          <a:srgbClr val="E02826"/>
        </a:buClr>
        <a:buFont typeface="Wingdings" panose="05000000000000000000" pitchFamily="2" charset="2"/>
        <a:buChar char="§"/>
        <a:defRPr sz="2400" b="1" kern="1200">
          <a:solidFill>
            <a:schemeClr val="tx1"/>
          </a:solidFill>
          <a:latin typeface="Arial" panose="020B0604020202020204" pitchFamily="34" charset="0"/>
          <a:ea typeface="+mn-ea"/>
          <a:cs typeface="Arial" panose="020B0604020202020204" pitchFamily="34" charset="0"/>
        </a:defRPr>
      </a:lvl1pPr>
      <a:lvl2pPr marL="687388" indent="-230188" algn="l" defTabSz="914400" rtl="0" eaLnBrk="1" latinLnBrk="0" hangingPunct="1">
        <a:lnSpc>
          <a:spcPts val="2000"/>
        </a:lnSpc>
        <a:spcBef>
          <a:spcPts val="600"/>
        </a:spcBef>
        <a:buFont typeface="Calibri" panose="020F0502020204030204" pitchFamily="34" charset="0"/>
        <a:buChar char="−"/>
        <a:defRPr sz="2000" b="1" kern="1200">
          <a:solidFill>
            <a:schemeClr val="tx1"/>
          </a:solidFill>
          <a:latin typeface="Arial" panose="020B0604020202020204" pitchFamily="34" charset="0"/>
          <a:ea typeface="+mn-ea"/>
          <a:cs typeface="Arial" panose="020B0604020202020204" pitchFamily="34" charset="0"/>
        </a:defRPr>
      </a:lvl2pPr>
      <a:lvl3pPr marL="1085850" indent="-171450" algn="l" defTabSz="914400" rtl="0" eaLnBrk="1" latinLnBrk="0" hangingPunct="1">
        <a:lnSpc>
          <a:spcPts val="2000"/>
        </a:lnSpc>
        <a:spcBef>
          <a:spcPts val="600"/>
        </a:spcBef>
        <a:buClr>
          <a:srgbClr val="E02826"/>
        </a:buClr>
        <a:buFont typeface="Wingdings" panose="05000000000000000000" pitchFamily="2" charset="2"/>
        <a:buChar char="§"/>
        <a:defRPr sz="2000" b="1" kern="1200">
          <a:solidFill>
            <a:schemeClr val="tx1"/>
          </a:solidFill>
          <a:latin typeface="Arial" panose="020B0604020202020204" pitchFamily="34" charset="0"/>
          <a:ea typeface="+mn-ea"/>
          <a:cs typeface="Arial" panose="020B0604020202020204" pitchFamily="34" charset="0"/>
        </a:defRPr>
      </a:lvl3pPr>
      <a:lvl4pPr marL="1539875" indent="-168275" algn="l" defTabSz="914400" rtl="0" eaLnBrk="1" latinLnBrk="0" hangingPunct="1">
        <a:lnSpc>
          <a:spcPts val="1800"/>
        </a:lnSpc>
        <a:spcBef>
          <a:spcPts val="600"/>
        </a:spcBef>
        <a:buFont typeface="Calibri" panose="020F0502020204030204" pitchFamily="34" charset="0"/>
        <a:buChar char="−"/>
        <a:defRPr sz="1800" b="1" kern="1200">
          <a:solidFill>
            <a:schemeClr val="tx1"/>
          </a:solidFill>
          <a:latin typeface="Arial" panose="020B0604020202020204" pitchFamily="34" charset="0"/>
          <a:ea typeface="+mn-ea"/>
          <a:cs typeface="Arial" panose="020B0604020202020204" pitchFamily="34" charset="0"/>
        </a:defRPr>
      </a:lvl4pPr>
      <a:lvl5pPr marL="2000250" indent="-171450" algn="l" defTabSz="914400" rtl="0" eaLnBrk="1" latinLnBrk="0" hangingPunct="1">
        <a:lnSpc>
          <a:spcPts val="1800"/>
        </a:lnSpc>
        <a:spcBef>
          <a:spcPts val="600"/>
        </a:spcBef>
        <a:buClr>
          <a:srgbClr val="E02826"/>
        </a:buClr>
        <a:buFont typeface="Wingdings" panose="05000000000000000000" pitchFamily="2" charset="2"/>
        <a:buChar char="§"/>
        <a:defRPr sz="1800" b="1"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2880" userDrawn="1">
          <p15:clr>
            <a:srgbClr val="F26B43"/>
          </p15:clr>
        </p15:guide>
        <p15:guide id="3" pos="288" userDrawn="1">
          <p15:clr>
            <a:srgbClr val="F26B43"/>
          </p15:clr>
        </p15:guide>
        <p15:guide id="4" pos="5472" userDrawn="1">
          <p15:clr>
            <a:srgbClr val="F26B43"/>
          </p15:clr>
        </p15:guide>
        <p15:guide id="5" orient="horz" pos="288" userDrawn="1">
          <p15:clr>
            <a:srgbClr val="F26B43"/>
          </p15:clr>
        </p15:guide>
        <p15:guide id="6" orient="horz" pos="403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10.xml"/><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10.xml"/><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884D5D2-25C4-428F-B534-5FD53CFF9913}"/>
              </a:ext>
            </a:extLst>
          </p:cNvPr>
          <p:cNvSpPr>
            <a:spLocks noGrp="1"/>
          </p:cNvSpPr>
          <p:nvPr>
            <p:ph type="ctrTitle"/>
          </p:nvPr>
        </p:nvSpPr>
        <p:spPr/>
        <p:txBody>
          <a:bodyPr/>
          <a:lstStyle/>
          <a:p>
            <a:r>
              <a:rPr lang="en-US" dirty="0"/>
              <a:t>Walk the Talk</a:t>
            </a:r>
          </a:p>
        </p:txBody>
      </p:sp>
      <p:sp>
        <p:nvSpPr>
          <p:cNvPr id="7" name="Subtitle 6">
            <a:extLst>
              <a:ext uri="{FF2B5EF4-FFF2-40B4-BE49-F238E27FC236}">
                <a16:creationId xmlns:a16="http://schemas.microsoft.com/office/drawing/2014/main" id="{76EB02C5-B9E4-4C2E-9C1F-D3C1C06562EB}"/>
              </a:ext>
            </a:extLst>
          </p:cNvPr>
          <p:cNvSpPr>
            <a:spLocks noGrp="1"/>
          </p:cNvSpPr>
          <p:nvPr>
            <p:ph type="subTitle" idx="1"/>
          </p:nvPr>
        </p:nvSpPr>
        <p:spPr/>
        <p:txBody>
          <a:bodyPr/>
          <a:lstStyle/>
          <a:p>
            <a:r>
              <a:rPr lang="en-US" dirty="0"/>
              <a:t>Demonstrating Credible Leadership</a:t>
            </a:r>
          </a:p>
        </p:txBody>
      </p:sp>
      <p:sp>
        <p:nvSpPr>
          <p:cNvPr id="8" name="Text Placeholder 7">
            <a:extLst>
              <a:ext uri="{FF2B5EF4-FFF2-40B4-BE49-F238E27FC236}">
                <a16:creationId xmlns:a16="http://schemas.microsoft.com/office/drawing/2014/main" id="{043F3D63-BD0D-46B1-97DD-8F0AFAED0C94}"/>
              </a:ext>
            </a:extLst>
          </p:cNvPr>
          <p:cNvSpPr>
            <a:spLocks noGrp="1"/>
          </p:cNvSpPr>
          <p:nvPr>
            <p:ph type="body" sz="quarter" idx="13"/>
          </p:nvPr>
        </p:nvSpPr>
        <p:spPr/>
        <p:txBody>
          <a:bodyPr/>
          <a:lstStyle/>
          <a:p>
            <a:r>
              <a:rPr lang="en-US" dirty="0"/>
              <a:t>Session One</a:t>
            </a:r>
          </a:p>
        </p:txBody>
      </p:sp>
      <p:sp>
        <p:nvSpPr>
          <p:cNvPr id="10" name="Slide Number Placeholder 9">
            <a:extLst>
              <a:ext uri="{FF2B5EF4-FFF2-40B4-BE49-F238E27FC236}">
                <a16:creationId xmlns:a16="http://schemas.microsoft.com/office/drawing/2014/main" id="{ACF6D5E3-A500-4C80-B828-98265FED3E0E}"/>
              </a:ext>
            </a:extLst>
          </p:cNvPr>
          <p:cNvSpPr>
            <a:spLocks noGrp="1"/>
          </p:cNvSpPr>
          <p:nvPr>
            <p:ph type="sldNum" sz="quarter" idx="12"/>
          </p:nvPr>
        </p:nvSpPr>
        <p:spPr/>
        <p:txBody>
          <a:bodyPr/>
          <a:lstStyle/>
          <a:p>
            <a:r>
              <a:rPr lang="en-US" dirty="0"/>
              <a:t>1-</a:t>
            </a:r>
            <a:fld id="{69FC259D-ABDE-484D-B6E2-8A25AA6113E9}" type="slidenum">
              <a:rPr lang="en-US" smtClean="0"/>
              <a:pPr/>
              <a:t>1</a:t>
            </a:fld>
            <a:endParaRPr lang="en-US" dirty="0"/>
          </a:p>
        </p:txBody>
      </p:sp>
    </p:spTree>
    <p:extLst>
      <p:ext uri="{BB962C8B-B14F-4D97-AF65-F5344CB8AC3E}">
        <p14:creationId xmlns:p14="http://schemas.microsoft.com/office/powerpoint/2010/main" val="3323524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B511E-0E73-47C6-81BB-A4D832A15D5F}"/>
              </a:ext>
            </a:extLst>
          </p:cNvPr>
          <p:cNvSpPr>
            <a:spLocks noGrp="1"/>
          </p:cNvSpPr>
          <p:nvPr>
            <p:ph type="title"/>
          </p:nvPr>
        </p:nvSpPr>
        <p:spPr/>
        <p:txBody>
          <a:bodyPr/>
          <a:lstStyle/>
          <a:p>
            <a:r>
              <a:rPr lang="en-US" dirty="0"/>
              <a:t>Performance</a:t>
            </a:r>
          </a:p>
        </p:txBody>
      </p:sp>
      <p:sp>
        <p:nvSpPr>
          <p:cNvPr id="3" name="Content Placeholder 2">
            <a:extLst>
              <a:ext uri="{FF2B5EF4-FFF2-40B4-BE49-F238E27FC236}">
                <a16:creationId xmlns:a16="http://schemas.microsoft.com/office/drawing/2014/main" id="{BDF07925-640B-4E65-9F74-402149E0E332}"/>
              </a:ext>
            </a:extLst>
          </p:cNvPr>
          <p:cNvSpPr>
            <a:spLocks noGrp="1"/>
          </p:cNvSpPr>
          <p:nvPr>
            <p:ph idx="1"/>
          </p:nvPr>
        </p:nvSpPr>
        <p:spPr>
          <a:xfrm>
            <a:off x="114300" y="2384858"/>
            <a:ext cx="5610818" cy="3792109"/>
          </a:xfrm>
        </p:spPr>
        <p:txBody>
          <a:bodyPr/>
          <a:lstStyle/>
          <a:p>
            <a:pPr marL="0" indent="0">
              <a:lnSpc>
                <a:spcPct val="100000"/>
              </a:lnSpc>
              <a:spcBef>
                <a:spcPts val="600"/>
              </a:spcBef>
              <a:spcAft>
                <a:spcPts val="600"/>
              </a:spcAft>
              <a:buNone/>
            </a:pPr>
            <a:r>
              <a:rPr lang="en-US" dirty="0"/>
              <a:t>Behavior + Results = Performance</a:t>
            </a:r>
          </a:p>
          <a:p>
            <a:pPr lvl="1">
              <a:lnSpc>
                <a:spcPct val="100000"/>
              </a:lnSpc>
              <a:spcAft>
                <a:spcPts val="600"/>
              </a:spcAft>
            </a:pPr>
            <a:r>
              <a:rPr lang="en-US" dirty="0"/>
              <a:t>Behaviors are what we say and do</a:t>
            </a:r>
          </a:p>
          <a:p>
            <a:pPr lvl="1">
              <a:lnSpc>
                <a:spcPct val="100000"/>
              </a:lnSpc>
              <a:spcAft>
                <a:spcPts val="600"/>
              </a:spcAft>
            </a:pPr>
            <a:r>
              <a:rPr lang="en-US" dirty="0"/>
              <a:t>Results are Outcomes (good or bad)</a:t>
            </a:r>
          </a:p>
          <a:p>
            <a:endParaRPr lang="en-US" dirty="0"/>
          </a:p>
        </p:txBody>
      </p:sp>
      <p:sp>
        <p:nvSpPr>
          <p:cNvPr id="4" name="Slide Number Placeholder 3">
            <a:extLst>
              <a:ext uri="{FF2B5EF4-FFF2-40B4-BE49-F238E27FC236}">
                <a16:creationId xmlns:a16="http://schemas.microsoft.com/office/drawing/2014/main" id="{07432CBB-FAEF-4A01-870F-B9409B55B9AE}"/>
              </a:ext>
            </a:extLst>
          </p:cNvPr>
          <p:cNvSpPr>
            <a:spLocks noGrp="1"/>
          </p:cNvSpPr>
          <p:nvPr>
            <p:ph type="sldNum" sz="quarter" idx="4"/>
          </p:nvPr>
        </p:nvSpPr>
        <p:spPr/>
        <p:txBody>
          <a:bodyPr/>
          <a:lstStyle/>
          <a:p>
            <a:r>
              <a:rPr lang="en-US" dirty="0"/>
              <a:t>1-</a:t>
            </a:r>
            <a:fld id="{69FC259D-ABDE-484D-B6E2-8A25AA6113E9}" type="slidenum">
              <a:rPr lang="en-US" smtClean="0"/>
              <a:pPr/>
              <a:t>10</a:t>
            </a:fld>
            <a:endParaRPr lang="en-US" dirty="0"/>
          </a:p>
        </p:txBody>
      </p:sp>
      <p:pic>
        <p:nvPicPr>
          <p:cNvPr id="5" name="Picture 4">
            <a:extLst>
              <a:ext uri="{FF2B5EF4-FFF2-40B4-BE49-F238E27FC236}">
                <a16:creationId xmlns:a16="http://schemas.microsoft.com/office/drawing/2014/main" id="{119B2694-3D3C-4654-9E68-0705BED905DB}"/>
              </a:ext>
            </a:extLst>
          </p:cNvPr>
          <p:cNvPicPr>
            <a:picLocks noChangeAspect="1"/>
          </p:cNvPicPr>
          <p:nvPr/>
        </p:nvPicPr>
        <p:blipFill>
          <a:blip r:embed="rId3"/>
          <a:stretch>
            <a:fillRect/>
          </a:stretch>
        </p:blipFill>
        <p:spPr>
          <a:xfrm>
            <a:off x="5725122" y="2817341"/>
            <a:ext cx="3418881" cy="2174788"/>
          </a:xfrm>
          <a:prstGeom prst="rect">
            <a:avLst/>
          </a:prstGeom>
        </p:spPr>
      </p:pic>
    </p:spTree>
    <p:extLst>
      <p:ext uri="{BB962C8B-B14F-4D97-AF65-F5344CB8AC3E}">
        <p14:creationId xmlns:p14="http://schemas.microsoft.com/office/powerpoint/2010/main" val="976663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21B442-4443-4EB0-B00C-02F91BB2A19C}"/>
              </a:ext>
            </a:extLst>
          </p:cNvPr>
          <p:cNvSpPr>
            <a:spLocks noGrp="1"/>
          </p:cNvSpPr>
          <p:nvPr>
            <p:ph type="sldNum" sz="quarter" idx="12"/>
          </p:nvPr>
        </p:nvSpPr>
        <p:spPr/>
        <p:txBody>
          <a:bodyPr/>
          <a:lstStyle/>
          <a:p>
            <a:r>
              <a:rPr lang="en-US" dirty="0"/>
              <a:t>1-</a:t>
            </a:r>
            <a:fld id="{69FC259D-ABDE-484D-B6E2-8A25AA6113E9}" type="slidenum">
              <a:rPr lang="en-US" smtClean="0"/>
              <a:t>11</a:t>
            </a:fld>
            <a:endParaRPr lang="en-US" dirty="0"/>
          </a:p>
        </p:txBody>
      </p:sp>
      <p:pic>
        <p:nvPicPr>
          <p:cNvPr id="5" name="Picture 4" descr="Image result for target image">
            <a:extLst>
              <a:ext uri="{FF2B5EF4-FFF2-40B4-BE49-F238E27FC236}">
                <a16:creationId xmlns:a16="http://schemas.microsoft.com/office/drawing/2014/main" id="{264562E6-E13F-4C49-9F04-9684F50EF7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4" y="1137166"/>
            <a:ext cx="4111695" cy="4038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7FE8D64-0806-4DD0-98D8-D8E54831DD3E}"/>
              </a:ext>
            </a:extLst>
          </p:cNvPr>
          <p:cNvSpPr txBox="1"/>
          <p:nvPr/>
        </p:nvSpPr>
        <p:spPr>
          <a:xfrm>
            <a:off x="381000" y="2965966"/>
            <a:ext cx="2286000" cy="369332"/>
          </a:xfrm>
          <a:prstGeom prst="rect">
            <a:avLst/>
          </a:prstGeom>
          <a:noFill/>
        </p:spPr>
        <p:txBody>
          <a:bodyPr wrap="square" rtlCol="0">
            <a:spAutoFit/>
          </a:bodyPr>
          <a:lstStyle/>
          <a:p>
            <a:r>
              <a:rPr lang="en-US" b="1" dirty="0">
                <a:solidFill>
                  <a:schemeClr val="bg1"/>
                </a:solidFill>
              </a:rPr>
              <a:t>10</a:t>
            </a:r>
            <a:r>
              <a:rPr lang="en-US" b="1" dirty="0"/>
              <a:t>     20   </a:t>
            </a:r>
            <a:r>
              <a:rPr lang="en-US" b="1" dirty="0">
                <a:solidFill>
                  <a:schemeClr val="bg1"/>
                </a:solidFill>
              </a:rPr>
              <a:t>30</a:t>
            </a:r>
            <a:r>
              <a:rPr lang="en-US" b="1" dirty="0"/>
              <a:t>     40    </a:t>
            </a:r>
            <a:r>
              <a:rPr lang="en-US" b="1" dirty="0">
                <a:solidFill>
                  <a:schemeClr val="bg1"/>
                </a:solidFill>
              </a:rPr>
              <a:t>50</a:t>
            </a:r>
          </a:p>
        </p:txBody>
      </p:sp>
      <p:pic>
        <p:nvPicPr>
          <p:cNvPr id="7" name="Picture 6" descr="Image result for target image">
            <a:extLst>
              <a:ext uri="{FF2B5EF4-FFF2-40B4-BE49-F238E27FC236}">
                <a16:creationId xmlns:a16="http://schemas.microsoft.com/office/drawing/2014/main" id="{3B59359B-A23C-41ED-BC61-8F85F2D582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3699" y="1162050"/>
            <a:ext cx="4111695" cy="4038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80B1B64E-CB09-4ED9-B34C-237CB7771DEE}"/>
              </a:ext>
            </a:extLst>
          </p:cNvPr>
          <p:cNvSpPr txBox="1"/>
          <p:nvPr/>
        </p:nvSpPr>
        <p:spPr>
          <a:xfrm>
            <a:off x="4873695" y="2990850"/>
            <a:ext cx="2286000" cy="369332"/>
          </a:xfrm>
          <a:prstGeom prst="rect">
            <a:avLst/>
          </a:prstGeom>
          <a:noFill/>
        </p:spPr>
        <p:txBody>
          <a:bodyPr wrap="square" rtlCol="0">
            <a:spAutoFit/>
          </a:bodyPr>
          <a:lstStyle/>
          <a:p>
            <a:r>
              <a:rPr lang="en-US" b="1" dirty="0">
                <a:solidFill>
                  <a:schemeClr val="bg1"/>
                </a:solidFill>
              </a:rPr>
              <a:t>10</a:t>
            </a:r>
            <a:r>
              <a:rPr lang="en-US" b="1" dirty="0"/>
              <a:t>     20   </a:t>
            </a:r>
            <a:r>
              <a:rPr lang="en-US" b="1" dirty="0">
                <a:solidFill>
                  <a:schemeClr val="bg1"/>
                </a:solidFill>
              </a:rPr>
              <a:t>30</a:t>
            </a:r>
            <a:r>
              <a:rPr lang="en-US" b="1" dirty="0"/>
              <a:t>     40    </a:t>
            </a:r>
            <a:r>
              <a:rPr lang="en-US" b="1" dirty="0">
                <a:solidFill>
                  <a:schemeClr val="bg1"/>
                </a:solidFill>
              </a:rPr>
              <a:t>50</a:t>
            </a:r>
          </a:p>
        </p:txBody>
      </p:sp>
      <p:sp>
        <p:nvSpPr>
          <p:cNvPr id="9" name="Oval 8">
            <a:extLst>
              <a:ext uri="{FF2B5EF4-FFF2-40B4-BE49-F238E27FC236}">
                <a16:creationId xmlns:a16="http://schemas.microsoft.com/office/drawing/2014/main" id="{B4BC9BED-BEE8-42F3-A101-14D77062629F}"/>
              </a:ext>
            </a:extLst>
          </p:cNvPr>
          <p:cNvSpPr/>
          <p:nvPr/>
        </p:nvSpPr>
        <p:spPr>
          <a:xfrm>
            <a:off x="1493872" y="158115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5961C91A-EF09-480C-8024-C35102C44390}"/>
              </a:ext>
            </a:extLst>
          </p:cNvPr>
          <p:cNvSpPr/>
          <p:nvPr/>
        </p:nvSpPr>
        <p:spPr>
          <a:xfrm>
            <a:off x="1856678" y="2804045"/>
            <a:ext cx="152400" cy="1524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48C1F58E-2414-458C-BE34-1BF0A64E58EA}"/>
              </a:ext>
            </a:extLst>
          </p:cNvPr>
          <p:cNvSpPr/>
          <p:nvPr/>
        </p:nvSpPr>
        <p:spPr>
          <a:xfrm>
            <a:off x="3443869" y="3919163"/>
            <a:ext cx="152400" cy="1524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2C355807-A69D-42DB-8FF8-C1D9CA9B574F}"/>
              </a:ext>
            </a:extLst>
          </p:cNvPr>
          <p:cNvSpPr/>
          <p:nvPr/>
        </p:nvSpPr>
        <p:spPr>
          <a:xfrm>
            <a:off x="3047996" y="1882918"/>
            <a:ext cx="152400" cy="1524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D8CE2CDE-4A44-4327-BEED-7E31A15FD774}"/>
              </a:ext>
            </a:extLst>
          </p:cNvPr>
          <p:cNvSpPr/>
          <p:nvPr/>
        </p:nvSpPr>
        <p:spPr>
          <a:xfrm>
            <a:off x="5715000" y="2209800"/>
            <a:ext cx="152400" cy="1524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7389F120-8AC4-44C0-829B-31819F9071C0}"/>
              </a:ext>
            </a:extLst>
          </p:cNvPr>
          <p:cNvSpPr/>
          <p:nvPr/>
        </p:nvSpPr>
        <p:spPr>
          <a:xfrm>
            <a:off x="5902395" y="2133600"/>
            <a:ext cx="152400" cy="1524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6D51CE74-4F6E-4BEC-BEC5-8C7031D0AE18}"/>
              </a:ext>
            </a:extLst>
          </p:cNvPr>
          <p:cNvSpPr/>
          <p:nvPr/>
        </p:nvSpPr>
        <p:spPr>
          <a:xfrm>
            <a:off x="5638800" y="2438400"/>
            <a:ext cx="152400" cy="1524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8A5A85C8-411C-4492-8D7F-98117F1D93A6}"/>
              </a:ext>
            </a:extLst>
          </p:cNvPr>
          <p:cNvSpPr/>
          <p:nvPr/>
        </p:nvSpPr>
        <p:spPr>
          <a:xfrm>
            <a:off x="6016695" y="1981200"/>
            <a:ext cx="152400" cy="1524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036F971-A2A8-483B-90A0-FDD02A35731D}"/>
              </a:ext>
            </a:extLst>
          </p:cNvPr>
          <p:cNvSpPr/>
          <p:nvPr/>
        </p:nvSpPr>
        <p:spPr>
          <a:xfrm>
            <a:off x="584200" y="215904"/>
            <a:ext cx="8039100" cy="7593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tx1"/>
                </a:solidFill>
                <a:latin typeface="Arial" panose="020B0604020202020204" pitchFamily="34" charset="0"/>
                <a:cs typeface="Arial" panose="020B0604020202020204" pitchFamily="34" charset="0"/>
              </a:rPr>
              <a:t>Which Shooter Did Best</a:t>
            </a:r>
          </a:p>
        </p:txBody>
      </p:sp>
      <p:sp>
        <p:nvSpPr>
          <p:cNvPr id="3" name="Rectangle 2">
            <a:extLst>
              <a:ext uri="{FF2B5EF4-FFF2-40B4-BE49-F238E27FC236}">
                <a16:creationId xmlns:a16="http://schemas.microsoft.com/office/drawing/2014/main" id="{4364E2E7-7AFF-4B6E-B537-9C2E28AE3D1D}"/>
              </a:ext>
            </a:extLst>
          </p:cNvPr>
          <p:cNvSpPr/>
          <p:nvPr/>
        </p:nvSpPr>
        <p:spPr>
          <a:xfrm>
            <a:off x="1122744" y="5387463"/>
            <a:ext cx="7106856" cy="6074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2060"/>
                </a:solidFill>
                <a:latin typeface="Arial Rounded MT Bold" panose="020F0704030504030204" pitchFamily="34" charset="0"/>
              </a:rPr>
              <a:t>It depends on what you are measuring</a:t>
            </a:r>
          </a:p>
        </p:txBody>
      </p:sp>
    </p:spTree>
    <p:extLst>
      <p:ext uri="{BB962C8B-B14F-4D97-AF65-F5344CB8AC3E}">
        <p14:creationId xmlns:p14="http://schemas.microsoft.com/office/powerpoint/2010/main" val="2501576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B9EE65D-1222-40B7-8656-692F66EDBE59}"/>
              </a:ext>
            </a:extLst>
          </p:cNvPr>
          <p:cNvSpPr>
            <a:spLocks noGrp="1"/>
          </p:cNvSpPr>
          <p:nvPr>
            <p:ph type="sldNum" sz="quarter" idx="4"/>
          </p:nvPr>
        </p:nvSpPr>
        <p:spPr/>
        <p:txBody>
          <a:bodyPr/>
          <a:lstStyle/>
          <a:p>
            <a:r>
              <a:rPr lang="en-US" dirty="0"/>
              <a:t>1-</a:t>
            </a:r>
            <a:fld id="{69FC259D-ABDE-484D-B6E2-8A25AA6113E9}" type="slidenum">
              <a:rPr lang="en-US" smtClean="0"/>
              <a:pPr/>
              <a:t>12</a:t>
            </a:fld>
            <a:endParaRPr lang="en-US" dirty="0"/>
          </a:p>
        </p:txBody>
      </p:sp>
      <p:sp>
        <p:nvSpPr>
          <p:cNvPr id="6" name="Rectangle: Rounded Corners 5">
            <a:extLst>
              <a:ext uri="{FF2B5EF4-FFF2-40B4-BE49-F238E27FC236}">
                <a16:creationId xmlns:a16="http://schemas.microsoft.com/office/drawing/2014/main" id="{CC3DE794-8B3D-41CC-9CF9-4CF58B66A5C9}"/>
              </a:ext>
            </a:extLst>
          </p:cNvPr>
          <p:cNvSpPr/>
          <p:nvPr/>
        </p:nvSpPr>
        <p:spPr>
          <a:xfrm>
            <a:off x="904352" y="562708"/>
            <a:ext cx="3959050" cy="1778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atin typeface="Arial Rounded MT Bold" panose="020F0704030504030204" pitchFamily="34" charset="0"/>
              </a:rPr>
              <a:t>Desire</a:t>
            </a:r>
          </a:p>
        </p:txBody>
      </p:sp>
      <p:sp>
        <p:nvSpPr>
          <p:cNvPr id="7" name="Rectangle: Rounded Corners 6">
            <a:extLst>
              <a:ext uri="{FF2B5EF4-FFF2-40B4-BE49-F238E27FC236}">
                <a16:creationId xmlns:a16="http://schemas.microsoft.com/office/drawing/2014/main" id="{6F8C9BE8-21CE-4731-805B-0EF81A6034FE}"/>
              </a:ext>
            </a:extLst>
          </p:cNvPr>
          <p:cNvSpPr/>
          <p:nvPr/>
        </p:nvSpPr>
        <p:spPr>
          <a:xfrm>
            <a:off x="4968910" y="3627456"/>
            <a:ext cx="3806650" cy="177855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atin typeface="Arial Rounded MT Bold" panose="020F0704030504030204" pitchFamily="34" charset="0"/>
              </a:rPr>
              <a:t>Attitude</a:t>
            </a:r>
          </a:p>
        </p:txBody>
      </p:sp>
      <p:sp>
        <p:nvSpPr>
          <p:cNvPr id="8" name="Rectangle: Rounded Corners 7">
            <a:extLst>
              <a:ext uri="{FF2B5EF4-FFF2-40B4-BE49-F238E27FC236}">
                <a16:creationId xmlns:a16="http://schemas.microsoft.com/office/drawing/2014/main" id="{5C30AE19-D272-415C-B01C-FFDFA434297C}"/>
              </a:ext>
            </a:extLst>
          </p:cNvPr>
          <p:cNvSpPr/>
          <p:nvPr/>
        </p:nvSpPr>
        <p:spPr>
          <a:xfrm>
            <a:off x="4968910" y="562708"/>
            <a:ext cx="3806650" cy="1778558"/>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atin typeface="Arial Rounded MT Bold" panose="020F0704030504030204" pitchFamily="34" charset="0"/>
              </a:rPr>
              <a:t>Skills</a:t>
            </a:r>
          </a:p>
        </p:txBody>
      </p:sp>
      <p:sp>
        <p:nvSpPr>
          <p:cNvPr id="9" name="Rectangle: Rounded Corners 8">
            <a:extLst>
              <a:ext uri="{FF2B5EF4-FFF2-40B4-BE49-F238E27FC236}">
                <a16:creationId xmlns:a16="http://schemas.microsoft.com/office/drawing/2014/main" id="{4F239D40-6EDF-461B-BFE3-9998F9F73DBF}"/>
              </a:ext>
            </a:extLst>
          </p:cNvPr>
          <p:cNvSpPr/>
          <p:nvPr/>
        </p:nvSpPr>
        <p:spPr>
          <a:xfrm>
            <a:off x="1056752" y="3632480"/>
            <a:ext cx="3806650" cy="1778558"/>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latin typeface="Arial Rounded MT Bold" panose="020F0704030504030204" pitchFamily="34" charset="0"/>
              </a:rPr>
              <a:t>Behaviors</a:t>
            </a:r>
          </a:p>
        </p:txBody>
      </p:sp>
      <p:sp>
        <p:nvSpPr>
          <p:cNvPr id="10" name="Rectangle: Rounded Corners 9">
            <a:extLst>
              <a:ext uri="{FF2B5EF4-FFF2-40B4-BE49-F238E27FC236}">
                <a16:creationId xmlns:a16="http://schemas.microsoft.com/office/drawing/2014/main" id="{FB3188CD-1C5D-4723-9222-F8AC6F7F4F3E}"/>
              </a:ext>
            </a:extLst>
          </p:cNvPr>
          <p:cNvSpPr/>
          <p:nvPr/>
        </p:nvSpPr>
        <p:spPr>
          <a:xfrm>
            <a:off x="1919235" y="2009670"/>
            <a:ext cx="6069205" cy="2130251"/>
          </a:xfrm>
          <a:prstGeom prst="roundRect">
            <a:avLst/>
          </a:prstGeom>
          <a:solidFill>
            <a:schemeClr val="bg1"/>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solidFill>
                  <a:srgbClr val="002060"/>
                </a:solidFill>
                <a:latin typeface="Arial Rounded MT Bold" panose="020F0704030504030204" pitchFamily="34" charset="0"/>
              </a:rPr>
              <a:t>Performance</a:t>
            </a:r>
          </a:p>
        </p:txBody>
      </p:sp>
    </p:spTree>
    <p:extLst>
      <p:ext uri="{BB962C8B-B14F-4D97-AF65-F5344CB8AC3E}">
        <p14:creationId xmlns:p14="http://schemas.microsoft.com/office/powerpoint/2010/main" val="4199122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366C5-B808-497C-B462-058A9C5E82FB}"/>
              </a:ext>
            </a:extLst>
          </p:cNvPr>
          <p:cNvSpPr>
            <a:spLocks noGrp="1"/>
          </p:cNvSpPr>
          <p:nvPr>
            <p:ph type="title"/>
          </p:nvPr>
        </p:nvSpPr>
        <p:spPr/>
        <p:txBody>
          <a:bodyPr/>
          <a:lstStyle/>
          <a:p>
            <a:r>
              <a:rPr lang="en-US" dirty="0"/>
              <a:t>What is questioning attitude?</a:t>
            </a:r>
          </a:p>
        </p:txBody>
      </p:sp>
      <p:sp>
        <p:nvSpPr>
          <p:cNvPr id="3" name="Content Placeholder 2">
            <a:extLst>
              <a:ext uri="{FF2B5EF4-FFF2-40B4-BE49-F238E27FC236}">
                <a16:creationId xmlns:a16="http://schemas.microsoft.com/office/drawing/2014/main" id="{18610FD3-A168-410F-9E85-E47D58A9ACEC}"/>
              </a:ext>
            </a:extLst>
          </p:cNvPr>
          <p:cNvSpPr>
            <a:spLocks noGrp="1"/>
          </p:cNvSpPr>
          <p:nvPr>
            <p:ph idx="1"/>
          </p:nvPr>
        </p:nvSpPr>
        <p:spPr>
          <a:xfrm>
            <a:off x="457199" y="1584356"/>
            <a:ext cx="8370277" cy="4592607"/>
          </a:xfrm>
        </p:spPr>
        <p:txBody>
          <a:bodyPr/>
          <a:lstStyle/>
          <a:p>
            <a:pPr>
              <a:lnSpc>
                <a:spcPct val="100000"/>
              </a:lnSpc>
              <a:spcBef>
                <a:spcPts val="600"/>
              </a:spcBef>
              <a:spcAft>
                <a:spcPts val="600"/>
              </a:spcAft>
            </a:pPr>
            <a:r>
              <a:rPr lang="en-US" sz="2800" b="0" dirty="0"/>
              <a:t>A Human Performance Tool</a:t>
            </a:r>
          </a:p>
          <a:p>
            <a:pPr lvl="1">
              <a:lnSpc>
                <a:spcPct val="100000"/>
              </a:lnSpc>
              <a:spcAft>
                <a:spcPts val="600"/>
              </a:spcAft>
            </a:pPr>
            <a:r>
              <a:rPr lang="en-US" sz="2400" b="0" dirty="0"/>
              <a:t>Fosters thought about safety before action is taken</a:t>
            </a:r>
          </a:p>
          <a:p>
            <a:pPr lvl="1">
              <a:lnSpc>
                <a:spcPct val="100000"/>
              </a:lnSpc>
              <a:spcAft>
                <a:spcPts val="600"/>
              </a:spcAft>
            </a:pPr>
            <a:r>
              <a:rPr lang="en-US" sz="2400" b="0" dirty="0"/>
              <a:t>Helps maintain an accurate understanding of the work conditions</a:t>
            </a:r>
          </a:p>
          <a:p>
            <a:pPr lvl="1">
              <a:lnSpc>
                <a:spcPct val="100000"/>
              </a:lnSpc>
              <a:spcAft>
                <a:spcPts val="600"/>
              </a:spcAft>
            </a:pPr>
            <a:r>
              <a:rPr lang="en-US" sz="2400" b="0" dirty="0"/>
              <a:t>Helps overcome the temptation to rationalize away “gut feelings”</a:t>
            </a:r>
          </a:p>
          <a:p>
            <a:pPr lvl="1">
              <a:lnSpc>
                <a:spcPct val="100000"/>
              </a:lnSpc>
              <a:spcAft>
                <a:spcPts val="600"/>
              </a:spcAft>
            </a:pPr>
            <a:r>
              <a:rPr lang="en-US" sz="2400" b="0" dirty="0"/>
              <a:t>Promotes a preference for </a:t>
            </a:r>
            <a:r>
              <a:rPr lang="en-US" sz="2400" b="0" u="sng" dirty="0"/>
              <a:t>FACTS</a:t>
            </a:r>
            <a:r>
              <a:rPr lang="en-US" sz="2400" b="0" dirty="0"/>
              <a:t> over assumptions and opinions </a:t>
            </a:r>
          </a:p>
          <a:p>
            <a:endParaRPr lang="en-US" dirty="0"/>
          </a:p>
        </p:txBody>
      </p:sp>
      <p:sp>
        <p:nvSpPr>
          <p:cNvPr id="4" name="Slide Number Placeholder 3">
            <a:extLst>
              <a:ext uri="{FF2B5EF4-FFF2-40B4-BE49-F238E27FC236}">
                <a16:creationId xmlns:a16="http://schemas.microsoft.com/office/drawing/2014/main" id="{4F231DEA-EBF3-403E-8325-54152EC22A8C}"/>
              </a:ext>
            </a:extLst>
          </p:cNvPr>
          <p:cNvSpPr>
            <a:spLocks noGrp="1"/>
          </p:cNvSpPr>
          <p:nvPr>
            <p:ph type="sldNum" sz="quarter" idx="4"/>
          </p:nvPr>
        </p:nvSpPr>
        <p:spPr/>
        <p:txBody>
          <a:bodyPr/>
          <a:lstStyle/>
          <a:p>
            <a:r>
              <a:rPr lang="en-US" dirty="0"/>
              <a:t>1-</a:t>
            </a:r>
            <a:fld id="{69FC259D-ABDE-484D-B6E2-8A25AA6113E9}" type="slidenum">
              <a:rPr lang="en-US" smtClean="0"/>
              <a:pPr/>
              <a:t>13</a:t>
            </a:fld>
            <a:endParaRPr lang="en-US" dirty="0"/>
          </a:p>
        </p:txBody>
      </p:sp>
    </p:spTree>
    <p:extLst>
      <p:ext uri="{BB962C8B-B14F-4D97-AF65-F5344CB8AC3E}">
        <p14:creationId xmlns:p14="http://schemas.microsoft.com/office/powerpoint/2010/main" val="3087843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1C459-A819-4909-AB99-D3AC1FA17DC4}"/>
              </a:ext>
            </a:extLst>
          </p:cNvPr>
          <p:cNvSpPr>
            <a:spLocks noGrp="1"/>
          </p:cNvSpPr>
          <p:nvPr>
            <p:ph type="title"/>
          </p:nvPr>
        </p:nvSpPr>
        <p:spPr/>
        <p:txBody>
          <a:bodyPr/>
          <a:lstStyle/>
          <a:p>
            <a:r>
              <a:rPr lang="en-US" dirty="0"/>
              <a:t>When to use it?</a:t>
            </a:r>
          </a:p>
        </p:txBody>
      </p:sp>
      <p:sp>
        <p:nvSpPr>
          <p:cNvPr id="3" name="Content Placeholder 2">
            <a:extLst>
              <a:ext uri="{FF2B5EF4-FFF2-40B4-BE49-F238E27FC236}">
                <a16:creationId xmlns:a16="http://schemas.microsoft.com/office/drawing/2014/main" id="{88C43974-8609-4DDA-A632-2817258C8024}"/>
              </a:ext>
            </a:extLst>
          </p:cNvPr>
          <p:cNvSpPr>
            <a:spLocks noGrp="1"/>
          </p:cNvSpPr>
          <p:nvPr>
            <p:ph idx="1"/>
          </p:nvPr>
        </p:nvSpPr>
        <p:spPr>
          <a:xfrm>
            <a:off x="457200" y="1816100"/>
            <a:ext cx="5473700" cy="4360863"/>
          </a:xfrm>
        </p:spPr>
        <p:txBody>
          <a:bodyPr/>
          <a:lstStyle/>
          <a:p>
            <a:pPr>
              <a:lnSpc>
                <a:spcPct val="100000"/>
              </a:lnSpc>
              <a:spcAft>
                <a:spcPts val="600"/>
              </a:spcAft>
            </a:pPr>
            <a:r>
              <a:rPr lang="en-US" sz="2800" b="0" dirty="0"/>
              <a:t>Before performing critical steps </a:t>
            </a:r>
          </a:p>
          <a:p>
            <a:pPr>
              <a:lnSpc>
                <a:spcPct val="100000"/>
              </a:lnSpc>
              <a:spcAft>
                <a:spcPts val="600"/>
              </a:spcAft>
            </a:pPr>
            <a:r>
              <a:rPr lang="en-US" sz="2800" b="0" dirty="0"/>
              <a:t>When experiencing uncertainty or doubt</a:t>
            </a:r>
          </a:p>
          <a:p>
            <a:pPr>
              <a:lnSpc>
                <a:spcPct val="100000"/>
              </a:lnSpc>
              <a:spcAft>
                <a:spcPts val="600"/>
              </a:spcAft>
            </a:pPr>
            <a:r>
              <a:rPr lang="en-US" sz="2800" b="0" dirty="0"/>
              <a:t>When experiencing a “gut feeling” </a:t>
            </a:r>
          </a:p>
          <a:p>
            <a:pPr>
              <a:lnSpc>
                <a:spcPct val="100000"/>
              </a:lnSpc>
              <a:spcAft>
                <a:spcPts val="600"/>
              </a:spcAft>
            </a:pPr>
            <a:r>
              <a:rPr lang="en-US" sz="2800" b="0" dirty="0"/>
              <a:t>After encountering unexpected results</a:t>
            </a:r>
          </a:p>
          <a:p>
            <a:endParaRPr lang="en-US" dirty="0"/>
          </a:p>
        </p:txBody>
      </p:sp>
      <p:sp>
        <p:nvSpPr>
          <p:cNvPr id="4" name="Slide Number Placeholder 3">
            <a:extLst>
              <a:ext uri="{FF2B5EF4-FFF2-40B4-BE49-F238E27FC236}">
                <a16:creationId xmlns:a16="http://schemas.microsoft.com/office/drawing/2014/main" id="{6B56B767-ABBC-4076-B1C7-EFED490E187A}"/>
              </a:ext>
            </a:extLst>
          </p:cNvPr>
          <p:cNvSpPr>
            <a:spLocks noGrp="1"/>
          </p:cNvSpPr>
          <p:nvPr>
            <p:ph type="sldNum" sz="quarter" idx="4"/>
          </p:nvPr>
        </p:nvSpPr>
        <p:spPr/>
        <p:txBody>
          <a:bodyPr/>
          <a:lstStyle/>
          <a:p>
            <a:r>
              <a:rPr lang="en-US" dirty="0"/>
              <a:t>1-</a:t>
            </a:r>
            <a:fld id="{69FC259D-ABDE-484D-B6E2-8A25AA6113E9}" type="slidenum">
              <a:rPr lang="en-US" smtClean="0"/>
              <a:pPr/>
              <a:t>14</a:t>
            </a:fld>
            <a:endParaRPr lang="en-US" dirty="0"/>
          </a:p>
        </p:txBody>
      </p:sp>
      <p:pic>
        <p:nvPicPr>
          <p:cNvPr id="1028" name="Picture 4" descr="Image result for questioning attitude">
            <a:extLst>
              <a:ext uri="{FF2B5EF4-FFF2-40B4-BE49-F238E27FC236}">
                <a16:creationId xmlns:a16="http://schemas.microsoft.com/office/drawing/2014/main" id="{106833DA-E70D-4CFC-866E-18C7E22B83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8711" y="2511425"/>
            <a:ext cx="2238375" cy="2038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103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1C459-A819-4909-AB99-D3AC1FA17DC4}"/>
              </a:ext>
            </a:extLst>
          </p:cNvPr>
          <p:cNvSpPr>
            <a:spLocks noGrp="1"/>
          </p:cNvSpPr>
          <p:nvPr>
            <p:ph type="title"/>
          </p:nvPr>
        </p:nvSpPr>
        <p:spPr/>
        <p:txBody>
          <a:bodyPr/>
          <a:lstStyle/>
          <a:p>
            <a:r>
              <a:rPr lang="en-US" dirty="0"/>
              <a:t>When to use it?</a:t>
            </a:r>
          </a:p>
        </p:txBody>
      </p:sp>
      <p:sp>
        <p:nvSpPr>
          <p:cNvPr id="3" name="Content Placeholder 2">
            <a:extLst>
              <a:ext uri="{FF2B5EF4-FFF2-40B4-BE49-F238E27FC236}">
                <a16:creationId xmlns:a16="http://schemas.microsoft.com/office/drawing/2014/main" id="{88C43974-8609-4DDA-A632-2817258C8024}"/>
              </a:ext>
            </a:extLst>
          </p:cNvPr>
          <p:cNvSpPr>
            <a:spLocks noGrp="1"/>
          </p:cNvSpPr>
          <p:nvPr>
            <p:ph idx="1"/>
          </p:nvPr>
        </p:nvSpPr>
        <p:spPr>
          <a:xfrm>
            <a:off x="457200" y="1584356"/>
            <a:ext cx="4572000" cy="4592607"/>
          </a:xfrm>
        </p:spPr>
        <p:txBody>
          <a:bodyPr/>
          <a:lstStyle/>
          <a:p>
            <a:r>
              <a:rPr lang="en-US" b="0" dirty="0"/>
              <a:t>Upon hearing the DANGER WORDS: </a:t>
            </a:r>
          </a:p>
          <a:p>
            <a:pPr lvl="1">
              <a:spcBef>
                <a:spcPts val="1200"/>
              </a:spcBef>
            </a:pPr>
            <a:r>
              <a:rPr lang="en-US" b="0" dirty="0"/>
              <a:t>“I </a:t>
            </a:r>
            <a:r>
              <a:rPr lang="en-US" i="1" dirty="0">
                <a:solidFill>
                  <a:srgbClr val="E02826"/>
                </a:solidFill>
              </a:rPr>
              <a:t>Assume</a:t>
            </a:r>
            <a:r>
              <a:rPr lang="en-US" b="0" dirty="0"/>
              <a:t> this is the correct way”  </a:t>
            </a:r>
          </a:p>
          <a:p>
            <a:pPr lvl="1">
              <a:spcBef>
                <a:spcPts val="1200"/>
              </a:spcBef>
            </a:pPr>
            <a:r>
              <a:rPr lang="en-US" b="0" dirty="0"/>
              <a:t>“We should </a:t>
            </a:r>
            <a:r>
              <a:rPr lang="en-US" i="1" dirty="0">
                <a:solidFill>
                  <a:srgbClr val="E02826"/>
                </a:solidFill>
              </a:rPr>
              <a:t>Probably</a:t>
            </a:r>
            <a:r>
              <a:rPr lang="en-US" b="0" dirty="0"/>
              <a:t> do it this way” </a:t>
            </a:r>
          </a:p>
          <a:p>
            <a:pPr lvl="1">
              <a:spcBef>
                <a:spcPts val="1200"/>
              </a:spcBef>
            </a:pPr>
            <a:r>
              <a:rPr lang="en-US" b="0" dirty="0"/>
              <a:t>“I </a:t>
            </a:r>
            <a:r>
              <a:rPr lang="en-US" i="1" dirty="0">
                <a:solidFill>
                  <a:srgbClr val="E02826"/>
                </a:solidFill>
              </a:rPr>
              <a:t>Think</a:t>
            </a:r>
            <a:r>
              <a:rPr lang="en-US" b="0" dirty="0"/>
              <a:t> this is the correct way” </a:t>
            </a:r>
          </a:p>
          <a:p>
            <a:pPr lvl="1">
              <a:spcBef>
                <a:spcPts val="1200"/>
              </a:spcBef>
            </a:pPr>
            <a:r>
              <a:rPr lang="en-US" b="0" dirty="0"/>
              <a:t>“</a:t>
            </a:r>
            <a:r>
              <a:rPr lang="en-US" i="1" dirty="0">
                <a:solidFill>
                  <a:srgbClr val="E02826"/>
                </a:solidFill>
              </a:rPr>
              <a:t>Maybe</a:t>
            </a:r>
            <a:r>
              <a:rPr lang="en-US" b="0" dirty="0"/>
              <a:t> they wanted it done like this” </a:t>
            </a:r>
          </a:p>
          <a:p>
            <a:pPr lvl="1">
              <a:spcBef>
                <a:spcPts val="1200"/>
              </a:spcBef>
            </a:pPr>
            <a:r>
              <a:rPr lang="en-US" b="0" dirty="0"/>
              <a:t>“That </a:t>
            </a:r>
            <a:r>
              <a:rPr lang="en-US" i="1" dirty="0">
                <a:solidFill>
                  <a:srgbClr val="E02826"/>
                </a:solidFill>
              </a:rPr>
              <a:t>Should</a:t>
            </a:r>
            <a:r>
              <a:rPr lang="en-US" b="0" i="1" dirty="0"/>
              <a:t> </a:t>
            </a:r>
            <a:r>
              <a:rPr lang="en-US" b="0" dirty="0"/>
              <a:t>be</a:t>
            </a:r>
            <a:r>
              <a:rPr lang="en-US" b="0" i="1" dirty="0"/>
              <a:t> </a:t>
            </a:r>
            <a:r>
              <a:rPr lang="en-US" b="0" dirty="0"/>
              <a:t>right” </a:t>
            </a:r>
          </a:p>
          <a:p>
            <a:endParaRPr lang="en-US" dirty="0"/>
          </a:p>
        </p:txBody>
      </p:sp>
      <p:sp>
        <p:nvSpPr>
          <p:cNvPr id="4" name="Slide Number Placeholder 3">
            <a:extLst>
              <a:ext uri="{FF2B5EF4-FFF2-40B4-BE49-F238E27FC236}">
                <a16:creationId xmlns:a16="http://schemas.microsoft.com/office/drawing/2014/main" id="{6B56B767-ABBC-4076-B1C7-EFED490E187A}"/>
              </a:ext>
            </a:extLst>
          </p:cNvPr>
          <p:cNvSpPr>
            <a:spLocks noGrp="1"/>
          </p:cNvSpPr>
          <p:nvPr>
            <p:ph type="sldNum" sz="quarter" idx="4"/>
          </p:nvPr>
        </p:nvSpPr>
        <p:spPr/>
        <p:txBody>
          <a:bodyPr/>
          <a:lstStyle/>
          <a:p>
            <a:r>
              <a:rPr lang="en-US" dirty="0"/>
              <a:t>1-</a:t>
            </a:r>
            <a:fld id="{69FC259D-ABDE-484D-B6E2-8A25AA6113E9}" type="slidenum">
              <a:rPr lang="en-US" smtClean="0"/>
              <a:pPr/>
              <a:t>15</a:t>
            </a:fld>
            <a:endParaRPr lang="en-US" dirty="0"/>
          </a:p>
        </p:txBody>
      </p:sp>
      <p:grpSp>
        <p:nvGrpSpPr>
          <p:cNvPr id="6" name="Group 5">
            <a:extLst>
              <a:ext uri="{FF2B5EF4-FFF2-40B4-BE49-F238E27FC236}">
                <a16:creationId xmlns:a16="http://schemas.microsoft.com/office/drawing/2014/main" id="{D5717CB7-03B7-45E4-A5D6-69D679E44577}"/>
              </a:ext>
            </a:extLst>
          </p:cNvPr>
          <p:cNvGrpSpPr/>
          <p:nvPr/>
        </p:nvGrpSpPr>
        <p:grpSpPr>
          <a:xfrm>
            <a:off x="4892769" y="1465816"/>
            <a:ext cx="4251231" cy="4572699"/>
            <a:chOff x="4892769" y="1465816"/>
            <a:chExt cx="4251231" cy="4572699"/>
          </a:xfrm>
        </p:grpSpPr>
        <p:pic>
          <p:nvPicPr>
            <p:cNvPr id="3076" name="Picture 4" descr="Image result for red flag">
              <a:extLst>
                <a:ext uri="{FF2B5EF4-FFF2-40B4-BE49-F238E27FC236}">
                  <a16:creationId xmlns:a16="http://schemas.microsoft.com/office/drawing/2014/main" id="{ED6540E0-6862-4608-BD08-3C178F999A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465816"/>
              <a:ext cx="3819525" cy="40648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12275A0-A4F6-4BB5-90D7-12423CF01D19}"/>
                </a:ext>
              </a:extLst>
            </p:cNvPr>
            <p:cNvSpPr txBox="1"/>
            <p:nvPr/>
          </p:nvSpPr>
          <p:spPr>
            <a:xfrm>
              <a:off x="4892769" y="5392184"/>
              <a:ext cx="4251231" cy="646331"/>
            </a:xfrm>
            <a:prstGeom prst="rect">
              <a:avLst/>
            </a:prstGeom>
            <a:noFill/>
          </p:spPr>
          <p:txBody>
            <a:bodyPr wrap="square" rtlCol="0">
              <a:spAutoFit/>
            </a:bodyPr>
            <a:lstStyle/>
            <a:p>
              <a:pPr algn="ctr"/>
              <a:r>
                <a:rPr lang="en-US" dirty="0">
                  <a:latin typeface="Arial Rounded MT Bold" panose="020F0704030504030204" pitchFamily="34" charset="0"/>
                </a:rPr>
                <a:t>If you hear these words or phrases, the Red Flag should go up</a:t>
              </a:r>
            </a:p>
          </p:txBody>
        </p:sp>
      </p:grpSp>
    </p:spTree>
    <p:extLst>
      <p:ext uri="{BB962C8B-B14F-4D97-AF65-F5344CB8AC3E}">
        <p14:creationId xmlns:p14="http://schemas.microsoft.com/office/powerpoint/2010/main" val="429081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EF9D6-BCF4-4C78-BF5E-8C58801592F5}"/>
              </a:ext>
            </a:extLst>
          </p:cNvPr>
          <p:cNvSpPr>
            <a:spLocks noGrp="1"/>
          </p:cNvSpPr>
          <p:nvPr>
            <p:ph type="title"/>
          </p:nvPr>
        </p:nvSpPr>
        <p:spPr/>
        <p:txBody>
          <a:bodyPr/>
          <a:lstStyle/>
          <a:p>
            <a:r>
              <a:rPr lang="en-US" dirty="0"/>
              <a:t>Why use it?</a:t>
            </a:r>
          </a:p>
        </p:txBody>
      </p:sp>
      <p:sp>
        <p:nvSpPr>
          <p:cNvPr id="3" name="Content Placeholder 2">
            <a:extLst>
              <a:ext uri="{FF2B5EF4-FFF2-40B4-BE49-F238E27FC236}">
                <a16:creationId xmlns:a16="http://schemas.microsoft.com/office/drawing/2014/main" id="{E8B9D122-2E61-41C7-BE2F-B15F49DB256B}"/>
              </a:ext>
            </a:extLst>
          </p:cNvPr>
          <p:cNvSpPr>
            <a:spLocks noGrp="1"/>
          </p:cNvSpPr>
          <p:nvPr>
            <p:ph idx="1"/>
          </p:nvPr>
        </p:nvSpPr>
        <p:spPr>
          <a:xfrm>
            <a:off x="457200" y="1701800"/>
            <a:ext cx="4533900" cy="4475163"/>
          </a:xfrm>
        </p:spPr>
        <p:txBody>
          <a:bodyPr/>
          <a:lstStyle/>
          <a:p>
            <a:pPr marL="0" indent="0">
              <a:lnSpc>
                <a:spcPct val="100000"/>
              </a:lnSpc>
              <a:spcBef>
                <a:spcPts val="600"/>
              </a:spcBef>
              <a:spcAft>
                <a:spcPts val="600"/>
              </a:spcAft>
              <a:buNone/>
            </a:pPr>
            <a:r>
              <a:rPr lang="en-US" sz="2800" b="0" dirty="0"/>
              <a:t>To validate conditions when things are different than expected </a:t>
            </a:r>
          </a:p>
          <a:p>
            <a:pPr lvl="1">
              <a:lnSpc>
                <a:spcPct val="100000"/>
              </a:lnSpc>
              <a:spcAft>
                <a:spcPts val="600"/>
              </a:spcAft>
            </a:pPr>
            <a:r>
              <a:rPr lang="en-US" sz="2400" b="0" dirty="0"/>
              <a:t>To challenge pre-conceptions </a:t>
            </a:r>
          </a:p>
          <a:p>
            <a:pPr lvl="1">
              <a:lnSpc>
                <a:spcPct val="100000"/>
              </a:lnSpc>
              <a:spcAft>
                <a:spcPts val="600"/>
              </a:spcAft>
            </a:pPr>
            <a:r>
              <a:rPr lang="en-US" sz="2400" b="0" dirty="0"/>
              <a:t>To stimulate thought </a:t>
            </a:r>
          </a:p>
          <a:p>
            <a:pPr lvl="1">
              <a:lnSpc>
                <a:spcPct val="100000"/>
              </a:lnSpc>
              <a:spcAft>
                <a:spcPts val="600"/>
              </a:spcAft>
            </a:pPr>
            <a:r>
              <a:rPr lang="en-US" sz="2400" b="0" dirty="0"/>
              <a:t>To prevent rationalization</a:t>
            </a:r>
            <a:endParaRPr lang="en-US" dirty="0"/>
          </a:p>
        </p:txBody>
      </p:sp>
      <p:sp>
        <p:nvSpPr>
          <p:cNvPr id="4" name="Slide Number Placeholder 3">
            <a:extLst>
              <a:ext uri="{FF2B5EF4-FFF2-40B4-BE49-F238E27FC236}">
                <a16:creationId xmlns:a16="http://schemas.microsoft.com/office/drawing/2014/main" id="{DD8423EE-FBD9-4E78-8AA0-0DAE6F70D52B}"/>
              </a:ext>
            </a:extLst>
          </p:cNvPr>
          <p:cNvSpPr>
            <a:spLocks noGrp="1"/>
          </p:cNvSpPr>
          <p:nvPr>
            <p:ph type="sldNum" sz="quarter" idx="4"/>
          </p:nvPr>
        </p:nvSpPr>
        <p:spPr/>
        <p:txBody>
          <a:bodyPr/>
          <a:lstStyle/>
          <a:p>
            <a:r>
              <a:rPr lang="en-US" dirty="0"/>
              <a:t>1-</a:t>
            </a:r>
            <a:fld id="{69FC259D-ABDE-484D-B6E2-8A25AA6113E9}" type="slidenum">
              <a:rPr lang="en-US" smtClean="0"/>
              <a:pPr/>
              <a:t>16</a:t>
            </a:fld>
            <a:endParaRPr lang="en-US" dirty="0"/>
          </a:p>
        </p:txBody>
      </p:sp>
      <p:pic>
        <p:nvPicPr>
          <p:cNvPr id="2050" name="Picture 2" descr="Image result for rational">
            <a:extLst>
              <a:ext uri="{FF2B5EF4-FFF2-40B4-BE49-F238E27FC236}">
                <a16:creationId xmlns:a16="http://schemas.microsoft.com/office/drawing/2014/main" id="{74854D4B-2CD3-4AF3-96CD-3B91EBEEEADA}"/>
              </a:ext>
            </a:extLst>
          </p:cNvPr>
          <p:cNvPicPr>
            <a:picLocks noChangeAspect="1" noChangeArrowheads="1"/>
          </p:cNvPicPr>
          <p:nvPr/>
        </p:nvPicPr>
        <p:blipFill>
          <a:blip r:embed="rId3">
            <a:clrChange>
              <a:clrFrom>
                <a:srgbClr val="F3F3F3"/>
              </a:clrFrom>
              <a:clrTo>
                <a:srgbClr val="F3F3F3">
                  <a:alpha val="0"/>
                </a:srgbClr>
              </a:clrTo>
            </a:clrChange>
            <a:extLst>
              <a:ext uri="{28A0092B-C50C-407E-A947-70E740481C1C}">
                <a14:useLocalDpi xmlns:a14="http://schemas.microsoft.com/office/drawing/2010/main" val="0"/>
              </a:ext>
            </a:extLst>
          </a:blip>
          <a:srcRect/>
          <a:stretch>
            <a:fillRect/>
          </a:stretch>
        </p:blipFill>
        <p:spPr bwMode="auto">
          <a:xfrm>
            <a:off x="3683000" y="2120900"/>
            <a:ext cx="6489700" cy="3035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5645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Key Points-Session One</a:t>
            </a:r>
          </a:p>
        </p:txBody>
      </p:sp>
      <p:sp>
        <p:nvSpPr>
          <p:cNvPr id="5" name="Content Placeholder 4"/>
          <p:cNvSpPr>
            <a:spLocks noGrp="1"/>
          </p:cNvSpPr>
          <p:nvPr>
            <p:ph idx="1"/>
          </p:nvPr>
        </p:nvSpPr>
        <p:spPr>
          <a:xfrm>
            <a:off x="304800" y="1447800"/>
            <a:ext cx="8382000" cy="4419600"/>
          </a:xfrm>
        </p:spPr>
        <p:txBody>
          <a:bodyPr/>
          <a:lstStyle/>
          <a:p>
            <a:pPr eaLnBrk="1" hangingPunct="1">
              <a:spcBef>
                <a:spcPts val="600"/>
              </a:spcBef>
              <a:spcAft>
                <a:spcPts val="0"/>
              </a:spcAft>
              <a:buClrTx/>
              <a:buFont typeface="+mj-lt"/>
              <a:buAutoNum type="arabicPeriod"/>
            </a:pPr>
            <a:r>
              <a:rPr lang="en-US" sz="1600" dirty="0"/>
              <a:t>A “Questioning Attitude” is a human performance tool.</a:t>
            </a:r>
          </a:p>
          <a:p>
            <a:pPr lvl="1" eaLnBrk="1" hangingPunct="1">
              <a:spcBef>
                <a:spcPts val="600"/>
              </a:spcBef>
              <a:spcAft>
                <a:spcPts val="0"/>
              </a:spcAft>
              <a:buClrTx/>
              <a:buSzPct val="70000"/>
              <a:buFont typeface="+mj-lt"/>
              <a:buAutoNum type="alphaLcPeriod"/>
            </a:pPr>
            <a:r>
              <a:rPr lang="en-US" altLang="en-US" sz="1400" dirty="0"/>
              <a:t>True</a:t>
            </a:r>
          </a:p>
          <a:p>
            <a:pPr lvl="1" eaLnBrk="1" hangingPunct="1">
              <a:spcBef>
                <a:spcPts val="600"/>
              </a:spcBef>
              <a:spcAft>
                <a:spcPts val="0"/>
              </a:spcAft>
              <a:buClrTx/>
              <a:buSzPct val="70000"/>
              <a:buFont typeface="+mj-lt"/>
              <a:buAutoNum type="alphaLcPeriod"/>
            </a:pPr>
            <a:r>
              <a:rPr lang="en-US" altLang="en-US" sz="1400" dirty="0"/>
              <a:t>False</a:t>
            </a:r>
          </a:p>
          <a:p>
            <a:pPr eaLnBrk="1" hangingPunct="1">
              <a:spcBef>
                <a:spcPts val="600"/>
              </a:spcBef>
              <a:spcAft>
                <a:spcPts val="0"/>
              </a:spcAft>
              <a:buClrTx/>
              <a:buFont typeface="+mj-lt"/>
              <a:buAutoNum type="arabicPeriod"/>
            </a:pPr>
            <a:r>
              <a:rPr lang="en-US" sz="1600" dirty="0"/>
              <a:t>Behavior + Performance = </a:t>
            </a:r>
            <a:r>
              <a:rPr lang="en-US" altLang="en-US" sz="1400" dirty="0"/>
              <a:t>   </a:t>
            </a:r>
          </a:p>
          <a:p>
            <a:pPr marL="685800" lvl="1" indent="-228600" eaLnBrk="1" hangingPunct="1">
              <a:spcBef>
                <a:spcPts val="600"/>
              </a:spcBef>
              <a:spcAft>
                <a:spcPts val="0"/>
              </a:spcAft>
              <a:buClrTx/>
              <a:buSzPct val="70000"/>
              <a:buFont typeface="+mj-lt"/>
              <a:buAutoNum type="alphaLcPeriod"/>
            </a:pPr>
            <a:r>
              <a:rPr lang="en-US" altLang="en-US" sz="1400" dirty="0"/>
              <a:t>Confusion</a:t>
            </a:r>
          </a:p>
          <a:p>
            <a:pPr marL="685800" lvl="1" indent="-228600" eaLnBrk="1" hangingPunct="1">
              <a:spcBef>
                <a:spcPts val="600"/>
              </a:spcBef>
              <a:spcAft>
                <a:spcPts val="0"/>
              </a:spcAft>
              <a:buClrTx/>
              <a:buSzPct val="70000"/>
              <a:buFont typeface="+mj-lt"/>
              <a:buAutoNum type="alphaLcPeriod"/>
            </a:pPr>
            <a:r>
              <a:rPr lang="en-US" altLang="en-US" sz="1400" dirty="0"/>
              <a:t>Attitude</a:t>
            </a:r>
          </a:p>
          <a:p>
            <a:pPr marL="685800" lvl="1" indent="-228600" eaLnBrk="1" hangingPunct="1">
              <a:spcBef>
                <a:spcPts val="600"/>
              </a:spcBef>
              <a:spcAft>
                <a:spcPts val="0"/>
              </a:spcAft>
              <a:buClrTx/>
              <a:buSzPct val="70000"/>
              <a:buFont typeface="+mj-lt"/>
              <a:buAutoNum type="alphaLcPeriod"/>
            </a:pPr>
            <a:r>
              <a:rPr lang="en-US" altLang="en-US" sz="1400" dirty="0"/>
              <a:t>Results</a:t>
            </a:r>
          </a:p>
          <a:p>
            <a:pPr marL="685800" lvl="1" indent="-228600" eaLnBrk="1" hangingPunct="1">
              <a:spcBef>
                <a:spcPts val="600"/>
              </a:spcBef>
              <a:spcAft>
                <a:spcPts val="0"/>
              </a:spcAft>
              <a:buClrTx/>
              <a:buSzPct val="70000"/>
              <a:buFont typeface="+mj-lt"/>
              <a:buAutoNum type="alphaLcPeriod"/>
            </a:pPr>
            <a:r>
              <a:rPr lang="en-US" altLang="en-US" sz="1400" dirty="0"/>
              <a:t>Resistance</a:t>
            </a:r>
          </a:p>
          <a:p>
            <a:pPr eaLnBrk="1" hangingPunct="1">
              <a:spcBef>
                <a:spcPts val="600"/>
              </a:spcBef>
              <a:spcAft>
                <a:spcPts val="0"/>
              </a:spcAft>
              <a:buClrTx/>
              <a:buFont typeface="+mj-lt"/>
              <a:buAutoNum type="arabicPeriod"/>
            </a:pPr>
            <a:r>
              <a:rPr lang="en-US" sz="1600" dirty="0"/>
              <a:t>We should use a “Questioning Attitude” before starting any critical task. </a:t>
            </a:r>
            <a:endParaRPr lang="en-US" altLang="en-US" sz="1400" dirty="0"/>
          </a:p>
          <a:p>
            <a:pPr lvl="1" eaLnBrk="1" hangingPunct="1">
              <a:spcBef>
                <a:spcPts val="600"/>
              </a:spcBef>
              <a:spcAft>
                <a:spcPts val="0"/>
              </a:spcAft>
              <a:buClrTx/>
              <a:buSzPct val="70000"/>
              <a:buFont typeface="+mj-lt"/>
              <a:buAutoNum type="alphaLcPeriod"/>
            </a:pPr>
            <a:r>
              <a:rPr lang="en-US" altLang="en-US" sz="1400" dirty="0"/>
              <a:t>True</a:t>
            </a:r>
          </a:p>
          <a:p>
            <a:pPr lvl="1" eaLnBrk="1" hangingPunct="1">
              <a:spcBef>
                <a:spcPts val="600"/>
              </a:spcBef>
              <a:spcAft>
                <a:spcPts val="0"/>
              </a:spcAft>
              <a:buClrTx/>
              <a:buSzPct val="70000"/>
              <a:buFont typeface="+mj-lt"/>
              <a:buAutoNum type="alphaLcPeriod"/>
            </a:pPr>
            <a:r>
              <a:rPr lang="en-US" altLang="en-US" sz="1400" dirty="0"/>
              <a:t>False</a:t>
            </a:r>
          </a:p>
          <a:p>
            <a:pPr marL="0" indent="0">
              <a:buClrTx/>
              <a:buNone/>
            </a:pPr>
            <a:endParaRPr lang="en-US" sz="2000" dirty="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2" name="Rounded Rectangle 1"/>
          <p:cNvSpPr/>
          <p:nvPr/>
        </p:nvSpPr>
        <p:spPr bwMode="auto">
          <a:xfrm>
            <a:off x="717645" y="1868975"/>
            <a:ext cx="990600" cy="305933"/>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2" name="Rounded Rectangle 11"/>
          <p:cNvSpPr/>
          <p:nvPr/>
        </p:nvSpPr>
        <p:spPr bwMode="auto">
          <a:xfrm>
            <a:off x="778605" y="4597850"/>
            <a:ext cx="990600" cy="302143"/>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3" name="Rounded Rectangle 12"/>
          <p:cNvSpPr/>
          <p:nvPr/>
        </p:nvSpPr>
        <p:spPr bwMode="auto">
          <a:xfrm>
            <a:off x="778605" y="3557938"/>
            <a:ext cx="990600" cy="304800"/>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5" name="Slide Number Placeholder 3">
            <a:extLst>
              <a:ext uri="{FF2B5EF4-FFF2-40B4-BE49-F238E27FC236}">
                <a16:creationId xmlns:a16="http://schemas.microsoft.com/office/drawing/2014/main" id="{6E6A2F5D-24E0-42F7-8A9B-A882FF146CFF}"/>
              </a:ext>
            </a:extLst>
          </p:cNvPr>
          <p:cNvSpPr>
            <a:spLocks noGrp="1"/>
          </p:cNvSpPr>
          <p:nvPr>
            <p:ph type="sldNum" sz="quarter" idx="4"/>
          </p:nvPr>
        </p:nvSpPr>
        <p:spPr>
          <a:xfrm>
            <a:off x="7604911" y="6328376"/>
            <a:ext cx="1358020" cy="365125"/>
          </a:xfrm>
        </p:spPr>
        <p:txBody>
          <a:bodyPr/>
          <a:lstStyle/>
          <a:p>
            <a:r>
              <a:rPr lang="en-US" dirty="0"/>
              <a:t>1-</a:t>
            </a:r>
            <a:fld id="{69FC259D-ABDE-484D-B6E2-8A25AA6113E9}" type="slidenum">
              <a:rPr lang="en-US" smtClean="0"/>
              <a:pPr/>
              <a:t>17</a:t>
            </a:fld>
            <a:endParaRPr lang="en-US" dirty="0"/>
          </a:p>
        </p:txBody>
      </p:sp>
    </p:spTree>
    <p:extLst>
      <p:ext uri="{BB962C8B-B14F-4D97-AF65-F5344CB8AC3E}">
        <p14:creationId xmlns:p14="http://schemas.microsoft.com/office/powerpoint/2010/main" val="4222429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fade">
                                      <p:cBhvr>
                                        <p:cTn id="25" dur="500"/>
                                        <p:tgtEl>
                                          <p:spTgt spid="5">
                                            <p:txEl>
                                              <p:pRg st="3" end="3"/>
                                            </p:txEl>
                                          </p:spTgt>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fade">
                                      <p:cBhvr>
                                        <p:cTn id="29" dur="500"/>
                                        <p:tgtEl>
                                          <p:spTgt spid="5">
                                            <p:txEl>
                                              <p:pRg st="4" end="4"/>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Effect transition="in" filter="fade">
                                      <p:cBhvr>
                                        <p:cTn id="33" dur="500"/>
                                        <p:tgtEl>
                                          <p:spTgt spid="5">
                                            <p:txEl>
                                              <p:pRg st="5" end="5"/>
                                            </p:txEl>
                                          </p:spTgt>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5">
                                            <p:txEl>
                                              <p:pRg st="7" end="7"/>
                                            </p:txEl>
                                          </p:spTgt>
                                        </p:tgtEl>
                                        <p:attrNameLst>
                                          <p:attrName>style.visibility</p:attrName>
                                        </p:attrNameLst>
                                      </p:cBhvr>
                                      <p:to>
                                        <p:strVal val="visible"/>
                                      </p:to>
                                    </p:set>
                                    <p:animEffect transition="in" filter="fade">
                                      <p:cBhvr>
                                        <p:cTn id="41" dur="500"/>
                                        <p:tgtEl>
                                          <p:spTgt spid="5">
                                            <p:txEl>
                                              <p:pRg st="7" end="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
                                            <p:txEl>
                                              <p:pRg st="8" end="8"/>
                                            </p:txEl>
                                          </p:spTgt>
                                        </p:tgtEl>
                                        <p:attrNameLst>
                                          <p:attrName>style.visibility</p:attrName>
                                        </p:attrNameLst>
                                      </p:cBhvr>
                                      <p:to>
                                        <p:strVal val="visible"/>
                                      </p:to>
                                    </p:set>
                                    <p:animEffect transition="in" filter="fade">
                                      <p:cBhvr>
                                        <p:cTn id="51" dur="500"/>
                                        <p:tgtEl>
                                          <p:spTgt spid="5">
                                            <p:txEl>
                                              <p:pRg st="8" end="8"/>
                                            </p:txEl>
                                          </p:spTgt>
                                        </p:tgtEl>
                                      </p:cBhvr>
                                    </p:animEffect>
                                  </p:childTnLst>
                                </p:cTn>
                              </p:par>
                            </p:childTnLst>
                          </p:cTn>
                        </p:par>
                        <p:par>
                          <p:cTn id="52" fill="hold">
                            <p:stCondLst>
                              <p:cond delay="500"/>
                            </p:stCondLst>
                            <p:childTnLst>
                              <p:par>
                                <p:cTn id="53" presetID="10" presetClass="entr" presetSubtype="0" fill="hold" nodeType="afterEffect">
                                  <p:stCondLst>
                                    <p:cond delay="0"/>
                                  </p:stCondLst>
                                  <p:childTnLst>
                                    <p:set>
                                      <p:cBhvr>
                                        <p:cTn id="54" dur="1" fill="hold">
                                          <p:stCondLst>
                                            <p:cond delay="0"/>
                                          </p:stCondLst>
                                        </p:cTn>
                                        <p:tgtEl>
                                          <p:spTgt spid="5">
                                            <p:txEl>
                                              <p:pRg st="9" end="9"/>
                                            </p:txEl>
                                          </p:spTgt>
                                        </p:tgtEl>
                                        <p:attrNameLst>
                                          <p:attrName>style.visibility</p:attrName>
                                        </p:attrNameLst>
                                      </p:cBhvr>
                                      <p:to>
                                        <p:strVal val="visible"/>
                                      </p:to>
                                    </p:set>
                                    <p:animEffect transition="in" filter="fade">
                                      <p:cBhvr>
                                        <p:cTn id="55" dur="500"/>
                                        <p:tgtEl>
                                          <p:spTgt spid="5">
                                            <p:txEl>
                                              <p:pRg st="9" end="9"/>
                                            </p:txEl>
                                          </p:spTgt>
                                        </p:tgtEl>
                                      </p:cBhvr>
                                    </p:animEffect>
                                  </p:childTnLst>
                                </p:cTn>
                              </p:par>
                            </p:childTnLst>
                          </p:cTn>
                        </p:par>
                        <p:par>
                          <p:cTn id="56" fill="hold">
                            <p:stCondLst>
                              <p:cond delay="1000"/>
                            </p:stCondLst>
                            <p:childTnLst>
                              <p:par>
                                <p:cTn id="57" presetID="10" presetClass="entr" presetSubtype="0" fill="hold" nodeType="afterEffect">
                                  <p:stCondLst>
                                    <p:cond delay="0"/>
                                  </p:stCondLst>
                                  <p:childTnLst>
                                    <p:set>
                                      <p:cBhvr>
                                        <p:cTn id="58" dur="1" fill="hold">
                                          <p:stCondLst>
                                            <p:cond delay="0"/>
                                          </p:stCondLst>
                                        </p:cTn>
                                        <p:tgtEl>
                                          <p:spTgt spid="5">
                                            <p:txEl>
                                              <p:pRg st="10" end="10"/>
                                            </p:txEl>
                                          </p:spTgt>
                                        </p:tgtEl>
                                        <p:attrNameLst>
                                          <p:attrName>style.visibility</p:attrName>
                                        </p:attrNameLst>
                                      </p:cBhvr>
                                      <p:to>
                                        <p:strVal val="visible"/>
                                      </p:to>
                                    </p:set>
                                    <p:animEffect transition="in" filter="fade">
                                      <p:cBhvr>
                                        <p:cTn id="59" dur="500"/>
                                        <p:tgtEl>
                                          <p:spTgt spid="5">
                                            <p:txEl>
                                              <p:pRg st="10" end="1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F3E16-A1A1-49C2-80B9-55A009610663}"/>
              </a:ext>
            </a:extLst>
          </p:cNvPr>
          <p:cNvSpPr>
            <a:spLocks noGrp="1"/>
          </p:cNvSpPr>
          <p:nvPr>
            <p:ph type="ctrTitle"/>
          </p:nvPr>
        </p:nvSpPr>
        <p:spPr/>
        <p:txBody>
          <a:bodyPr/>
          <a:lstStyle/>
          <a:p>
            <a:r>
              <a:rPr lang="en-US" dirty="0"/>
              <a:t>Section Two</a:t>
            </a:r>
          </a:p>
        </p:txBody>
      </p:sp>
      <p:sp>
        <p:nvSpPr>
          <p:cNvPr id="3" name="Subtitle 2">
            <a:extLst>
              <a:ext uri="{FF2B5EF4-FFF2-40B4-BE49-F238E27FC236}">
                <a16:creationId xmlns:a16="http://schemas.microsoft.com/office/drawing/2014/main" id="{7997551C-3FE8-4EDC-9F11-50B835B58850}"/>
              </a:ext>
            </a:extLst>
          </p:cNvPr>
          <p:cNvSpPr>
            <a:spLocks noGrp="1"/>
          </p:cNvSpPr>
          <p:nvPr>
            <p:ph type="subTitle" idx="1"/>
          </p:nvPr>
        </p:nvSpPr>
        <p:spPr/>
        <p:txBody>
          <a:bodyPr/>
          <a:lstStyle/>
          <a:p>
            <a:r>
              <a:rPr lang="en-US" dirty="0"/>
              <a:t>Peer Checking</a:t>
            </a:r>
          </a:p>
        </p:txBody>
      </p:sp>
      <p:sp>
        <p:nvSpPr>
          <p:cNvPr id="4" name="Slide Number Placeholder 3">
            <a:extLst>
              <a:ext uri="{FF2B5EF4-FFF2-40B4-BE49-F238E27FC236}">
                <a16:creationId xmlns:a16="http://schemas.microsoft.com/office/drawing/2014/main" id="{15797983-2359-443C-A5E1-1E665ABB634A}"/>
              </a:ext>
            </a:extLst>
          </p:cNvPr>
          <p:cNvSpPr>
            <a:spLocks noGrp="1"/>
          </p:cNvSpPr>
          <p:nvPr>
            <p:ph type="sldNum" sz="quarter" idx="12"/>
          </p:nvPr>
        </p:nvSpPr>
        <p:spPr/>
        <p:txBody>
          <a:bodyPr/>
          <a:lstStyle/>
          <a:p>
            <a:r>
              <a:rPr lang="en-US" dirty="0"/>
              <a:t>2-1</a:t>
            </a:r>
          </a:p>
        </p:txBody>
      </p:sp>
      <p:sp>
        <p:nvSpPr>
          <p:cNvPr id="5" name="Text Placeholder 4">
            <a:extLst>
              <a:ext uri="{FF2B5EF4-FFF2-40B4-BE49-F238E27FC236}">
                <a16:creationId xmlns:a16="http://schemas.microsoft.com/office/drawing/2014/main" id="{F66FA0AA-9C7E-4680-A3EA-69E824B7E99D}"/>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3614267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1D60B-432C-48BF-A91C-190AE9218C09}"/>
              </a:ext>
            </a:extLst>
          </p:cNvPr>
          <p:cNvSpPr>
            <a:spLocks noGrp="1"/>
          </p:cNvSpPr>
          <p:nvPr>
            <p:ph type="title"/>
          </p:nvPr>
        </p:nvSpPr>
        <p:spPr>
          <a:xfrm>
            <a:off x="457200" y="457200"/>
            <a:ext cx="8229600" cy="955141"/>
          </a:xfrm>
        </p:spPr>
        <p:txBody>
          <a:bodyPr/>
          <a:lstStyle/>
          <a:p>
            <a:r>
              <a:rPr lang="en-US" dirty="0"/>
              <a:t>What is peer check?</a:t>
            </a:r>
          </a:p>
        </p:txBody>
      </p:sp>
      <p:sp>
        <p:nvSpPr>
          <p:cNvPr id="3" name="Content Placeholder 2">
            <a:extLst>
              <a:ext uri="{FF2B5EF4-FFF2-40B4-BE49-F238E27FC236}">
                <a16:creationId xmlns:a16="http://schemas.microsoft.com/office/drawing/2014/main" id="{973011B2-CE60-4FFA-92CA-6125F4C63BFA}"/>
              </a:ext>
            </a:extLst>
          </p:cNvPr>
          <p:cNvSpPr>
            <a:spLocks noGrp="1"/>
          </p:cNvSpPr>
          <p:nvPr>
            <p:ph idx="1"/>
          </p:nvPr>
        </p:nvSpPr>
        <p:spPr>
          <a:xfrm>
            <a:off x="457200" y="1767840"/>
            <a:ext cx="3855308" cy="4409123"/>
          </a:xfrm>
        </p:spPr>
        <p:txBody>
          <a:bodyPr/>
          <a:lstStyle/>
          <a:p>
            <a:pPr marL="0" indent="0">
              <a:lnSpc>
                <a:spcPct val="100000"/>
              </a:lnSpc>
              <a:spcBef>
                <a:spcPts val="600"/>
              </a:spcBef>
              <a:spcAft>
                <a:spcPts val="600"/>
              </a:spcAft>
              <a:buNone/>
            </a:pPr>
            <a:r>
              <a:rPr lang="en-US" sz="3200" b="0" dirty="0"/>
              <a:t>A series of actions by two individuals working together at the same time and place</a:t>
            </a:r>
          </a:p>
          <a:p>
            <a:pPr lvl="1">
              <a:lnSpc>
                <a:spcPct val="100000"/>
              </a:lnSpc>
              <a:spcAft>
                <a:spcPts val="600"/>
              </a:spcAft>
            </a:pPr>
            <a:r>
              <a:rPr lang="en-US" sz="2800" b="0" dirty="0"/>
              <a:t>To prevent an error </a:t>
            </a:r>
            <a:endParaRPr lang="en-US" dirty="0"/>
          </a:p>
        </p:txBody>
      </p:sp>
      <p:sp>
        <p:nvSpPr>
          <p:cNvPr id="4" name="Slide Number Placeholder 3">
            <a:extLst>
              <a:ext uri="{FF2B5EF4-FFF2-40B4-BE49-F238E27FC236}">
                <a16:creationId xmlns:a16="http://schemas.microsoft.com/office/drawing/2014/main" id="{C7523BD6-DB21-474F-A8C4-CE287B4AD863}"/>
              </a:ext>
            </a:extLst>
          </p:cNvPr>
          <p:cNvSpPr>
            <a:spLocks noGrp="1"/>
          </p:cNvSpPr>
          <p:nvPr>
            <p:ph type="sldNum" sz="quarter" idx="4"/>
          </p:nvPr>
        </p:nvSpPr>
        <p:spPr/>
        <p:txBody>
          <a:bodyPr/>
          <a:lstStyle/>
          <a:p>
            <a:r>
              <a:rPr lang="en-US" dirty="0"/>
              <a:t>2-2</a:t>
            </a:r>
          </a:p>
        </p:txBody>
      </p:sp>
      <p:pic>
        <p:nvPicPr>
          <p:cNvPr id="1026" name="Picture 2" descr="Image result for error">
            <a:extLst>
              <a:ext uri="{FF2B5EF4-FFF2-40B4-BE49-F238E27FC236}">
                <a16:creationId xmlns:a16="http://schemas.microsoft.com/office/drawing/2014/main" id="{89BE32D5-F8E0-47BA-9DE6-A2158C1A00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5503" y="2255108"/>
            <a:ext cx="4201297" cy="281253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410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4188CB-1416-4B28-B3CF-9145712EFD0C}"/>
              </a:ext>
            </a:extLst>
          </p:cNvPr>
          <p:cNvSpPr>
            <a:spLocks noGrp="1"/>
          </p:cNvSpPr>
          <p:nvPr>
            <p:ph type="title"/>
          </p:nvPr>
        </p:nvSpPr>
        <p:spPr/>
        <p:txBody>
          <a:bodyPr/>
          <a:lstStyle/>
          <a:p>
            <a:r>
              <a:rPr lang="en-US" dirty="0"/>
              <a:t>topics</a:t>
            </a:r>
          </a:p>
        </p:txBody>
      </p:sp>
      <p:sp>
        <p:nvSpPr>
          <p:cNvPr id="3" name="Content Placeholder 2">
            <a:extLst>
              <a:ext uri="{FF2B5EF4-FFF2-40B4-BE49-F238E27FC236}">
                <a16:creationId xmlns:a16="http://schemas.microsoft.com/office/drawing/2014/main" id="{75BACF42-9F80-4A3B-9C6F-2935930A274E}"/>
              </a:ext>
            </a:extLst>
          </p:cNvPr>
          <p:cNvSpPr>
            <a:spLocks noGrp="1"/>
          </p:cNvSpPr>
          <p:nvPr>
            <p:ph idx="1"/>
          </p:nvPr>
        </p:nvSpPr>
        <p:spPr/>
        <p:txBody>
          <a:bodyPr/>
          <a:lstStyle/>
          <a:p>
            <a:pPr>
              <a:lnSpc>
                <a:spcPct val="100000"/>
              </a:lnSpc>
              <a:spcBef>
                <a:spcPts val="600"/>
              </a:spcBef>
              <a:spcAft>
                <a:spcPts val="600"/>
              </a:spcAft>
            </a:pPr>
            <a:r>
              <a:rPr lang="en-US" sz="3600" b="0" dirty="0"/>
              <a:t>Discuss</a:t>
            </a:r>
          </a:p>
          <a:p>
            <a:pPr lvl="1">
              <a:lnSpc>
                <a:spcPct val="100000"/>
              </a:lnSpc>
              <a:spcAft>
                <a:spcPts val="600"/>
              </a:spcAft>
            </a:pPr>
            <a:r>
              <a:rPr lang="en-US" sz="3200" b="0" dirty="0"/>
              <a:t>How actions affect outcomes</a:t>
            </a:r>
          </a:p>
          <a:p>
            <a:pPr lvl="1">
              <a:lnSpc>
                <a:spcPct val="100000"/>
              </a:lnSpc>
              <a:spcAft>
                <a:spcPts val="600"/>
              </a:spcAft>
            </a:pPr>
            <a:r>
              <a:rPr lang="en-US" sz="3200" b="0" dirty="0"/>
              <a:t>Questioning attitude</a:t>
            </a:r>
          </a:p>
          <a:p>
            <a:pPr lvl="1">
              <a:lnSpc>
                <a:spcPct val="100000"/>
              </a:lnSpc>
              <a:spcAft>
                <a:spcPts val="600"/>
              </a:spcAft>
            </a:pPr>
            <a:r>
              <a:rPr lang="en-US" sz="3200" b="0" dirty="0"/>
              <a:t>Peer checking</a:t>
            </a:r>
          </a:p>
          <a:p>
            <a:pPr lvl="1">
              <a:lnSpc>
                <a:spcPct val="100000"/>
              </a:lnSpc>
              <a:spcAft>
                <a:spcPts val="600"/>
              </a:spcAft>
            </a:pPr>
            <a:r>
              <a:rPr lang="en-US" sz="3200" b="0" dirty="0"/>
              <a:t>Inhibiting factors</a:t>
            </a:r>
          </a:p>
          <a:p>
            <a:pPr lvl="1">
              <a:lnSpc>
                <a:spcPct val="100000"/>
              </a:lnSpc>
              <a:spcAft>
                <a:spcPts val="600"/>
              </a:spcAft>
            </a:pPr>
            <a:r>
              <a:rPr lang="en-US" sz="3200" b="0" dirty="0"/>
              <a:t>Stop Work Authority</a:t>
            </a:r>
            <a:endParaRPr lang="en-US" sz="1800" dirty="0"/>
          </a:p>
        </p:txBody>
      </p:sp>
      <p:sp>
        <p:nvSpPr>
          <p:cNvPr id="4" name="Slide Number Placeholder 3">
            <a:extLst>
              <a:ext uri="{FF2B5EF4-FFF2-40B4-BE49-F238E27FC236}">
                <a16:creationId xmlns:a16="http://schemas.microsoft.com/office/drawing/2014/main" id="{A281021C-E976-4C14-8595-BD128DEB82FE}"/>
              </a:ext>
            </a:extLst>
          </p:cNvPr>
          <p:cNvSpPr>
            <a:spLocks noGrp="1"/>
          </p:cNvSpPr>
          <p:nvPr>
            <p:ph type="sldNum" sz="quarter" idx="4"/>
          </p:nvPr>
        </p:nvSpPr>
        <p:spPr/>
        <p:txBody>
          <a:bodyPr/>
          <a:lstStyle/>
          <a:p>
            <a:r>
              <a:rPr lang="en-US" dirty="0"/>
              <a:t>1-</a:t>
            </a:r>
            <a:fld id="{69FC259D-ABDE-484D-B6E2-8A25AA6113E9}" type="slidenum">
              <a:rPr lang="en-US" smtClean="0"/>
              <a:pPr/>
              <a:t>2</a:t>
            </a:fld>
            <a:endParaRPr lang="en-US" dirty="0"/>
          </a:p>
        </p:txBody>
      </p:sp>
    </p:spTree>
    <p:extLst>
      <p:ext uri="{BB962C8B-B14F-4D97-AF65-F5344CB8AC3E}">
        <p14:creationId xmlns:p14="http://schemas.microsoft.com/office/powerpoint/2010/main" val="452217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285DF68-1C80-4269-A104-D084705268CF}"/>
              </a:ext>
            </a:extLst>
          </p:cNvPr>
          <p:cNvSpPr>
            <a:spLocks noGrp="1"/>
          </p:cNvSpPr>
          <p:nvPr>
            <p:ph type="sldNum" sz="quarter" idx="12"/>
          </p:nvPr>
        </p:nvSpPr>
        <p:spPr/>
        <p:txBody>
          <a:bodyPr/>
          <a:lstStyle/>
          <a:p>
            <a:r>
              <a:rPr lang="en-US" dirty="0"/>
              <a:t>2-3</a:t>
            </a:r>
          </a:p>
        </p:txBody>
      </p:sp>
      <p:pic>
        <p:nvPicPr>
          <p:cNvPr id="6" name="Picture 5">
            <a:extLst>
              <a:ext uri="{FF2B5EF4-FFF2-40B4-BE49-F238E27FC236}">
                <a16:creationId xmlns:a16="http://schemas.microsoft.com/office/drawing/2014/main" id="{068E590E-E9AF-4B5A-BAA8-D344D369AB4D}"/>
              </a:ext>
            </a:extLst>
          </p:cNvPr>
          <p:cNvPicPr>
            <a:picLocks noChangeAspect="1"/>
          </p:cNvPicPr>
          <p:nvPr/>
        </p:nvPicPr>
        <p:blipFill>
          <a:blip r:embed="rId3"/>
          <a:stretch>
            <a:fillRect/>
          </a:stretch>
        </p:blipFill>
        <p:spPr>
          <a:xfrm>
            <a:off x="1423031" y="164499"/>
            <a:ext cx="6181880" cy="5834378"/>
          </a:xfrm>
          <a:prstGeom prst="rect">
            <a:avLst/>
          </a:prstGeom>
        </p:spPr>
      </p:pic>
      <p:pic>
        <p:nvPicPr>
          <p:cNvPr id="7" name="Picture 6">
            <a:extLst>
              <a:ext uri="{FF2B5EF4-FFF2-40B4-BE49-F238E27FC236}">
                <a16:creationId xmlns:a16="http://schemas.microsoft.com/office/drawing/2014/main" id="{F5C3768B-01F7-4DEE-83ED-9B5ED6D24943}"/>
              </a:ext>
            </a:extLst>
          </p:cNvPr>
          <p:cNvPicPr>
            <a:picLocks noChangeAspect="1"/>
          </p:cNvPicPr>
          <p:nvPr/>
        </p:nvPicPr>
        <p:blipFill>
          <a:blip r:embed="rId4"/>
          <a:stretch>
            <a:fillRect/>
          </a:stretch>
        </p:blipFill>
        <p:spPr>
          <a:xfrm>
            <a:off x="115438" y="514140"/>
            <a:ext cx="8913124" cy="5484737"/>
          </a:xfrm>
          <a:prstGeom prst="rect">
            <a:avLst/>
          </a:prstGeom>
        </p:spPr>
      </p:pic>
    </p:spTree>
    <p:extLst>
      <p:ext uri="{BB962C8B-B14F-4D97-AF65-F5344CB8AC3E}">
        <p14:creationId xmlns:p14="http://schemas.microsoft.com/office/powerpoint/2010/main" val="1701593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1D8F04-D81A-48DB-9AD7-DD9297AAA122}"/>
              </a:ext>
            </a:extLst>
          </p:cNvPr>
          <p:cNvSpPr>
            <a:spLocks noGrp="1"/>
          </p:cNvSpPr>
          <p:nvPr>
            <p:ph type="sldNum" sz="quarter" idx="12"/>
          </p:nvPr>
        </p:nvSpPr>
        <p:spPr/>
        <p:txBody>
          <a:bodyPr/>
          <a:lstStyle/>
          <a:p>
            <a:fld id="{69FC259D-ABDE-484D-B6E2-8A25AA6113E9}" type="slidenum">
              <a:rPr lang="en-US" smtClean="0"/>
              <a:t>21</a:t>
            </a:fld>
            <a:endParaRPr lang="en-US"/>
          </a:p>
        </p:txBody>
      </p:sp>
      <p:pic>
        <p:nvPicPr>
          <p:cNvPr id="3" name="Picture 2">
            <a:extLst>
              <a:ext uri="{FF2B5EF4-FFF2-40B4-BE49-F238E27FC236}">
                <a16:creationId xmlns:a16="http://schemas.microsoft.com/office/drawing/2014/main" id="{D37AA560-08A9-40FE-95D7-5A841D76637B}"/>
              </a:ext>
            </a:extLst>
          </p:cNvPr>
          <p:cNvPicPr>
            <a:picLocks noChangeAspect="1"/>
          </p:cNvPicPr>
          <p:nvPr/>
        </p:nvPicPr>
        <p:blipFill>
          <a:blip r:embed="rId3"/>
          <a:stretch>
            <a:fillRect/>
          </a:stretch>
        </p:blipFill>
        <p:spPr>
          <a:xfrm>
            <a:off x="0" y="0"/>
            <a:ext cx="9144000" cy="6857999"/>
          </a:xfrm>
          <a:prstGeom prst="rect">
            <a:avLst/>
          </a:prstGeom>
        </p:spPr>
      </p:pic>
      <p:grpSp>
        <p:nvGrpSpPr>
          <p:cNvPr id="7" name="Group 6">
            <a:extLst>
              <a:ext uri="{FF2B5EF4-FFF2-40B4-BE49-F238E27FC236}">
                <a16:creationId xmlns:a16="http://schemas.microsoft.com/office/drawing/2014/main" id="{1A98F54F-A443-4E41-96A1-116851A978F2}"/>
              </a:ext>
            </a:extLst>
          </p:cNvPr>
          <p:cNvGrpSpPr/>
          <p:nvPr/>
        </p:nvGrpSpPr>
        <p:grpSpPr>
          <a:xfrm>
            <a:off x="0" y="0"/>
            <a:ext cx="9144000" cy="6855088"/>
            <a:chOff x="0" y="0"/>
            <a:chExt cx="9144000" cy="6855088"/>
          </a:xfrm>
        </p:grpSpPr>
        <p:pic>
          <p:nvPicPr>
            <p:cNvPr id="5" name="Picture 4">
              <a:extLst>
                <a:ext uri="{FF2B5EF4-FFF2-40B4-BE49-F238E27FC236}">
                  <a16:creationId xmlns:a16="http://schemas.microsoft.com/office/drawing/2014/main" id="{7B8D0291-4A17-4AAD-AE17-87DFA5DB1C30}"/>
                </a:ext>
              </a:extLst>
            </p:cNvPr>
            <p:cNvPicPr>
              <a:picLocks noChangeAspect="1"/>
            </p:cNvPicPr>
            <p:nvPr/>
          </p:nvPicPr>
          <p:blipFill>
            <a:blip r:embed="rId4"/>
            <a:stretch>
              <a:fillRect/>
            </a:stretch>
          </p:blipFill>
          <p:spPr>
            <a:xfrm>
              <a:off x="0" y="0"/>
              <a:ext cx="9144000" cy="6855088"/>
            </a:xfrm>
            <a:prstGeom prst="rect">
              <a:avLst/>
            </a:prstGeom>
          </p:spPr>
        </p:pic>
        <p:pic>
          <p:nvPicPr>
            <p:cNvPr id="6" name="Picture 5">
              <a:extLst>
                <a:ext uri="{FF2B5EF4-FFF2-40B4-BE49-F238E27FC236}">
                  <a16:creationId xmlns:a16="http://schemas.microsoft.com/office/drawing/2014/main" id="{11BB7E08-262E-41CA-9F23-B72C12F08B8C}"/>
                </a:ext>
              </a:extLst>
            </p:cNvPr>
            <p:cNvPicPr>
              <a:picLocks noChangeAspect="1"/>
            </p:cNvPicPr>
            <p:nvPr/>
          </p:nvPicPr>
          <p:blipFill>
            <a:blip r:embed="rId5"/>
            <a:stretch>
              <a:fillRect/>
            </a:stretch>
          </p:blipFill>
          <p:spPr>
            <a:xfrm>
              <a:off x="181069" y="5010859"/>
              <a:ext cx="4877223" cy="1682642"/>
            </a:xfrm>
            <a:prstGeom prst="rect">
              <a:avLst/>
            </a:prstGeom>
          </p:spPr>
        </p:pic>
      </p:grpSp>
    </p:spTree>
    <p:extLst>
      <p:ext uri="{BB962C8B-B14F-4D97-AF65-F5344CB8AC3E}">
        <p14:creationId xmlns:p14="http://schemas.microsoft.com/office/powerpoint/2010/main" val="641985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1D60B-432C-48BF-A91C-190AE9218C09}"/>
              </a:ext>
            </a:extLst>
          </p:cNvPr>
          <p:cNvSpPr>
            <a:spLocks noGrp="1"/>
          </p:cNvSpPr>
          <p:nvPr>
            <p:ph type="title"/>
          </p:nvPr>
        </p:nvSpPr>
        <p:spPr>
          <a:xfrm>
            <a:off x="457200" y="457200"/>
            <a:ext cx="8229600" cy="955141"/>
          </a:xfrm>
        </p:spPr>
        <p:txBody>
          <a:bodyPr/>
          <a:lstStyle/>
          <a:p>
            <a:r>
              <a:rPr lang="en-US" dirty="0"/>
              <a:t>Bottom line</a:t>
            </a:r>
          </a:p>
        </p:txBody>
      </p:sp>
      <p:sp>
        <p:nvSpPr>
          <p:cNvPr id="3" name="Content Placeholder 2">
            <a:extLst>
              <a:ext uri="{FF2B5EF4-FFF2-40B4-BE49-F238E27FC236}">
                <a16:creationId xmlns:a16="http://schemas.microsoft.com/office/drawing/2014/main" id="{973011B2-CE60-4FFA-92CA-6125F4C63BFA}"/>
              </a:ext>
            </a:extLst>
          </p:cNvPr>
          <p:cNvSpPr>
            <a:spLocks noGrp="1"/>
          </p:cNvSpPr>
          <p:nvPr>
            <p:ph idx="1"/>
          </p:nvPr>
        </p:nvSpPr>
        <p:spPr>
          <a:xfrm>
            <a:off x="457200" y="1767840"/>
            <a:ext cx="4892040" cy="4409123"/>
          </a:xfrm>
        </p:spPr>
        <p:txBody>
          <a:bodyPr/>
          <a:lstStyle/>
          <a:p>
            <a:pPr marL="0" indent="0">
              <a:lnSpc>
                <a:spcPct val="100000"/>
              </a:lnSpc>
              <a:spcBef>
                <a:spcPts val="600"/>
              </a:spcBef>
              <a:spcAft>
                <a:spcPts val="600"/>
              </a:spcAft>
              <a:buNone/>
            </a:pPr>
            <a:r>
              <a:rPr lang="en-US" sz="3200" b="0" dirty="0"/>
              <a:t>It’s not about right or wrong</a:t>
            </a:r>
          </a:p>
          <a:p>
            <a:pPr>
              <a:lnSpc>
                <a:spcPct val="100000"/>
              </a:lnSpc>
              <a:spcBef>
                <a:spcPts val="600"/>
              </a:spcBef>
              <a:spcAft>
                <a:spcPts val="600"/>
              </a:spcAft>
            </a:pPr>
            <a:r>
              <a:rPr lang="en-US" sz="2800" b="0" dirty="0"/>
              <a:t>It is about doing the task in the safest way</a:t>
            </a:r>
          </a:p>
          <a:p>
            <a:pPr>
              <a:lnSpc>
                <a:spcPct val="100000"/>
              </a:lnSpc>
              <a:spcBef>
                <a:spcPts val="600"/>
              </a:spcBef>
              <a:spcAft>
                <a:spcPts val="600"/>
              </a:spcAft>
            </a:pPr>
            <a:r>
              <a:rPr lang="en-US" sz="2800" b="0" dirty="0"/>
              <a:t>If something doesn’t feel right, speak up</a:t>
            </a:r>
          </a:p>
          <a:p>
            <a:endParaRPr lang="en-US" dirty="0"/>
          </a:p>
        </p:txBody>
      </p:sp>
      <p:sp>
        <p:nvSpPr>
          <p:cNvPr id="4" name="Slide Number Placeholder 3">
            <a:extLst>
              <a:ext uri="{FF2B5EF4-FFF2-40B4-BE49-F238E27FC236}">
                <a16:creationId xmlns:a16="http://schemas.microsoft.com/office/drawing/2014/main" id="{C7523BD6-DB21-474F-A8C4-CE287B4AD863}"/>
              </a:ext>
            </a:extLst>
          </p:cNvPr>
          <p:cNvSpPr>
            <a:spLocks noGrp="1"/>
          </p:cNvSpPr>
          <p:nvPr>
            <p:ph type="sldNum" sz="quarter" idx="4"/>
          </p:nvPr>
        </p:nvSpPr>
        <p:spPr/>
        <p:txBody>
          <a:bodyPr/>
          <a:lstStyle/>
          <a:p>
            <a:r>
              <a:rPr lang="en-US" dirty="0"/>
              <a:t>2-5</a:t>
            </a:r>
          </a:p>
        </p:txBody>
      </p:sp>
      <p:pic>
        <p:nvPicPr>
          <p:cNvPr id="5" name="Picture 4">
            <a:extLst>
              <a:ext uri="{FF2B5EF4-FFF2-40B4-BE49-F238E27FC236}">
                <a16:creationId xmlns:a16="http://schemas.microsoft.com/office/drawing/2014/main" id="{D03853CF-C401-45A4-9DB3-1C54AA61323B}"/>
              </a:ext>
            </a:extLst>
          </p:cNvPr>
          <p:cNvPicPr>
            <a:picLocks noChangeAspect="1"/>
          </p:cNvPicPr>
          <p:nvPr/>
        </p:nvPicPr>
        <p:blipFill>
          <a:blip r:embed="rId3"/>
          <a:stretch>
            <a:fillRect/>
          </a:stretch>
        </p:blipFill>
        <p:spPr>
          <a:xfrm>
            <a:off x="5187393" y="1584356"/>
            <a:ext cx="3847300" cy="4115404"/>
          </a:xfrm>
          <a:prstGeom prst="rect">
            <a:avLst/>
          </a:prstGeom>
        </p:spPr>
      </p:pic>
    </p:spTree>
    <p:extLst>
      <p:ext uri="{BB962C8B-B14F-4D97-AF65-F5344CB8AC3E}">
        <p14:creationId xmlns:p14="http://schemas.microsoft.com/office/powerpoint/2010/main" val="1962471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3AD3F-805D-4931-9F08-06F615EA6D6A}"/>
              </a:ext>
            </a:extLst>
          </p:cNvPr>
          <p:cNvSpPr>
            <a:spLocks noGrp="1"/>
          </p:cNvSpPr>
          <p:nvPr>
            <p:ph type="title"/>
          </p:nvPr>
        </p:nvSpPr>
        <p:spPr/>
        <p:txBody>
          <a:bodyPr/>
          <a:lstStyle/>
          <a:p>
            <a:r>
              <a:rPr lang="en-US" dirty="0"/>
              <a:t>Give and take</a:t>
            </a:r>
          </a:p>
        </p:txBody>
      </p:sp>
      <p:sp>
        <p:nvSpPr>
          <p:cNvPr id="4" name="Slide Number Placeholder 3">
            <a:extLst>
              <a:ext uri="{FF2B5EF4-FFF2-40B4-BE49-F238E27FC236}">
                <a16:creationId xmlns:a16="http://schemas.microsoft.com/office/drawing/2014/main" id="{35BE272A-D2E6-4CD9-B0E3-3DB9D4E3D387}"/>
              </a:ext>
            </a:extLst>
          </p:cNvPr>
          <p:cNvSpPr>
            <a:spLocks noGrp="1"/>
          </p:cNvSpPr>
          <p:nvPr>
            <p:ph type="sldNum" sz="quarter" idx="4"/>
          </p:nvPr>
        </p:nvSpPr>
        <p:spPr/>
        <p:txBody>
          <a:bodyPr/>
          <a:lstStyle/>
          <a:p>
            <a:r>
              <a:rPr lang="en-US" dirty="0"/>
              <a:t>2-6</a:t>
            </a:r>
          </a:p>
        </p:txBody>
      </p:sp>
      <p:sp>
        <p:nvSpPr>
          <p:cNvPr id="8" name="AutoShape 2" descr="Image result for listen up&quot;">
            <a:extLst>
              <a:ext uri="{FF2B5EF4-FFF2-40B4-BE49-F238E27FC236}">
                <a16:creationId xmlns:a16="http://schemas.microsoft.com/office/drawing/2014/main" id="{4245F0BE-C181-45B2-A5D1-11E779157C21}"/>
              </a:ext>
            </a:extLst>
          </p:cNvPr>
          <p:cNvSpPr>
            <a:spLocks noGrp="1" noChangeAspect="1" noChangeArrowheads="1"/>
          </p:cNvSpPr>
          <p:nvPr>
            <p:ph idx="1"/>
          </p:nvPr>
        </p:nvSpPr>
        <p:spPr bwMode="auto">
          <a:xfrm>
            <a:off x="457200" y="1615232"/>
            <a:ext cx="4597400" cy="459260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indent="0">
              <a:lnSpc>
                <a:spcPct val="100000"/>
              </a:lnSpc>
              <a:spcBef>
                <a:spcPts val="600"/>
              </a:spcBef>
              <a:buNone/>
            </a:pPr>
            <a:r>
              <a:rPr lang="en-US" sz="3200" b="0" dirty="0"/>
              <a:t>If you see something that concerns you</a:t>
            </a:r>
          </a:p>
          <a:p>
            <a:pPr>
              <a:lnSpc>
                <a:spcPct val="100000"/>
              </a:lnSpc>
              <a:spcBef>
                <a:spcPts val="600"/>
              </a:spcBef>
            </a:pPr>
            <a:r>
              <a:rPr lang="en-US" sz="3200" b="0" dirty="0"/>
              <a:t>Speak Up!</a:t>
            </a:r>
          </a:p>
          <a:p>
            <a:pPr lvl="1">
              <a:lnSpc>
                <a:spcPct val="100000"/>
              </a:lnSpc>
            </a:pPr>
            <a:r>
              <a:rPr lang="en-US" sz="2800" b="0" dirty="0"/>
              <a:t>Try to understand</a:t>
            </a:r>
          </a:p>
          <a:p>
            <a:pPr lvl="1">
              <a:lnSpc>
                <a:spcPct val="100000"/>
              </a:lnSpc>
            </a:pPr>
            <a:r>
              <a:rPr lang="en-US" sz="2800" b="0" dirty="0"/>
              <a:t>Why is it being done this way?</a:t>
            </a:r>
          </a:p>
          <a:p>
            <a:pPr lvl="2">
              <a:lnSpc>
                <a:spcPct val="100000"/>
              </a:lnSpc>
            </a:pPr>
            <a:r>
              <a:rPr lang="en-US" sz="2800" b="0" dirty="0"/>
              <a:t>Speaking-up may save a life</a:t>
            </a:r>
            <a:endParaRPr lang="en-US" sz="1600" dirty="0"/>
          </a:p>
        </p:txBody>
      </p:sp>
      <p:pic>
        <p:nvPicPr>
          <p:cNvPr id="2050" name="Picture 2" descr="Image result for Speak up&quot;">
            <a:extLst>
              <a:ext uri="{FF2B5EF4-FFF2-40B4-BE49-F238E27FC236}">
                <a16:creationId xmlns:a16="http://schemas.microsoft.com/office/drawing/2014/main" id="{8533C126-12B0-44C2-9A9B-3B0D7165CE79}"/>
              </a:ext>
            </a:extLst>
          </p:cNvPr>
          <p:cNvPicPr>
            <a:picLocks noChangeAspect="1" noChangeArrowheads="1"/>
          </p:cNvPicPr>
          <p:nvPr/>
        </p:nvPicPr>
        <p:blipFill>
          <a:blip r:embed="rId3">
            <a:clrChange>
              <a:clrFrom>
                <a:srgbClr val="FFF9E3"/>
              </a:clrFrom>
              <a:clrTo>
                <a:srgbClr val="FFF9E3">
                  <a:alpha val="0"/>
                </a:srgbClr>
              </a:clrTo>
            </a:clrChange>
            <a:extLst>
              <a:ext uri="{28A0092B-C50C-407E-A947-70E740481C1C}">
                <a14:useLocalDpi xmlns:a14="http://schemas.microsoft.com/office/drawing/2010/main" val="0"/>
              </a:ext>
            </a:extLst>
          </a:blip>
          <a:srcRect/>
          <a:stretch>
            <a:fillRect/>
          </a:stretch>
        </p:blipFill>
        <p:spPr bwMode="auto">
          <a:xfrm>
            <a:off x="5355281" y="1524289"/>
            <a:ext cx="2735125" cy="4876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0878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fade">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fade">
                                      <p:cBhvr>
                                        <p:cTn id="2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3AD3F-805D-4931-9F08-06F615EA6D6A}"/>
              </a:ext>
            </a:extLst>
          </p:cNvPr>
          <p:cNvSpPr>
            <a:spLocks noGrp="1"/>
          </p:cNvSpPr>
          <p:nvPr>
            <p:ph type="title"/>
          </p:nvPr>
        </p:nvSpPr>
        <p:spPr/>
        <p:txBody>
          <a:bodyPr/>
          <a:lstStyle/>
          <a:p>
            <a:r>
              <a:rPr lang="en-US" dirty="0"/>
              <a:t>Give and take</a:t>
            </a:r>
          </a:p>
        </p:txBody>
      </p:sp>
      <p:sp>
        <p:nvSpPr>
          <p:cNvPr id="4" name="Slide Number Placeholder 3">
            <a:extLst>
              <a:ext uri="{FF2B5EF4-FFF2-40B4-BE49-F238E27FC236}">
                <a16:creationId xmlns:a16="http://schemas.microsoft.com/office/drawing/2014/main" id="{35BE272A-D2E6-4CD9-B0E3-3DB9D4E3D387}"/>
              </a:ext>
            </a:extLst>
          </p:cNvPr>
          <p:cNvSpPr>
            <a:spLocks noGrp="1"/>
          </p:cNvSpPr>
          <p:nvPr>
            <p:ph type="sldNum" sz="quarter" idx="4"/>
          </p:nvPr>
        </p:nvSpPr>
        <p:spPr/>
        <p:txBody>
          <a:bodyPr/>
          <a:lstStyle/>
          <a:p>
            <a:r>
              <a:rPr lang="en-US" dirty="0"/>
              <a:t>2-7</a:t>
            </a:r>
          </a:p>
        </p:txBody>
      </p:sp>
      <p:sp>
        <p:nvSpPr>
          <p:cNvPr id="8" name="AutoShape 2" descr="Image result for listen up&quot;">
            <a:extLst>
              <a:ext uri="{FF2B5EF4-FFF2-40B4-BE49-F238E27FC236}">
                <a16:creationId xmlns:a16="http://schemas.microsoft.com/office/drawing/2014/main" id="{4245F0BE-C181-45B2-A5D1-11E779157C21}"/>
              </a:ext>
            </a:extLst>
          </p:cNvPr>
          <p:cNvSpPr>
            <a:spLocks noGrp="1" noChangeAspect="1" noChangeArrowheads="1"/>
          </p:cNvSpPr>
          <p:nvPr>
            <p:ph idx="1"/>
          </p:nvPr>
        </p:nvSpPr>
        <p:spPr bwMode="auto">
          <a:xfrm>
            <a:off x="457199" y="1816100"/>
            <a:ext cx="3781953" cy="439173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indent="0">
              <a:lnSpc>
                <a:spcPct val="100000"/>
              </a:lnSpc>
              <a:spcBef>
                <a:spcPts val="600"/>
              </a:spcBef>
              <a:buNone/>
            </a:pPr>
            <a:r>
              <a:rPr lang="en-US" sz="3200" b="0" dirty="0"/>
              <a:t>When someone gives you safety feedback</a:t>
            </a:r>
          </a:p>
          <a:p>
            <a:pPr>
              <a:lnSpc>
                <a:spcPct val="100000"/>
              </a:lnSpc>
              <a:spcBef>
                <a:spcPts val="600"/>
              </a:spcBef>
            </a:pPr>
            <a:r>
              <a:rPr lang="en-US" sz="3200" b="0" dirty="0"/>
              <a:t>Listen Up!</a:t>
            </a:r>
          </a:p>
          <a:p>
            <a:pPr lvl="1">
              <a:lnSpc>
                <a:spcPct val="100000"/>
              </a:lnSpc>
            </a:pPr>
            <a:r>
              <a:rPr lang="en-US" sz="2800" b="0" dirty="0"/>
              <a:t>They are doing so because they Care!</a:t>
            </a:r>
          </a:p>
          <a:p>
            <a:endParaRPr lang="en-US" dirty="0"/>
          </a:p>
        </p:txBody>
      </p:sp>
      <p:pic>
        <p:nvPicPr>
          <p:cNvPr id="5" name="Picture 4">
            <a:extLst>
              <a:ext uri="{FF2B5EF4-FFF2-40B4-BE49-F238E27FC236}">
                <a16:creationId xmlns:a16="http://schemas.microsoft.com/office/drawing/2014/main" id="{3F64FB89-2FE1-4633-8345-4A8875E2F5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2223" y="1906356"/>
            <a:ext cx="3781953" cy="3801005"/>
          </a:xfrm>
          <a:prstGeom prst="rect">
            <a:avLst/>
          </a:prstGeom>
        </p:spPr>
      </p:pic>
    </p:spTree>
    <p:extLst>
      <p:ext uri="{BB962C8B-B14F-4D97-AF65-F5344CB8AC3E}">
        <p14:creationId xmlns:p14="http://schemas.microsoft.com/office/powerpoint/2010/main" val="1352716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4F4A7-CE3C-4448-B7B2-8D8AD46A8045}"/>
              </a:ext>
            </a:extLst>
          </p:cNvPr>
          <p:cNvSpPr>
            <a:spLocks noGrp="1"/>
          </p:cNvSpPr>
          <p:nvPr>
            <p:ph type="title"/>
          </p:nvPr>
        </p:nvSpPr>
        <p:spPr/>
        <p:txBody>
          <a:bodyPr/>
          <a:lstStyle/>
          <a:p>
            <a:r>
              <a:rPr lang="en-US" dirty="0"/>
              <a:t>feedback</a:t>
            </a:r>
          </a:p>
        </p:txBody>
      </p:sp>
      <p:sp>
        <p:nvSpPr>
          <p:cNvPr id="3" name="Content Placeholder 2">
            <a:extLst>
              <a:ext uri="{FF2B5EF4-FFF2-40B4-BE49-F238E27FC236}">
                <a16:creationId xmlns:a16="http://schemas.microsoft.com/office/drawing/2014/main" id="{C4139D66-6867-4E0D-9634-3ED07C31CCC4}"/>
              </a:ext>
            </a:extLst>
          </p:cNvPr>
          <p:cNvSpPr>
            <a:spLocks noGrp="1"/>
          </p:cNvSpPr>
          <p:nvPr>
            <p:ph idx="1"/>
          </p:nvPr>
        </p:nvSpPr>
        <p:spPr>
          <a:xfrm>
            <a:off x="457200" y="1699260"/>
            <a:ext cx="4114800" cy="4477703"/>
          </a:xfrm>
        </p:spPr>
        <p:txBody>
          <a:bodyPr/>
          <a:lstStyle/>
          <a:p>
            <a:pPr marL="0" indent="0">
              <a:lnSpc>
                <a:spcPct val="100000"/>
              </a:lnSpc>
              <a:spcBef>
                <a:spcPts val="600"/>
              </a:spcBef>
              <a:spcAft>
                <a:spcPts val="600"/>
              </a:spcAft>
              <a:buNone/>
            </a:pPr>
            <a:r>
              <a:rPr lang="en-US" sz="2800" b="0" dirty="0"/>
              <a:t>If someone takes time to offer constructive feedback:</a:t>
            </a:r>
          </a:p>
          <a:p>
            <a:pPr>
              <a:lnSpc>
                <a:spcPct val="100000"/>
              </a:lnSpc>
              <a:spcBef>
                <a:spcPts val="600"/>
              </a:spcBef>
              <a:spcAft>
                <a:spcPts val="600"/>
              </a:spcAft>
            </a:pPr>
            <a:r>
              <a:rPr lang="en-US" b="0" dirty="0"/>
              <a:t>Focus on the message</a:t>
            </a:r>
          </a:p>
          <a:p>
            <a:pPr>
              <a:lnSpc>
                <a:spcPct val="100000"/>
              </a:lnSpc>
              <a:spcBef>
                <a:spcPts val="600"/>
              </a:spcBef>
              <a:spcAft>
                <a:spcPts val="600"/>
              </a:spcAft>
            </a:pPr>
            <a:r>
              <a:rPr lang="en-US" b="0" dirty="0"/>
              <a:t>Thank them for speaking up</a:t>
            </a:r>
          </a:p>
          <a:p>
            <a:pPr>
              <a:lnSpc>
                <a:spcPct val="100000"/>
              </a:lnSpc>
              <a:spcBef>
                <a:spcPts val="600"/>
              </a:spcBef>
              <a:spcAft>
                <a:spcPts val="600"/>
              </a:spcAft>
            </a:pPr>
            <a:r>
              <a:rPr lang="en-US" b="0" dirty="0"/>
              <a:t>It’s about caring</a:t>
            </a:r>
          </a:p>
          <a:p>
            <a:pPr>
              <a:lnSpc>
                <a:spcPct val="100000"/>
              </a:lnSpc>
              <a:spcBef>
                <a:spcPts val="600"/>
              </a:spcBef>
              <a:spcAft>
                <a:spcPts val="600"/>
              </a:spcAft>
            </a:pPr>
            <a:r>
              <a:rPr lang="en-US" b="0" dirty="0"/>
              <a:t>Involvement is </a:t>
            </a:r>
            <a:r>
              <a:rPr lang="en-US" dirty="0">
                <a:solidFill>
                  <a:srgbClr val="002060"/>
                </a:solidFill>
              </a:rPr>
              <a:t>Good</a:t>
            </a:r>
            <a:r>
              <a:rPr lang="en-US" b="0" dirty="0"/>
              <a:t> but commitment is </a:t>
            </a:r>
            <a:r>
              <a:rPr lang="en-US" dirty="0">
                <a:solidFill>
                  <a:srgbClr val="002060"/>
                </a:solidFill>
              </a:rPr>
              <a:t>Great!</a:t>
            </a:r>
          </a:p>
          <a:p>
            <a:endParaRPr lang="en-US" dirty="0"/>
          </a:p>
        </p:txBody>
      </p:sp>
      <p:sp>
        <p:nvSpPr>
          <p:cNvPr id="4" name="Slide Number Placeholder 3">
            <a:extLst>
              <a:ext uri="{FF2B5EF4-FFF2-40B4-BE49-F238E27FC236}">
                <a16:creationId xmlns:a16="http://schemas.microsoft.com/office/drawing/2014/main" id="{5CFE39BE-2A32-48EA-AAF1-05E709A8A792}"/>
              </a:ext>
            </a:extLst>
          </p:cNvPr>
          <p:cNvSpPr>
            <a:spLocks noGrp="1"/>
          </p:cNvSpPr>
          <p:nvPr>
            <p:ph type="sldNum" sz="quarter" idx="4"/>
          </p:nvPr>
        </p:nvSpPr>
        <p:spPr/>
        <p:txBody>
          <a:bodyPr/>
          <a:lstStyle/>
          <a:p>
            <a:r>
              <a:rPr lang="en-US" dirty="0"/>
              <a:t>2-8</a:t>
            </a:r>
          </a:p>
        </p:txBody>
      </p:sp>
      <p:pic>
        <p:nvPicPr>
          <p:cNvPr id="5" name="Picture 4">
            <a:extLst>
              <a:ext uri="{FF2B5EF4-FFF2-40B4-BE49-F238E27FC236}">
                <a16:creationId xmlns:a16="http://schemas.microsoft.com/office/drawing/2014/main" id="{7D1A3CB4-1F4A-4A79-83F1-902CCC71FD91}"/>
              </a:ext>
            </a:extLst>
          </p:cNvPr>
          <p:cNvPicPr>
            <a:picLocks noChangeAspect="1"/>
          </p:cNvPicPr>
          <p:nvPr/>
        </p:nvPicPr>
        <p:blipFill>
          <a:blip r:embed="rId3"/>
          <a:stretch>
            <a:fillRect/>
          </a:stretch>
        </p:blipFill>
        <p:spPr>
          <a:xfrm>
            <a:off x="5183103" y="1786004"/>
            <a:ext cx="3000777" cy="3898516"/>
          </a:xfrm>
          <a:prstGeom prst="rect">
            <a:avLst/>
          </a:prstGeom>
        </p:spPr>
      </p:pic>
    </p:spTree>
    <p:extLst>
      <p:ext uri="{BB962C8B-B14F-4D97-AF65-F5344CB8AC3E}">
        <p14:creationId xmlns:p14="http://schemas.microsoft.com/office/powerpoint/2010/main" val="3029541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66D703-FD08-49C3-8289-A9739D67CF77}"/>
              </a:ext>
            </a:extLst>
          </p:cNvPr>
          <p:cNvSpPr>
            <a:spLocks noGrp="1"/>
          </p:cNvSpPr>
          <p:nvPr>
            <p:ph type="sldNum" sz="quarter" idx="12"/>
          </p:nvPr>
        </p:nvSpPr>
        <p:spPr/>
        <p:txBody>
          <a:bodyPr/>
          <a:lstStyle/>
          <a:p>
            <a:r>
              <a:rPr lang="en-US" dirty="0"/>
              <a:t>2-9</a:t>
            </a:r>
          </a:p>
        </p:txBody>
      </p:sp>
      <p:sp>
        <p:nvSpPr>
          <p:cNvPr id="4" name="TextBox 3">
            <a:extLst>
              <a:ext uri="{FF2B5EF4-FFF2-40B4-BE49-F238E27FC236}">
                <a16:creationId xmlns:a16="http://schemas.microsoft.com/office/drawing/2014/main" id="{A4D5EAE7-9C97-4E6D-90E4-BD65D7708805}"/>
              </a:ext>
            </a:extLst>
          </p:cNvPr>
          <p:cNvSpPr txBox="1"/>
          <p:nvPr/>
        </p:nvSpPr>
        <p:spPr>
          <a:xfrm>
            <a:off x="329350" y="1056245"/>
            <a:ext cx="8814650" cy="3970318"/>
          </a:xfrm>
          <a:prstGeom prst="rect">
            <a:avLst/>
          </a:prstGeom>
          <a:noFill/>
        </p:spPr>
        <p:txBody>
          <a:bodyPr wrap="square" rtlCol="0">
            <a:spAutoFit/>
          </a:bodyPr>
          <a:lstStyle/>
          <a:p>
            <a:pPr algn="ctr"/>
            <a:r>
              <a:rPr lang="en-US" sz="8000" b="1" dirty="0">
                <a:solidFill>
                  <a:srgbClr val="002060"/>
                </a:solidFill>
              </a:rPr>
              <a:t>Involvement </a:t>
            </a:r>
          </a:p>
          <a:p>
            <a:pPr algn="ctr"/>
            <a:r>
              <a:rPr lang="en-US" sz="8000" b="1" dirty="0">
                <a:solidFill>
                  <a:srgbClr val="002060"/>
                </a:solidFill>
              </a:rPr>
              <a:t>Vs. </a:t>
            </a:r>
          </a:p>
          <a:p>
            <a:pPr algn="ctr"/>
            <a:r>
              <a:rPr lang="en-US" sz="8000" b="1" dirty="0">
                <a:solidFill>
                  <a:srgbClr val="002060"/>
                </a:solidFill>
              </a:rPr>
              <a:t>Commitment</a:t>
            </a:r>
          </a:p>
          <a:p>
            <a:pPr algn="ctr"/>
            <a:endParaRPr lang="en-US" sz="1200" dirty="0"/>
          </a:p>
        </p:txBody>
      </p:sp>
    </p:spTree>
    <p:extLst>
      <p:ext uri="{BB962C8B-B14F-4D97-AF65-F5344CB8AC3E}">
        <p14:creationId xmlns:p14="http://schemas.microsoft.com/office/powerpoint/2010/main" val="1993644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66D703-FD08-49C3-8289-A9739D67CF77}"/>
              </a:ext>
            </a:extLst>
          </p:cNvPr>
          <p:cNvSpPr>
            <a:spLocks noGrp="1"/>
          </p:cNvSpPr>
          <p:nvPr>
            <p:ph type="sldNum" sz="quarter" idx="12"/>
          </p:nvPr>
        </p:nvSpPr>
        <p:spPr/>
        <p:txBody>
          <a:bodyPr/>
          <a:lstStyle/>
          <a:p>
            <a:r>
              <a:rPr lang="en-US" dirty="0"/>
              <a:t>2-10</a:t>
            </a:r>
          </a:p>
        </p:txBody>
      </p:sp>
      <p:sp>
        <p:nvSpPr>
          <p:cNvPr id="4" name="TextBox 3">
            <a:extLst>
              <a:ext uri="{FF2B5EF4-FFF2-40B4-BE49-F238E27FC236}">
                <a16:creationId xmlns:a16="http://schemas.microsoft.com/office/drawing/2014/main" id="{A4D5EAE7-9C97-4E6D-90E4-BD65D7708805}"/>
              </a:ext>
            </a:extLst>
          </p:cNvPr>
          <p:cNvSpPr txBox="1"/>
          <p:nvPr/>
        </p:nvSpPr>
        <p:spPr>
          <a:xfrm>
            <a:off x="1826410" y="217359"/>
            <a:ext cx="5778500" cy="5909310"/>
          </a:xfrm>
          <a:prstGeom prst="rect">
            <a:avLst/>
          </a:prstGeom>
          <a:noFill/>
        </p:spPr>
        <p:txBody>
          <a:bodyPr wrap="square" rtlCol="0">
            <a:spAutoFit/>
          </a:bodyPr>
          <a:lstStyle/>
          <a:p>
            <a:pPr algn="ctr"/>
            <a:r>
              <a:rPr lang="en-US" sz="5400" b="1" dirty="0">
                <a:solidFill>
                  <a:srgbClr val="002060"/>
                </a:solidFill>
                <a:latin typeface="Arial Rounded MT Bold" panose="020F0704030504030204" pitchFamily="34" charset="0"/>
              </a:rPr>
              <a:t>Consider Breakfast</a:t>
            </a:r>
          </a:p>
          <a:p>
            <a:pPr algn="ctr"/>
            <a:r>
              <a:rPr lang="en-US" sz="5400" dirty="0">
                <a:solidFill>
                  <a:srgbClr val="002060"/>
                </a:solidFill>
                <a:latin typeface="Arial Rounded MT Bold" panose="020F0704030504030204" pitchFamily="34" charset="0"/>
              </a:rPr>
              <a:t>The chicken is involved</a:t>
            </a:r>
          </a:p>
          <a:p>
            <a:pPr algn="ctr"/>
            <a:r>
              <a:rPr lang="en-US" sz="5400" dirty="0">
                <a:solidFill>
                  <a:srgbClr val="002060"/>
                </a:solidFill>
                <a:latin typeface="Arial Rounded MT Bold" panose="020F0704030504030204" pitchFamily="34" charset="0"/>
              </a:rPr>
              <a:t>-but-</a:t>
            </a:r>
          </a:p>
          <a:p>
            <a:pPr algn="ctr"/>
            <a:r>
              <a:rPr lang="en-US" sz="5400" dirty="0">
                <a:solidFill>
                  <a:srgbClr val="002060"/>
                </a:solidFill>
                <a:latin typeface="Arial Rounded MT Bold" panose="020F0704030504030204" pitchFamily="34" charset="0"/>
              </a:rPr>
              <a:t>The pig is totally committed!</a:t>
            </a:r>
          </a:p>
        </p:txBody>
      </p:sp>
      <p:pic>
        <p:nvPicPr>
          <p:cNvPr id="4100" name="Picture 4" descr="Image result for fried eggs">
            <a:extLst>
              <a:ext uri="{FF2B5EF4-FFF2-40B4-BE49-F238E27FC236}">
                <a16:creationId xmlns:a16="http://schemas.microsoft.com/office/drawing/2014/main" id="{323CA47A-96C9-4DE1-A463-90FDC0262F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7275" y="2458196"/>
            <a:ext cx="3006725" cy="199593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2" name="Picture 6" descr="Image result for Sausage Patties">
            <a:extLst>
              <a:ext uri="{FF2B5EF4-FFF2-40B4-BE49-F238E27FC236}">
                <a16:creationId xmlns:a16="http://schemas.microsoft.com/office/drawing/2014/main" id="{E8BF2855-6F48-4134-B18F-5EAA50EA18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831" y="2389362"/>
            <a:ext cx="2133600" cy="2133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994293AA-FCDB-4AAE-82BD-A72C69DE0EBC}"/>
              </a:ext>
            </a:extLst>
          </p:cNvPr>
          <p:cNvSpPr/>
          <p:nvPr/>
        </p:nvSpPr>
        <p:spPr>
          <a:xfrm>
            <a:off x="0" y="0"/>
            <a:ext cx="9093934" cy="6126669"/>
          </a:xfrm>
          <a:prstGeom prst="roundRect">
            <a:avLst/>
          </a:prstGeom>
          <a:solidFill>
            <a:schemeClr val="bg1"/>
          </a:solidFill>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rgbClr val="002060"/>
                </a:solidFill>
                <a:latin typeface="Arial Rounded MT Bold" panose="020F0704030504030204" pitchFamily="34" charset="0"/>
              </a:rPr>
              <a:t>You decide;</a:t>
            </a:r>
          </a:p>
          <a:p>
            <a:pPr algn="ctr"/>
            <a:r>
              <a:rPr lang="en-US" sz="6000" dirty="0">
                <a:solidFill>
                  <a:srgbClr val="002060"/>
                </a:solidFill>
                <a:latin typeface="Arial Rounded MT Bold" panose="020F0704030504030204" pitchFamily="34" charset="0"/>
              </a:rPr>
              <a:t>Are you going to be simply involved or totally committed?</a:t>
            </a:r>
          </a:p>
        </p:txBody>
      </p:sp>
    </p:spTree>
    <p:extLst>
      <p:ext uri="{BB962C8B-B14F-4D97-AF65-F5344CB8AC3E}">
        <p14:creationId xmlns:p14="http://schemas.microsoft.com/office/powerpoint/2010/main" val="3065542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100"/>
                                        </p:tgtEl>
                                        <p:attrNameLst>
                                          <p:attrName>style.visibility</p:attrName>
                                        </p:attrNameLst>
                                      </p:cBhvr>
                                      <p:to>
                                        <p:strVal val="visible"/>
                                      </p:to>
                                    </p:set>
                                    <p:animEffect transition="in" filter="fade">
                                      <p:cBhvr>
                                        <p:cTn id="11" dur="500"/>
                                        <p:tgtEl>
                                          <p:spTgt spid="410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500"/>
                                        <p:tgtEl>
                                          <p:spTgt spid="4">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500"/>
                                        <p:tgtEl>
                                          <p:spTgt spid="4">
                                            <p:txEl>
                                              <p:pRg st="3" end="3"/>
                                            </p:txEl>
                                          </p:spTgt>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4102"/>
                                        </p:tgtEl>
                                        <p:attrNameLst>
                                          <p:attrName>style.visibility</p:attrName>
                                        </p:attrNameLst>
                                      </p:cBhvr>
                                      <p:to>
                                        <p:strVal val="visible"/>
                                      </p:to>
                                    </p:set>
                                    <p:animEffect transition="in" filter="fade">
                                      <p:cBhvr>
                                        <p:cTn id="25" dur="500"/>
                                        <p:tgtEl>
                                          <p:spTgt spid="410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66D703-FD08-49C3-8289-A9739D67CF77}"/>
              </a:ext>
            </a:extLst>
          </p:cNvPr>
          <p:cNvSpPr>
            <a:spLocks noGrp="1"/>
          </p:cNvSpPr>
          <p:nvPr>
            <p:ph type="sldNum" sz="quarter" idx="12"/>
          </p:nvPr>
        </p:nvSpPr>
        <p:spPr/>
        <p:txBody>
          <a:bodyPr/>
          <a:lstStyle/>
          <a:p>
            <a:r>
              <a:rPr lang="en-US" dirty="0"/>
              <a:t>2-11</a:t>
            </a:r>
          </a:p>
        </p:txBody>
      </p:sp>
      <p:sp>
        <p:nvSpPr>
          <p:cNvPr id="4" name="TextBox 3">
            <a:extLst>
              <a:ext uri="{FF2B5EF4-FFF2-40B4-BE49-F238E27FC236}">
                <a16:creationId xmlns:a16="http://schemas.microsoft.com/office/drawing/2014/main" id="{A4D5EAE7-9C97-4E6D-90E4-BD65D7708805}"/>
              </a:ext>
            </a:extLst>
          </p:cNvPr>
          <p:cNvSpPr txBox="1"/>
          <p:nvPr/>
        </p:nvSpPr>
        <p:spPr>
          <a:xfrm>
            <a:off x="231495" y="740780"/>
            <a:ext cx="8611564" cy="5016758"/>
          </a:xfrm>
          <a:prstGeom prst="rect">
            <a:avLst/>
          </a:prstGeom>
          <a:noFill/>
        </p:spPr>
        <p:txBody>
          <a:bodyPr wrap="square" rtlCol="0">
            <a:spAutoFit/>
          </a:bodyPr>
          <a:lstStyle/>
          <a:p>
            <a:pPr algn="ctr"/>
            <a:r>
              <a:rPr lang="en-US" sz="8000" b="1" dirty="0">
                <a:solidFill>
                  <a:srgbClr val="002060"/>
                </a:solidFill>
              </a:rPr>
              <a:t>Commitment:</a:t>
            </a:r>
          </a:p>
          <a:p>
            <a:pPr algn="ctr"/>
            <a:r>
              <a:rPr lang="en-US" sz="6000" dirty="0">
                <a:solidFill>
                  <a:srgbClr val="002060"/>
                </a:solidFill>
                <a:latin typeface="Arial Rounded MT Bold" panose="020F0704030504030204" pitchFamily="34" charset="0"/>
              </a:rPr>
              <a:t>You either have it or you don’t!</a:t>
            </a:r>
          </a:p>
          <a:p>
            <a:pPr algn="ctr"/>
            <a:r>
              <a:rPr lang="en-US" sz="6000" dirty="0">
                <a:solidFill>
                  <a:srgbClr val="002060"/>
                </a:solidFill>
                <a:latin typeface="Arial Rounded MT Bold" panose="020F0704030504030204" pitchFamily="34" charset="0"/>
              </a:rPr>
              <a:t>There is no </a:t>
            </a:r>
          </a:p>
          <a:p>
            <a:pPr algn="ctr"/>
            <a:r>
              <a:rPr lang="en-US" sz="6000" dirty="0">
                <a:solidFill>
                  <a:srgbClr val="002060"/>
                </a:solidFill>
                <a:latin typeface="Arial Rounded MT Bold" panose="020F0704030504030204" pitchFamily="34" charset="0"/>
              </a:rPr>
              <a:t>“in-between”</a:t>
            </a:r>
            <a:endParaRPr lang="en-US" sz="1600" dirty="0">
              <a:solidFill>
                <a:srgbClr val="002060"/>
              </a:solidFill>
              <a:latin typeface="Arial Rounded MT Bold" panose="020F0704030504030204" pitchFamily="34" charset="0"/>
            </a:endParaRPr>
          </a:p>
        </p:txBody>
      </p:sp>
    </p:spTree>
    <p:extLst>
      <p:ext uri="{BB962C8B-B14F-4D97-AF65-F5344CB8AC3E}">
        <p14:creationId xmlns:p14="http://schemas.microsoft.com/office/powerpoint/2010/main" val="2112465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Key Points-Session two</a:t>
            </a:r>
          </a:p>
        </p:txBody>
      </p:sp>
      <p:sp>
        <p:nvSpPr>
          <p:cNvPr id="5" name="Content Placeholder 4"/>
          <p:cNvSpPr>
            <a:spLocks noGrp="1"/>
          </p:cNvSpPr>
          <p:nvPr>
            <p:ph idx="1"/>
          </p:nvPr>
        </p:nvSpPr>
        <p:spPr>
          <a:xfrm>
            <a:off x="304800" y="1447800"/>
            <a:ext cx="8382000" cy="4419600"/>
          </a:xfrm>
        </p:spPr>
        <p:txBody>
          <a:bodyPr/>
          <a:lstStyle/>
          <a:p>
            <a:pPr>
              <a:spcBef>
                <a:spcPts val="600"/>
              </a:spcBef>
              <a:buClrTx/>
              <a:buFont typeface="+mj-lt"/>
              <a:buAutoNum type="arabicPeriod"/>
            </a:pPr>
            <a:r>
              <a:rPr lang="en-US" sz="1600" dirty="0"/>
              <a:t>Peer checking is a series of actions by two (or more) individuals working together at the same time and place to prevent error.</a:t>
            </a:r>
            <a:endParaRPr lang="en-US" altLang="en-US" sz="1400" dirty="0"/>
          </a:p>
          <a:p>
            <a:pPr lvl="1" eaLnBrk="1" hangingPunct="1">
              <a:spcBef>
                <a:spcPts val="600"/>
              </a:spcBef>
              <a:spcAft>
                <a:spcPts val="0"/>
              </a:spcAft>
              <a:buClrTx/>
              <a:buSzPct val="70000"/>
              <a:buFont typeface="+mj-lt"/>
              <a:buAutoNum type="alphaLcPeriod"/>
            </a:pPr>
            <a:r>
              <a:rPr lang="en-US" altLang="en-US" sz="1400" dirty="0"/>
              <a:t>True</a:t>
            </a:r>
          </a:p>
          <a:p>
            <a:pPr lvl="1" eaLnBrk="1" hangingPunct="1">
              <a:spcBef>
                <a:spcPts val="600"/>
              </a:spcBef>
              <a:spcAft>
                <a:spcPts val="0"/>
              </a:spcAft>
              <a:buClrTx/>
              <a:buSzPct val="70000"/>
              <a:buFont typeface="+mj-lt"/>
              <a:buAutoNum type="alphaLcPeriod"/>
            </a:pPr>
            <a:r>
              <a:rPr lang="en-US" altLang="en-US" sz="1400" dirty="0"/>
              <a:t>False</a:t>
            </a:r>
          </a:p>
          <a:p>
            <a:pPr eaLnBrk="1" hangingPunct="1">
              <a:spcBef>
                <a:spcPts val="600"/>
              </a:spcBef>
              <a:spcAft>
                <a:spcPts val="0"/>
              </a:spcAft>
              <a:buClrTx/>
              <a:buFont typeface="+mj-lt"/>
              <a:buAutoNum type="arabicPeriod"/>
            </a:pPr>
            <a:r>
              <a:rPr lang="en-US" sz="1600" dirty="0"/>
              <a:t>If you see an unsafe act or condition you should: </a:t>
            </a:r>
            <a:r>
              <a:rPr lang="en-US" altLang="en-US" sz="1400" dirty="0"/>
              <a:t>   </a:t>
            </a:r>
          </a:p>
          <a:p>
            <a:pPr marL="685800" lvl="1" indent="-228600" eaLnBrk="1" hangingPunct="1">
              <a:spcBef>
                <a:spcPts val="600"/>
              </a:spcBef>
              <a:spcAft>
                <a:spcPts val="0"/>
              </a:spcAft>
              <a:buClrTx/>
              <a:buSzPct val="70000"/>
              <a:buFont typeface="+mj-lt"/>
              <a:buAutoNum type="alphaLcPeriod"/>
            </a:pPr>
            <a:r>
              <a:rPr lang="en-US" altLang="en-US" sz="1400" dirty="0"/>
              <a:t>Take a picture with your phone</a:t>
            </a:r>
          </a:p>
          <a:p>
            <a:pPr marL="685800" lvl="1" indent="-228600" eaLnBrk="1" hangingPunct="1">
              <a:spcBef>
                <a:spcPts val="600"/>
              </a:spcBef>
              <a:spcAft>
                <a:spcPts val="0"/>
              </a:spcAft>
              <a:buClrTx/>
              <a:buSzPct val="70000"/>
              <a:buFont typeface="+mj-lt"/>
              <a:buAutoNum type="alphaLcPeriod"/>
            </a:pPr>
            <a:r>
              <a:rPr lang="en-US" altLang="en-US" sz="1400" dirty="0"/>
              <a:t>Call OSHA</a:t>
            </a:r>
          </a:p>
          <a:p>
            <a:pPr marL="685800" lvl="1" indent="-228600" eaLnBrk="1" hangingPunct="1">
              <a:spcBef>
                <a:spcPts val="600"/>
              </a:spcBef>
              <a:spcAft>
                <a:spcPts val="0"/>
              </a:spcAft>
              <a:buClrTx/>
              <a:buSzPct val="70000"/>
              <a:buFont typeface="+mj-lt"/>
              <a:buAutoNum type="alphaLcPeriod"/>
            </a:pPr>
            <a:r>
              <a:rPr lang="en-US" altLang="en-US" sz="1400" dirty="0"/>
              <a:t>Speak up </a:t>
            </a:r>
          </a:p>
          <a:p>
            <a:pPr marL="685800" lvl="1" indent="-228600" eaLnBrk="1" hangingPunct="1">
              <a:spcBef>
                <a:spcPts val="600"/>
              </a:spcBef>
              <a:spcAft>
                <a:spcPts val="0"/>
              </a:spcAft>
              <a:buClrTx/>
              <a:buSzPct val="70000"/>
              <a:buFont typeface="+mj-lt"/>
              <a:buAutoNum type="alphaLcPeriod"/>
            </a:pPr>
            <a:r>
              <a:rPr lang="en-US" altLang="en-US" sz="1400" dirty="0"/>
              <a:t>Run for cover</a:t>
            </a:r>
          </a:p>
          <a:p>
            <a:pPr eaLnBrk="1" hangingPunct="1">
              <a:spcBef>
                <a:spcPts val="600"/>
              </a:spcBef>
              <a:spcAft>
                <a:spcPts val="0"/>
              </a:spcAft>
              <a:buClrTx/>
              <a:buFont typeface="+mj-lt"/>
              <a:buAutoNum type="arabicPeriod"/>
            </a:pPr>
            <a:r>
              <a:rPr lang="en-US" sz="1600" dirty="0"/>
              <a:t>The purpose of peer checking to help prevent error. </a:t>
            </a:r>
            <a:endParaRPr lang="en-US" altLang="en-US" sz="1400" dirty="0"/>
          </a:p>
          <a:p>
            <a:pPr lvl="1" eaLnBrk="1" hangingPunct="1">
              <a:spcBef>
                <a:spcPts val="600"/>
              </a:spcBef>
              <a:spcAft>
                <a:spcPts val="0"/>
              </a:spcAft>
              <a:buClrTx/>
              <a:buSzPct val="70000"/>
              <a:buFont typeface="+mj-lt"/>
              <a:buAutoNum type="alphaLcPeriod"/>
            </a:pPr>
            <a:r>
              <a:rPr lang="en-US" altLang="en-US" sz="1400" dirty="0"/>
              <a:t>True</a:t>
            </a:r>
          </a:p>
          <a:p>
            <a:pPr lvl="1" eaLnBrk="1" hangingPunct="1">
              <a:spcBef>
                <a:spcPts val="600"/>
              </a:spcBef>
              <a:spcAft>
                <a:spcPts val="0"/>
              </a:spcAft>
              <a:buClrTx/>
              <a:buSzPct val="70000"/>
              <a:buFont typeface="+mj-lt"/>
              <a:buAutoNum type="alphaLcPeriod"/>
            </a:pPr>
            <a:r>
              <a:rPr lang="en-US" altLang="en-US" sz="1400" dirty="0"/>
              <a:t>False</a:t>
            </a:r>
          </a:p>
          <a:p>
            <a:pPr marL="0" indent="0">
              <a:buClrTx/>
              <a:buNone/>
            </a:pPr>
            <a:endParaRPr lang="en-US" sz="2000" dirty="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2" name="Rounded Rectangle 1"/>
          <p:cNvSpPr/>
          <p:nvPr/>
        </p:nvSpPr>
        <p:spPr bwMode="auto">
          <a:xfrm>
            <a:off x="685800" y="2147453"/>
            <a:ext cx="990600" cy="305933"/>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2" name="Rounded Rectangle 11"/>
          <p:cNvSpPr/>
          <p:nvPr/>
        </p:nvSpPr>
        <p:spPr bwMode="auto">
          <a:xfrm>
            <a:off x="778605" y="4880097"/>
            <a:ext cx="990600" cy="302143"/>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3" name="Rounded Rectangle 12"/>
          <p:cNvSpPr/>
          <p:nvPr/>
        </p:nvSpPr>
        <p:spPr bwMode="auto">
          <a:xfrm>
            <a:off x="778605" y="3833014"/>
            <a:ext cx="1174020" cy="361257"/>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5" name="Slide Number Placeholder 3">
            <a:extLst>
              <a:ext uri="{FF2B5EF4-FFF2-40B4-BE49-F238E27FC236}">
                <a16:creationId xmlns:a16="http://schemas.microsoft.com/office/drawing/2014/main" id="{6E6A2F5D-24E0-42F7-8A9B-A882FF146CFF}"/>
              </a:ext>
            </a:extLst>
          </p:cNvPr>
          <p:cNvSpPr>
            <a:spLocks noGrp="1"/>
          </p:cNvSpPr>
          <p:nvPr>
            <p:ph type="sldNum" sz="quarter" idx="4"/>
          </p:nvPr>
        </p:nvSpPr>
        <p:spPr>
          <a:xfrm>
            <a:off x="7604911" y="6328376"/>
            <a:ext cx="1358020" cy="365125"/>
          </a:xfrm>
        </p:spPr>
        <p:txBody>
          <a:bodyPr/>
          <a:lstStyle/>
          <a:p>
            <a:r>
              <a:rPr lang="en-US" dirty="0"/>
              <a:t>2-12</a:t>
            </a:r>
          </a:p>
        </p:txBody>
      </p:sp>
    </p:spTree>
    <p:extLst>
      <p:ext uri="{BB962C8B-B14F-4D97-AF65-F5344CB8AC3E}">
        <p14:creationId xmlns:p14="http://schemas.microsoft.com/office/powerpoint/2010/main" val="1393295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fade">
                                      <p:cBhvr>
                                        <p:cTn id="25" dur="500"/>
                                        <p:tgtEl>
                                          <p:spTgt spid="5">
                                            <p:txEl>
                                              <p:pRg st="3" end="3"/>
                                            </p:txEl>
                                          </p:spTgt>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fade">
                                      <p:cBhvr>
                                        <p:cTn id="29" dur="500"/>
                                        <p:tgtEl>
                                          <p:spTgt spid="5">
                                            <p:txEl>
                                              <p:pRg st="4" end="4"/>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Effect transition="in" filter="fade">
                                      <p:cBhvr>
                                        <p:cTn id="33" dur="500"/>
                                        <p:tgtEl>
                                          <p:spTgt spid="5">
                                            <p:txEl>
                                              <p:pRg st="5" end="5"/>
                                            </p:txEl>
                                          </p:spTgt>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5">
                                            <p:txEl>
                                              <p:pRg st="7" end="7"/>
                                            </p:txEl>
                                          </p:spTgt>
                                        </p:tgtEl>
                                        <p:attrNameLst>
                                          <p:attrName>style.visibility</p:attrName>
                                        </p:attrNameLst>
                                      </p:cBhvr>
                                      <p:to>
                                        <p:strVal val="visible"/>
                                      </p:to>
                                    </p:set>
                                    <p:animEffect transition="in" filter="fade">
                                      <p:cBhvr>
                                        <p:cTn id="41" dur="500"/>
                                        <p:tgtEl>
                                          <p:spTgt spid="5">
                                            <p:txEl>
                                              <p:pRg st="7" end="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
                                            <p:txEl>
                                              <p:pRg st="8" end="8"/>
                                            </p:txEl>
                                          </p:spTgt>
                                        </p:tgtEl>
                                        <p:attrNameLst>
                                          <p:attrName>style.visibility</p:attrName>
                                        </p:attrNameLst>
                                      </p:cBhvr>
                                      <p:to>
                                        <p:strVal val="visible"/>
                                      </p:to>
                                    </p:set>
                                    <p:animEffect transition="in" filter="fade">
                                      <p:cBhvr>
                                        <p:cTn id="51" dur="500"/>
                                        <p:tgtEl>
                                          <p:spTgt spid="5">
                                            <p:txEl>
                                              <p:pRg st="8" end="8"/>
                                            </p:txEl>
                                          </p:spTgt>
                                        </p:tgtEl>
                                      </p:cBhvr>
                                    </p:animEffect>
                                  </p:childTnLst>
                                </p:cTn>
                              </p:par>
                            </p:childTnLst>
                          </p:cTn>
                        </p:par>
                        <p:par>
                          <p:cTn id="52" fill="hold">
                            <p:stCondLst>
                              <p:cond delay="500"/>
                            </p:stCondLst>
                            <p:childTnLst>
                              <p:par>
                                <p:cTn id="53" presetID="10" presetClass="entr" presetSubtype="0" fill="hold" nodeType="afterEffect">
                                  <p:stCondLst>
                                    <p:cond delay="0"/>
                                  </p:stCondLst>
                                  <p:childTnLst>
                                    <p:set>
                                      <p:cBhvr>
                                        <p:cTn id="54" dur="1" fill="hold">
                                          <p:stCondLst>
                                            <p:cond delay="0"/>
                                          </p:stCondLst>
                                        </p:cTn>
                                        <p:tgtEl>
                                          <p:spTgt spid="5">
                                            <p:txEl>
                                              <p:pRg st="9" end="9"/>
                                            </p:txEl>
                                          </p:spTgt>
                                        </p:tgtEl>
                                        <p:attrNameLst>
                                          <p:attrName>style.visibility</p:attrName>
                                        </p:attrNameLst>
                                      </p:cBhvr>
                                      <p:to>
                                        <p:strVal val="visible"/>
                                      </p:to>
                                    </p:set>
                                    <p:animEffect transition="in" filter="fade">
                                      <p:cBhvr>
                                        <p:cTn id="55" dur="500"/>
                                        <p:tgtEl>
                                          <p:spTgt spid="5">
                                            <p:txEl>
                                              <p:pRg st="9" end="9"/>
                                            </p:txEl>
                                          </p:spTgt>
                                        </p:tgtEl>
                                      </p:cBhvr>
                                    </p:animEffect>
                                  </p:childTnLst>
                                </p:cTn>
                              </p:par>
                            </p:childTnLst>
                          </p:cTn>
                        </p:par>
                        <p:par>
                          <p:cTn id="56" fill="hold">
                            <p:stCondLst>
                              <p:cond delay="1000"/>
                            </p:stCondLst>
                            <p:childTnLst>
                              <p:par>
                                <p:cTn id="57" presetID="10" presetClass="entr" presetSubtype="0" fill="hold" nodeType="afterEffect">
                                  <p:stCondLst>
                                    <p:cond delay="0"/>
                                  </p:stCondLst>
                                  <p:childTnLst>
                                    <p:set>
                                      <p:cBhvr>
                                        <p:cTn id="58" dur="1" fill="hold">
                                          <p:stCondLst>
                                            <p:cond delay="0"/>
                                          </p:stCondLst>
                                        </p:cTn>
                                        <p:tgtEl>
                                          <p:spTgt spid="5">
                                            <p:txEl>
                                              <p:pRg st="10" end="10"/>
                                            </p:txEl>
                                          </p:spTgt>
                                        </p:tgtEl>
                                        <p:attrNameLst>
                                          <p:attrName>style.visibility</p:attrName>
                                        </p:attrNameLst>
                                      </p:cBhvr>
                                      <p:to>
                                        <p:strVal val="visible"/>
                                      </p:to>
                                    </p:set>
                                    <p:animEffect transition="in" filter="fade">
                                      <p:cBhvr>
                                        <p:cTn id="59" dur="500"/>
                                        <p:tgtEl>
                                          <p:spTgt spid="5">
                                            <p:txEl>
                                              <p:pRg st="10" end="1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F3E16-A1A1-49C2-80B9-55A009610663}"/>
              </a:ext>
            </a:extLst>
          </p:cNvPr>
          <p:cNvSpPr>
            <a:spLocks noGrp="1"/>
          </p:cNvSpPr>
          <p:nvPr>
            <p:ph type="ctrTitle"/>
          </p:nvPr>
        </p:nvSpPr>
        <p:spPr/>
        <p:txBody>
          <a:bodyPr/>
          <a:lstStyle/>
          <a:p>
            <a:r>
              <a:rPr lang="en-US" dirty="0"/>
              <a:t>Section One</a:t>
            </a:r>
          </a:p>
        </p:txBody>
      </p:sp>
      <p:sp>
        <p:nvSpPr>
          <p:cNvPr id="3" name="Subtitle 2">
            <a:extLst>
              <a:ext uri="{FF2B5EF4-FFF2-40B4-BE49-F238E27FC236}">
                <a16:creationId xmlns:a16="http://schemas.microsoft.com/office/drawing/2014/main" id="{7997551C-3FE8-4EDC-9F11-50B835B58850}"/>
              </a:ext>
            </a:extLst>
          </p:cNvPr>
          <p:cNvSpPr>
            <a:spLocks noGrp="1"/>
          </p:cNvSpPr>
          <p:nvPr>
            <p:ph type="subTitle" idx="1"/>
          </p:nvPr>
        </p:nvSpPr>
        <p:spPr/>
        <p:txBody>
          <a:bodyPr/>
          <a:lstStyle/>
          <a:p>
            <a:r>
              <a:rPr lang="en-US" dirty="0"/>
              <a:t>Questioning Attitude</a:t>
            </a:r>
          </a:p>
        </p:txBody>
      </p:sp>
      <p:sp>
        <p:nvSpPr>
          <p:cNvPr id="4" name="Slide Number Placeholder 3">
            <a:extLst>
              <a:ext uri="{FF2B5EF4-FFF2-40B4-BE49-F238E27FC236}">
                <a16:creationId xmlns:a16="http://schemas.microsoft.com/office/drawing/2014/main" id="{15797983-2359-443C-A5E1-1E665ABB634A}"/>
              </a:ext>
            </a:extLst>
          </p:cNvPr>
          <p:cNvSpPr>
            <a:spLocks noGrp="1"/>
          </p:cNvSpPr>
          <p:nvPr>
            <p:ph type="sldNum" sz="quarter" idx="12"/>
          </p:nvPr>
        </p:nvSpPr>
        <p:spPr/>
        <p:txBody>
          <a:bodyPr/>
          <a:lstStyle/>
          <a:p>
            <a:r>
              <a:rPr lang="en-US" dirty="0"/>
              <a:t>1-</a:t>
            </a:r>
            <a:fld id="{69FC259D-ABDE-484D-B6E2-8A25AA6113E9}" type="slidenum">
              <a:rPr lang="en-US" smtClean="0"/>
              <a:pPr/>
              <a:t>3</a:t>
            </a:fld>
            <a:endParaRPr lang="en-US" dirty="0"/>
          </a:p>
        </p:txBody>
      </p:sp>
      <p:sp>
        <p:nvSpPr>
          <p:cNvPr id="5" name="Text Placeholder 4">
            <a:extLst>
              <a:ext uri="{FF2B5EF4-FFF2-40B4-BE49-F238E27FC236}">
                <a16:creationId xmlns:a16="http://schemas.microsoft.com/office/drawing/2014/main" id="{F66FA0AA-9C7E-4680-A3EA-69E824B7E99D}"/>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241808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B8B97-5896-477E-9D59-7BFEB0EEFA7F}"/>
              </a:ext>
            </a:extLst>
          </p:cNvPr>
          <p:cNvSpPr>
            <a:spLocks noGrp="1"/>
          </p:cNvSpPr>
          <p:nvPr>
            <p:ph type="ctrTitle"/>
          </p:nvPr>
        </p:nvSpPr>
        <p:spPr/>
        <p:txBody>
          <a:bodyPr/>
          <a:lstStyle/>
          <a:p>
            <a:r>
              <a:rPr lang="en-US" dirty="0"/>
              <a:t>Section Three</a:t>
            </a:r>
          </a:p>
        </p:txBody>
      </p:sp>
      <p:sp>
        <p:nvSpPr>
          <p:cNvPr id="3" name="Subtitle 2">
            <a:extLst>
              <a:ext uri="{FF2B5EF4-FFF2-40B4-BE49-F238E27FC236}">
                <a16:creationId xmlns:a16="http://schemas.microsoft.com/office/drawing/2014/main" id="{171E7BEE-57B1-4E47-BB73-0892A624BAEF}"/>
              </a:ext>
            </a:extLst>
          </p:cNvPr>
          <p:cNvSpPr>
            <a:spLocks noGrp="1"/>
          </p:cNvSpPr>
          <p:nvPr>
            <p:ph type="subTitle" idx="1"/>
          </p:nvPr>
        </p:nvSpPr>
        <p:spPr/>
        <p:txBody>
          <a:bodyPr/>
          <a:lstStyle/>
          <a:p>
            <a:r>
              <a:rPr lang="en-US" dirty="0"/>
              <a:t>Stop Work Authority</a:t>
            </a:r>
          </a:p>
        </p:txBody>
      </p:sp>
      <p:sp>
        <p:nvSpPr>
          <p:cNvPr id="4" name="Slide Number Placeholder 3">
            <a:extLst>
              <a:ext uri="{FF2B5EF4-FFF2-40B4-BE49-F238E27FC236}">
                <a16:creationId xmlns:a16="http://schemas.microsoft.com/office/drawing/2014/main" id="{126C6486-C04E-4998-BBE3-36DB53DD4970}"/>
              </a:ext>
            </a:extLst>
          </p:cNvPr>
          <p:cNvSpPr>
            <a:spLocks noGrp="1"/>
          </p:cNvSpPr>
          <p:nvPr>
            <p:ph type="sldNum" sz="quarter" idx="12"/>
          </p:nvPr>
        </p:nvSpPr>
        <p:spPr/>
        <p:txBody>
          <a:bodyPr/>
          <a:lstStyle/>
          <a:p>
            <a:r>
              <a:rPr lang="en-US" dirty="0"/>
              <a:t>3-1</a:t>
            </a:r>
          </a:p>
        </p:txBody>
      </p:sp>
      <p:sp>
        <p:nvSpPr>
          <p:cNvPr id="5" name="Text Placeholder 4">
            <a:extLst>
              <a:ext uri="{FF2B5EF4-FFF2-40B4-BE49-F238E27FC236}">
                <a16:creationId xmlns:a16="http://schemas.microsoft.com/office/drawing/2014/main" id="{3EB246C3-EED5-4C5B-9FFA-DA0FEE73F197}"/>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2154720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A58077-A991-481A-AA4D-7379890F088E}"/>
              </a:ext>
            </a:extLst>
          </p:cNvPr>
          <p:cNvSpPr>
            <a:spLocks noGrp="1"/>
          </p:cNvSpPr>
          <p:nvPr>
            <p:ph type="sldNum" sz="quarter" idx="12"/>
          </p:nvPr>
        </p:nvSpPr>
        <p:spPr/>
        <p:txBody>
          <a:bodyPr/>
          <a:lstStyle/>
          <a:p>
            <a:r>
              <a:rPr lang="en-US" dirty="0"/>
              <a:t>3-2</a:t>
            </a:r>
          </a:p>
        </p:txBody>
      </p:sp>
      <p:pic>
        <p:nvPicPr>
          <p:cNvPr id="3" name="Picture 2">
            <a:extLst>
              <a:ext uri="{FF2B5EF4-FFF2-40B4-BE49-F238E27FC236}">
                <a16:creationId xmlns:a16="http://schemas.microsoft.com/office/drawing/2014/main" id="{EF64305E-4983-4AE9-B88E-EFC5FF1E407E}"/>
              </a:ext>
            </a:extLst>
          </p:cNvPr>
          <p:cNvPicPr>
            <a:picLocks noChangeAspect="1"/>
          </p:cNvPicPr>
          <p:nvPr/>
        </p:nvPicPr>
        <p:blipFill>
          <a:blip r:embed="rId3"/>
          <a:stretch>
            <a:fillRect/>
          </a:stretch>
        </p:blipFill>
        <p:spPr>
          <a:xfrm>
            <a:off x="181069" y="164499"/>
            <a:ext cx="8781862" cy="6203027"/>
          </a:xfrm>
          <a:prstGeom prst="rect">
            <a:avLst/>
          </a:prstGeom>
        </p:spPr>
      </p:pic>
    </p:spTree>
    <p:extLst>
      <p:ext uri="{BB962C8B-B14F-4D97-AF65-F5344CB8AC3E}">
        <p14:creationId xmlns:p14="http://schemas.microsoft.com/office/powerpoint/2010/main" val="1832542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15F8F-52B8-4949-82B2-C1B0FE55B1E0}"/>
              </a:ext>
            </a:extLst>
          </p:cNvPr>
          <p:cNvSpPr>
            <a:spLocks noGrp="1"/>
          </p:cNvSpPr>
          <p:nvPr>
            <p:ph type="title"/>
          </p:nvPr>
        </p:nvSpPr>
        <p:spPr/>
        <p:txBody>
          <a:bodyPr/>
          <a:lstStyle/>
          <a:p>
            <a:r>
              <a:rPr lang="en-US" dirty="0"/>
              <a:t>Stop work-6 Simple Steps</a:t>
            </a:r>
          </a:p>
        </p:txBody>
      </p:sp>
      <p:sp>
        <p:nvSpPr>
          <p:cNvPr id="3" name="Content Placeholder 2">
            <a:extLst>
              <a:ext uri="{FF2B5EF4-FFF2-40B4-BE49-F238E27FC236}">
                <a16:creationId xmlns:a16="http://schemas.microsoft.com/office/drawing/2014/main" id="{87B3D9B2-5A6A-4D01-B77A-CF054BB02D02}"/>
              </a:ext>
            </a:extLst>
          </p:cNvPr>
          <p:cNvSpPr>
            <a:spLocks noGrp="1"/>
          </p:cNvSpPr>
          <p:nvPr>
            <p:ph sz="half" idx="1"/>
          </p:nvPr>
        </p:nvSpPr>
        <p:spPr>
          <a:xfrm>
            <a:off x="457200" y="1729946"/>
            <a:ext cx="4057650" cy="4447017"/>
          </a:xfrm>
        </p:spPr>
        <p:txBody>
          <a:bodyPr/>
          <a:lstStyle/>
          <a:p>
            <a:pPr marL="514350" indent="-514350">
              <a:lnSpc>
                <a:spcPct val="100000"/>
              </a:lnSpc>
              <a:spcAft>
                <a:spcPts val="600"/>
              </a:spcAft>
              <a:buSzPct val="70000"/>
              <a:buFont typeface="+mj-lt"/>
              <a:buAutoNum type="arabicPeriod"/>
            </a:pPr>
            <a:r>
              <a:rPr lang="en-US" sz="3200" b="0" dirty="0"/>
              <a:t>Stop</a:t>
            </a:r>
          </a:p>
          <a:p>
            <a:pPr marL="514350" indent="-514350">
              <a:lnSpc>
                <a:spcPct val="100000"/>
              </a:lnSpc>
              <a:spcAft>
                <a:spcPts val="600"/>
              </a:spcAft>
              <a:buSzPct val="70000"/>
              <a:buFont typeface="+mj-lt"/>
              <a:buAutoNum type="arabicPeriod"/>
            </a:pPr>
            <a:r>
              <a:rPr lang="en-US" sz="3200" b="0" dirty="0"/>
              <a:t>Notify</a:t>
            </a:r>
          </a:p>
          <a:p>
            <a:pPr marL="514350" indent="-514350">
              <a:lnSpc>
                <a:spcPct val="100000"/>
              </a:lnSpc>
              <a:spcAft>
                <a:spcPts val="600"/>
              </a:spcAft>
              <a:buSzPct val="70000"/>
              <a:buFont typeface="+mj-lt"/>
              <a:buAutoNum type="arabicPeriod"/>
            </a:pPr>
            <a:r>
              <a:rPr lang="en-US" sz="3200" b="0" dirty="0"/>
              <a:t>Investigate</a:t>
            </a:r>
          </a:p>
          <a:p>
            <a:pPr marL="514350" indent="-514350">
              <a:lnSpc>
                <a:spcPct val="100000"/>
              </a:lnSpc>
              <a:spcAft>
                <a:spcPts val="600"/>
              </a:spcAft>
              <a:buSzPct val="70000"/>
              <a:buFont typeface="+mj-lt"/>
              <a:buAutoNum type="arabicPeriod"/>
            </a:pPr>
            <a:r>
              <a:rPr lang="en-US" sz="3200" b="0" dirty="0"/>
              <a:t>Correct</a:t>
            </a:r>
          </a:p>
          <a:p>
            <a:pPr marL="514350" indent="-514350">
              <a:lnSpc>
                <a:spcPct val="100000"/>
              </a:lnSpc>
              <a:spcAft>
                <a:spcPts val="600"/>
              </a:spcAft>
              <a:buSzPct val="70000"/>
              <a:buFont typeface="+mj-lt"/>
              <a:buAutoNum type="arabicPeriod"/>
            </a:pPr>
            <a:r>
              <a:rPr lang="en-US" sz="3200" b="0" dirty="0"/>
              <a:t>Resume Work</a:t>
            </a:r>
          </a:p>
          <a:p>
            <a:pPr marL="514350" indent="-514350">
              <a:lnSpc>
                <a:spcPct val="100000"/>
              </a:lnSpc>
              <a:spcAft>
                <a:spcPts val="600"/>
              </a:spcAft>
              <a:buSzPct val="70000"/>
              <a:buFont typeface="+mj-lt"/>
              <a:buAutoNum type="arabicPeriod"/>
            </a:pPr>
            <a:r>
              <a:rPr lang="en-US" sz="3200" b="0" dirty="0"/>
              <a:t>Follow Up</a:t>
            </a:r>
          </a:p>
        </p:txBody>
      </p:sp>
      <p:sp>
        <p:nvSpPr>
          <p:cNvPr id="5" name="Slide Number Placeholder 4">
            <a:extLst>
              <a:ext uri="{FF2B5EF4-FFF2-40B4-BE49-F238E27FC236}">
                <a16:creationId xmlns:a16="http://schemas.microsoft.com/office/drawing/2014/main" id="{11027670-7B35-484F-8DFF-B577929C6381}"/>
              </a:ext>
            </a:extLst>
          </p:cNvPr>
          <p:cNvSpPr>
            <a:spLocks noGrp="1"/>
          </p:cNvSpPr>
          <p:nvPr>
            <p:ph type="sldNum" sz="quarter" idx="4"/>
          </p:nvPr>
        </p:nvSpPr>
        <p:spPr/>
        <p:txBody>
          <a:bodyPr/>
          <a:lstStyle/>
          <a:p>
            <a:r>
              <a:rPr lang="en-US" dirty="0"/>
              <a:t>3-3</a:t>
            </a:r>
          </a:p>
        </p:txBody>
      </p:sp>
      <p:pic>
        <p:nvPicPr>
          <p:cNvPr id="9" name="Content Placeholder 8">
            <a:extLst>
              <a:ext uri="{FF2B5EF4-FFF2-40B4-BE49-F238E27FC236}">
                <a16:creationId xmlns:a16="http://schemas.microsoft.com/office/drawing/2014/main" id="{E696E216-F41E-41C2-9DF3-FA9622A3F916}"/>
              </a:ext>
            </a:extLst>
          </p:cNvPr>
          <p:cNvPicPr>
            <a:picLocks noGrp="1" noChangeAspect="1"/>
          </p:cNvPicPr>
          <p:nvPr>
            <p:ph sz="half" idx="2"/>
          </p:nvPr>
        </p:nvPicPr>
        <p:blipFill>
          <a:blip r:embed="rId3"/>
          <a:stretch>
            <a:fillRect/>
          </a:stretch>
        </p:blipFill>
        <p:spPr>
          <a:xfrm>
            <a:off x="4629152" y="1841533"/>
            <a:ext cx="4057650" cy="4057650"/>
          </a:xfrm>
          <a:prstGeom prst="rect">
            <a:avLst/>
          </a:prstGeom>
        </p:spPr>
      </p:pic>
    </p:spTree>
    <p:extLst>
      <p:ext uri="{BB962C8B-B14F-4D97-AF65-F5344CB8AC3E}">
        <p14:creationId xmlns:p14="http://schemas.microsoft.com/office/powerpoint/2010/main" val="1926344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15F8F-52B8-4949-82B2-C1B0FE55B1E0}"/>
              </a:ext>
            </a:extLst>
          </p:cNvPr>
          <p:cNvSpPr>
            <a:spLocks noGrp="1"/>
          </p:cNvSpPr>
          <p:nvPr>
            <p:ph type="title"/>
          </p:nvPr>
        </p:nvSpPr>
        <p:spPr/>
        <p:txBody>
          <a:bodyPr/>
          <a:lstStyle/>
          <a:p>
            <a:r>
              <a:rPr lang="en-US" dirty="0"/>
              <a:t>1.  stop</a:t>
            </a:r>
          </a:p>
        </p:txBody>
      </p:sp>
      <p:sp>
        <p:nvSpPr>
          <p:cNvPr id="3" name="Content Placeholder 2">
            <a:extLst>
              <a:ext uri="{FF2B5EF4-FFF2-40B4-BE49-F238E27FC236}">
                <a16:creationId xmlns:a16="http://schemas.microsoft.com/office/drawing/2014/main" id="{87B3D9B2-5A6A-4D01-B77A-CF054BB02D02}"/>
              </a:ext>
            </a:extLst>
          </p:cNvPr>
          <p:cNvSpPr>
            <a:spLocks noGrp="1"/>
          </p:cNvSpPr>
          <p:nvPr>
            <p:ph sz="half" idx="1"/>
          </p:nvPr>
        </p:nvSpPr>
        <p:spPr/>
        <p:txBody>
          <a:bodyPr/>
          <a:lstStyle/>
          <a:p>
            <a:pPr marL="0" indent="0">
              <a:spcAft>
                <a:spcPts val="1200"/>
              </a:spcAft>
              <a:buNone/>
            </a:pPr>
            <a:r>
              <a:rPr lang="en-US" b="0" dirty="0"/>
              <a:t>Conditions indicate that there is may be a serious and/or imminent danger</a:t>
            </a:r>
          </a:p>
          <a:p>
            <a:pPr lvl="1">
              <a:spcAft>
                <a:spcPts val="1200"/>
              </a:spcAft>
            </a:pPr>
            <a:r>
              <a:rPr lang="en-US" b="0" dirty="0"/>
              <a:t>Coordinate with supervisor (if available)</a:t>
            </a:r>
          </a:p>
          <a:p>
            <a:pPr lvl="1">
              <a:spcAft>
                <a:spcPts val="1200"/>
              </a:spcAft>
            </a:pPr>
            <a:r>
              <a:rPr lang="en-US" b="0" dirty="0"/>
              <a:t>Must clearly identify the need and the intent</a:t>
            </a:r>
          </a:p>
          <a:p>
            <a:pPr lvl="1">
              <a:spcAft>
                <a:spcPts val="1200"/>
              </a:spcAft>
            </a:pPr>
            <a:r>
              <a:rPr lang="en-US" b="0" dirty="0"/>
              <a:t>Must be a collaborative effort</a:t>
            </a:r>
          </a:p>
          <a:p>
            <a:pPr lvl="1">
              <a:spcAft>
                <a:spcPts val="1200"/>
              </a:spcAft>
            </a:pPr>
            <a:r>
              <a:rPr lang="en-US" b="0" dirty="0"/>
              <a:t>Not combative</a:t>
            </a:r>
          </a:p>
        </p:txBody>
      </p:sp>
      <p:pic>
        <p:nvPicPr>
          <p:cNvPr id="6" name="Content Placeholder 5">
            <a:extLst>
              <a:ext uri="{FF2B5EF4-FFF2-40B4-BE49-F238E27FC236}">
                <a16:creationId xmlns:a16="http://schemas.microsoft.com/office/drawing/2014/main" id="{3F9891F3-0EED-427D-A545-64BB968A9F8C}"/>
              </a:ext>
            </a:extLst>
          </p:cNvPr>
          <p:cNvPicPr>
            <a:picLocks noGrp="1" noChangeAspect="1"/>
          </p:cNvPicPr>
          <p:nvPr>
            <p:ph sz="half" idx="2"/>
          </p:nvPr>
        </p:nvPicPr>
        <p:blipFill>
          <a:blip r:embed="rId3"/>
          <a:stretch>
            <a:fillRect/>
          </a:stretch>
        </p:blipFill>
        <p:spPr>
          <a:xfrm>
            <a:off x="5055576" y="1862259"/>
            <a:ext cx="3068515" cy="3068515"/>
          </a:xfrm>
          <a:prstGeom prst="rect">
            <a:avLst/>
          </a:prstGeom>
        </p:spPr>
      </p:pic>
      <p:sp>
        <p:nvSpPr>
          <p:cNvPr id="5" name="Slide Number Placeholder 4">
            <a:extLst>
              <a:ext uri="{FF2B5EF4-FFF2-40B4-BE49-F238E27FC236}">
                <a16:creationId xmlns:a16="http://schemas.microsoft.com/office/drawing/2014/main" id="{11027670-7B35-484F-8DFF-B577929C6381}"/>
              </a:ext>
            </a:extLst>
          </p:cNvPr>
          <p:cNvSpPr>
            <a:spLocks noGrp="1"/>
          </p:cNvSpPr>
          <p:nvPr>
            <p:ph type="sldNum" sz="quarter" idx="4"/>
          </p:nvPr>
        </p:nvSpPr>
        <p:spPr/>
        <p:txBody>
          <a:bodyPr/>
          <a:lstStyle/>
          <a:p>
            <a:r>
              <a:rPr lang="en-US" dirty="0"/>
              <a:t>3-4</a:t>
            </a:r>
          </a:p>
        </p:txBody>
      </p:sp>
    </p:spTree>
    <p:extLst>
      <p:ext uri="{BB962C8B-B14F-4D97-AF65-F5344CB8AC3E}">
        <p14:creationId xmlns:p14="http://schemas.microsoft.com/office/powerpoint/2010/main" val="1095475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15F8F-52B8-4949-82B2-C1B0FE55B1E0}"/>
              </a:ext>
            </a:extLst>
          </p:cNvPr>
          <p:cNvSpPr>
            <a:spLocks noGrp="1"/>
          </p:cNvSpPr>
          <p:nvPr>
            <p:ph type="title"/>
          </p:nvPr>
        </p:nvSpPr>
        <p:spPr/>
        <p:txBody>
          <a:bodyPr/>
          <a:lstStyle/>
          <a:p>
            <a:r>
              <a:rPr lang="en-US" dirty="0"/>
              <a:t>2.  notify</a:t>
            </a:r>
          </a:p>
        </p:txBody>
      </p:sp>
      <p:sp>
        <p:nvSpPr>
          <p:cNvPr id="3" name="Content Placeholder 2">
            <a:extLst>
              <a:ext uri="{FF2B5EF4-FFF2-40B4-BE49-F238E27FC236}">
                <a16:creationId xmlns:a16="http://schemas.microsoft.com/office/drawing/2014/main" id="{87B3D9B2-5A6A-4D01-B77A-CF054BB02D02}"/>
              </a:ext>
            </a:extLst>
          </p:cNvPr>
          <p:cNvSpPr>
            <a:spLocks noGrp="1"/>
          </p:cNvSpPr>
          <p:nvPr>
            <p:ph sz="half" idx="1"/>
          </p:nvPr>
        </p:nvSpPr>
        <p:spPr>
          <a:xfrm>
            <a:off x="457200" y="1562100"/>
            <a:ext cx="4534930" cy="4614863"/>
          </a:xfrm>
        </p:spPr>
        <p:txBody>
          <a:bodyPr/>
          <a:lstStyle/>
          <a:p>
            <a:pPr marL="0" indent="0">
              <a:spcAft>
                <a:spcPts val="1200"/>
              </a:spcAft>
              <a:buNone/>
            </a:pPr>
            <a:r>
              <a:rPr lang="en-US" b="0" dirty="0"/>
              <a:t>Whom?</a:t>
            </a:r>
          </a:p>
          <a:p>
            <a:pPr lvl="1">
              <a:spcAft>
                <a:spcPts val="1200"/>
              </a:spcAft>
            </a:pPr>
            <a:r>
              <a:rPr lang="en-US" b="0" dirty="0"/>
              <a:t>Affected worker(s)</a:t>
            </a:r>
          </a:p>
          <a:p>
            <a:pPr lvl="1">
              <a:spcAft>
                <a:spcPts val="1200"/>
              </a:spcAft>
            </a:pPr>
            <a:r>
              <a:rPr lang="en-US" b="0" dirty="0"/>
              <a:t>Supervision</a:t>
            </a:r>
          </a:p>
          <a:p>
            <a:pPr marL="0" indent="0">
              <a:spcAft>
                <a:spcPts val="1200"/>
              </a:spcAft>
              <a:buNone/>
            </a:pPr>
            <a:r>
              <a:rPr lang="en-US" b="0" dirty="0"/>
              <a:t>About What?</a:t>
            </a:r>
          </a:p>
          <a:p>
            <a:pPr lvl="1">
              <a:spcAft>
                <a:spcPts val="1200"/>
              </a:spcAft>
            </a:pPr>
            <a:r>
              <a:rPr lang="en-US" b="0" dirty="0"/>
              <a:t>Why stop work is deemed necessary</a:t>
            </a:r>
          </a:p>
          <a:p>
            <a:pPr lvl="1">
              <a:spcAft>
                <a:spcPts val="1200"/>
              </a:spcAft>
            </a:pPr>
            <a:r>
              <a:rPr lang="en-US" b="0" dirty="0"/>
              <a:t>Make the area as safe as possible</a:t>
            </a:r>
          </a:p>
          <a:p>
            <a:pPr lvl="1">
              <a:spcAft>
                <a:spcPts val="1200"/>
              </a:spcAft>
            </a:pPr>
            <a:r>
              <a:rPr lang="en-US" b="0" dirty="0"/>
              <a:t>If needed, remove affected personnel</a:t>
            </a:r>
          </a:p>
          <a:p>
            <a:pPr>
              <a:spcAft>
                <a:spcPts val="1200"/>
              </a:spcAft>
            </a:pPr>
            <a:endParaRPr lang="en-US" dirty="0"/>
          </a:p>
        </p:txBody>
      </p:sp>
      <p:pic>
        <p:nvPicPr>
          <p:cNvPr id="6" name="Content Placeholder 5">
            <a:extLst>
              <a:ext uri="{FF2B5EF4-FFF2-40B4-BE49-F238E27FC236}">
                <a16:creationId xmlns:a16="http://schemas.microsoft.com/office/drawing/2014/main" id="{4A7D59B2-9200-4110-8FDB-B1C3EB65B762}"/>
              </a:ext>
            </a:extLst>
          </p:cNvPr>
          <p:cNvPicPr>
            <a:picLocks noGrp="1" noChangeAspect="1"/>
          </p:cNvPicPr>
          <p:nvPr>
            <p:ph sz="half" idx="2"/>
          </p:nvPr>
        </p:nvPicPr>
        <p:blipFill>
          <a:blip r:embed="rId3">
            <a:clrChange>
              <a:clrFrom>
                <a:srgbClr val="000000"/>
              </a:clrFrom>
              <a:clrTo>
                <a:srgbClr val="000000">
                  <a:alpha val="0"/>
                </a:srgbClr>
              </a:clrTo>
            </a:clrChange>
          </a:blip>
          <a:stretch>
            <a:fillRect/>
          </a:stretch>
        </p:blipFill>
        <p:spPr>
          <a:xfrm>
            <a:off x="5298831" y="1985048"/>
            <a:ext cx="3094891" cy="3094891"/>
          </a:xfrm>
          <a:prstGeom prst="rect">
            <a:avLst/>
          </a:prstGeom>
        </p:spPr>
      </p:pic>
      <p:sp>
        <p:nvSpPr>
          <p:cNvPr id="5" name="Slide Number Placeholder 4">
            <a:extLst>
              <a:ext uri="{FF2B5EF4-FFF2-40B4-BE49-F238E27FC236}">
                <a16:creationId xmlns:a16="http://schemas.microsoft.com/office/drawing/2014/main" id="{11027670-7B35-484F-8DFF-B577929C6381}"/>
              </a:ext>
            </a:extLst>
          </p:cNvPr>
          <p:cNvSpPr>
            <a:spLocks noGrp="1"/>
          </p:cNvSpPr>
          <p:nvPr>
            <p:ph type="sldNum" sz="quarter" idx="4"/>
          </p:nvPr>
        </p:nvSpPr>
        <p:spPr/>
        <p:txBody>
          <a:bodyPr/>
          <a:lstStyle/>
          <a:p>
            <a:r>
              <a:rPr lang="en-US" dirty="0"/>
              <a:t>3-5</a:t>
            </a:r>
          </a:p>
        </p:txBody>
      </p:sp>
    </p:spTree>
    <p:extLst>
      <p:ext uri="{BB962C8B-B14F-4D97-AF65-F5344CB8AC3E}">
        <p14:creationId xmlns:p14="http://schemas.microsoft.com/office/powerpoint/2010/main" val="379825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15F8F-52B8-4949-82B2-C1B0FE55B1E0}"/>
              </a:ext>
            </a:extLst>
          </p:cNvPr>
          <p:cNvSpPr>
            <a:spLocks noGrp="1"/>
          </p:cNvSpPr>
          <p:nvPr>
            <p:ph type="title"/>
          </p:nvPr>
        </p:nvSpPr>
        <p:spPr/>
        <p:txBody>
          <a:bodyPr/>
          <a:lstStyle/>
          <a:p>
            <a:r>
              <a:rPr lang="en-US" dirty="0"/>
              <a:t>3.  investigate</a:t>
            </a:r>
          </a:p>
        </p:txBody>
      </p:sp>
      <p:sp>
        <p:nvSpPr>
          <p:cNvPr id="3" name="Content Placeholder 2">
            <a:extLst>
              <a:ext uri="{FF2B5EF4-FFF2-40B4-BE49-F238E27FC236}">
                <a16:creationId xmlns:a16="http://schemas.microsoft.com/office/drawing/2014/main" id="{87B3D9B2-5A6A-4D01-B77A-CF054BB02D02}"/>
              </a:ext>
            </a:extLst>
          </p:cNvPr>
          <p:cNvSpPr>
            <a:spLocks noGrp="1"/>
          </p:cNvSpPr>
          <p:nvPr>
            <p:ph sz="half" idx="1"/>
          </p:nvPr>
        </p:nvSpPr>
        <p:spPr/>
        <p:txBody>
          <a:bodyPr/>
          <a:lstStyle/>
          <a:p>
            <a:pPr marL="0" indent="0">
              <a:spcAft>
                <a:spcPts val="1200"/>
              </a:spcAft>
              <a:buNone/>
            </a:pPr>
            <a:r>
              <a:rPr lang="en-US" b="0" dirty="0"/>
              <a:t>Seek Understanding</a:t>
            </a:r>
          </a:p>
          <a:p>
            <a:pPr lvl="1">
              <a:spcAft>
                <a:spcPts val="1200"/>
              </a:spcAft>
            </a:pPr>
            <a:r>
              <a:rPr lang="en-US" b="0" dirty="0"/>
              <a:t>Why is the task being done that way?</a:t>
            </a:r>
          </a:p>
          <a:p>
            <a:pPr lvl="1">
              <a:spcAft>
                <a:spcPts val="1200"/>
              </a:spcAft>
            </a:pPr>
            <a:r>
              <a:rPr lang="en-US" b="0" dirty="0"/>
              <a:t>Is there no safer way?</a:t>
            </a:r>
          </a:p>
          <a:p>
            <a:pPr lvl="1">
              <a:spcAft>
                <a:spcPts val="1200"/>
              </a:spcAft>
            </a:pPr>
            <a:r>
              <a:rPr lang="en-US" b="0" dirty="0"/>
              <a:t>Is the “Stop Work” initiator missing key information?</a:t>
            </a:r>
          </a:p>
          <a:p>
            <a:pPr marL="0" indent="0">
              <a:spcAft>
                <a:spcPts val="1200"/>
              </a:spcAft>
              <a:buNone/>
            </a:pPr>
            <a:r>
              <a:rPr lang="en-US" b="0" dirty="0"/>
              <a:t>Seek Consensus</a:t>
            </a:r>
          </a:p>
          <a:p>
            <a:pPr lvl="1">
              <a:spcAft>
                <a:spcPts val="1200"/>
              </a:spcAft>
            </a:pPr>
            <a:r>
              <a:rPr lang="en-US" b="0" dirty="0"/>
              <a:t>Come to agreement of a safer way</a:t>
            </a:r>
          </a:p>
          <a:p>
            <a:pPr>
              <a:spcAft>
                <a:spcPts val="1200"/>
              </a:spcAft>
            </a:pPr>
            <a:endParaRPr lang="en-US" dirty="0"/>
          </a:p>
        </p:txBody>
      </p:sp>
      <p:sp>
        <p:nvSpPr>
          <p:cNvPr id="5" name="Slide Number Placeholder 4">
            <a:extLst>
              <a:ext uri="{FF2B5EF4-FFF2-40B4-BE49-F238E27FC236}">
                <a16:creationId xmlns:a16="http://schemas.microsoft.com/office/drawing/2014/main" id="{11027670-7B35-484F-8DFF-B577929C6381}"/>
              </a:ext>
            </a:extLst>
          </p:cNvPr>
          <p:cNvSpPr>
            <a:spLocks noGrp="1"/>
          </p:cNvSpPr>
          <p:nvPr>
            <p:ph type="sldNum" sz="quarter" idx="4"/>
          </p:nvPr>
        </p:nvSpPr>
        <p:spPr/>
        <p:txBody>
          <a:bodyPr/>
          <a:lstStyle/>
          <a:p>
            <a:r>
              <a:rPr lang="en-US" dirty="0"/>
              <a:t>3-6</a:t>
            </a:r>
          </a:p>
        </p:txBody>
      </p:sp>
      <p:pic>
        <p:nvPicPr>
          <p:cNvPr id="8" name="Content Placeholder 7">
            <a:extLst>
              <a:ext uri="{FF2B5EF4-FFF2-40B4-BE49-F238E27FC236}">
                <a16:creationId xmlns:a16="http://schemas.microsoft.com/office/drawing/2014/main" id="{E25B3C5E-5750-4F40-BA47-30B9A599EFC7}"/>
              </a:ext>
            </a:extLst>
          </p:cNvPr>
          <p:cNvPicPr>
            <a:picLocks noGrp="1" noChangeAspect="1"/>
          </p:cNvPicPr>
          <p:nvPr>
            <p:ph sz="half" idx="2"/>
          </p:nvPr>
        </p:nvPicPr>
        <p:blipFill>
          <a:blip r:embed="rId3">
            <a:clrChange>
              <a:clrFrom>
                <a:srgbClr val="FFFFFF"/>
              </a:clrFrom>
              <a:clrTo>
                <a:srgbClr val="FFFFFF">
                  <a:alpha val="0"/>
                </a:srgbClr>
              </a:clrTo>
            </a:clrChange>
          </a:blip>
          <a:stretch>
            <a:fillRect/>
          </a:stretch>
        </p:blipFill>
        <p:spPr>
          <a:xfrm>
            <a:off x="4138246" y="1887414"/>
            <a:ext cx="5005754" cy="3188677"/>
          </a:xfrm>
          <a:prstGeom prst="rect">
            <a:avLst/>
          </a:prstGeom>
        </p:spPr>
      </p:pic>
    </p:spTree>
    <p:extLst>
      <p:ext uri="{BB962C8B-B14F-4D97-AF65-F5344CB8AC3E}">
        <p14:creationId xmlns:p14="http://schemas.microsoft.com/office/powerpoint/2010/main" val="360023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15F8F-52B8-4949-82B2-C1B0FE55B1E0}"/>
              </a:ext>
            </a:extLst>
          </p:cNvPr>
          <p:cNvSpPr>
            <a:spLocks noGrp="1"/>
          </p:cNvSpPr>
          <p:nvPr>
            <p:ph type="title"/>
          </p:nvPr>
        </p:nvSpPr>
        <p:spPr/>
        <p:txBody>
          <a:bodyPr/>
          <a:lstStyle/>
          <a:p>
            <a:r>
              <a:rPr lang="en-US" dirty="0"/>
              <a:t>4.  correct</a:t>
            </a:r>
          </a:p>
        </p:txBody>
      </p:sp>
      <p:sp>
        <p:nvSpPr>
          <p:cNvPr id="3" name="Content Placeholder 2">
            <a:extLst>
              <a:ext uri="{FF2B5EF4-FFF2-40B4-BE49-F238E27FC236}">
                <a16:creationId xmlns:a16="http://schemas.microsoft.com/office/drawing/2014/main" id="{87B3D9B2-5A6A-4D01-B77A-CF054BB02D02}"/>
              </a:ext>
            </a:extLst>
          </p:cNvPr>
          <p:cNvSpPr>
            <a:spLocks noGrp="1"/>
          </p:cNvSpPr>
          <p:nvPr>
            <p:ph sz="half" idx="1"/>
          </p:nvPr>
        </p:nvSpPr>
        <p:spPr/>
        <p:txBody>
          <a:bodyPr/>
          <a:lstStyle/>
          <a:p>
            <a:pPr marL="0" indent="0">
              <a:spcAft>
                <a:spcPts val="1200"/>
              </a:spcAft>
              <a:buNone/>
            </a:pPr>
            <a:r>
              <a:rPr lang="en-US" b="0" dirty="0"/>
              <a:t>Modify</a:t>
            </a:r>
          </a:p>
          <a:p>
            <a:pPr lvl="1">
              <a:spcAft>
                <a:spcPts val="1200"/>
              </a:spcAft>
            </a:pPr>
            <a:r>
              <a:rPr lang="en-US" b="0" dirty="0"/>
              <a:t>Change or modify the steps</a:t>
            </a:r>
          </a:p>
          <a:p>
            <a:pPr lvl="1">
              <a:spcAft>
                <a:spcPts val="1200"/>
              </a:spcAft>
            </a:pPr>
            <a:r>
              <a:rPr lang="en-US" b="0" dirty="0"/>
              <a:t>Find a safer way</a:t>
            </a:r>
          </a:p>
          <a:p>
            <a:pPr marL="0" indent="0">
              <a:spcAft>
                <a:spcPts val="1200"/>
              </a:spcAft>
              <a:buNone/>
            </a:pPr>
            <a:r>
              <a:rPr lang="en-US" b="0" dirty="0"/>
              <a:t>Seek Consensus</a:t>
            </a:r>
          </a:p>
          <a:p>
            <a:pPr lvl="1">
              <a:spcAft>
                <a:spcPts val="1200"/>
              </a:spcAft>
            </a:pPr>
            <a:r>
              <a:rPr lang="en-US" b="0" dirty="0"/>
              <a:t>Make sure everyone involved is “on-board”</a:t>
            </a:r>
          </a:p>
          <a:p>
            <a:pPr>
              <a:spcAft>
                <a:spcPts val="1200"/>
              </a:spcAft>
            </a:pPr>
            <a:endParaRPr lang="en-US" dirty="0"/>
          </a:p>
        </p:txBody>
      </p:sp>
      <p:sp>
        <p:nvSpPr>
          <p:cNvPr id="5" name="Slide Number Placeholder 4">
            <a:extLst>
              <a:ext uri="{FF2B5EF4-FFF2-40B4-BE49-F238E27FC236}">
                <a16:creationId xmlns:a16="http://schemas.microsoft.com/office/drawing/2014/main" id="{11027670-7B35-484F-8DFF-B577929C6381}"/>
              </a:ext>
            </a:extLst>
          </p:cNvPr>
          <p:cNvSpPr>
            <a:spLocks noGrp="1"/>
          </p:cNvSpPr>
          <p:nvPr>
            <p:ph type="sldNum" sz="quarter" idx="4"/>
          </p:nvPr>
        </p:nvSpPr>
        <p:spPr/>
        <p:txBody>
          <a:bodyPr/>
          <a:lstStyle/>
          <a:p>
            <a:r>
              <a:rPr lang="en-US" dirty="0"/>
              <a:t>3-7</a:t>
            </a:r>
          </a:p>
        </p:txBody>
      </p:sp>
      <p:pic>
        <p:nvPicPr>
          <p:cNvPr id="7" name="Content Placeholder 6">
            <a:extLst>
              <a:ext uri="{FF2B5EF4-FFF2-40B4-BE49-F238E27FC236}">
                <a16:creationId xmlns:a16="http://schemas.microsoft.com/office/drawing/2014/main" id="{F9768DCB-FE56-4DF8-A14C-B0E49639D281}"/>
              </a:ext>
            </a:extLst>
          </p:cNvPr>
          <p:cNvPicPr>
            <a:picLocks noGrp="1" noChangeAspect="1"/>
          </p:cNvPicPr>
          <p:nvPr>
            <p:ph sz="half" idx="2"/>
          </p:nvPr>
        </p:nvPicPr>
        <p:blipFill>
          <a:blip r:embed="rId3"/>
          <a:stretch>
            <a:fillRect/>
          </a:stretch>
        </p:blipFill>
        <p:spPr>
          <a:xfrm>
            <a:off x="4572000" y="1735015"/>
            <a:ext cx="4390931" cy="3364523"/>
          </a:xfrm>
          <a:prstGeom prst="rect">
            <a:avLst/>
          </a:prstGeom>
        </p:spPr>
      </p:pic>
    </p:spTree>
    <p:extLst>
      <p:ext uri="{BB962C8B-B14F-4D97-AF65-F5344CB8AC3E}">
        <p14:creationId xmlns:p14="http://schemas.microsoft.com/office/powerpoint/2010/main" val="1128580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15F8F-52B8-4949-82B2-C1B0FE55B1E0}"/>
              </a:ext>
            </a:extLst>
          </p:cNvPr>
          <p:cNvSpPr>
            <a:spLocks noGrp="1"/>
          </p:cNvSpPr>
          <p:nvPr>
            <p:ph type="title"/>
          </p:nvPr>
        </p:nvSpPr>
        <p:spPr/>
        <p:txBody>
          <a:bodyPr/>
          <a:lstStyle/>
          <a:p>
            <a:r>
              <a:rPr lang="en-US" dirty="0"/>
              <a:t>5.  resume</a:t>
            </a:r>
          </a:p>
        </p:txBody>
      </p:sp>
      <p:sp>
        <p:nvSpPr>
          <p:cNvPr id="3" name="Content Placeholder 2">
            <a:extLst>
              <a:ext uri="{FF2B5EF4-FFF2-40B4-BE49-F238E27FC236}">
                <a16:creationId xmlns:a16="http://schemas.microsoft.com/office/drawing/2014/main" id="{87B3D9B2-5A6A-4D01-B77A-CF054BB02D02}"/>
              </a:ext>
            </a:extLst>
          </p:cNvPr>
          <p:cNvSpPr>
            <a:spLocks noGrp="1"/>
          </p:cNvSpPr>
          <p:nvPr>
            <p:ph sz="half" idx="1"/>
          </p:nvPr>
        </p:nvSpPr>
        <p:spPr>
          <a:xfrm>
            <a:off x="457199" y="1562100"/>
            <a:ext cx="4898572" cy="4614863"/>
          </a:xfrm>
        </p:spPr>
        <p:txBody>
          <a:bodyPr/>
          <a:lstStyle/>
          <a:p>
            <a:pPr marL="0" indent="0">
              <a:spcAft>
                <a:spcPts val="1200"/>
              </a:spcAft>
              <a:buNone/>
            </a:pPr>
            <a:r>
              <a:rPr lang="en-US" b="0" dirty="0"/>
              <a:t>Restart</a:t>
            </a:r>
          </a:p>
          <a:p>
            <a:pPr lvl="1">
              <a:spcAft>
                <a:spcPts val="1200"/>
              </a:spcAft>
            </a:pPr>
            <a:r>
              <a:rPr lang="en-US" b="0" dirty="0"/>
              <a:t>Person(s) with restart authority</a:t>
            </a:r>
          </a:p>
          <a:p>
            <a:pPr lvl="1">
              <a:spcAft>
                <a:spcPts val="1200"/>
              </a:spcAft>
            </a:pPr>
            <a:r>
              <a:rPr lang="en-US" b="0" dirty="0"/>
              <a:t>All affected parties notified</a:t>
            </a:r>
          </a:p>
          <a:p>
            <a:pPr lvl="1">
              <a:spcAft>
                <a:spcPts val="1200"/>
              </a:spcAft>
            </a:pPr>
            <a:r>
              <a:rPr lang="en-US" b="0" dirty="0"/>
              <a:t>Corrective action(s) communicated</a:t>
            </a:r>
          </a:p>
          <a:p>
            <a:pPr marL="0" indent="0">
              <a:spcAft>
                <a:spcPts val="1200"/>
              </a:spcAft>
              <a:buNone/>
            </a:pPr>
            <a:r>
              <a:rPr lang="en-US" b="0" dirty="0"/>
              <a:t>If any workers still do not feel safe to proceed</a:t>
            </a:r>
          </a:p>
          <a:p>
            <a:pPr lvl="1">
              <a:spcAft>
                <a:spcPts val="1200"/>
              </a:spcAft>
            </a:pPr>
            <a:r>
              <a:rPr lang="en-US" b="0" dirty="0"/>
              <a:t>Reassign</a:t>
            </a:r>
          </a:p>
          <a:p>
            <a:pPr lvl="1">
              <a:spcAft>
                <a:spcPts val="1200"/>
              </a:spcAft>
            </a:pPr>
            <a:r>
              <a:rPr lang="en-US" b="0" dirty="0"/>
              <a:t>No retribution</a:t>
            </a:r>
          </a:p>
          <a:p>
            <a:pPr>
              <a:spcAft>
                <a:spcPts val="1200"/>
              </a:spcAft>
            </a:pPr>
            <a:endParaRPr lang="en-US" dirty="0"/>
          </a:p>
        </p:txBody>
      </p:sp>
      <p:sp>
        <p:nvSpPr>
          <p:cNvPr id="5" name="Slide Number Placeholder 4">
            <a:extLst>
              <a:ext uri="{FF2B5EF4-FFF2-40B4-BE49-F238E27FC236}">
                <a16:creationId xmlns:a16="http://schemas.microsoft.com/office/drawing/2014/main" id="{11027670-7B35-484F-8DFF-B577929C6381}"/>
              </a:ext>
            </a:extLst>
          </p:cNvPr>
          <p:cNvSpPr>
            <a:spLocks noGrp="1"/>
          </p:cNvSpPr>
          <p:nvPr>
            <p:ph type="sldNum" sz="quarter" idx="4"/>
          </p:nvPr>
        </p:nvSpPr>
        <p:spPr/>
        <p:txBody>
          <a:bodyPr/>
          <a:lstStyle/>
          <a:p>
            <a:r>
              <a:rPr lang="en-US" dirty="0"/>
              <a:t>3-8</a:t>
            </a:r>
          </a:p>
        </p:txBody>
      </p:sp>
      <p:pic>
        <p:nvPicPr>
          <p:cNvPr id="1026" name="Picture 2" descr="Gerelateerde afbeelding">
            <a:extLst>
              <a:ext uri="{FF2B5EF4-FFF2-40B4-BE49-F238E27FC236}">
                <a16:creationId xmlns:a16="http://schemas.microsoft.com/office/drawing/2014/main" id="{3D69061D-4641-4A03-9F86-8D68585FEB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3240" y="1815100"/>
            <a:ext cx="3362408" cy="3587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1716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15F8F-52B8-4949-82B2-C1B0FE55B1E0}"/>
              </a:ext>
            </a:extLst>
          </p:cNvPr>
          <p:cNvSpPr>
            <a:spLocks noGrp="1"/>
          </p:cNvSpPr>
          <p:nvPr>
            <p:ph type="title"/>
          </p:nvPr>
        </p:nvSpPr>
        <p:spPr/>
        <p:txBody>
          <a:bodyPr/>
          <a:lstStyle/>
          <a:p>
            <a:r>
              <a:rPr lang="en-US" dirty="0"/>
              <a:t>6.  Follow up</a:t>
            </a:r>
          </a:p>
        </p:txBody>
      </p:sp>
      <p:sp>
        <p:nvSpPr>
          <p:cNvPr id="3" name="Content Placeholder 2">
            <a:extLst>
              <a:ext uri="{FF2B5EF4-FFF2-40B4-BE49-F238E27FC236}">
                <a16:creationId xmlns:a16="http://schemas.microsoft.com/office/drawing/2014/main" id="{87B3D9B2-5A6A-4D01-B77A-CF054BB02D02}"/>
              </a:ext>
            </a:extLst>
          </p:cNvPr>
          <p:cNvSpPr>
            <a:spLocks noGrp="1"/>
          </p:cNvSpPr>
          <p:nvPr>
            <p:ph sz="half" idx="1"/>
          </p:nvPr>
        </p:nvSpPr>
        <p:spPr>
          <a:xfrm>
            <a:off x="457199" y="1562100"/>
            <a:ext cx="4577787" cy="4614863"/>
          </a:xfrm>
        </p:spPr>
        <p:txBody>
          <a:bodyPr/>
          <a:lstStyle/>
          <a:p>
            <a:pPr marL="0" indent="0">
              <a:spcAft>
                <a:spcPts val="1200"/>
              </a:spcAft>
              <a:buNone/>
            </a:pPr>
            <a:r>
              <a:rPr lang="en-US" b="0" dirty="0"/>
              <a:t>Root Cause</a:t>
            </a:r>
          </a:p>
          <a:p>
            <a:pPr lvl="1">
              <a:spcAft>
                <a:spcPts val="1200"/>
              </a:spcAft>
            </a:pPr>
            <a:r>
              <a:rPr lang="en-US" b="0" dirty="0"/>
              <a:t>Why was work stopped?</a:t>
            </a:r>
          </a:p>
          <a:p>
            <a:pPr lvl="1">
              <a:spcAft>
                <a:spcPts val="1200"/>
              </a:spcAft>
            </a:pPr>
            <a:r>
              <a:rPr lang="en-US" b="0" dirty="0"/>
              <a:t>What are the corrective actions</a:t>
            </a:r>
          </a:p>
          <a:p>
            <a:pPr lvl="1">
              <a:spcAft>
                <a:spcPts val="1200"/>
              </a:spcAft>
            </a:pPr>
            <a:r>
              <a:rPr lang="en-US" b="0" dirty="0"/>
              <a:t>What was learned?</a:t>
            </a:r>
          </a:p>
          <a:p>
            <a:pPr lvl="1">
              <a:spcAft>
                <a:spcPts val="1200"/>
              </a:spcAft>
            </a:pPr>
            <a:r>
              <a:rPr lang="en-US" b="0" dirty="0"/>
              <a:t>Is follow up required?</a:t>
            </a:r>
          </a:p>
          <a:p>
            <a:pPr marL="0" indent="0">
              <a:spcAft>
                <a:spcPts val="1200"/>
              </a:spcAft>
              <a:buNone/>
            </a:pPr>
            <a:r>
              <a:rPr lang="en-US" b="0" dirty="0"/>
              <a:t>Communicate</a:t>
            </a:r>
          </a:p>
          <a:p>
            <a:pPr lvl="1">
              <a:spcAft>
                <a:spcPts val="1200"/>
              </a:spcAft>
            </a:pPr>
            <a:r>
              <a:rPr lang="en-US" b="0" dirty="0"/>
              <a:t>Corrective action(s)</a:t>
            </a:r>
          </a:p>
          <a:p>
            <a:pPr lvl="1">
              <a:spcAft>
                <a:spcPts val="1200"/>
              </a:spcAft>
            </a:pPr>
            <a:r>
              <a:rPr lang="en-US" b="0" dirty="0"/>
              <a:t>If follow up </a:t>
            </a:r>
          </a:p>
          <a:p>
            <a:pPr lvl="2">
              <a:spcAft>
                <a:spcPts val="1200"/>
              </a:spcAft>
            </a:pPr>
            <a:r>
              <a:rPr lang="en-US" b="0" dirty="0"/>
              <a:t>What?</a:t>
            </a:r>
          </a:p>
          <a:p>
            <a:pPr>
              <a:spcAft>
                <a:spcPts val="1200"/>
              </a:spcAft>
            </a:pPr>
            <a:endParaRPr lang="en-US" dirty="0"/>
          </a:p>
        </p:txBody>
      </p:sp>
      <p:sp>
        <p:nvSpPr>
          <p:cNvPr id="5" name="Slide Number Placeholder 4">
            <a:extLst>
              <a:ext uri="{FF2B5EF4-FFF2-40B4-BE49-F238E27FC236}">
                <a16:creationId xmlns:a16="http://schemas.microsoft.com/office/drawing/2014/main" id="{11027670-7B35-484F-8DFF-B577929C6381}"/>
              </a:ext>
            </a:extLst>
          </p:cNvPr>
          <p:cNvSpPr>
            <a:spLocks noGrp="1"/>
          </p:cNvSpPr>
          <p:nvPr>
            <p:ph type="sldNum" sz="quarter" idx="4"/>
          </p:nvPr>
        </p:nvSpPr>
        <p:spPr/>
        <p:txBody>
          <a:bodyPr/>
          <a:lstStyle/>
          <a:p>
            <a:r>
              <a:rPr lang="en-US" dirty="0"/>
              <a:t>3-9</a:t>
            </a:r>
          </a:p>
        </p:txBody>
      </p:sp>
      <p:pic>
        <p:nvPicPr>
          <p:cNvPr id="2050" name="Picture 2" descr="Afbeeldingsresultaat voor Follow Up">
            <a:extLst>
              <a:ext uri="{FF2B5EF4-FFF2-40B4-BE49-F238E27FC236}">
                <a16:creationId xmlns:a16="http://schemas.microsoft.com/office/drawing/2014/main" id="{79B710D9-96D4-4CA0-8238-0CE47555A9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1500" y="2372810"/>
            <a:ext cx="4021557" cy="2262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2577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15F8F-52B8-4949-82B2-C1B0FE55B1E0}"/>
              </a:ext>
            </a:extLst>
          </p:cNvPr>
          <p:cNvSpPr>
            <a:spLocks noGrp="1"/>
          </p:cNvSpPr>
          <p:nvPr>
            <p:ph type="title"/>
          </p:nvPr>
        </p:nvSpPr>
        <p:spPr/>
        <p:txBody>
          <a:bodyPr/>
          <a:lstStyle/>
          <a:p>
            <a:r>
              <a:rPr lang="en-US" dirty="0"/>
              <a:t>Conflict resolution</a:t>
            </a:r>
          </a:p>
        </p:txBody>
      </p:sp>
      <p:sp>
        <p:nvSpPr>
          <p:cNvPr id="3" name="Content Placeholder 2">
            <a:extLst>
              <a:ext uri="{FF2B5EF4-FFF2-40B4-BE49-F238E27FC236}">
                <a16:creationId xmlns:a16="http://schemas.microsoft.com/office/drawing/2014/main" id="{87B3D9B2-5A6A-4D01-B77A-CF054BB02D02}"/>
              </a:ext>
            </a:extLst>
          </p:cNvPr>
          <p:cNvSpPr>
            <a:spLocks noGrp="1"/>
          </p:cNvSpPr>
          <p:nvPr>
            <p:ph sz="half" idx="1"/>
          </p:nvPr>
        </p:nvSpPr>
        <p:spPr>
          <a:xfrm>
            <a:off x="457200" y="1562100"/>
            <a:ext cx="4323144" cy="4614863"/>
          </a:xfrm>
        </p:spPr>
        <p:txBody>
          <a:bodyPr/>
          <a:lstStyle/>
          <a:p>
            <a:pPr marL="0" indent="0">
              <a:spcAft>
                <a:spcPts val="1200"/>
              </a:spcAft>
              <a:buNone/>
            </a:pPr>
            <a:r>
              <a:rPr lang="en-US" b="0" dirty="0"/>
              <a:t>Must have a defined process</a:t>
            </a:r>
          </a:p>
          <a:p>
            <a:pPr lvl="1">
              <a:spcAft>
                <a:spcPts val="1200"/>
              </a:spcAft>
            </a:pPr>
            <a:r>
              <a:rPr lang="en-US" b="0" dirty="0"/>
              <a:t>Should be expected</a:t>
            </a:r>
          </a:p>
          <a:p>
            <a:pPr lvl="1">
              <a:spcAft>
                <a:spcPts val="1200"/>
              </a:spcAft>
            </a:pPr>
            <a:r>
              <a:rPr lang="en-US" b="0" dirty="0"/>
              <a:t>All opinions are noted</a:t>
            </a:r>
          </a:p>
          <a:p>
            <a:pPr lvl="1">
              <a:spcAft>
                <a:spcPts val="1200"/>
              </a:spcAft>
            </a:pPr>
            <a:r>
              <a:rPr lang="en-US" b="0" dirty="0"/>
              <a:t>Defined protocol</a:t>
            </a:r>
          </a:p>
          <a:p>
            <a:pPr marL="0" indent="0">
              <a:spcAft>
                <a:spcPts val="1200"/>
              </a:spcAft>
              <a:buNone/>
            </a:pPr>
            <a:r>
              <a:rPr lang="en-US" b="0" dirty="0"/>
              <a:t>Involve all parties</a:t>
            </a:r>
          </a:p>
          <a:p>
            <a:pPr lvl="1">
              <a:spcAft>
                <a:spcPts val="1200"/>
              </a:spcAft>
            </a:pPr>
            <a:r>
              <a:rPr lang="en-US" b="0" dirty="0"/>
              <a:t>Persons with authority</a:t>
            </a:r>
          </a:p>
          <a:p>
            <a:pPr lvl="1">
              <a:spcAft>
                <a:spcPts val="1200"/>
              </a:spcAft>
            </a:pPr>
            <a:r>
              <a:rPr lang="en-US" b="0" dirty="0"/>
              <a:t>Senior management</a:t>
            </a:r>
          </a:p>
          <a:p>
            <a:pPr lvl="1">
              <a:spcAft>
                <a:spcPts val="1200"/>
              </a:spcAft>
            </a:pPr>
            <a:r>
              <a:rPr lang="en-US" b="0" dirty="0"/>
              <a:t>HSE management</a:t>
            </a:r>
          </a:p>
          <a:p>
            <a:pPr>
              <a:spcAft>
                <a:spcPts val="1200"/>
              </a:spcAft>
            </a:pPr>
            <a:endParaRPr lang="en-US" dirty="0"/>
          </a:p>
        </p:txBody>
      </p:sp>
      <p:sp>
        <p:nvSpPr>
          <p:cNvPr id="5" name="Slide Number Placeholder 4">
            <a:extLst>
              <a:ext uri="{FF2B5EF4-FFF2-40B4-BE49-F238E27FC236}">
                <a16:creationId xmlns:a16="http://schemas.microsoft.com/office/drawing/2014/main" id="{11027670-7B35-484F-8DFF-B577929C6381}"/>
              </a:ext>
            </a:extLst>
          </p:cNvPr>
          <p:cNvSpPr>
            <a:spLocks noGrp="1"/>
          </p:cNvSpPr>
          <p:nvPr>
            <p:ph type="sldNum" sz="quarter" idx="4"/>
          </p:nvPr>
        </p:nvSpPr>
        <p:spPr/>
        <p:txBody>
          <a:bodyPr/>
          <a:lstStyle/>
          <a:p>
            <a:r>
              <a:rPr lang="en-US" dirty="0"/>
              <a:t>3-10</a:t>
            </a:r>
          </a:p>
        </p:txBody>
      </p:sp>
      <p:pic>
        <p:nvPicPr>
          <p:cNvPr id="4" name="Picture 3">
            <a:extLst>
              <a:ext uri="{FF2B5EF4-FFF2-40B4-BE49-F238E27FC236}">
                <a16:creationId xmlns:a16="http://schemas.microsoft.com/office/drawing/2014/main" id="{0A4B8BA2-41A3-450E-B9FA-A63FCBE42613}"/>
              </a:ext>
            </a:extLst>
          </p:cNvPr>
          <p:cNvPicPr>
            <a:picLocks noChangeAspect="1"/>
          </p:cNvPicPr>
          <p:nvPr/>
        </p:nvPicPr>
        <p:blipFill>
          <a:blip r:embed="rId3"/>
          <a:stretch>
            <a:fillRect/>
          </a:stretch>
        </p:blipFill>
        <p:spPr>
          <a:xfrm>
            <a:off x="4884518" y="1873558"/>
            <a:ext cx="3886326" cy="3523602"/>
          </a:xfrm>
          <a:prstGeom prst="rect">
            <a:avLst/>
          </a:prstGeom>
          <a:ln>
            <a:noFill/>
          </a:ln>
          <a:effectLst>
            <a:softEdge rad="112500"/>
          </a:effectLst>
        </p:spPr>
      </p:pic>
    </p:spTree>
    <p:extLst>
      <p:ext uri="{BB962C8B-B14F-4D97-AF65-F5344CB8AC3E}">
        <p14:creationId xmlns:p14="http://schemas.microsoft.com/office/powerpoint/2010/main" val="3693203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1FEDE57-ED91-4773-A39E-A17C311ABEB7}"/>
              </a:ext>
            </a:extLst>
          </p:cNvPr>
          <p:cNvSpPr>
            <a:spLocks noGrp="1"/>
          </p:cNvSpPr>
          <p:nvPr>
            <p:ph type="sldNum" sz="quarter" idx="12"/>
          </p:nvPr>
        </p:nvSpPr>
        <p:spPr/>
        <p:txBody>
          <a:bodyPr/>
          <a:lstStyle/>
          <a:p>
            <a:r>
              <a:rPr lang="en-US" dirty="0"/>
              <a:t>1-</a:t>
            </a:r>
            <a:fld id="{69FC259D-ABDE-484D-B6E2-8A25AA6113E9}" type="slidenum">
              <a:rPr lang="en-US" smtClean="0"/>
              <a:t>4</a:t>
            </a:fld>
            <a:endParaRPr lang="en-US" dirty="0"/>
          </a:p>
        </p:txBody>
      </p:sp>
      <p:sp>
        <p:nvSpPr>
          <p:cNvPr id="4" name="Rectangle 3">
            <a:extLst>
              <a:ext uri="{FF2B5EF4-FFF2-40B4-BE49-F238E27FC236}">
                <a16:creationId xmlns:a16="http://schemas.microsoft.com/office/drawing/2014/main" id="{326AD669-CAF9-4AC9-BA28-09362A5781B5}"/>
              </a:ext>
            </a:extLst>
          </p:cNvPr>
          <p:cNvSpPr/>
          <p:nvPr/>
        </p:nvSpPr>
        <p:spPr>
          <a:xfrm>
            <a:off x="744415" y="960512"/>
            <a:ext cx="7655169" cy="4708981"/>
          </a:xfrm>
          <a:prstGeom prst="rect">
            <a:avLst/>
          </a:prstGeom>
        </p:spPr>
        <p:txBody>
          <a:bodyPr wrap="square">
            <a:spAutoFit/>
          </a:bodyPr>
          <a:lstStyle/>
          <a:p>
            <a:pPr algn="ctr"/>
            <a:r>
              <a:rPr lang="en-US" sz="6000" dirty="0">
                <a:latin typeface="Aharoni" panose="02010803020104030203" pitchFamily="2" charset="-79"/>
                <a:cs typeface="Aharoni" panose="02010803020104030203" pitchFamily="2" charset="-79"/>
              </a:rPr>
              <a:t>Regardless of our titles, we’re all responsible to watch out for each other</a:t>
            </a:r>
          </a:p>
        </p:txBody>
      </p:sp>
    </p:spTree>
    <p:extLst>
      <p:ext uri="{BB962C8B-B14F-4D97-AF65-F5344CB8AC3E}">
        <p14:creationId xmlns:p14="http://schemas.microsoft.com/office/powerpoint/2010/main" val="257309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B9EE65D-1222-40B7-8656-692F66EDBE59}"/>
              </a:ext>
            </a:extLst>
          </p:cNvPr>
          <p:cNvSpPr>
            <a:spLocks noGrp="1"/>
          </p:cNvSpPr>
          <p:nvPr>
            <p:ph type="sldNum" sz="quarter" idx="4"/>
          </p:nvPr>
        </p:nvSpPr>
        <p:spPr/>
        <p:txBody>
          <a:bodyPr/>
          <a:lstStyle/>
          <a:p>
            <a:r>
              <a:rPr lang="en-US" dirty="0"/>
              <a:t>3-11</a:t>
            </a:r>
          </a:p>
        </p:txBody>
      </p:sp>
      <p:sp>
        <p:nvSpPr>
          <p:cNvPr id="6" name="Rectangle: Rounded Corners 5">
            <a:extLst>
              <a:ext uri="{FF2B5EF4-FFF2-40B4-BE49-F238E27FC236}">
                <a16:creationId xmlns:a16="http://schemas.microsoft.com/office/drawing/2014/main" id="{CC3DE794-8B3D-41CC-9CF9-4CF58B66A5C9}"/>
              </a:ext>
            </a:extLst>
          </p:cNvPr>
          <p:cNvSpPr/>
          <p:nvPr/>
        </p:nvSpPr>
        <p:spPr>
          <a:xfrm>
            <a:off x="508000" y="681241"/>
            <a:ext cx="4025570" cy="1778558"/>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latin typeface="Arial Rounded MT Bold" panose="020F0704030504030204" pitchFamily="34" charset="0"/>
              </a:rPr>
              <a:t>Competition</a:t>
            </a:r>
          </a:p>
        </p:txBody>
      </p:sp>
      <p:sp>
        <p:nvSpPr>
          <p:cNvPr id="7" name="Rectangle: Rounded Corners 6">
            <a:extLst>
              <a:ext uri="{FF2B5EF4-FFF2-40B4-BE49-F238E27FC236}">
                <a16:creationId xmlns:a16="http://schemas.microsoft.com/office/drawing/2014/main" id="{6F8C9BE8-21CE-4731-805B-0EF81A6034FE}"/>
              </a:ext>
            </a:extLst>
          </p:cNvPr>
          <p:cNvSpPr/>
          <p:nvPr/>
        </p:nvSpPr>
        <p:spPr>
          <a:xfrm>
            <a:off x="4697976" y="3745989"/>
            <a:ext cx="3936426" cy="177855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latin typeface="Arial Rounded MT Bold" panose="020F0704030504030204" pitchFamily="34" charset="0"/>
              </a:rPr>
              <a:t>Avoidance</a:t>
            </a:r>
          </a:p>
        </p:txBody>
      </p:sp>
      <p:sp>
        <p:nvSpPr>
          <p:cNvPr id="8" name="Rectangle: Rounded Corners 7">
            <a:extLst>
              <a:ext uri="{FF2B5EF4-FFF2-40B4-BE49-F238E27FC236}">
                <a16:creationId xmlns:a16="http://schemas.microsoft.com/office/drawing/2014/main" id="{5C30AE19-D272-415C-B01C-FFDFA434297C}"/>
              </a:ext>
            </a:extLst>
          </p:cNvPr>
          <p:cNvSpPr/>
          <p:nvPr/>
        </p:nvSpPr>
        <p:spPr>
          <a:xfrm>
            <a:off x="4697976" y="681241"/>
            <a:ext cx="3936426" cy="1778558"/>
          </a:xfrm>
          <a:prstGeom prst="round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latin typeface="Arial Rounded MT Bold" panose="020F0704030504030204" pitchFamily="34" charset="0"/>
              </a:rPr>
              <a:t>Collaboration</a:t>
            </a:r>
          </a:p>
        </p:txBody>
      </p:sp>
      <p:sp>
        <p:nvSpPr>
          <p:cNvPr id="9" name="Rectangle: Rounded Corners 8">
            <a:extLst>
              <a:ext uri="{FF2B5EF4-FFF2-40B4-BE49-F238E27FC236}">
                <a16:creationId xmlns:a16="http://schemas.microsoft.com/office/drawing/2014/main" id="{4F239D40-6EDF-461B-BFE3-9998F9F73DBF}"/>
              </a:ext>
            </a:extLst>
          </p:cNvPr>
          <p:cNvSpPr/>
          <p:nvPr/>
        </p:nvSpPr>
        <p:spPr>
          <a:xfrm>
            <a:off x="508000" y="3751013"/>
            <a:ext cx="4025570" cy="1778558"/>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Arial Rounded MT Bold" panose="020F0704030504030204" pitchFamily="34" charset="0"/>
              </a:rPr>
              <a:t>Accommodation</a:t>
            </a:r>
          </a:p>
        </p:txBody>
      </p:sp>
      <p:sp>
        <p:nvSpPr>
          <p:cNvPr id="10" name="Rectangle: Rounded Corners 9">
            <a:extLst>
              <a:ext uri="{FF2B5EF4-FFF2-40B4-BE49-F238E27FC236}">
                <a16:creationId xmlns:a16="http://schemas.microsoft.com/office/drawing/2014/main" id="{FB3188CD-1C5D-4723-9222-F8AC6F7F4F3E}"/>
              </a:ext>
            </a:extLst>
          </p:cNvPr>
          <p:cNvSpPr/>
          <p:nvPr/>
        </p:nvSpPr>
        <p:spPr>
          <a:xfrm>
            <a:off x="1648301" y="2128203"/>
            <a:ext cx="5981685" cy="2130251"/>
          </a:xfrm>
          <a:prstGeom prst="roundRect">
            <a:avLst/>
          </a:prstGeom>
          <a:solidFill>
            <a:schemeClr val="bg1"/>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a:solidFill>
                  <a:srgbClr val="002060"/>
                </a:solidFill>
                <a:latin typeface="Arial Rounded MT Bold" panose="020F0704030504030204" pitchFamily="34" charset="0"/>
              </a:rPr>
              <a:t>Compromise</a:t>
            </a:r>
          </a:p>
        </p:txBody>
      </p:sp>
    </p:spTree>
    <p:extLst>
      <p:ext uri="{BB962C8B-B14F-4D97-AF65-F5344CB8AC3E}">
        <p14:creationId xmlns:p14="http://schemas.microsoft.com/office/powerpoint/2010/main" val="2677232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Key Points-Session three</a:t>
            </a:r>
          </a:p>
        </p:txBody>
      </p:sp>
      <p:sp>
        <p:nvSpPr>
          <p:cNvPr id="5" name="Content Placeholder 4"/>
          <p:cNvSpPr>
            <a:spLocks noGrp="1"/>
          </p:cNvSpPr>
          <p:nvPr>
            <p:ph idx="1"/>
          </p:nvPr>
        </p:nvSpPr>
        <p:spPr>
          <a:xfrm>
            <a:off x="304800" y="1447800"/>
            <a:ext cx="8382000" cy="4419600"/>
          </a:xfrm>
        </p:spPr>
        <p:txBody>
          <a:bodyPr/>
          <a:lstStyle/>
          <a:p>
            <a:pPr>
              <a:spcBef>
                <a:spcPts val="600"/>
              </a:spcBef>
              <a:buClrTx/>
              <a:buFont typeface="+mj-lt"/>
              <a:buAutoNum type="arabicPeriod"/>
            </a:pPr>
            <a:r>
              <a:rPr lang="en-US" sz="1600" dirty="0"/>
              <a:t>Stop Work Authority (SWA) is a program designed to provide workers with the responsibility and obligation to stop work when a perceived unsafe condition or behavior may result in an unwanted event.</a:t>
            </a:r>
          </a:p>
          <a:p>
            <a:pPr lvl="1" eaLnBrk="1" hangingPunct="1">
              <a:spcBef>
                <a:spcPts val="600"/>
              </a:spcBef>
              <a:spcAft>
                <a:spcPts val="0"/>
              </a:spcAft>
              <a:buClrTx/>
              <a:buSzPct val="70000"/>
              <a:buFont typeface="+mj-lt"/>
              <a:buAutoNum type="alphaLcPeriod"/>
            </a:pPr>
            <a:r>
              <a:rPr lang="en-US" altLang="en-US" sz="1400" dirty="0"/>
              <a:t>True</a:t>
            </a:r>
          </a:p>
          <a:p>
            <a:pPr lvl="1" eaLnBrk="1" hangingPunct="1">
              <a:spcBef>
                <a:spcPts val="600"/>
              </a:spcBef>
              <a:spcAft>
                <a:spcPts val="0"/>
              </a:spcAft>
              <a:buClrTx/>
              <a:buSzPct val="70000"/>
              <a:buFont typeface="+mj-lt"/>
              <a:buAutoNum type="alphaLcPeriod"/>
            </a:pPr>
            <a:r>
              <a:rPr lang="en-US" altLang="en-US" sz="1400" dirty="0"/>
              <a:t>False</a:t>
            </a:r>
          </a:p>
          <a:p>
            <a:pPr eaLnBrk="1" hangingPunct="1">
              <a:spcBef>
                <a:spcPts val="600"/>
              </a:spcBef>
              <a:spcAft>
                <a:spcPts val="0"/>
              </a:spcAft>
              <a:buClrTx/>
              <a:buFont typeface="+mj-lt"/>
              <a:buAutoNum type="arabicPeriod"/>
            </a:pPr>
            <a:r>
              <a:rPr lang="en-US" sz="1600" dirty="0"/>
              <a:t>One of the most important aspects of Stop Work Authority is: </a:t>
            </a:r>
            <a:r>
              <a:rPr lang="en-US" altLang="en-US" sz="1400" dirty="0"/>
              <a:t>   </a:t>
            </a:r>
          </a:p>
          <a:p>
            <a:pPr marL="685800" lvl="1" indent="-228600" eaLnBrk="1" hangingPunct="1">
              <a:spcBef>
                <a:spcPts val="600"/>
              </a:spcBef>
              <a:spcAft>
                <a:spcPts val="0"/>
              </a:spcAft>
              <a:buClrTx/>
              <a:buSzPct val="70000"/>
              <a:buFont typeface="+mj-lt"/>
              <a:buAutoNum type="alphaLcPeriod"/>
            </a:pPr>
            <a:r>
              <a:rPr lang="en-US" altLang="en-US" sz="1400" dirty="0"/>
              <a:t>Catching people screwing up</a:t>
            </a:r>
          </a:p>
          <a:p>
            <a:pPr marL="685800" lvl="1" indent="-228600" eaLnBrk="1" hangingPunct="1">
              <a:spcBef>
                <a:spcPts val="600"/>
              </a:spcBef>
              <a:spcAft>
                <a:spcPts val="0"/>
              </a:spcAft>
              <a:buClrTx/>
              <a:buSzPct val="70000"/>
              <a:buFont typeface="+mj-lt"/>
              <a:buAutoNum type="alphaLcPeriod"/>
            </a:pPr>
            <a:r>
              <a:rPr lang="en-US" altLang="en-US" sz="1400" dirty="0"/>
              <a:t>Avoiding law suites</a:t>
            </a:r>
          </a:p>
          <a:p>
            <a:pPr marL="685800" lvl="1" indent="-228600" eaLnBrk="1" hangingPunct="1">
              <a:spcBef>
                <a:spcPts val="600"/>
              </a:spcBef>
              <a:spcAft>
                <a:spcPts val="0"/>
              </a:spcAft>
              <a:buClrTx/>
              <a:buSzPct val="70000"/>
              <a:buFont typeface="+mj-lt"/>
              <a:buAutoNum type="alphaLcPeriod"/>
            </a:pPr>
            <a:r>
              <a:rPr lang="en-US" altLang="en-US" sz="1400" dirty="0"/>
              <a:t>Learning </a:t>
            </a:r>
          </a:p>
          <a:p>
            <a:pPr marL="685800" lvl="1" indent="-228600" eaLnBrk="1" hangingPunct="1">
              <a:spcBef>
                <a:spcPts val="600"/>
              </a:spcBef>
              <a:spcAft>
                <a:spcPts val="0"/>
              </a:spcAft>
              <a:buClrTx/>
              <a:buSzPct val="70000"/>
              <a:buFont typeface="+mj-lt"/>
              <a:buAutoNum type="alphaLcPeriod"/>
            </a:pPr>
            <a:r>
              <a:rPr lang="en-US" altLang="en-US" sz="1400" dirty="0"/>
              <a:t>Showing people who’s boss</a:t>
            </a:r>
          </a:p>
          <a:p>
            <a:pPr>
              <a:spcBef>
                <a:spcPts val="600"/>
              </a:spcBef>
              <a:buClrTx/>
              <a:buFont typeface="+mj-lt"/>
              <a:buAutoNum type="arabicPeriod"/>
            </a:pPr>
            <a:r>
              <a:rPr lang="en-US" sz="1600" dirty="0"/>
              <a:t>Conflict can arise within teams or with individual colleagues. </a:t>
            </a:r>
            <a:endParaRPr lang="en-US" altLang="en-US" sz="1400" dirty="0"/>
          </a:p>
          <a:p>
            <a:pPr lvl="1" eaLnBrk="1" hangingPunct="1">
              <a:spcBef>
                <a:spcPts val="600"/>
              </a:spcBef>
              <a:spcAft>
                <a:spcPts val="0"/>
              </a:spcAft>
              <a:buClrTx/>
              <a:buSzPct val="70000"/>
              <a:buFont typeface="+mj-lt"/>
              <a:buAutoNum type="alphaLcPeriod"/>
            </a:pPr>
            <a:r>
              <a:rPr lang="en-US" altLang="en-US" sz="1400" dirty="0"/>
              <a:t>True</a:t>
            </a:r>
          </a:p>
          <a:p>
            <a:pPr lvl="1" eaLnBrk="1" hangingPunct="1">
              <a:spcBef>
                <a:spcPts val="600"/>
              </a:spcBef>
              <a:spcAft>
                <a:spcPts val="0"/>
              </a:spcAft>
              <a:buClrTx/>
              <a:buSzPct val="70000"/>
              <a:buFont typeface="+mj-lt"/>
              <a:buAutoNum type="alphaLcPeriod"/>
            </a:pPr>
            <a:r>
              <a:rPr lang="en-US" altLang="en-US" sz="1400" dirty="0"/>
              <a:t>False</a:t>
            </a:r>
          </a:p>
          <a:p>
            <a:pPr marL="0" indent="0">
              <a:buClrTx/>
              <a:buNone/>
            </a:pPr>
            <a:endParaRPr lang="en-US" sz="2000" dirty="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2" name="Rounded Rectangle 1"/>
          <p:cNvSpPr/>
          <p:nvPr/>
        </p:nvSpPr>
        <p:spPr bwMode="auto">
          <a:xfrm>
            <a:off x="685800" y="2455640"/>
            <a:ext cx="1266824" cy="305933"/>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2" name="Rounded Rectangle 11"/>
          <p:cNvSpPr/>
          <p:nvPr/>
        </p:nvSpPr>
        <p:spPr bwMode="auto">
          <a:xfrm>
            <a:off x="685800" y="5198242"/>
            <a:ext cx="1266824" cy="302143"/>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3" name="Rounded Rectangle 12"/>
          <p:cNvSpPr/>
          <p:nvPr/>
        </p:nvSpPr>
        <p:spPr bwMode="auto">
          <a:xfrm>
            <a:off x="685800" y="4133858"/>
            <a:ext cx="1266825" cy="361257"/>
          </a:xfrm>
          <a:prstGeom prst="roundRect">
            <a:avLst/>
          </a:prstGeom>
          <a:noFill/>
          <a:ln w="254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5" name="Slide Number Placeholder 3">
            <a:extLst>
              <a:ext uri="{FF2B5EF4-FFF2-40B4-BE49-F238E27FC236}">
                <a16:creationId xmlns:a16="http://schemas.microsoft.com/office/drawing/2014/main" id="{6E6A2F5D-24E0-42F7-8A9B-A882FF146CFF}"/>
              </a:ext>
            </a:extLst>
          </p:cNvPr>
          <p:cNvSpPr>
            <a:spLocks noGrp="1"/>
          </p:cNvSpPr>
          <p:nvPr>
            <p:ph type="sldNum" sz="quarter" idx="4"/>
          </p:nvPr>
        </p:nvSpPr>
        <p:spPr>
          <a:xfrm>
            <a:off x="7604911" y="6328376"/>
            <a:ext cx="1358020" cy="365125"/>
          </a:xfrm>
        </p:spPr>
        <p:txBody>
          <a:bodyPr/>
          <a:lstStyle/>
          <a:p>
            <a:r>
              <a:rPr lang="en-US" dirty="0"/>
              <a:t>3-12</a:t>
            </a:r>
          </a:p>
        </p:txBody>
      </p:sp>
    </p:spTree>
    <p:extLst>
      <p:ext uri="{BB962C8B-B14F-4D97-AF65-F5344CB8AC3E}">
        <p14:creationId xmlns:p14="http://schemas.microsoft.com/office/powerpoint/2010/main" val="1005874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fade">
                                      <p:cBhvr>
                                        <p:cTn id="11" dur="500"/>
                                        <p:tgtEl>
                                          <p:spTgt spid="5">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fade">
                                      <p:cBhvr>
                                        <p:cTn id="25" dur="500"/>
                                        <p:tgtEl>
                                          <p:spTgt spid="5">
                                            <p:txEl>
                                              <p:pRg st="3" end="3"/>
                                            </p:txEl>
                                          </p:spTgt>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fade">
                                      <p:cBhvr>
                                        <p:cTn id="29" dur="500"/>
                                        <p:tgtEl>
                                          <p:spTgt spid="5">
                                            <p:txEl>
                                              <p:pRg st="4" end="4"/>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Effect transition="in" filter="fade">
                                      <p:cBhvr>
                                        <p:cTn id="33" dur="500"/>
                                        <p:tgtEl>
                                          <p:spTgt spid="5">
                                            <p:txEl>
                                              <p:pRg st="5" end="5"/>
                                            </p:txEl>
                                          </p:spTgt>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5">
                                            <p:txEl>
                                              <p:pRg st="7" end="7"/>
                                            </p:txEl>
                                          </p:spTgt>
                                        </p:tgtEl>
                                        <p:attrNameLst>
                                          <p:attrName>style.visibility</p:attrName>
                                        </p:attrNameLst>
                                      </p:cBhvr>
                                      <p:to>
                                        <p:strVal val="visible"/>
                                      </p:to>
                                    </p:set>
                                    <p:animEffect transition="in" filter="fade">
                                      <p:cBhvr>
                                        <p:cTn id="41" dur="500"/>
                                        <p:tgtEl>
                                          <p:spTgt spid="5">
                                            <p:txEl>
                                              <p:pRg st="7" end="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
                                            <p:txEl>
                                              <p:pRg st="8" end="8"/>
                                            </p:txEl>
                                          </p:spTgt>
                                        </p:tgtEl>
                                        <p:attrNameLst>
                                          <p:attrName>style.visibility</p:attrName>
                                        </p:attrNameLst>
                                      </p:cBhvr>
                                      <p:to>
                                        <p:strVal val="visible"/>
                                      </p:to>
                                    </p:set>
                                    <p:animEffect transition="in" filter="fade">
                                      <p:cBhvr>
                                        <p:cTn id="51" dur="500"/>
                                        <p:tgtEl>
                                          <p:spTgt spid="5">
                                            <p:txEl>
                                              <p:pRg st="8" end="8"/>
                                            </p:txEl>
                                          </p:spTgt>
                                        </p:tgtEl>
                                      </p:cBhvr>
                                    </p:animEffect>
                                  </p:childTnLst>
                                </p:cTn>
                              </p:par>
                            </p:childTnLst>
                          </p:cTn>
                        </p:par>
                        <p:par>
                          <p:cTn id="52" fill="hold">
                            <p:stCondLst>
                              <p:cond delay="500"/>
                            </p:stCondLst>
                            <p:childTnLst>
                              <p:par>
                                <p:cTn id="53" presetID="10" presetClass="entr" presetSubtype="0" fill="hold" nodeType="afterEffect">
                                  <p:stCondLst>
                                    <p:cond delay="0"/>
                                  </p:stCondLst>
                                  <p:childTnLst>
                                    <p:set>
                                      <p:cBhvr>
                                        <p:cTn id="54" dur="1" fill="hold">
                                          <p:stCondLst>
                                            <p:cond delay="0"/>
                                          </p:stCondLst>
                                        </p:cTn>
                                        <p:tgtEl>
                                          <p:spTgt spid="5">
                                            <p:txEl>
                                              <p:pRg st="9" end="9"/>
                                            </p:txEl>
                                          </p:spTgt>
                                        </p:tgtEl>
                                        <p:attrNameLst>
                                          <p:attrName>style.visibility</p:attrName>
                                        </p:attrNameLst>
                                      </p:cBhvr>
                                      <p:to>
                                        <p:strVal val="visible"/>
                                      </p:to>
                                    </p:set>
                                    <p:animEffect transition="in" filter="fade">
                                      <p:cBhvr>
                                        <p:cTn id="55" dur="500"/>
                                        <p:tgtEl>
                                          <p:spTgt spid="5">
                                            <p:txEl>
                                              <p:pRg st="9" end="9"/>
                                            </p:txEl>
                                          </p:spTgt>
                                        </p:tgtEl>
                                      </p:cBhvr>
                                    </p:animEffect>
                                  </p:childTnLst>
                                </p:cTn>
                              </p:par>
                            </p:childTnLst>
                          </p:cTn>
                        </p:par>
                        <p:par>
                          <p:cTn id="56" fill="hold">
                            <p:stCondLst>
                              <p:cond delay="1000"/>
                            </p:stCondLst>
                            <p:childTnLst>
                              <p:par>
                                <p:cTn id="57" presetID="10" presetClass="entr" presetSubtype="0" fill="hold" nodeType="afterEffect">
                                  <p:stCondLst>
                                    <p:cond delay="0"/>
                                  </p:stCondLst>
                                  <p:childTnLst>
                                    <p:set>
                                      <p:cBhvr>
                                        <p:cTn id="58" dur="1" fill="hold">
                                          <p:stCondLst>
                                            <p:cond delay="0"/>
                                          </p:stCondLst>
                                        </p:cTn>
                                        <p:tgtEl>
                                          <p:spTgt spid="5">
                                            <p:txEl>
                                              <p:pRg st="10" end="10"/>
                                            </p:txEl>
                                          </p:spTgt>
                                        </p:tgtEl>
                                        <p:attrNameLst>
                                          <p:attrName>style.visibility</p:attrName>
                                        </p:attrNameLst>
                                      </p:cBhvr>
                                      <p:to>
                                        <p:strVal val="visible"/>
                                      </p:to>
                                    </p:set>
                                    <p:animEffect transition="in" filter="fade">
                                      <p:cBhvr>
                                        <p:cTn id="59" dur="500"/>
                                        <p:tgtEl>
                                          <p:spTgt spid="5">
                                            <p:txEl>
                                              <p:pRg st="10" end="1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4CE3EAF-749A-43FE-8E33-8C62CF7D5D60}"/>
              </a:ext>
            </a:extLst>
          </p:cNvPr>
          <p:cNvSpPr>
            <a:spLocks noGrp="1"/>
          </p:cNvSpPr>
          <p:nvPr>
            <p:ph type="sldNum" sz="quarter" idx="12"/>
          </p:nvPr>
        </p:nvSpPr>
        <p:spPr/>
        <p:txBody>
          <a:bodyPr/>
          <a:lstStyle/>
          <a:p>
            <a:r>
              <a:rPr lang="en-US" dirty="0"/>
              <a:t>3-13</a:t>
            </a:r>
          </a:p>
        </p:txBody>
      </p:sp>
      <p:pic>
        <p:nvPicPr>
          <p:cNvPr id="3" name="Picture 2">
            <a:extLst>
              <a:ext uri="{FF2B5EF4-FFF2-40B4-BE49-F238E27FC236}">
                <a16:creationId xmlns:a16="http://schemas.microsoft.com/office/drawing/2014/main" id="{4B7DD3F2-F859-4ADE-A8DB-EC526965F43C}"/>
              </a:ext>
            </a:extLst>
          </p:cNvPr>
          <p:cNvPicPr>
            <a:picLocks noChangeAspect="1"/>
          </p:cNvPicPr>
          <p:nvPr/>
        </p:nvPicPr>
        <p:blipFill>
          <a:blip r:embed="rId3"/>
          <a:stretch>
            <a:fillRect/>
          </a:stretch>
        </p:blipFill>
        <p:spPr>
          <a:xfrm>
            <a:off x="203200" y="1"/>
            <a:ext cx="8759731" cy="2628900"/>
          </a:xfrm>
          <a:prstGeom prst="rect">
            <a:avLst/>
          </a:prstGeom>
        </p:spPr>
      </p:pic>
      <p:pic>
        <p:nvPicPr>
          <p:cNvPr id="8" name="Picture 7">
            <a:extLst>
              <a:ext uri="{FF2B5EF4-FFF2-40B4-BE49-F238E27FC236}">
                <a16:creationId xmlns:a16="http://schemas.microsoft.com/office/drawing/2014/main" id="{2BA85587-D248-446C-BCC5-9259ACE16BA4}"/>
              </a:ext>
            </a:extLst>
          </p:cNvPr>
          <p:cNvPicPr>
            <a:picLocks noChangeAspect="1"/>
          </p:cNvPicPr>
          <p:nvPr/>
        </p:nvPicPr>
        <p:blipFill>
          <a:blip r:embed="rId4"/>
          <a:stretch>
            <a:fillRect/>
          </a:stretch>
        </p:blipFill>
        <p:spPr>
          <a:xfrm>
            <a:off x="626519" y="2159000"/>
            <a:ext cx="8077900" cy="4024037"/>
          </a:xfrm>
          <a:prstGeom prst="rect">
            <a:avLst/>
          </a:prstGeom>
        </p:spPr>
      </p:pic>
    </p:spTree>
    <p:extLst>
      <p:ext uri="{BB962C8B-B14F-4D97-AF65-F5344CB8AC3E}">
        <p14:creationId xmlns:p14="http://schemas.microsoft.com/office/powerpoint/2010/main" val="1893225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54782F-3703-4060-9F8F-D2FDB2C78433}"/>
              </a:ext>
            </a:extLst>
          </p:cNvPr>
          <p:cNvSpPr>
            <a:spLocks noGrp="1"/>
          </p:cNvSpPr>
          <p:nvPr>
            <p:ph type="sldNum" sz="quarter" idx="12"/>
          </p:nvPr>
        </p:nvSpPr>
        <p:spPr/>
        <p:txBody>
          <a:bodyPr/>
          <a:lstStyle/>
          <a:p>
            <a:fld id="{69FC259D-ABDE-484D-B6E2-8A25AA6113E9}" type="slidenum">
              <a:rPr lang="en-US" smtClean="0"/>
              <a:pPr/>
              <a:t>43</a:t>
            </a:fld>
            <a:endParaRPr lang="en-US" dirty="0"/>
          </a:p>
        </p:txBody>
      </p:sp>
      <p:sp>
        <p:nvSpPr>
          <p:cNvPr id="3" name="Title 2">
            <a:extLst>
              <a:ext uri="{FF2B5EF4-FFF2-40B4-BE49-F238E27FC236}">
                <a16:creationId xmlns:a16="http://schemas.microsoft.com/office/drawing/2014/main" id="{1BADFB25-7D82-4021-9738-14D0D7C6937D}"/>
              </a:ext>
            </a:extLst>
          </p:cNvPr>
          <p:cNvSpPr>
            <a:spLocks noGrp="1"/>
          </p:cNvSpPr>
          <p:nvPr>
            <p:ph type="ctrTitle"/>
          </p:nvPr>
        </p:nvSpPr>
        <p:spPr/>
        <p:txBody>
          <a:bodyPr/>
          <a:lstStyle/>
          <a:p>
            <a:r>
              <a:rPr lang="en-US" dirty="0"/>
              <a:t>Thank You</a:t>
            </a:r>
          </a:p>
        </p:txBody>
      </p:sp>
    </p:spTree>
    <p:extLst>
      <p:ext uri="{BB962C8B-B14F-4D97-AF65-F5344CB8AC3E}">
        <p14:creationId xmlns:p14="http://schemas.microsoft.com/office/powerpoint/2010/main" val="3465434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9A839-17C6-4DAE-BCD2-7D279D12C7C9}"/>
              </a:ext>
            </a:extLst>
          </p:cNvPr>
          <p:cNvSpPr>
            <a:spLocks noGrp="1"/>
          </p:cNvSpPr>
          <p:nvPr>
            <p:ph type="title"/>
          </p:nvPr>
        </p:nvSpPr>
        <p:spPr/>
        <p:txBody>
          <a:bodyPr/>
          <a:lstStyle/>
          <a:p>
            <a:r>
              <a:rPr lang="en-US" dirty="0"/>
              <a:t>Scenario</a:t>
            </a:r>
          </a:p>
        </p:txBody>
      </p:sp>
      <p:sp>
        <p:nvSpPr>
          <p:cNvPr id="3" name="Content Placeholder 2">
            <a:extLst>
              <a:ext uri="{FF2B5EF4-FFF2-40B4-BE49-F238E27FC236}">
                <a16:creationId xmlns:a16="http://schemas.microsoft.com/office/drawing/2014/main" id="{6E7CBE4E-16AF-447E-9F41-D967013F2DAC}"/>
              </a:ext>
            </a:extLst>
          </p:cNvPr>
          <p:cNvSpPr>
            <a:spLocks noGrp="1"/>
          </p:cNvSpPr>
          <p:nvPr>
            <p:ph idx="1"/>
          </p:nvPr>
        </p:nvSpPr>
        <p:spPr>
          <a:xfrm>
            <a:off x="457200" y="1514017"/>
            <a:ext cx="4913789" cy="4592607"/>
          </a:xfrm>
        </p:spPr>
        <p:txBody>
          <a:bodyPr/>
          <a:lstStyle/>
          <a:p>
            <a:r>
              <a:rPr lang="en-US" b="0" dirty="0"/>
              <a:t>Two-person URD terminating crew, Foreman &amp; Apprentice</a:t>
            </a:r>
          </a:p>
          <a:p>
            <a:r>
              <a:rPr lang="en-US" b="0" dirty="0"/>
              <a:t>Thursday afternoon</a:t>
            </a:r>
          </a:p>
          <a:p>
            <a:r>
              <a:rPr lang="en-US" b="0" dirty="0"/>
              <a:t>Job:  </a:t>
            </a:r>
          </a:p>
          <a:p>
            <a:pPr lvl="1"/>
            <a:r>
              <a:rPr lang="en-US" b="0" dirty="0"/>
              <a:t>terminate new cable run and retire old existing cable</a:t>
            </a:r>
          </a:p>
          <a:p>
            <a:r>
              <a:rPr lang="en-US" b="0" dirty="0"/>
              <a:t>New cable terminated and energized</a:t>
            </a:r>
          </a:p>
          <a:p>
            <a:r>
              <a:rPr lang="en-US" b="0" dirty="0"/>
              <a:t>Old cable was de-energized and placed in a parking bushing</a:t>
            </a:r>
          </a:p>
          <a:p>
            <a:r>
              <a:rPr lang="en-US" b="0" dirty="0"/>
              <a:t>Work day ends</a:t>
            </a:r>
          </a:p>
          <a:p>
            <a:pPr lvl="1"/>
            <a:endParaRPr lang="en-US" dirty="0"/>
          </a:p>
          <a:p>
            <a:endParaRPr lang="en-US" dirty="0"/>
          </a:p>
        </p:txBody>
      </p:sp>
      <p:sp>
        <p:nvSpPr>
          <p:cNvPr id="4" name="Slide Number Placeholder 3">
            <a:extLst>
              <a:ext uri="{FF2B5EF4-FFF2-40B4-BE49-F238E27FC236}">
                <a16:creationId xmlns:a16="http://schemas.microsoft.com/office/drawing/2014/main" id="{74D0BE94-2986-4F0F-8981-82B5B56584C6}"/>
              </a:ext>
            </a:extLst>
          </p:cNvPr>
          <p:cNvSpPr>
            <a:spLocks noGrp="1"/>
          </p:cNvSpPr>
          <p:nvPr>
            <p:ph type="sldNum" sz="quarter" idx="4"/>
          </p:nvPr>
        </p:nvSpPr>
        <p:spPr/>
        <p:txBody>
          <a:bodyPr/>
          <a:lstStyle/>
          <a:p>
            <a:r>
              <a:rPr lang="en-US" dirty="0"/>
              <a:t>1-</a:t>
            </a:r>
            <a:fld id="{69FC259D-ABDE-484D-B6E2-8A25AA6113E9}" type="slidenum">
              <a:rPr lang="en-US" smtClean="0"/>
              <a:pPr/>
              <a:t>5</a:t>
            </a:fld>
            <a:endParaRPr lang="en-US" dirty="0"/>
          </a:p>
        </p:txBody>
      </p:sp>
      <p:pic>
        <p:nvPicPr>
          <p:cNvPr id="6" name="Picture 2" descr="Image result for Padmount transformer">
            <a:extLst>
              <a:ext uri="{FF2B5EF4-FFF2-40B4-BE49-F238E27FC236}">
                <a16:creationId xmlns:a16="http://schemas.microsoft.com/office/drawing/2014/main" id="{13FB05C2-1C66-4649-BCBB-7FFCE048AD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5972" y="2139521"/>
            <a:ext cx="3396963" cy="29385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2791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9A839-17C6-4DAE-BCD2-7D279D12C7C9}"/>
              </a:ext>
            </a:extLst>
          </p:cNvPr>
          <p:cNvSpPr>
            <a:spLocks noGrp="1"/>
          </p:cNvSpPr>
          <p:nvPr>
            <p:ph type="title"/>
          </p:nvPr>
        </p:nvSpPr>
        <p:spPr/>
        <p:txBody>
          <a:bodyPr/>
          <a:lstStyle/>
          <a:p>
            <a:r>
              <a:rPr lang="en-US" dirty="0"/>
              <a:t>Scenario</a:t>
            </a:r>
          </a:p>
        </p:txBody>
      </p:sp>
      <p:sp>
        <p:nvSpPr>
          <p:cNvPr id="3" name="Content Placeholder 2">
            <a:extLst>
              <a:ext uri="{FF2B5EF4-FFF2-40B4-BE49-F238E27FC236}">
                <a16:creationId xmlns:a16="http://schemas.microsoft.com/office/drawing/2014/main" id="{6E7CBE4E-16AF-447E-9F41-D967013F2DAC}"/>
              </a:ext>
            </a:extLst>
          </p:cNvPr>
          <p:cNvSpPr>
            <a:spLocks noGrp="1"/>
          </p:cNvSpPr>
          <p:nvPr>
            <p:ph idx="1"/>
          </p:nvPr>
        </p:nvSpPr>
        <p:spPr>
          <a:xfrm>
            <a:off x="248579" y="1584360"/>
            <a:ext cx="5317393" cy="4592607"/>
          </a:xfrm>
        </p:spPr>
        <p:txBody>
          <a:bodyPr/>
          <a:lstStyle/>
          <a:p>
            <a:r>
              <a:rPr lang="en-US" b="0" dirty="0"/>
              <a:t>Monday Morning</a:t>
            </a:r>
          </a:p>
          <a:p>
            <a:r>
              <a:rPr lang="en-US" b="0" dirty="0"/>
              <a:t>Job (continued):  </a:t>
            </a:r>
          </a:p>
          <a:p>
            <a:pPr lvl="1"/>
            <a:r>
              <a:rPr lang="en-US" b="0" dirty="0"/>
              <a:t>retire and remove old existing cable</a:t>
            </a:r>
          </a:p>
          <a:p>
            <a:r>
              <a:rPr lang="en-US" b="0" dirty="0"/>
              <a:t>Apprentice instructed to cut-off cable elbow with rachet cutters</a:t>
            </a:r>
          </a:p>
          <a:p>
            <a:r>
              <a:rPr lang="en-US" b="0" dirty="0"/>
              <a:t>There was an arc flash and explosion</a:t>
            </a:r>
          </a:p>
          <a:p>
            <a:r>
              <a:rPr lang="en-US" b="0" dirty="0"/>
              <a:t>Apprentice 2</a:t>
            </a:r>
            <a:r>
              <a:rPr lang="en-US" b="0" baseline="30000" dirty="0"/>
              <a:t>nd</a:t>
            </a:r>
            <a:r>
              <a:rPr lang="en-US" b="0" dirty="0"/>
              <a:t> degree burns to face</a:t>
            </a:r>
          </a:p>
          <a:p>
            <a:r>
              <a:rPr lang="en-US" b="0" dirty="0"/>
              <a:t>Foreman 2</a:t>
            </a:r>
            <a:r>
              <a:rPr lang="en-US" b="0" baseline="30000" dirty="0"/>
              <a:t>nd</a:t>
            </a:r>
            <a:r>
              <a:rPr lang="en-US" b="0" dirty="0"/>
              <a:t> degree burns to forearm and hand </a:t>
            </a:r>
          </a:p>
          <a:p>
            <a:pPr lvl="1"/>
            <a:endParaRPr lang="en-US" dirty="0"/>
          </a:p>
          <a:p>
            <a:endParaRPr lang="en-US" dirty="0"/>
          </a:p>
        </p:txBody>
      </p:sp>
      <p:sp>
        <p:nvSpPr>
          <p:cNvPr id="4" name="Slide Number Placeholder 3">
            <a:extLst>
              <a:ext uri="{FF2B5EF4-FFF2-40B4-BE49-F238E27FC236}">
                <a16:creationId xmlns:a16="http://schemas.microsoft.com/office/drawing/2014/main" id="{74D0BE94-2986-4F0F-8981-82B5B56584C6}"/>
              </a:ext>
            </a:extLst>
          </p:cNvPr>
          <p:cNvSpPr>
            <a:spLocks noGrp="1"/>
          </p:cNvSpPr>
          <p:nvPr>
            <p:ph type="sldNum" sz="quarter" idx="4"/>
          </p:nvPr>
        </p:nvSpPr>
        <p:spPr/>
        <p:txBody>
          <a:bodyPr/>
          <a:lstStyle/>
          <a:p>
            <a:r>
              <a:rPr lang="en-US" dirty="0"/>
              <a:t>1-</a:t>
            </a:r>
            <a:fld id="{69FC259D-ABDE-484D-B6E2-8A25AA6113E9}" type="slidenum">
              <a:rPr lang="en-US" smtClean="0"/>
              <a:pPr/>
              <a:t>6</a:t>
            </a:fld>
            <a:endParaRPr lang="en-US" dirty="0"/>
          </a:p>
        </p:txBody>
      </p:sp>
      <p:pic>
        <p:nvPicPr>
          <p:cNvPr id="1026" name="Picture 2" descr="Image result for Padmount transformer">
            <a:extLst>
              <a:ext uri="{FF2B5EF4-FFF2-40B4-BE49-F238E27FC236}">
                <a16:creationId xmlns:a16="http://schemas.microsoft.com/office/drawing/2014/main" id="{4B86555A-497B-4DAF-BDEE-08D08523EC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5972" y="2139521"/>
            <a:ext cx="3396963" cy="29385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137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9A839-17C6-4DAE-BCD2-7D279D12C7C9}"/>
              </a:ext>
            </a:extLst>
          </p:cNvPr>
          <p:cNvSpPr>
            <a:spLocks noGrp="1"/>
          </p:cNvSpPr>
          <p:nvPr>
            <p:ph type="title"/>
          </p:nvPr>
        </p:nvSpPr>
        <p:spPr/>
        <p:txBody>
          <a:bodyPr/>
          <a:lstStyle/>
          <a:p>
            <a:r>
              <a:rPr lang="en-US" dirty="0"/>
              <a:t>Circumstances</a:t>
            </a:r>
          </a:p>
        </p:txBody>
      </p:sp>
      <p:sp>
        <p:nvSpPr>
          <p:cNvPr id="3" name="Content Placeholder 2">
            <a:extLst>
              <a:ext uri="{FF2B5EF4-FFF2-40B4-BE49-F238E27FC236}">
                <a16:creationId xmlns:a16="http://schemas.microsoft.com/office/drawing/2014/main" id="{6E7CBE4E-16AF-447E-9F41-D967013F2DAC}"/>
              </a:ext>
            </a:extLst>
          </p:cNvPr>
          <p:cNvSpPr>
            <a:spLocks noGrp="1"/>
          </p:cNvSpPr>
          <p:nvPr>
            <p:ph idx="1"/>
          </p:nvPr>
        </p:nvSpPr>
        <p:spPr>
          <a:xfrm>
            <a:off x="248579" y="1757779"/>
            <a:ext cx="5317393" cy="4419184"/>
          </a:xfrm>
        </p:spPr>
        <p:txBody>
          <a:bodyPr/>
          <a:lstStyle/>
          <a:p>
            <a:r>
              <a:rPr lang="en-US" b="0" dirty="0"/>
              <a:t>Work began Monday morning without an adequate tailboard meeting</a:t>
            </a:r>
          </a:p>
          <a:p>
            <a:r>
              <a:rPr lang="en-US" b="0" dirty="0"/>
              <a:t>Foreman had a court appearance prior to beginning work on Monday morning</a:t>
            </a:r>
          </a:p>
          <a:p>
            <a:r>
              <a:rPr lang="en-US" b="0" dirty="0"/>
              <a:t>No flash shield worn by apprentice </a:t>
            </a:r>
          </a:p>
          <a:p>
            <a:pPr lvl="1"/>
            <a:endParaRPr lang="en-US" dirty="0"/>
          </a:p>
          <a:p>
            <a:endParaRPr lang="en-US" dirty="0"/>
          </a:p>
        </p:txBody>
      </p:sp>
      <p:sp>
        <p:nvSpPr>
          <p:cNvPr id="4" name="Slide Number Placeholder 3">
            <a:extLst>
              <a:ext uri="{FF2B5EF4-FFF2-40B4-BE49-F238E27FC236}">
                <a16:creationId xmlns:a16="http://schemas.microsoft.com/office/drawing/2014/main" id="{74D0BE94-2986-4F0F-8981-82B5B56584C6}"/>
              </a:ext>
            </a:extLst>
          </p:cNvPr>
          <p:cNvSpPr>
            <a:spLocks noGrp="1"/>
          </p:cNvSpPr>
          <p:nvPr>
            <p:ph type="sldNum" sz="quarter" idx="4"/>
          </p:nvPr>
        </p:nvSpPr>
        <p:spPr/>
        <p:txBody>
          <a:bodyPr/>
          <a:lstStyle/>
          <a:p>
            <a:r>
              <a:rPr lang="en-US" dirty="0"/>
              <a:t>1-</a:t>
            </a:r>
            <a:fld id="{69FC259D-ABDE-484D-B6E2-8A25AA6113E9}" type="slidenum">
              <a:rPr lang="en-US" smtClean="0"/>
              <a:pPr/>
              <a:t>7</a:t>
            </a:fld>
            <a:endParaRPr lang="en-US" dirty="0"/>
          </a:p>
        </p:txBody>
      </p:sp>
      <p:pic>
        <p:nvPicPr>
          <p:cNvPr id="1026" name="Picture 2" descr="Image result for Padmount transformer">
            <a:extLst>
              <a:ext uri="{FF2B5EF4-FFF2-40B4-BE49-F238E27FC236}">
                <a16:creationId xmlns:a16="http://schemas.microsoft.com/office/drawing/2014/main" id="{4B86555A-497B-4DAF-BDEE-08D08523EC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5972" y="2139521"/>
            <a:ext cx="3396963" cy="29385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7935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9A839-17C6-4DAE-BCD2-7D279D12C7C9}"/>
              </a:ext>
            </a:extLst>
          </p:cNvPr>
          <p:cNvSpPr>
            <a:spLocks noGrp="1"/>
          </p:cNvSpPr>
          <p:nvPr>
            <p:ph type="title"/>
          </p:nvPr>
        </p:nvSpPr>
        <p:spPr/>
        <p:txBody>
          <a:bodyPr/>
          <a:lstStyle/>
          <a:p>
            <a:r>
              <a:rPr lang="en-US" dirty="0"/>
              <a:t>Facts</a:t>
            </a:r>
          </a:p>
        </p:txBody>
      </p:sp>
      <p:sp>
        <p:nvSpPr>
          <p:cNvPr id="3" name="Content Placeholder 2">
            <a:extLst>
              <a:ext uri="{FF2B5EF4-FFF2-40B4-BE49-F238E27FC236}">
                <a16:creationId xmlns:a16="http://schemas.microsoft.com/office/drawing/2014/main" id="{6E7CBE4E-16AF-447E-9F41-D967013F2DAC}"/>
              </a:ext>
            </a:extLst>
          </p:cNvPr>
          <p:cNvSpPr>
            <a:spLocks noGrp="1"/>
          </p:cNvSpPr>
          <p:nvPr>
            <p:ph idx="1"/>
          </p:nvPr>
        </p:nvSpPr>
        <p:spPr>
          <a:xfrm>
            <a:off x="248575" y="1583474"/>
            <a:ext cx="4936742" cy="4303562"/>
          </a:xfrm>
        </p:spPr>
        <p:txBody>
          <a:bodyPr/>
          <a:lstStyle/>
          <a:p>
            <a:pPr>
              <a:lnSpc>
                <a:spcPct val="100000"/>
              </a:lnSpc>
              <a:spcAft>
                <a:spcPts val="600"/>
              </a:spcAft>
            </a:pPr>
            <a:r>
              <a:rPr lang="en-US" b="0" dirty="0"/>
              <a:t>Old cable was not tested for absence of potential</a:t>
            </a:r>
          </a:p>
          <a:p>
            <a:pPr>
              <a:lnSpc>
                <a:spcPct val="100000"/>
              </a:lnSpc>
              <a:spcAft>
                <a:spcPts val="600"/>
              </a:spcAft>
            </a:pPr>
            <a:r>
              <a:rPr lang="en-US" b="0" dirty="0"/>
              <a:t>Old cable was not parked in a grounding bushing</a:t>
            </a:r>
          </a:p>
          <a:p>
            <a:pPr>
              <a:lnSpc>
                <a:spcPct val="100000"/>
              </a:lnSpc>
              <a:spcAft>
                <a:spcPts val="600"/>
              </a:spcAft>
            </a:pPr>
            <a:r>
              <a:rPr lang="en-US" b="0" dirty="0"/>
              <a:t>Foreman was not wearing adequate PPE</a:t>
            </a:r>
          </a:p>
          <a:p>
            <a:pPr>
              <a:lnSpc>
                <a:spcPct val="100000"/>
              </a:lnSpc>
              <a:spcAft>
                <a:spcPts val="600"/>
              </a:spcAft>
            </a:pPr>
            <a:r>
              <a:rPr lang="en-US" b="0" dirty="0"/>
              <a:t>Job started later than normal</a:t>
            </a:r>
          </a:p>
          <a:p>
            <a:pPr>
              <a:lnSpc>
                <a:spcPct val="100000"/>
              </a:lnSpc>
              <a:spcAft>
                <a:spcPts val="600"/>
              </a:spcAft>
            </a:pPr>
            <a:r>
              <a:rPr lang="en-US" b="0" dirty="0"/>
              <a:t>The correct procedure existed and was known</a:t>
            </a:r>
          </a:p>
          <a:p>
            <a:pPr marL="0" indent="0">
              <a:buNone/>
            </a:pPr>
            <a:endParaRPr lang="en-US" dirty="0"/>
          </a:p>
          <a:p>
            <a:endParaRPr lang="en-US" dirty="0"/>
          </a:p>
          <a:p>
            <a:endParaRPr lang="en-US" dirty="0"/>
          </a:p>
          <a:p>
            <a:endParaRPr lang="en-US" dirty="0"/>
          </a:p>
          <a:p>
            <a:pPr lvl="1"/>
            <a:endParaRPr lang="en-US" dirty="0"/>
          </a:p>
          <a:p>
            <a:endParaRPr lang="en-US" dirty="0"/>
          </a:p>
        </p:txBody>
      </p:sp>
      <p:sp>
        <p:nvSpPr>
          <p:cNvPr id="4" name="Slide Number Placeholder 3">
            <a:extLst>
              <a:ext uri="{FF2B5EF4-FFF2-40B4-BE49-F238E27FC236}">
                <a16:creationId xmlns:a16="http://schemas.microsoft.com/office/drawing/2014/main" id="{74D0BE94-2986-4F0F-8981-82B5B56584C6}"/>
              </a:ext>
            </a:extLst>
          </p:cNvPr>
          <p:cNvSpPr>
            <a:spLocks noGrp="1"/>
          </p:cNvSpPr>
          <p:nvPr>
            <p:ph type="sldNum" sz="quarter" idx="4"/>
          </p:nvPr>
        </p:nvSpPr>
        <p:spPr/>
        <p:txBody>
          <a:bodyPr/>
          <a:lstStyle/>
          <a:p>
            <a:r>
              <a:rPr lang="en-US" dirty="0"/>
              <a:t>1-</a:t>
            </a:r>
            <a:fld id="{69FC259D-ABDE-484D-B6E2-8A25AA6113E9}" type="slidenum">
              <a:rPr lang="en-US" smtClean="0"/>
              <a:pPr/>
              <a:t>8</a:t>
            </a:fld>
            <a:endParaRPr lang="en-US" dirty="0"/>
          </a:p>
        </p:txBody>
      </p:sp>
      <p:pic>
        <p:nvPicPr>
          <p:cNvPr id="5" name="Picture 4">
            <a:extLst>
              <a:ext uri="{FF2B5EF4-FFF2-40B4-BE49-F238E27FC236}">
                <a16:creationId xmlns:a16="http://schemas.microsoft.com/office/drawing/2014/main" id="{C2E0D127-458C-4F81-A69C-E76E56DDAA7A}"/>
              </a:ext>
            </a:extLst>
          </p:cNvPr>
          <p:cNvPicPr>
            <a:picLocks noChangeAspect="1"/>
          </p:cNvPicPr>
          <p:nvPr/>
        </p:nvPicPr>
        <p:blipFill>
          <a:blip r:embed="rId3"/>
          <a:stretch>
            <a:fillRect/>
          </a:stretch>
        </p:blipFill>
        <p:spPr>
          <a:xfrm>
            <a:off x="5036151" y="2344615"/>
            <a:ext cx="3859274" cy="2570870"/>
          </a:xfrm>
          <a:prstGeom prst="rect">
            <a:avLst/>
          </a:prstGeom>
        </p:spPr>
      </p:pic>
    </p:spTree>
    <p:extLst>
      <p:ext uri="{BB962C8B-B14F-4D97-AF65-F5344CB8AC3E}">
        <p14:creationId xmlns:p14="http://schemas.microsoft.com/office/powerpoint/2010/main" val="2016897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9A839-17C6-4DAE-BCD2-7D279D12C7C9}"/>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6E7CBE4E-16AF-447E-9F41-D967013F2DAC}"/>
              </a:ext>
            </a:extLst>
          </p:cNvPr>
          <p:cNvSpPr>
            <a:spLocks noGrp="1"/>
          </p:cNvSpPr>
          <p:nvPr>
            <p:ph idx="1"/>
          </p:nvPr>
        </p:nvSpPr>
        <p:spPr>
          <a:xfrm>
            <a:off x="248578" y="1793289"/>
            <a:ext cx="5028275" cy="4383674"/>
          </a:xfrm>
        </p:spPr>
        <p:txBody>
          <a:bodyPr/>
          <a:lstStyle/>
          <a:p>
            <a:pPr>
              <a:lnSpc>
                <a:spcPct val="100000"/>
              </a:lnSpc>
              <a:spcBef>
                <a:spcPts val="600"/>
              </a:spcBef>
              <a:spcAft>
                <a:spcPts val="600"/>
              </a:spcAft>
            </a:pPr>
            <a:r>
              <a:rPr lang="en-US" b="0" dirty="0"/>
              <a:t>What was missed?</a:t>
            </a:r>
          </a:p>
          <a:p>
            <a:pPr>
              <a:lnSpc>
                <a:spcPct val="100000"/>
              </a:lnSpc>
              <a:spcBef>
                <a:spcPts val="600"/>
              </a:spcBef>
              <a:spcAft>
                <a:spcPts val="600"/>
              </a:spcAft>
            </a:pPr>
            <a:r>
              <a:rPr lang="en-US" b="0" dirty="0"/>
              <a:t>What should have happened?</a:t>
            </a:r>
          </a:p>
          <a:p>
            <a:pPr>
              <a:lnSpc>
                <a:spcPct val="100000"/>
              </a:lnSpc>
              <a:spcBef>
                <a:spcPts val="600"/>
              </a:spcBef>
              <a:spcAft>
                <a:spcPts val="600"/>
              </a:spcAft>
            </a:pPr>
            <a:r>
              <a:rPr lang="en-US" b="0" dirty="0"/>
              <a:t>What were the extenuating circumstances?</a:t>
            </a:r>
          </a:p>
          <a:p>
            <a:pPr>
              <a:lnSpc>
                <a:spcPct val="100000"/>
              </a:lnSpc>
              <a:spcBef>
                <a:spcPts val="600"/>
              </a:spcBef>
              <a:spcAft>
                <a:spcPts val="600"/>
              </a:spcAft>
            </a:pPr>
            <a:r>
              <a:rPr lang="en-US" b="0" dirty="0"/>
              <a:t>What controls, if used, would have made a difference?</a:t>
            </a:r>
          </a:p>
          <a:p>
            <a:pPr>
              <a:lnSpc>
                <a:spcPct val="100000"/>
              </a:lnSpc>
              <a:spcBef>
                <a:spcPts val="600"/>
              </a:spcBef>
              <a:spcAft>
                <a:spcPts val="600"/>
              </a:spcAft>
            </a:pPr>
            <a:r>
              <a:rPr lang="en-US" b="0" dirty="0"/>
              <a:t>Were the selected controls enough?</a:t>
            </a:r>
          </a:p>
          <a:p>
            <a:pPr>
              <a:lnSpc>
                <a:spcPct val="100000"/>
              </a:lnSpc>
              <a:spcBef>
                <a:spcPts val="600"/>
              </a:spcBef>
              <a:spcAft>
                <a:spcPts val="600"/>
              </a:spcAft>
            </a:pPr>
            <a:endParaRPr lang="en-US" dirty="0"/>
          </a:p>
          <a:p>
            <a:pPr lvl="1"/>
            <a:endParaRPr lang="en-US" dirty="0"/>
          </a:p>
          <a:p>
            <a:endParaRPr lang="en-US" dirty="0"/>
          </a:p>
        </p:txBody>
      </p:sp>
      <p:sp>
        <p:nvSpPr>
          <p:cNvPr id="4" name="Slide Number Placeholder 3">
            <a:extLst>
              <a:ext uri="{FF2B5EF4-FFF2-40B4-BE49-F238E27FC236}">
                <a16:creationId xmlns:a16="http://schemas.microsoft.com/office/drawing/2014/main" id="{74D0BE94-2986-4F0F-8981-82B5B56584C6}"/>
              </a:ext>
            </a:extLst>
          </p:cNvPr>
          <p:cNvSpPr>
            <a:spLocks noGrp="1"/>
          </p:cNvSpPr>
          <p:nvPr>
            <p:ph type="sldNum" sz="quarter" idx="4"/>
          </p:nvPr>
        </p:nvSpPr>
        <p:spPr/>
        <p:txBody>
          <a:bodyPr/>
          <a:lstStyle/>
          <a:p>
            <a:r>
              <a:rPr lang="en-US" dirty="0"/>
              <a:t>1-</a:t>
            </a:r>
            <a:fld id="{69FC259D-ABDE-484D-B6E2-8A25AA6113E9}" type="slidenum">
              <a:rPr lang="en-US" smtClean="0"/>
              <a:pPr/>
              <a:t>9</a:t>
            </a:fld>
            <a:endParaRPr lang="en-US" dirty="0"/>
          </a:p>
        </p:txBody>
      </p:sp>
      <p:pic>
        <p:nvPicPr>
          <p:cNvPr id="2052" name="Picture 4" descr="Image result for Questioning">
            <a:extLst>
              <a:ext uri="{FF2B5EF4-FFF2-40B4-BE49-F238E27FC236}">
                <a16:creationId xmlns:a16="http://schemas.microsoft.com/office/drawing/2014/main" id="{4C8ADFAF-961A-419B-8EBA-0A25488EB2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9693" y="2263806"/>
            <a:ext cx="3411336" cy="2671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0230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17C24567AD99C4386EB55040F26F9E7" ma:contentTypeVersion="10" ma:contentTypeDescription="Create a new document." ma:contentTypeScope="" ma:versionID="b0200de3de375430b26508a53fcb1914">
  <xsd:schema xmlns:xsd="http://www.w3.org/2001/XMLSchema" xmlns:xs="http://www.w3.org/2001/XMLSchema" xmlns:p="http://schemas.microsoft.com/office/2006/metadata/properties" xmlns:ns3="cc35a99e-f166-43f2-a03a-3799082f7c67" targetNamespace="http://schemas.microsoft.com/office/2006/metadata/properties" ma:root="true" ma:fieldsID="f66df5b03f835222ea3ea1360b51504a" ns3:_="">
    <xsd:import namespace="cc35a99e-f166-43f2-a03a-3799082f7c6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35a99e-f166-43f2-a03a-3799082f7c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953CE2-64F4-4C55-8001-6AF23370AFA7}">
  <ds:schemaRefs>
    <ds:schemaRef ds:uri="http://schemas.microsoft.com/office/2006/documentManagement/types"/>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cc35a99e-f166-43f2-a03a-3799082f7c67"/>
    <ds:schemaRef ds:uri="http://www.w3.org/XML/1998/namespace"/>
    <ds:schemaRef ds:uri="http://purl.org/dc/elements/1.1/"/>
  </ds:schemaRefs>
</ds:datastoreItem>
</file>

<file path=customXml/itemProps2.xml><?xml version="1.0" encoding="utf-8"?>
<ds:datastoreItem xmlns:ds="http://schemas.openxmlformats.org/officeDocument/2006/customXml" ds:itemID="{296338A1-F0D8-41A2-AEB8-C3232A0F576D}">
  <ds:schemaRefs>
    <ds:schemaRef ds:uri="http://schemas.microsoft.com/sharepoint/v3/contenttype/forms"/>
  </ds:schemaRefs>
</ds:datastoreItem>
</file>

<file path=customXml/itemProps3.xml><?xml version="1.0" encoding="utf-8"?>
<ds:datastoreItem xmlns:ds="http://schemas.openxmlformats.org/officeDocument/2006/customXml" ds:itemID="{F5DDCEB8-E067-4DB4-96F5-5DD8F2DB93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35a99e-f166-43f2-a03a-3799082f7c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1752</TotalTime>
  <Words>4204</Words>
  <Application>Microsoft Office PowerPoint</Application>
  <PresentationFormat>On-screen Show (4:3)</PresentationFormat>
  <Paragraphs>497</Paragraphs>
  <Slides>43</Slides>
  <Notes>42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Aharoni</vt:lpstr>
      <vt:lpstr>Arial</vt:lpstr>
      <vt:lpstr>Arial Rounded MT Bold</vt:lpstr>
      <vt:lpstr>Calibri</vt:lpstr>
      <vt:lpstr>Times New Roman</vt:lpstr>
      <vt:lpstr>Wingdings</vt:lpstr>
      <vt:lpstr>Office Theme</vt:lpstr>
      <vt:lpstr>Walk the Talk</vt:lpstr>
      <vt:lpstr>topics</vt:lpstr>
      <vt:lpstr>Section One</vt:lpstr>
      <vt:lpstr>PowerPoint Presentation</vt:lpstr>
      <vt:lpstr>Scenario</vt:lpstr>
      <vt:lpstr>Scenario</vt:lpstr>
      <vt:lpstr>Circumstances</vt:lpstr>
      <vt:lpstr>Facts</vt:lpstr>
      <vt:lpstr>Discussion</vt:lpstr>
      <vt:lpstr>Performance</vt:lpstr>
      <vt:lpstr>PowerPoint Presentation</vt:lpstr>
      <vt:lpstr>PowerPoint Presentation</vt:lpstr>
      <vt:lpstr>What is questioning attitude?</vt:lpstr>
      <vt:lpstr>When to use it?</vt:lpstr>
      <vt:lpstr>When to use it?</vt:lpstr>
      <vt:lpstr>Why use it?</vt:lpstr>
      <vt:lpstr>Key Points-Session One</vt:lpstr>
      <vt:lpstr>Section Two</vt:lpstr>
      <vt:lpstr>What is peer check?</vt:lpstr>
      <vt:lpstr>PowerPoint Presentation</vt:lpstr>
      <vt:lpstr>PowerPoint Presentation</vt:lpstr>
      <vt:lpstr>Bottom line</vt:lpstr>
      <vt:lpstr>Give and take</vt:lpstr>
      <vt:lpstr>Give and take</vt:lpstr>
      <vt:lpstr>feedback</vt:lpstr>
      <vt:lpstr>PowerPoint Presentation</vt:lpstr>
      <vt:lpstr>PowerPoint Presentation</vt:lpstr>
      <vt:lpstr>PowerPoint Presentation</vt:lpstr>
      <vt:lpstr>Key Points-Session two</vt:lpstr>
      <vt:lpstr>Section Three</vt:lpstr>
      <vt:lpstr>PowerPoint Presentation</vt:lpstr>
      <vt:lpstr>Stop work-6 Simple Steps</vt:lpstr>
      <vt:lpstr>1.  stop</vt:lpstr>
      <vt:lpstr>2.  notify</vt:lpstr>
      <vt:lpstr>3.  investigate</vt:lpstr>
      <vt:lpstr>4.  correct</vt:lpstr>
      <vt:lpstr>5.  resume</vt:lpstr>
      <vt:lpstr>6.  Follow up</vt:lpstr>
      <vt:lpstr>Conflict resolution</vt:lpstr>
      <vt:lpstr>PowerPoint Presentation</vt:lpstr>
      <vt:lpstr>Key Points-Session three</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Walk the Talk</dc:title>
  <dc:creator>JMcgowan@QuantaServices.com</dc:creator>
  <cp:lastModifiedBy>McGowan, James</cp:lastModifiedBy>
  <cp:revision>117</cp:revision>
  <dcterms:created xsi:type="dcterms:W3CDTF">2019-05-30T20:05:51Z</dcterms:created>
  <dcterms:modified xsi:type="dcterms:W3CDTF">2020-01-23T16:44:45Z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0x010100917C24567AD99C4386EB55040F26F9E7</vt:lpwstr>
  </property>
</Properties>
</file>