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4"/>
  </p:sldMasterIdLst>
  <p:notesMasterIdLst>
    <p:notesMasterId r:id="rId17"/>
  </p:notesMasterIdLst>
  <p:handoutMasterIdLst>
    <p:handoutMasterId r:id="rId18"/>
  </p:handoutMasterIdLst>
  <p:sldIdLst>
    <p:sldId id="577" r:id="rId5"/>
    <p:sldId id="364" r:id="rId6"/>
    <p:sldId id="648" r:id="rId7"/>
    <p:sldId id="630" r:id="rId8"/>
    <p:sldId id="1520" r:id="rId9"/>
    <p:sldId id="1519" r:id="rId10"/>
    <p:sldId id="1522" r:id="rId11"/>
    <p:sldId id="1521" r:id="rId12"/>
    <p:sldId id="649" r:id="rId13"/>
    <p:sldId id="638" r:id="rId14"/>
    <p:sldId id="1518" r:id="rId15"/>
    <p:sldId id="640" r:id="rId16"/>
  </p:sldIdLst>
  <p:sldSz cx="9144000" cy="6858000" type="screen4x3"/>
  <p:notesSz cx="7010400" cy="9296400"/>
  <p:custDataLst>
    <p:tags r:id="rId19"/>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DE1E6BB-8082-EA89-847B-632560C8A55D}" name="Ashley Webb" initials="AW" userId="S::abrown@davishelliot.com::283d4cfe-5dfd-4e08-b9d6-5bba7cc0f94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992201"/>
    <a:srgbClr val="000066"/>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A71A01-6D9D-47E8-BC7D-DBECA75E60AF}" v="2" dt="2024-01-19T17:42:07.0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32" autoAdjust="0"/>
    <p:restoredTop sz="68460" autoAdjust="0"/>
  </p:normalViewPr>
  <p:slideViewPr>
    <p:cSldViewPr>
      <p:cViewPr varScale="1">
        <p:scale>
          <a:sx n="78" d="100"/>
          <a:sy n="78" d="100"/>
        </p:scale>
        <p:origin x="2496"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208"/>
    </p:cViewPr>
  </p:sorterViewPr>
  <p:notesViewPr>
    <p:cSldViewPr>
      <p:cViewPr>
        <p:scale>
          <a:sx n="70" d="100"/>
          <a:sy n="70" d="100"/>
        </p:scale>
        <p:origin x="-4110" y="-51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son, Travis" userId="46e667a3-9198-417f-9c32-abb6994bb8a5" providerId="ADAL" clId="{27A71A01-6D9D-47E8-BC7D-DBECA75E60AF}"/>
    <pc:docChg chg="modSld">
      <pc:chgData name="Johnson, Travis" userId="46e667a3-9198-417f-9c32-abb6994bb8a5" providerId="ADAL" clId="{27A71A01-6D9D-47E8-BC7D-DBECA75E60AF}" dt="2024-01-19T17:42:14.366" v="48"/>
      <pc:docMkLst>
        <pc:docMk/>
      </pc:docMkLst>
      <pc:sldChg chg="modSp mod modNotesTx">
        <pc:chgData name="Johnson, Travis" userId="46e667a3-9198-417f-9c32-abb6994bb8a5" providerId="ADAL" clId="{27A71A01-6D9D-47E8-BC7D-DBECA75E60AF}" dt="2024-01-19T16:47:19.929" v="47" actId="20577"/>
        <pc:sldMkLst>
          <pc:docMk/>
          <pc:sldMk cId="2656180814" sldId="640"/>
        </pc:sldMkLst>
        <pc:spChg chg="mod">
          <ac:chgData name="Johnson, Travis" userId="46e667a3-9198-417f-9c32-abb6994bb8a5" providerId="ADAL" clId="{27A71A01-6D9D-47E8-BC7D-DBECA75E60AF}" dt="2024-01-19T16:44:41.464" v="16" actId="20577"/>
          <ac:spMkLst>
            <pc:docMk/>
            <pc:sldMk cId="2656180814" sldId="640"/>
            <ac:spMk id="3" creationId="{6BE5094A-FE99-1332-B226-7887B368AD59}"/>
          </ac:spMkLst>
        </pc:spChg>
      </pc:sldChg>
      <pc:sldChg chg="modNotesTx">
        <pc:chgData name="Johnson, Travis" userId="46e667a3-9198-417f-9c32-abb6994bb8a5" providerId="ADAL" clId="{27A71A01-6D9D-47E8-BC7D-DBECA75E60AF}" dt="2024-01-19T17:42:14.366" v="48"/>
        <pc:sldMkLst>
          <pc:docMk/>
          <pc:sldMk cId="65189911" sldId="1520"/>
        </pc:sldMkLst>
      </pc:sldChg>
      <pc:sldChg chg="modSp mod">
        <pc:chgData name="Johnson, Travis" userId="46e667a3-9198-417f-9c32-abb6994bb8a5" providerId="ADAL" clId="{27A71A01-6D9D-47E8-BC7D-DBECA75E60AF}" dt="2024-01-19T16:40:01.242" v="4" actId="2711"/>
        <pc:sldMkLst>
          <pc:docMk/>
          <pc:sldMk cId="2232062827" sldId="1522"/>
        </pc:sldMkLst>
        <pc:spChg chg="mod">
          <ac:chgData name="Johnson, Travis" userId="46e667a3-9198-417f-9c32-abb6994bb8a5" providerId="ADAL" clId="{27A71A01-6D9D-47E8-BC7D-DBECA75E60AF}" dt="2024-01-19T16:40:01.242" v="4" actId="2711"/>
          <ac:spMkLst>
            <pc:docMk/>
            <pc:sldMk cId="2232062827" sldId="1522"/>
            <ac:spMk id="3" creationId="{1B18DD6A-7EE3-61B3-9F1C-DDFA1D8AAE0D}"/>
          </ac:spMkLst>
        </pc:spChg>
      </pc:sldChg>
    </pc:docChg>
  </pc:docChgLst>
  <pc:docChgLst>
    <pc:chgData name="Johnson, Travis" userId="46e667a3-9198-417f-9c32-abb6994bb8a5" providerId="ADAL" clId="{12602358-B57F-4034-9B0C-EE8F4B1B9F68}"/>
    <pc:docChg chg="custSel modSld">
      <pc:chgData name="Johnson, Travis" userId="46e667a3-9198-417f-9c32-abb6994bb8a5" providerId="ADAL" clId="{12602358-B57F-4034-9B0C-EE8F4B1B9F68}" dt="2023-12-11T19:38:59.535" v="218" actId="20577"/>
      <pc:docMkLst>
        <pc:docMk/>
      </pc:docMkLst>
      <pc:sldChg chg="modNotesTx">
        <pc:chgData name="Johnson, Travis" userId="46e667a3-9198-417f-9c32-abb6994bb8a5" providerId="ADAL" clId="{12602358-B57F-4034-9B0C-EE8F4B1B9F68}" dt="2023-12-11T19:27:03.096" v="175" actId="20577"/>
        <pc:sldMkLst>
          <pc:docMk/>
          <pc:sldMk cId="2365140792" sldId="577"/>
        </pc:sldMkLst>
      </pc:sldChg>
      <pc:sldChg chg="modNotesTx">
        <pc:chgData name="Johnson, Travis" userId="46e667a3-9198-417f-9c32-abb6994bb8a5" providerId="ADAL" clId="{12602358-B57F-4034-9B0C-EE8F4B1B9F68}" dt="2023-12-11T19:38:08.212" v="206" actId="20577"/>
        <pc:sldMkLst>
          <pc:docMk/>
          <pc:sldMk cId="2156497471" sldId="638"/>
        </pc:sldMkLst>
      </pc:sldChg>
      <pc:sldChg chg="modNotesTx">
        <pc:chgData name="Johnson, Travis" userId="46e667a3-9198-417f-9c32-abb6994bb8a5" providerId="ADAL" clId="{12602358-B57F-4034-9B0C-EE8F4B1B9F68}" dt="2023-12-11T19:37:49.927" v="205" actId="12"/>
        <pc:sldMkLst>
          <pc:docMk/>
          <pc:sldMk cId="1516906330" sldId="649"/>
        </pc:sldMkLst>
      </pc:sldChg>
      <pc:sldChg chg="modSp mod">
        <pc:chgData name="Johnson, Travis" userId="46e667a3-9198-417f-9c32-abb6994bb8a5" providerId="ADAL" clId="{12602358-B57F-4034-9B0C-EE8F4B1B9F68}" dt="2023-12-11T19:38:59.535" v="218" actId="20577"/>
        <pc:sldMkLst>
          <pc:docMk/>
          <pc:sldMk cId="2460745696" sldId="1518"/>
        </pc:sldMkLst>
        <pc:spChg chg="mod">
          <ac:chgData name="Johnson, Travis" userId="46e667a3-9198-417f-9c32-abb6994bb8a5" providerId="ADAL" clId="{12602358-B57F-4034-9B0C-EE8F4B1B9F68}" dt="2023-12-11T19:38:52.986" v="212" actId="20577"/>
          <ac:spMkLst>
            <pc:docMk/>
            <pc:sldMk cId="2460745696" sldId="1518"/>
            <ac:spMk id="2" creationId="{00000000-0000-0000-0000-000000000000}"/>
          </ac:spMkLst>
        </pc:spChg>
        <pc:spChg chg="mod">
          <ac:chgData name="Johnson, Travis" userId="46e667a3-9198-417f-9c32-abb6994bb8a5" providerId="ADAL" clId="{12602358-B57F-4034-9B0C-EE8F4B1B9F68}" dt="2023-12-11T19:38:59.535" v="218" actId="20577"/>
          <ac:spMkLst>
            <pc:docMk/>
            <pc:sldMk cId="2460745696" sldId="1518"/>
            <ac:spMk id="27" creationId="{00000000-0000-0000-0000-000000000000}"/>
          </ac:spMkLst>
        </pc:spChg>
      </pc:sldChg>
      <pc:sldChg chg="modSp mod">
        <pc:chgData name="Johnson, Travis" userId="46e667a3-9198-417f-9c32-abb6994bb8a5" providerId="ADAL" clId="{12602358-B57F-4034-9B0C-EE8F4B1B9F68}" dt="2023-12-11T19:33:19.911" v="196" actId="20577"/>
        <pc:sldMkLst>
          <pc:docMk/>
          <pc:sldMk cId="2232062827" sldId="1522"/>
        </pc:sldMkLst>
        <pc:spChg chg="mod">
          <ac:chgData name="Johnson, Travis" userId="46e667a3-9198-417f-9c32-abb6994bb8a5" providerId="ADAL" clId="{12602358-B57F-4034-9B0C-EE8F4B1B9F68}" dt="2023-12-11T19:33:19.911" v="196" actId="20577"/>
          <ac:spMkLst>
            <pc:docMk/>
            <pc:sldMk cId="2232062827" sldId="1522"/>
            <ac:spMk id="3" creationId="{1B18DD6A-7EE3-61B3-9F1C-DDFA1D8AAE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dirty="0"/>
          </a:p>
        </p:txBody>
      </p:sp>
      <p:sp>
        <p:nvSpPr>
          <p:cNvPr id="698371" name="Rectangle 3"/>
          <p:cNvSpPr>
            <a:spLocks noGrp="1" noChangeArrowheads="1"/>
          </p:cNvSpPr>
          <p:nvPr>
            <p:ph type="dt" sz="quarter"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dirty="0"/>
          </a:p>
        </p:txBody>
      </p:sp>
      <p:sp>
        <p:nvSpPr>
          <p:cNvPr id="698372" name="Rectangle 4"/>
          <p:cNvSpPr>
            <a:spLocks noGrp="1" noChangeArrowheads="1"/>
          </p:cNvSpPr>
          <p:nvPr>
            <p:ph type="ftr" sz="quarter" idx="2"/>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dirty="0"/>
          </a:p>
        </p:txBody>
      </p:sp>
      <p:sp>
        <p:nvSpPr>
          <p:cNvPr id="698373" name="Rectangle 5"/>
          <p:cNvSpPr>
            <a:spLocks noGrp="1" noChangeArrowheads="1"/>
          </p:cNvSpPr>
          <p:nvPr>
            <p:ph type="sldNum" sz="quarter" idx="3"/>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dirty="0"/>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dirty="0"/>
          </a:p>
        </p:txBody>
      </p:sp>
      <p:sp>
        <p:nvSpPr>
          <p:cNvPr id="4099" name="Rectangle 3"/>
          <p:cNvSpPr>
            <a:spLocks noGrp="1" noChangeArrowheads="1"/>
          </p:cNvSpPr>
          <p:nvPr>
            <p:ph type="dt"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1040" y="4416821"/>
            <a:ext cx="5608320" cy="4182270"/>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dirty="0"/>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solidFill>
                  <a:srgbClr val="000000"/>
                </a:solidFill>
              </a:rPr>
              <a:pPr eaLnBrk="1" hangingPunct="1">
                <a:spcBef>
                  <a:spcPct val="0"/>
                </a:spcBef>
                <a:defRPr/>
              </a:pPr>
              <a:t>1</a:t>
            </a:fld>
            <a:endParaRPr lang="en-US" altLang="en-US" sz="1100" dirty="0">
              <a:solidFill>
                <a:srgbClr val="000000"/>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100" dirty="0"/>
              <a:t>Introduce the module. Explain that the intent of this presentation is a continuing education training topic related to certain aspects from the ET&amp;D 10-Hour OSHA training class, the OSHA Partnership Best Practices, and/or incident trending analysis. </a:t>
            </a:r>
            <a:r>
              <a:rPr lang="en-US" sz="1200" b="0" i="0" kern="1200" dirty="0">
                <a:solidFill>
                  <a:schemeClr val="tx1"/>
                </a:solidFill>
                <a:effectLst/>
                <a:latin typeface="Arial" charset="0"/>
                <a:ea typeface="+mn-ea"/>
                <a:cs typeface="+mn-cs"/>
              </a:rPr>
              <a:t>The following topic with discuss the requirements and benefits of conducting a Pre-Job Briefing. </a:t>
            </a:r>
          </a:p>
        </p:txBody>
      </p:sp>
    </p:spTree>
    <p:extLst>
      <p:ext uri="{BB962C8B-B14F-4D97-AF65-F5344CB8AC3E}">
        <p14:creationId xmlns:p14="http://schemas.microsoft.com/office/powerpoint/2010/main" val="1034519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Working alone a Briefing needs to be done. Assess and plan each job, Identify potential hazards and Consider how hazards will be controlled. Document it has been done. </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10</a:t>
            </a:fld>
            <a:endParaRPr lang="en-US" dirty="0"/>
          </a:p>
        </p:txBody>
      </p:sp>
    </p:spTree>
    <p:extLst>
      <p:ext uri="{BB962C8B-B14F-4D97-AF65-F5344CB8AC3E}">
        <p14:creationId xmlns:p14="http://schemas.microsoft.com/office/powerpoint/2010/main" val="446594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71626" indent="-296033" eaLnBrk="0" hangingPunct="0">
              <a:spcBef>
                <a:spcPct val="30000"/>
              </a:spcBef>
              <a:defRPr sz="1200">
                <a:solidFill>
                  <a:schemeClr val="tx1"/>
                </a:solidFill>
                <a:latin typeface="Arial" panose="020B0604020202020204" pitchFamily="34" charset="0"/>
              </a:defRPr>
            </a:lvl2pPr>
            <a:lvl3pPr marL="1187364" indent="-236179" eaLnBrk="0" hangingPunct="0">
              <a:spcBef>
                <a:spcPct val="30000"/>
              </a:spcBef>
              <a:defRPr sz="1200">
                <a:solidFill>
                  <a:schemeClr val="tx1"/>
                </a:solidFill>
                <a:latin typeface="Arial" panose="020B0604020202020204" pitchFamily="34" charset="0"/>
              </a:defRPr>
            </a:lvl3pPr>
            <a:lvl4pPr marL="1662957" indent="-236179" eaLnBrk="0" hangingPunct="0">
              <a:spcBef>
                <a:spcPct val="30000"/>
              </a:spcBef>
              <a:defRPr sz="1200">
                <a:solidFill>
                  <a:schemeClr val="tx1"/>
                </a:solidFill>
                <a:latin typeface="Arial" panose="020B0604020202020204" pitchFamily="34" charset="0"/>
              </a:defRPr>
            </a:lvl4pPr>
            <a:lvl5pPr marL="2138550" indent="-236179" eaLnBrk="0" hangingPunct="0">
              <a:spcBef>
                <a:spcPct val="30000"/>
              </a:spcBef>
              <a:defRPr sz="1200">
                <a:solidFill>
                  <a:schemeClr val="tx1"/>
                </a:solidFill>
                <a:latin typeface="Arial" panose="020B0604020202020204" pitchFamily="34" charset="0"/>
              </a:defRPr>
            </a:lvl5pPr>
            <a:lvl6pPr marL="2604437" indent="-236179" eaLnBrk="0" fontAlgn="base" hangingPunct="0">
              <a:spcBef>
                <a:spcPct val="30000"/>
              </a:spcBef>
              <a:spcAft>
                <a:spcPct val="0"/>
              </a:spcAft>
              <a:defRPr sz="1200">
                <a:solidFill>
                  <a:schemeClr val="tx1"/>
                </a:solidFill>
                <a:latin typeface="Arial" panose="020B0604020202020204" pitchFamily="34" charset="0"/>
              </a:defRPr>
            </a:lvl6pPr>
            <a:lvl7pPr marL="3070323" indent="-236179" eaLnBrk="0" fontAlgn="base" hangingPunct="0">
              <a:spcBef>
                <a:spcPct val="30000"/>
              </a:spcBef>
              <a:spcAft>
                <a:spcPct val="0"/>
              </a:spcAft>
              <a:defRPr sz="1200">
                <a:solidFill>
                  <a:schemeClr val="tx1"/>
                </a:solidFill>
                <a:latin typeface="Arial" panose="020B0604020202020204" pitchFamily="34" charset="0"/>
              </a:defRPr>
            </a:lvl7pPr>
            <a:lvl8pPr marL="3536210" indent="-236179" eaLnBrk="0" fontAlgn="base" hangingPunct="0">
              <a:spcBef>
                <a:spcPct val="30000"/>
              </a:spcBef>
              <a:spcAft>
                <a:spcPct val="0"/>
              </a:spcAft>
              <a:defRPr sz="1200">
                <a:solidFill>
                  <a:schemeClr val="tx1"/>
                </a:solidFill>
                <a:latin typeface="Arial" panose="020B0604020202020204" pitchFamily="34" charset="0"/>
              </a:defRPr>
            </a:lvl8pPr>
            <a:lvl9pPr marL="4002097" indent="-236179"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6AC4ABC3-D640-4C3E-9ECB-BAA2D6B58E10}" type="slidenum">
              <a:rPr lang="en-US" altLang="en-US"/>
              <a:pPr eaLnBrk="1" hangingPunct="1">
                <a:spcBef>
                  <a:spcPct val="0"/>
                </a:spcBef>
              </a:pPr>
              <a:t>11</a:t>
            </a:fld>
            <a:endParaRPr lang="en-US" altLang="en-US" dirty="0"/>
          </a:p>
        </p:txBody>
      </p:sp>
      <p:sp>
        <p:nvSpPr>
          <p:cNvPr id="31747" name="Rectangle 2"/>
          <p:cNvSpPr>
            <a:spLocks noChangeArrowheads="1"/>
          </p:cNvSpPr>
          <p:nvPr/>
        </p:nvSpPr>
        <p:spPr bwMode="auto">
          <a:xfrm>
            <a:off x="4066681" y="1"/>
            <a:ext cx="3109242" cy="4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48" name="Rectangle 3"/>
          <p:cNvSpPr>
            <a:spLocks noChangeArrowheads="1"/>
          </p:cNvSpPr>
          <p:nvPr/>
        </p:nvSpPr>
        <p:spPr bwMode="auto">
          <a:xfrm>
            <a:off x="4066681" y="9033399"/>
            <a:ext cx="3109242"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802" tIns="0" rIns="19802" bIns="0" anchor="b"/>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en-US" altLang="en-US" sz="1000" i="1" dirty="0">
                <a:latin typeface="Times New Roman" panose="02020603050405020304" pitchFamily="18" charset="0"/>
              </a:rPr>
              <a:t>6</a:t>
            </a:r>
          </a:p>
        </p:txBody>
      </p:sp>
      <p:sp>
        <p:nvSpPr>
          <p:cNvPr id="31749" name="Rectangle 4"/>
          <p:cNvSpPr>
            <a:spLocks noChangeArrowheads="1"/>
          </p:cNvSpPr>
          <p:nvPr/>
        </p:nvSpPr>
        <p:spPr bwMode="auto">
          <a:xfrm>
            <a:off x="0" y="9033399"/>
            <a:ext cx="3109242"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50" name="Rectangle 5"/>
          <p:cNvSpPr>
            <a:spLocks noChangeArrowheads="1"/>
          </p:cNvSpPr>
          <p:nvPr/>
        </p:nvSpPr>
        <p:spPr bwMode="auto">
          <a:xfrm>
            <a:off x="0" y="1"/>
            <a:ext cx="3109242" cy="4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51" name="Rectangle 6"/>
          <p:cNvSpPr>
            <a:spLocks noChangeArrowheads="1"/>
          </p:cNvSpPr>
          <p:nvPr/>
        </p:nvSpPr>
        <p:spPr bwMode="auto">
          <a:xfrm>
            <a:off x="4066681" y="1"/>
            <a:ext cx="3109242" cy="4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52" name="Rectangle 7"/>
          <p:cNvSpPr>
            <a:spLocks noChangeArrowheads="1"/>
          </p:cNvSpPr>
          <p:nvPr/>
        </p:nvSpPr>
        <p:spPr bwMode="auto">
          <a:xfrm>
            <a:off x="4066681" y="9033399"/>
            <a:ext cx="3109242"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802" tIns="0" rIns="19802" bIns="0" anchor="b"/>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en-US" altLang="en-US" sz="1000" i="1" dirty="0">
                <a:latin typeface="Times New Roman" panose="02020603050405020304" pitchFamily="18" charset="0"/>
              </a:rPr>
              <a:t>6</a:t>
            </a:r>
          </a:p>
        </p:txBody>
      </p:sp>
      <p:sp>
        <p:nvSpPr>
          <p:cNvPr id="31753" name="Rectangle 8"/>
          <p:cNvSpPr>
            <a:spLocks noChangeArrowheads="1"/>
          </p:cNvSpPr>
          <p:nvPr/>
        </p:nvSpPr>
        <p:spPr bwMode="auto">
          <a:xfrm>
            <a:off x="0" y="9033399"/>
            <a:ext cx="3109242"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54" name="Rectangle 9"/>
          <p:cNvSpPr>
            <a:spLocks noChangeArrowheads="1"/>
          </p:cNvSpPr>
          <p:nvPr/>
        </p:nvSpPr>
        <p:spPr bwMode="auto">
          <a:xfrm>
            <a:off x="0" y="1"/>
            <a:ext cx="3109242" cy="4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55" name="Rectangle 10"/>
          <p:cNvSpPr>
            <a:spLocks noChangeArrowheads="1"/>
          </p:cNvSpPr>
          <p:nvPr/>
        </p:nvSpPr>
        <p:spPr bwMode="auto">
          <a:xfrm>
            <a:off x="4066681" y="1"/>
            <a:ext cx="3109242" cy="4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56" name="Rectangle 11"/>
          <p:cNvSpPr>
            <a:spLocks noChangeArrowheads="1"/>
          </p:cNvSpPr>
          <p:nvPr/>
        </p:nvSpPr>
        <p:spPr bwMode="auto">
          <a:xfrm>
            <a:off x="4066681" y="9033399"/>
            <a:ext cx="3109242"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802" tIns="0" rIns="19802" bIns="0" anchor="b"/>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en-US" altLang="en-US" sz="1000" i="1" dirty="0">
                <a:latin typeface="Times New Roman" panose="02020603050405020304" pitchFamily="18" charset="0"/>
              </a:rPr>
              <a:t>6</a:t>
            </a:r>
          </a:p>
        </p:txBody>
      </p:sp>
      <p:sp>
        <p:nvSpPr>
          <p:cNvPr id="31757" name="Rectangle 12"/>
          <p:cNvSpPr>
            <a:spLocks noChangeArrowheads="1"/>
          </p:cNvSpPr>
          <p:nvPr/>
        </p:nvSpPr>
        <p:spPr bwMode="auto">
          <a:xfrm>
            <a:off x="0" y="9033399"/>
            <a:ext cx="3109242"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58" name="Rectangle 13"/>
          <p:cNvSpPr>
            <a:spLocks noChangeArrowheads="1"/>
          </p:cNvSpPr>
          <p:nvPr/>
        </p:nvSpPr>
        <p:spPr bwMode="auto">
          <a:xfrm>
            <a:off x="0" y="1"/>
            <a:ext cx="3109242" cy="4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59" name="Rectangle 14"/>
          <p:cNvSpPr>
            <a:spLocks noChangeArrowheads="1"/>
          </p:cNvSpPr>
          <p:nvPr/>
        </p:nvSpPr>
        <p:spPr bwMode="auto">
          <a:xfrm>
            <a:off x="4066681" y="1"/>
            <a:ext cx="3109242" cy="4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60" name="Rectangle 15"/>
          <p:cNvSpPr>
            <a:spLocks noChangeArrowheads="1"/>
          </p:cNvSpPr>
          <p:nvPr/>
        </p:nvSpPr>
        <p:spPr bwMode="auto">
          <a:xfrm>
            <a:off x="4066681" y="9033399"/>
            <a:ext cx="3109242"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802" tIns="0" rIns="19802" bIns="0" anchor="b"/>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en-US" altLang="en-US" sz="1000" i="1" dirty="0">
                <a:latin typeface="Times New Roman" panose="02020603050405020304" pitchFamily="18" charset="0"/>
              </a:rPr>
              <a:t>6</a:t>
            </a:r>
          </a:p>
        </p:txBody>
      </p:sp>
      <p:sp>
        <p:nvSpPr>
          <p:cNvPr id="31761" name="Rectangle 16"/>
          <p:cNvSpPr>
            <a:spLocks noChangeArrowheads="1"/>
          </p:cNvSpPr>
          <p:nvPr/>
        </p:nvSpPr>
        <p:spPr bwMode="auto">
          <a:xfrm>
            <a:off x="0" y="9033399"/>
            <a:ext cx="3109242"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62" name="Rectangle 17"/>
          <p:cNvSpPr>
            <a:spLocks noChangeArrowheads="1"/>
          </p:cNvSpPr>
          <p:nvPr/>
        </p:nvSpPr>
        <p:spPr bwMode="auto">
          <a:xfrm>
            <a:off x="0" y="1"/>
            <a:ext cx="3109242" cy="4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63" name="Rectangle 18"/>
          <p:cNvSpPr>
            <a:spLocks noChangeArrowheads="1"/>
          </p:cNvSpPr>
          <p:nvPr/>
        </p:nvSpPr>
        <p:spPr bwMode="auto">
          <a:xfrm>
            <a:off x="4065063" y="1"/>
            <a:ext cx="3110864" cy="473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64" name="Rectangle 19"/>
          <p:cNvSpPr>
            <a:spLocks noChangeArrowheads="1"/>
          </p:cNvSpPr>
          <p:nvPr/>
        </p:nvSpPr>
        <p:spPr bwMode="auto">
          <a:xfrm>
            <a:off x="4065063" y="9033399"/>
            <a:ext cx="3110864"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802" tIns="0" rIns="19802" bIns="0" anchor="b"/>
          <a:lstStyle>
            <a:lvl1pPr defTabSz="933450" eaLnBrk="0" hangingPunct="0">
              <a:spcBef>
                <a:spcPct val="30000"/>
              </a:spcBef>
              <a:defRPr sz="1200">
                <a:solidFill>
                  <a:schemeClr val="tx1"/>
                </a:solidFill>
                <a:latin typeface="Arial" panose="020B0604020202020204" pitchFamily="34" charset="0"/>
              </a:defRPr>
            </a:lvl1pPr>
            <a:lvl2pPr marL="742950" indent="-285750" defTabSz="933450" eaLnBrk="0" hangingPunct="0">
              <a:spcBef>
                <a:spcPct val="30000"/>
              </a:spcBef>
              <a:defRPr sz="1200">
                <a:solidFill>
                  <a:schemeClr val="tx1"/>
                </a:solidFill>
                <a:latin typeface="Arial" panose="020B0604020202020204" pitchFamily="34" charset="0"/>
              </a:defRPr>
            </a:lvl2pPr>
            <a:lvl3pPr marL="1143000" indent="-228600" defTabSz="933450" eaLnBrk="0" hangingPunct="0">
              <a:spcBef>
                <a:spcPct val="30000"/>
              </a:spcBef>
              <a:defRPr sz="1200">
                <a:solidFill>
                  <a:schemeClr val="tx1"/>
                </a:solidFill>
                <a:latin typeface="Arial" panose="020B0604020202020204" pitchFamily="34" charset="0"/>
              </a:defRPr>
            </a:lvl3pPr>
            <a:lvl4pPr marL="1600200" indent="-228600" defTabSz="933450" eaLnBrk="0" hangingPunct="0">
              <a:spcBef>
                <a:spcPct val="30000"/>
              </a:spcBef>
              <a:defRPr sz="1200">
                <a:solidFill>
                  <a:schemeClr val="tx1"/>
                </a:solidFill>
                <a:latin typeface="Arial" panose="020B0604020202020204" pitchFamily="34" charset="0"/>
              </a:defRPr>
            </a:lvl4pPr>
            <a:lvl5pPr marL="2057400" indent="-228600" defTabSz="933450" eaLnBrk="0" hangingPunct="0">
              <a:spcBef>
                <a:spcPct val="30000"/>
              </a:spcBef>
              <a:defRPr sz="1200">
                <a:solidFill>
                  <a:schemeClr val="tx1"/>
                </a:solidFill>
                <a:latin typeface="Arial" panose="020B0604020202020204" pitchFamily="34" charset="0"/>
              </a:defRPr>
            </a:lvl5pPr>
            <a:lvl6pPr marL="2514600" indent="-228600" defTabSz="933450"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3450"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3450"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3450"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en-US" altLang="en-US" sz="1000" i="1" dirty="0">
                <a:latin typeface="Times New Roman" panose="02020603050405020304" pitchFamily="18" charset="0"/>
              </a:rPr>
              <a:t>6</a:t>
            </a:r>
          </a:p>
        </p:txBody>
      </p:sp>
      <p:sp>
        <p:nvSpPr>
          <p:cNvPr id="31765" name="Rectangle 20"/>
          <p:cNvSpPr>
            <a:spLocks noChangeArrowheads="1"/>
          </p:cNvSpPr>
          <p:nvPr/>
        </p:nvSpPr>
        <p:spPr bwMode="auto">
          <a:xfrm>
            <a:off x="0" y="9033399"/>
            <a:ext cx="3109242" cy="47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66" name="Rectangle 21"/>
          <p:cNvSpPr>
            <a:spLocks noChangeArrowheads="1"/>
          </p:cNvSpPr>
          <p:nvPr/>
        </p:nvSpPr>
        <p:spPr bwMode="auto">
          <a:xfrm>
            <a:off x="0" y="1"/>
            <a:ext cx="3109242" cy="473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5051" tIns="47526" rIns="95051" bIns="47526" anchor="ct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800" dirty="0"/>
          </a:p>
        </p:txBody>
      </p:sp>
      <p:sp>
        <p:nvSpPr>
          <p:cNvPr id="31767" name="Rectangle 22"/>
          <p:cNvSpPr>
            <a:spLocks noGrp="1" noRot="1" noChangeAspect="1" noChangeArrowheads="1" noTextEdit="1"/>
          </p:cNvSpPr>
          <p:nvPr>
            <p:ph type="sldImg"/>
          </p:nvPr>
        </p:nvSpPr>
        <p:spPr>
          <a:xfrm>
            <a:off x="1219200" y="717550"/>
            <a:ext cx="4738688" cy="3554413"/>
          </a:xfrm>
          <a:ln w="12700" cap="flat">
            <a:solidFill>
              <a:schemeClr val="tx1"/>
            </a:solidFill>
          </a:ln>
        </p:spPr>
      </p:sp>
      <p:sp>
        <p:nvSpPr>
          <p:cNvPr id="31768" name="Rectangle 23"/>
          <p:cNvSpPr>
            <a:spLocks noGrp="1" noChangeArrowheads="1"/>
          </p:cNvSpPr>
          <p:nvPr>
            <p:ph type="body" idx="1"/>
          </p:nvPr>
        </p:nvSpPr>
        <p:spPr>
          <a:xfrm>
            <a:off x="955817" y="4515889"/>
            <a:ext cx="5262668" cy="42774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63" tIns="47857" rIns="97363" bIns="47857"/>
          <a:lstStyle/>
          <a:p>
            <a:pPr eaLnBrk="1" hangingPunct="1">
              <a:buFontTx/>
              <a:buChar char="•"/>
            </a:pPr>
            <a:r>
              <a:rPr lang="en-US" altLang="en-US" dirty="0">
                <a:latin typeface="Arial" panose="020B0604020202020204" pitchFamily="34" charset="0"/>
              </a:rPr>
              <a:t>Before ANY Work starts.  This means performing any tasks within the yard/show-up, transferring tools from one truck to another in the yard or show-up, etc.</a:t>
            </a:r>
          </a:p>
          <a:p>
            <a:pPr eaLnBrk="1" hangingPunct="1">
              <a:buFontTx/>
              <a:buChar char="•"/>
            </a:pPr>
            <a:r>
              <a:rPr lang="en-US" altLang="en-US" dirty="0">
                <a:latin typeface="Arial" panose="020B0604020202020204" pitchFamily="34" charset="0"/>
              </a:rPr>
              <a:t>Light plants, generators,</a:t>
            </a:r>
            <a:r>
              <a:rPr lang="en-US" altLang="en-US" baseline="0" dirty="0">
                <a:latin typeface="Arial" panose="020B0604020202020204" pitchFamily="34" charset="0"/>
              </a:rPr>
              <a:t> and running mobile equipment can be terribly distracting and make it hard or impossible for the crew to hear.</a:t>
            </a:r>
          </a:p>
          <a:p>
            <a:pPr eaLnBrk="1" hangingPunct="1">
              <a:buFontTx/>
              <a:buChar char="•"/>
            </a:pPr>
            <a:r>
              <a:rPr lang="en-US" altLang="en-US" baseline="0" dirty="0">
                <a:latin typeface="Arial" panose="020B0604020202020204" pitchFamily="34" charset="0"/>
              </a:rPr>
              <a:t>Even if the work steps are the same, the conditions and environment, and the crew members may have changed.</a:t>
            </a:r>
          </a:p>
          <a:p>
            <a:pPr eaLnBrk="1" hangingPunct="1">
              <a:buFontTx/>
              <a:buNone/>
            </a:pPr>
            <a:endParaRPr lang="en-US" altLang="en-US" dirty="0">
              <a:latin typeface="Arial" panose="020B0604020202020204" pitchFamily="34" charset="0"/>
            </a:endParaRPr>
          </a:p>
        </p:txBody>
      </p:sp>
    </p:spTree>
    <p:extLst>
      <p:ext uri="{BB962C8B-B14F-4D97-AF65-F5344CB8AC3E}">
        <p14:creationId xmlns:p14="http://schemas.microsoft.com/office/powerpoint/2010/main" val="277771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a:t>
            </a:r>
          </a:p>
          <a:p>
            <a:pPr marL="228600" indent="-228600">
              <a:buAutoNum type="arabicPeriod"/>
            </a:pPr>
            <a:r>
              <a:rPr lang="en-US" dirty="0"/>
              <a:t>Before beginning a new job, or when significant changes occur to the current job</a:t>
            </a:r>
          </a:p>
          <a:p>
            <a:pPr marL="228600" indent="-228600">
              <a:buAutoNum type="arabicPeriod"/>
            </a:pPr>
            <a:r>
              <a:rPr lang="en-US" dirty="0"/>
              <a:t>Designated employee in charge</a:t>
            </a:r>
          </a:p>
          <a:p>
            <a:pPr marL="228600" indent="-228600">
              <a:buAutoNum type="arabicPeriod"/>
            </a:pPr>
            <a:r>
              <a:rPr lang="en-US" dirty="0"/>
              <a:t>Workplace hazards, work procedures, special precautions, energy-source controls, PPE, Emergency Response </a:t>
            </a:r>
          </a:p>
          <a:p>
            <a:pPr marL="228600" indent="-228600">
              <a:buAutoNum type="arabicPeriod"/>
            </a:pPr>
            <a:r>
              <a:rPr lang="en-US" dirty="0"/>
              <a:t>Any time significant changes occur on the job including weather and new hazards</a:t>
            </a:r>
          </a:p>
          <a:p>
            <a:pPr marL="228600" indent="-228600">
              <a:buAutoNum type="arabicPeriod"/>
            </a:pPr>
            <a:r>
              <a:rPr lang="en-US" dirty="0"/>
              <a:t>At all times</a:t>
            </a: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12</a:t>
            </a:fld>
            <a:endParaRPr lang="en-US" dirty="0"/>
          </a:p>
        </p:txBody>
      </p:sp>
    </p:spTree>
    <p:extLst>
      <p:ext uri="{BB962C8B-B14F-4D97-AF65-F5344CB8AC3E}">
        <p14:creationId xmlns:p14="http://schemas.microsoft.com/office/powerpoint/2010/main" val="630209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Explain that this is the Q1 topic.  Explain the objectives of this course and the duration.</a:t>
            </a:r>
          </a:p>
        </p:txBody>
      </p:sp>
    </p:spTree>
    <p:extLst>
      <p:ext uri="{BB962C8B-B14F-4D97-AF65-F5344CB8AC3E}">
        <p14:creationId xmlns:p14="http://schemas.microsoft.com/office/powerpoint/2010/main" val="1028851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Font typeface="Wingdings" panose="05000000000000000000" pitchFamily="2" charset="2"/>
              <a:buNone/>
            </a:pPr>
            <a:r>
              <a:rPr lang="en-US" sz="1200" b="0" i="0" kern="1200" dirty="0">
                <a:solidFill>
                  <a:schemeClr val="tx1"/>
                </a:solidFill>
                <a:effectLst/>
                <a:latin typeface="Arial" charset="0"/>
                <a:ea typeface="+mn-ea"/>
                <a:cs typeface="+mn-cs"/>
              </a:rPr>
              <a:t>In 2021, ET&amp;D Partnership Companies experienced a 62% increase in Significant Injury and Fatality (SIF Events) related to Struck By Events and a 31% increase in Caught Between related SIF Events. Furthermore, Caught Between events attributed to 24% of all the reported SIF Events while Struck By’s attributed to 18% of the reported SIF Events. Caught Between and Struck By or “Line of Fire” hazards are prevalent in our industry. If we allow these hazards to go unrecognized or ignore them, there is exposure and serious injuries and fatalities will continue to occur. Job Briefings </a:t>
            </a:r>
            <a:r>
              <a:rPr lang="en-US" sz="1200" kern="1400" dirty="0">
                <a:ln>
                  <a:noFill/>
                </a:ln>
                <a:solidFill>
                  <a:srgbClr val="000000"/>
                </a:solidFill>
                <a:effectLst/>
                <a:latin typeface="+mn-lt"/>
              </a:rPr>
              <a:t>help us recognize hazards and potential exposures and </a:t>
            </a:r>
            <a:r>
              <a:rPr lang="en-US" sz="1200" kern="1400" dirty="0">
                <a:solidFill>
                  <a:srgbClr val="000000"/>
                </a:solidFill>
              </a:rPr>
              <a:t>g</a:t>
            </a:r>
            <a:r>
              <a:rPr lang="en-US" sz="1200" kern="1400" dirty="0">
                <a:ln>
                  <a:noFill/>
                </a:ln>
                <a:solidFill>
                  <a:srgbClr val="000000"/>
                </a:solidFill>
                <a:effectLst/>
                <a:latin typeface="+mn-lt"/>
              </a:rPr>
              <a:t>et us to slow down, plan and execute work safely,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3</a:t>
            </a:fld>
            <a:endParaRPr lang="en-US" dirty="0"/>
          </a:p>
        </p:txBody>
      </p:sp>
    </p:spTree>
    <p:extLst>
      <p:ext uri="{BB962C8B-B14F-4D97-AF65-F5344CB8AC3E}">
        <p14:creationId xmlns:p14="http://schemas.microsoft.com/office/powerpoint/2010/main" val="1168062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bg2"/>
              </a:buClr>
              <a:buSzPct val="150000"/>
              <a:buFont typeface="Arial" panose="020B0604020202020204" pitchFamily="34" charset="0"/>
              <a:buNone/>
            </a:pPr>
            <a:r>
              <a:rPr lang="en-US" dirty="0"/>
              <a:t>Keep in mind that the purpose of the job briefing is to get everyone to recognize and avoid the hazards. Used as part of planning the work means all on the job site need to be engaged in the Briefing. The Briefing will </a:t>
            </a:r>
            <a:r>
              <a:rPr lang="en-US" sz="1200" dirty="0">
                <a:solidFill>
                  <a:schemeClr val="tx1"/>
                </a:solidFill>
              </a:rPr>
              <a:t>break down the scope of work into separate steps, identify hazards and potential exposures at all levels, and allow everyone to implement effective controls. Completing a thorough and effective pre-job briefing reduces our risk by controlling exposures</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4</a:t>
            </a:fld>
            <a:endParaRPr lang="en-US" dirty="0"/>
          </a:p>
        </p:txBody>
      </p:sp>
    </p:spTree>
    <p:extLst>
      <p:ext uri="{BB962C8B-B14F-4D97-AF65-F5344CB8AC3E}">
        <p14:creationId xmlns:p14="http://schemas.microsoft.com/office/powerpoint/2010/main" val="2008615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kern="1200">
                <a:solidFill>
                  <a:srgbClr val="000000"/>
                </a:solidFill>
                <a:effectLst/>
                <a:latin typeface="Calibri" panose="020F0502020204030204" pitchFamily="34" charset="0"/>
                <a:ea typeface="MS Mincho" panose="02020609040205080304" pitchFamily="49" charset="-128"/>
                <a:cs typeface="Arial" panose="020B0604020202020204" pitchFamily="34" charset="0"/>
              </a:rPr>
              <a:t>The National Electrical Safety Code (NESC) requires the lead person in charge to develop emergency response measures to be included in the Pre-Job Briefing Process. Be sure to go over emergency response notification procedures, responders on site, evacuation, and muster points. Go over challenges from the previous day and define routine and critical tasks. Break these down into manageable steps need to complete the tasks.</a:t>
            </a:r>
            <a:endParaRPr lang="en-US" sz="180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5</a:t>
            </a:fld>
            <a:endParaRPr lang="en-US" dirty="0"/>
          </a:p>
        </p:txBody>
      </p:sp>
    </p:spTree>
    <p:extLst>
      <p:ext uri="{BB962C8B-B14F-4D97-AF65-F5344CB8AC3E}">
        <p14:creationId xmlns:p14="http://schemas.microsoft.com/office/powerpoint/2010/main" val="2739125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items listed on the slide. Explain their importance as part of a Job Briefing. If you would like to have more discussion around PPE here are some questions to ask the participants:</a:t>
            </a:r>
          </a:p>
          <a:p>
            <a:pPr marL="171450" indent="-171450">
              <a:buFont typeface="Arial" panose="020B0604020202020204" pitchFamily="34" charset="0"/>
              <a:buChar char="•"/>
            </a:pPr>
            <a:r>
              <a:rPr lang="en-US" sz="1200" dirty="0"/>
              <a:t>What PPE is needed?</a:t>
            </a:r>
          </a:p>
          <a:p>
            <a:pPr marL="171450" indent="-171450">
              <a:buFont typeface="Arial" panose="020B0604020202020204" pitchFamily="34" charset="0"/>
              <a:buChar char="•"/>
            </a:pPr>
            <a:r>
              <a:rPr lang="en-US" sz="1200" dirty="0"/>
              <a:t>Is it in good working order?</a:t>
            </a:r>
          </a:p>
          <a:p>
            <a:pPr marL="171450" indent="-171450">
              <a:buFont typeface="Arial" panose="020B0604020202020204" pitchFamily="34" charset="0"/>
              <a:buChar char="•"/>
            </a:pPr>
            <a:r>
              <a:rPr lang="en-US" sz="1200" dirty="0"/>
              <a:t>Does everyone understand how to wear/use it?</a:t>
            </a:r>
          </a:p>
          <a:p>
            <a:pPr marL="171450" indent="-171450">
              <a:buFont typeface="Arial" panose="020B0604020202020204" pitchFamily="34" charset="0"/>
              <a:buChar char="•"/>
            </a:pPr>
            <a:r>
              <a:rPr lang="en-US" sz="1200" dirty="0"/>
              <a:t>Was it inspected prior to placing it on/using it?</a:t>
            </a:r>
          </a:p>
          <a:p>
            <a:pPr marL="171450" indent="-171450">
              <a:buFont typeface="Arial" panose="020B0604020202020204" pitchFamily="34" charset="0"/>
              <a:buChar char="•"/>
            </a:pPr>
            <a:r>
              <a:rPr lang="en-US" sz="1200" dirty="0"/>
              <a:t>Appropriate for the hazard(s) that exist?</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6</a:t>
            </a:fld>
            <a:endParaRPr lang="en-US" dirty="0"/>
          </a:p>
        </p:txBody>
      </p:sp>
    </p:spTree>
    <p:extLst>
      <p:ext uri="{BB962C8B-B14F-4D97-AF65-F5344CB8AC3E}">
        <p14:creationId xmlns:p14="http://schemas.microsoft.com/office/powerpoint/2010/main" val="603301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1800"/>
              </a:spcBef>
              <a:spcAft>
                <a:spcPts val="0"/>
              </a:spcAft>
              <a:buFont typeface="+mj-lt"/>
              <a:buNone/>
            </a:pPr>
            <a:r>
              <a:rPr lang="en-US" dirty="0"/>
              <a:t>Take special care to give attention to high energy hazards. The industry has recognized that these hazards have great potential for causing serious injuries and fatalities. Energy wheels like the one show here or acronyms like STKY (Stuff That Can Kill You) and SHOK (Seriously Hurt Or Killed) have been developed by companies to help focus on eliminating these hazards. Taking time to highlight high energy hazards and implementing direct controls where possible can mean the difference between life and death.  Direct controls are ones that </a:t>
            </a:r>
            <a:r>
              <a:rPr lang="en-US" sz="1200" dirty="0">
                <a:effectLst/>
                <a:latin typeface="Calibri" panose="020F0502020204030204" pitchFamily="34" charset="0"/>
                <a:ea typeface="Calibri" panose="020F0502020204030204" pitchFamily="34" charset="0"/>
                <a:cs typeface="Times New Roman" panose="02020603050405020304" pitchFamily="18" charset="0"/>
              </a:rPr>
              <a:t>specifically target the high-energy source, effectively mitigate exposure to the high energy source when installed, verified, and used properly and is effective even if there is unintentional human error during the work.</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7</a:t>
            </a:fld>
            <a:endParaRPr lang="en-US" dirty="0"/>
          </a:p>
        </p:txBody>
      </p:sp>
    </p:spTree>
    <p:extLst>
      <p:ext uri="{BB962C8B-B14F-4D97-AF65-F5344CB8AC3E}">
        <p14:creationId xmlns:p14="http://schemas.microsoft.com/office/powerpoint/2010/main" val="4023238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indent="0">
              <a:buFont typeface="Arial" panose="020B0604020202020204" pitchFamily="34" charset="0"/>
              <a:buNone/>
            </a:pPr>
            <a:r>
              <a:rPr lang="en-US" dirty="0"/>
              <a:t>Describe the Hierarchy of Controls Explain that OSHA requires employers take the most effective precautions possible to protect employees. It has identified a hierarchy of those measures as seen in the pyramid above.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Offer examples for the various levels of controls For example Equipment such as guardrails used to engineer out hazards and identified as midlevel in the hierarchy. PPE is the last line of defense. If used to mitigate hazards, it must be in good operation. Inspection of the equipment, tools and PPE must be performed. Ensure all rubber protective goods have been electrically tested and field inspected prior to use. Make sure workers know how to field inflate rubber gloves and roll rubber blankets to inspect for cutting and other damage</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8</a:t>
            </a:fld>
            <a:endParaRPr lang="en-US" dirty="0"/>
          </a:p>
        </p:txBody>
      </p:sp>
    </p:spTree>
    <p:extLst>
      <p:ext uri="{BB962C8B-B14F-4D97-AF65-F5344CB8AC3E}">
        <p14:creationId xmlns:p14="http://schemas.microsoft.com/office/powerpoint/2010/main" val="2842495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SzPct val="150000"/>
              <a:buFont typeface="Arial" panose="020B0604020202020204" pitchFamily="34" charset="0"/>
              <a:buNone/>
            </a:pPr>
            <a:r>
              <a:rPr lang="en-US" altLang="en-US" sz="2000" dirty="0">
                <a:latin typeface="Arial" panose="020B0604020202020204" pitchFamily="34" charset="0"/>
                <a:cs typeface="Arial" panose="020B0604020202020204" pitchFamily="34" charset="0"/>
              </a:rPr>
              <a:t>Go over each of the points on the slide. </a:t>
            </a:r>
          </a:p>
          <a:p>
            <a:pPr marL="342900" indent="-342900" eaLnBrk="1" hangingPunct="1">
              <a:buSzPct val="150000"/>
              <a:buFont typeface="Wingdings" panose="05000000000000000000" pitchFamily="2" charset="2"/>
              <a:buChar char="§"/>
            </a:pPr>
            <a:r>
              <a:rPr lang="en-US" altLang="en-US" sz="2000" dirty="0">
                <a:latin typeface="Arial" panose="020B0604020202020204" pitchFamily="34" charset="0"/>
                <a:cs typeface="Arial" panose="020B0604020202020204" pitchFamily="34" charset="0"/>
              </a:rPr>
              <a:t>Conduct a pre-job brief at the beginning of each job/shift.</a:t>
            </a:r>
          </a:p>
          <a:p>
            <a:pPr marL="342900" indent="-342900" eaLnBrk="1" hangingPunct="1">
              <a:buSzPct val="150000"/>
              <a:buFont typeface="Wingdings" panose="05000000000000000000" pitchFamily="2" charset="2"/>
              <a:buChar char="§"/>
            </a:pPr>
            <a:r>
              <a:rPr lang="en-US" altLang="en-US" sz="2000" dirty="0">
                <a:latin typeface="Arial" panose="020B0604020202020204" pitchFamily="34" charset="0"/>
                <a:cs typeface="Arial" panose="020B0604020202020204" pitchFamily="34" charset="0"/>
              </a:rPr>
              <a:t>Revisit when the work scope or conditions change.</a:t>
            </a:r>
          </a:p>
          <a:p>
            <a:pPr marL="742950" lvl="1" indent="-285750" eaLnBrk="1" hangingPunct="1">
              <a:buSzPct val="150000"/>
              <a:buFont typeface="Wingdings" panose="05000000000000000000" pitchFamily="2" charset="2"/>
              <a:buChar char="§"/>
            </a:pPr>
            <a:r>
              <a:rPr lang="en-US" altLang="en-US" sz="1600" dirty="0">
                <a:latin typeface="Arial" panose="020B0604020202020204" pitchFamily="34" charset="0"/>
                <a:cs typeface="Arial" panose="020B0604020202020204" pitchFamily="34" charset="0"/>
              </a:rPr>
              <a:t>Complete a new one if there are significant changes. </a:t>
            </a:r>
            <a:r>
              <a:rPr lang="en-US" sz="1600" dirty="0"/>
              <a:t>If there is a scope or condition change, the Supervisor shall note those changes on the pre-job brief OR complete a new pre-job brief and discuss with the crew together.  This includes any visitors that might be on site as well.</a:t>
            </a:r>
            <a:endParaRPr lang="en-US" altLang="en-US" sz="1600" dirty="0">
              <a:latin typeface="Arial" panose="020B0604020202020204" pitchFamily="34" charset="0"/>
              <a:cs typeface="Arial" panose="020B0604020202020204" pitchFamily="34" charset="0"/>
            </a:endParaRPr>
          </a:p>
          <a:p>
            <a:pPr marL="342900" indent="-342900" eaLnBrk="1" hangingPunct="1">
              <a:buSzPct val="150000"/>
              <a:buFont typeface="Wingdings" panose="05000000000000000000" pitchFamily="2" charset="2"/>
              <a:buChar char="§"/>
            </a:pPr>
            <a:r>
              <a:rPr lang="en-US" altLang="en-US" sz="2000" dirty="0">
                <a:latin typeface="Arial" panose="020B0604020202020204" pitchFamily="34" charset="0"/>
                <a:cs typeface="Arial" panose="020B0604020202020204" pitchFamily="34" charset="0"/>
              </a:rPr>
              <a:t>Revisit when coming back from lunch/mid-day.</a:t>
            </a:r>
          </a:p>
          <a:p>
            <a:pPr marL="342900" indent="-342900" eaLnBrk="1" hangingPunct="1">
              <a:buSzPct val="150000"/>
              <a:buFont typeface="Wingdings" panose="05000000000000000000" pitchFamily="2" charset="2"/>
              <a:buChar char="§"/>
            </a:pPr>
            <a:r>
              <a:rPr lang="en-US" sz="2000" dirty="0"/>
              <a:t>When a new employee joins the job.</a:t>
            </a:r>
          </a:p>
          <a:p>
            <a:pPr marL="342900" marR="0" lvl="0" indent="-342900" algn="l" defTabSz="914400" rtl="0" eaLnBrk="1" fontAlgn="base" latinLnBrk="0" hangingPunct="1">
              <a:lnSpc>
                <a:spcPct val="100000"/>
              </a:lnSpc>
              <a:spcBef>
                <a:spcPct val="30000"/>
              </a:spcBef>
              <a:spcAft>
                <a:spcPct val="0"/>
              </a:spcAft>
              <a:buClrTx/>
              <a:buSzPct val="150000"/>
              <a:buFont typeface="Wingdings" panose="05000000000000000000" pitchFamily="2" charset="2"/>
              <a:buChar char="§"/>
              <a:tabLst/>
              <a:defRPr/>
            </a:pPr>
            <a:r>
              <a:rPr lang="en-US" altLang="en-US" sz="2000" dirty="0">
                <a:latin typeface="Arial" panose="020B0604020202020204" pitchFamily="34" charset="0"/>
                <a:cs typeface="Arial" panose="020B0604020202020204" pitchFamily="34" charset="0"/>
              </a:rPr>
              <a:t>Revisit and review with visitors arriving on-site. </a:t>
            </a:r>
            <a:r>
              <a:rPr lang="en-US" sz="2000" dirty="0">
                <a:highlight>
                  <a:srgbClr val="FFFF00"/>
                </a:highlight>
              </a:rPr>
              <a:t>Visitors can be: Those from (said company) that are not a part of the original crew, vendors, other contractors, subcontractors, etc.  If other (said company) crews are working in the same area, each should be on each others pre-job brief so that there is communication between all.</a:t>
            </a:r>
            <a:endParaRPr lang="en-US" altLang="en-US" sz="2000" dirty="0">
              <a:latin typeface="Arial" panose="020B0604020202020204" pitchFamily="34" charset="0"/>
              <a:cs typeface="Arial" panose="020B0604020202020204" pitchFamily="34" charset="0"/>
            </a:endParaRPr>
          </a:p>
          <a:p>
            <a:pPr marL="342900" indent="-342900" eaLnBrk="1" hangingPunct="1">
              <a:buSzPct val="150000"/>
              <a:buFont typeface="Wingdings" panose="05000000000000000000" pitchFamily="2" charset="2"/>
              <a:buChar char="§"/>
            </a:pPr>
            <a:r>
              <a:rPr lang="en-US" altLang="en-US" sz="2000" dirty="0">
                <a:latin typeface="Arial" panose="020B0604020202020204" pitchFamily="34" charset="0"/>
                <a:cs typeface="Arial" panose="020B0604020202020204" pitchFamily="34" charset="0"/>
              </a:rPr>
              <a:t>Revisit the pre-job brief at the end of shift.</a:t>
            </a: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9</a:t>
            </a:fld>
            <a:endParaRPr lang="en-US" dirty="0"/>
          </a:p>
        </p:txBody>
      </p:sp>
    </p:spTree>
    <p:extLst>
      <p:ext uri="{BB962C8B-B14F-4D97-AF65-F5344CB8AC3E}">
        <p14:creationId xmlns:p14="http://schemas.microsoft.com/office/powerpoint/2010/main" val="4068468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dirty="0">
              <a:cs typeface="+mn-cs"/>
            </a:endParaRPr>
          </a:p>
        </p:txBody>
      </p:sp>
      <p:pic>
        <p:nvPicPr>
          <p:cNvPr id="7" name="Picture 1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dirty="0"/>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dirty="0"/>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pic>
        <p:nvPicPr>
          <p:cNvPr id="102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09800" y="3581400"/>
            <a:ext cx="17907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540660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12188265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2025168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10991692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406428624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dirty="0"/>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dirty="0"/>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dirty="0"/>
            </a:p>
          </p:txBody>
        </p:sp>
      </p:grpSp>
      <p:pic>
        <p:nvPicPr>
          <p:cNvPr id="1033"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userDrawn="1"/>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01000" y="380999"/>
            <a:ext cx="718344" cy="733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a:t>Pre-Job Briefings </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 First Quarter 2024</a:t>
            </a:r>
            <a:endParaRPr lang="en-US" altLang="en-US" sz="3200" b="1" i="0" dirty="0">
              <a:latin typeface="Arial" charset="0"/>
              <a:cs typeface="Arial" charset="0"/>
            </a:endParaRPr>
          </a:p>
        </p:txBody>
      </p:sp>
    </p:spTree>
    <p:extLst>
      <p:ext uri="{BB962C8B-B14F-4D97-AF65-F5344CB8AC3E}">
        <p14:creationId xmlns:p14="http://schemas.microsoft.com/office/powerpoint/2010/main" val="2365140792"/>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9FB6A-EA8E-777C-5A57-3EA1328C012D}"/>
              </a:ext>
            </a:extLst>
          </p:cNvPr>
          <p:cNvSpPr>
            <a:spLocks noGrp="1"/>
          </p:cNvSpPr>
          <p:nvPr>
            <p:ph type="title"/>
          </p:nvPr>
        </p:nvSpPr>
        <p:spPr/>
        <p:txBody>
          <a:bodyPr/>
          <a:lstStyle/>
          <a:p>
            <a:r>
              <a:rPr lang="en-US" dirty="0"/>
              <a:t>Working Alone</a:t>
            </a:r>
          </a:p>
        </p:txBody>
      </p:sp>
      <p:sp>
        <p:nvSpPr>
          <p:cNvPr id="3" name="Content Placeholder 2">
            <a:extLst>
              <a:ext uri="{FF2B5EF4-FFF2-40B4-BE49-F238E27FC236}">
                <a16:creationId xmlns:a16="http://schemas.microsoft.com/office/drawing/2014/main" id="{B8C59868-0721-B724-185B-5E1062A63990}"/>
              </a:ext>
            </a:extLst>
          </p:cNvPr>
          <p:cNvSpPr>
            <a:spLocks noGrp="1"/>
          </p:cNvSpPr>
          <p:nvPr>
            <p:ph idx="1"/>
          </p:nvPr>
        </p:nvSpPr>
        <p:spPr/>
        <p:txBody>
          <a:bodyPr/>
          <a:lstStyle/>
          <a:p>
            <a:r>
              <a:rPr lang="en-US" dirty="0"/>
              <a:t>According to the Pre-Job Briefing Best Practice:</a:t>
            </a:r>
          </a:p>
          <a:p>
            <a:pPr lvl="1"/>
            <a:r>
              <a:rPr lang="en-US" dirty="0"/>
              <a:t>An employee working alone shall complete a pre-job briefing.</a:t>
            </a:r>
          </a:p>
          <a:p>
            <a:pPr lvl="1"/>
            <a:r>
              <a:rPr lang="en-US" dirty="0"/>
              <a:t>The briefing shall be documented.</a:t>
            </a:r>
          </a:p>
          <a:p>
            <a:pPr lvl="1"/>
            <a:r>
              <a:rPr lang="en-US" dirty="0"/>
              <a:t>The briefing shall be used to verify controls are in place per work tasks.</a:t>
            </a:r>
          </a:p>
          <a:p>
            <a:pPr lvl="1"/>
            <a:endParaRPr lang="en-US" dirty="0"/>
          </a:p>
        </p:txBody>
      </p:sp>
      <p:sp>
        <p:nvSpPr>
          <p:cNvPr id="4" name="Slide Number Placeholder 3">
            <a:extLst>
              <a:ext uri="{FF2B5EF4-FFF2-40B4-BE49-F238E27FC236}">
                <a16:creationId xmlns:a16="http://schemas.microsoft.com/office/drawing/2014/main" id="{498D493B-B7E7-5E89-1B7D-16BE6EE187B1}"/>
              </a:ext>
            </a:extLst>
          </p:cNvPr>
          <p:cNvSpPr>
            <a:spLocks noGrp="1"/>
          </p:cNvSpPr>
          <p:nvPr>
            <p:ph type="sldNum" sz="quarter" idx="12"/>
          </p:nvPr>
        </p:nvSpPr>
        <p:spPr/>
        <p:txBody>
          <a:bodyPr/>
          <a:lstStyle/>
          <a:p>
            <a:pPr>
              <a:defRPr/>
            </a:pPr>
            <a:fld id="{083B02C4-578E-4A57-9B99-0EE79F1D5CBA}" type="slidenum">
              <a:rPr lang="en-US" smtClean="0"/>
              <a:pPr>
                <a:defRPr/>
              </a:pPr>
              <a:t>10</a:t>
            </a:fld>
            <a:endParaRPr lang="en-US" dirty="0"/>
          </a:p>
        </p:txBody>
      </p:sp>
    </p:spTree>
    <p:extLst>
      <p:ext uri="{BB962C8B-B14F-4D97-AF65-F5344CB8AC3E}">
        <p14:creationId xmlns:p14="http://schemas.microsoft.com/office/powerpoint/2010/main" val="215649747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9" name="Rectangle 9"/>
          <p:cNvSpPr>
            <a:spLocks noGrp="1" noChangeArrowheads="1"/>
          </p:cNvSpPr>
          <p:nvPr>
            <p:ph type="title"/>
          </p:nvPr>
        </p:nvSpPr>
        <p:spPr>
          <a:xfrm>
            <a:off x="642085" y="1120850"/>
            <a:ext cx="7706210" cy="422734"/>
          </a:xfrm>
        </p:spPr>
        <p:txBody>
          <a:bodyPr>
            <a:noAutofit/>
          </a:bodyPr>
          <a:lstStyle/>
          <a:p>
            <a:pPr algn="l" eaLnBrk="1" hangingPunct="1"/>
            <a:r>
              <a:rPr lang="en-US" altLang="en-US" b="1" dirty="0">
                <a:latin typeface="Arial Black" panose="020B0A04020102020204" pitchFamily="34" charset="0"/>
                <a:ea typeface="Tahoma" panose="020B0604030504040204" pitchFamily="34" charset="0"/>
                <a:cs typeface="Tahoma" panose="020B0604030504040204" pitchFamily="34" charset="0"/>
              </a:rPr>
              <a:t>DOs and DONTs </a:t>
            </a:r>
          </a:p>
        </p:txBody>
      </p:sp>
      <p:sp>
        <p:nvSpPr>
          <p:cNvPr id="5130" name="Slide Number Placeholder 10"/>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anose="05000000000000000000" pitchFamily="2" charset="2"/>
              <a:buChar char="l"/>
              <a:defRPr sz="1693">
                <a:solidFill>
                  <a:schemeClr val="tx1"/>
                </a:solidFill>
                <a:latin typeface="Arial" panose="020B0604020202020204" pitchFamily="34" charset="0"/>
              </a:defRPr>
            </a:lvl1pPr>
            <a:lvl2pPr marL="405640" indent="-156016" eaLnBrk="0" hangingPunct="0">
              <a:spcBef>
                <a:spcPct val="20000"/>
              </a:spcBef>
              <a:buClr>
                <a:schemeClr val="accent1"/>
              </a:buClr>
              <a:buSzPct val="150000"/>
              <a:buChar char="•"/>
              <a:defRPr sz="1420">
                <a:solidFill>
                  <a:schemeClr val="tx1"/>
                </a:solidFill>
                <a:latin typeface="Arial" panose="020B0604020202020204" pitchFamily="34" charset="0"/>
              </a:defRPr>
            </a:lvl2pPr>
            <a:lvl3pPr marL="624061" indent="-124812" eaLnBrk="0" hangingPunct="0">
              <a:spcBef>
                <a:spcPct val="20000"/>
              </a:spcBef>
              <a:buClr>
                <a:schemeClr val="tx1"/>
              </a:buClr>
              <a:buSzPct val="150000"/>
              <a:buChar char="•"/>
              <a:defRPr sz="1202">
                <a:solidFill>
                  <a:schemeClr val="tx1"/>
                </a:solidFill>
                <a:latin typeface="Arial" panose="020B0604020202020204" pitchFamily="34" charset="0"/>
              </a:defRPr>
            </a:lvl3pPr>
            <a:lvl4pPr marL="873686" indent="-124812" eaLnBrk="0" hangingPunct="0">
              <a:spcBef>
                <a:spcPct val="20000"/>
              </a:spcBef>
              <a:buClr>
                <a:schemeClr val="tx2"/>
              </a:buClr>
              <a:buSzPct val="150000"/>
              <a:buChar char="•"/>
              <a:defRPr sz="1092">
                <a:solidFill>
                  <a:schemeClr val="tx1"/>
                </a:solidFill>
                <a:latin typeface="Arial" panose="020B0604020202020204" pitchFamily="34" charset="0"/>
              </a:defRPr>
            </a:lvl4pPr>
            <a:lvl5pPr marL="1123310" indent="-124812" eaLnBrk="0" hangingPunct="0">
              <a:spcBef>
                <a:spcPct val="20000"/>
              </a:spcBef>
              <a:buClr>
                <a:schemeClr val="folHlink"/>
              </a:buClr>
              <a:buSzPct val="150000"/>
              <a:buChar char="•"/>
              <a:defRPr sz="1092">
                <a:solidFill>
                  <a:schemeClr val="tx1"/>
                </a:solidFill>
                <a:latin typeface="Arial" panose="020B0604020202020204" pitchFamily="34" charset="0"/>
              </a:defRPr>
            </a:lvl5pPr>
            <a:lvl6pPr marL="1372934" indent="-124812" eaLnBrk="0" fontAlgn="base" hangingPunct="0">
              <a:spcBef>
                <a:spcPct val="20000"/>
              </a:spcBef>
              <a:spcAft>
                <a:spcPct val="0"/>
              </a:spcAft>
              <a:buClr>
                <a:schemeClr val="folHlink"/>
              </a:buClr>
              <a:buSzPct val="150000"/>
              <a:buChar char="•"/>
              <a:defRPr sz="1092">
                <a:solidFill>
                  <a:schemeClr val="tx1"/>
                </a:solidFill>
                <a:latin typeface="Arial" panose="020B0604020202020204" pitchFamily="34" charset="0"/>
              </a:defRPr>
            </a:lvl6pPr>
            <a:lvl7pPr marL="1622558" indent="-124812" eaLnBrk="0" fontAlgn="base" hangingPunct="0">
              <a:spcBef>
                <a:spcPct val="20000"/>
              </a:spcBef>
              <a:spcAft>
                <a:spcPct val="0"/>
              </a:spcAft>
              <a:buClr>
                <a:schemeClr val="folHlink"/>
              </a:buClr>
              <a:buSzPct val="150000"/>
              <a:buChar char="•"/>
              <a:defRPr sz="1092">
                <a:solidFill>
                  <a:schemeClr val="tx1"/>
                </a:solidFill>
                <a:latin typeface="Arial" panose="020B0604020202020204" pitchFamily="34" charset="0"/>
              </a:defRPr>
            </a:lvl7pPr>
            <a:lvl8pPr marL="1872182" indent="-124812" eaLnBrk="0" fontAlgn="base" hangingPunct="0">
              <a:spcBef>
                <a:spcPct val="20000"/>
              </a:spcBef>
              <a:spcAft>
                <a:spcPct val="0"/>
              </a:spcAft>
              <a:buClr>
                <a:schemeClr val="folHlink"/>
              </a:buClr>
              <a:buSzPct val="150000"/>
              <a:buChar char="•"/>
              <a:defRPr sz="1092">
                <a:solidFill>
                  <a:schemeClr val="tx1"/>
                </a:solidFill>
                <a:latin typeface="Arial" panose="020B0604020202020204" pitchFamily="34" charset="0"/>
              </a:defRPr>
            </a:lvl8pPr>
            <a:lvl9pPr marL="2121807" indent="-124812" eaLnBrk="0" fontAlgn="base" hangingPunct="0">
              <a:spcBef>
                <a:spcPct val="20000"/>
              </a:spcBef>
              <a:spcAft>
                <a:spcPct val="0"/>
              </a:spcAft>
              <a:buClr>
                <a:schemeClr val="folHlink"/>
              </a:buClr>
              <a:buSzPct val="150000"/>
              <a:buChar char="•"/>
              <a:defRPr sz="1092">
                <a:solidFill>
                  <a:schemeClr val="tx1"/>
                </a:solidFill>
                <a:latin typeface="Arial" panose="020B0604020202020204" pitchFamily="34" charset="0"/>
              </a:defRPr>
            </a:lvl9pPr>
          </a:lstStyle>
          <a:p>
            <a:pPr eaLnBrk="1" hangingPunct="1">
              <a:spcBef>
                <a:spcPct val="0"/>
              </a:spcBef>
              <a:buClrTx/>
              <a:buSzTx/>
              <a:buFontTx/>
              <a:buNone/>
            </a:pPr>
            <a:fld id="{66231C69-C052-4600-8BBF-78B369175C04}" type="slidenum">
              <a:rPr lang="en-US" altLang="en-US" sz="764"/>
              <a:pPr eaLnBrk="1" hangingPunct="1">
                <a:spcBef>
                  <a:spcPct val="0"/>
                </a:spcBef>
                <a:buClrTx/>
                <a:buSzTx/>
                <a:buFontTx/>
                <a:buNone/>
              </a:pPr>
              <a:t>11</a:t>
            </a:fld>
            <a:endParaRPr lang="en-US" altLang="en-US" sz="764" dirty="0"/>
          </a:p>
        </p:txBody>
      </p:sp>
      <p:sp>
        <p:nvSpPr>
          <p:cNvPr id="2" name="TextBox 1"/>
          <p:cNvSpPr txBox="1"/>
          <p:nvPr/>
        </p:nvSpPr>
        <p:spPr>
          <a:xfrm>
            <a:off x="849665" y="1779793"/>
            <a:ext cx="3489256" cy="338554"/>
          </a:xfrm>
          <a:prstGeom prst="rect">
            <a:avLst/>
          </a:prstGeom>
          <a:noFill/>
        </p:spPr>
        <p:txBody>
          <a:bodyPr wrap="square" rtlCol="0">
            <a:spAutoFit/>
          </a:bodyPr>
          <a:lstStyle/>
          <a:p>
            <a:r>
              <a:rPr lang="en-US" sz="1600" b="1" u="sng" dirty="0"/>
              <a:t>DO</a:t>
            </a:r>
            <a:r>
              <a:rPr lang="en-US" sz="1600" b="1" u="sng" dirty="0">
                <a:solidFill>
                  <a:srgbClr val="C00000"/>
                </a:solidFill>
              </a:rPr>
              <a:t> this when conducting a PJB</a:t>
            </a:r>
          </a:p>
        </p:txBody>
      </p:sp>
      <p:sp>
        <p:nvSpPr>
          <p:cNvPr id="25" name="TextBox 24"/>
          <p:cNvSpPr txBox="1"/>
          <p:nvPr/>
        </p:nvSpPr>
        <p:spPr>
          <a:xfrm>
            <a:off x="593680" y="2118347"/>
            <a:ext cx="3657600" cy="4212692"/>
          </a:xfrm>
          <a:prstGeom prst="rect">
            <a:avLst/>
          </a:prstGeom>
          <a:noFill/>
        </p:spPr>
        <p:txBody>
          <a:bodyPr wrap="square" rtlCol="0">
            <a:spAutoFit/>
          </a:bodyPr>
          <a:lstStyle/>
          <a:p>
            <a:pPr marL="285750" indent="-285750">
              <a:buClr>
                <a:schemeClr val="bg2"/>
              </a:buClr>
              <a:buFont typeface="Arial" panose="020B0604020202020204" pitchFamily="34" charset="0"/>
              <a:buChar char="•"/>
            </a:pPr>
            <a:r>
              <a:rPr lang="en-US" sz="1275" dirty="0"/>
              <a:t>Shall be conducted before ANY work starts.</a:t>
            </a:r>
          </a:p>
          <a:p>
            <a:pPr marL="285750" indent="-285750">
              <a:buClr>
                <a:schemeClr val="bg2"/>
              </a:buClr>
              <a:buFont typeface="Arial" panose="020B0604020202020204" pitchFamily="34" charset="0"/>
              <a:buChar char="•"/>
            </a:pPr>
            <a:endParaRPr lang="en-US" sz="1275" dirty="0"/>
          </a:p>
          <a:p>
            <a:pPr marL="285750" indent="-285750">
              <a:buClr>
                <a:schemeClr val="bg2"/>
              </a:buClr>
              <a:buFont typeface="Arial" panose="020B0604020202020204" pitchFamily="34" charset="0"/>
              <a:buChar char="•"/>
            </a:pPr>
            <a:r>
              <a:rPr lang="en-US" sz="1275" dirty="0"/>
              <a:t>Share the responsibility of writing out and presenting the pre-job brief with each crew member.</a:t>
            </a:r>
          </a:p>
          <a:p>
            <a:pPr marL="285750" indent="-285750">
              <a:buClr>
                <a:schemeClr val="bg2"/>
              </a:buClr>
              <a:buFont typeface="Arial" panose="020B0604020202020204" pitchFamily="34" charset="0"/>
              <a:buChar char="•"/>
            </a:pPr>
            <a:endParaRPr lang="en-US" sz="1275" dirty="0"/>
          </a:p>
          <a:p>
            <a:pPr marL="285750" indent="-285750">
              <a:buClr>
                <a:schemeClr val="bg2"/>
              </a:buClr>
              <a:buFont typeface="Arial" panose="020B0604020202020204" pitchFamily="34" charset="0"/>
              <a:buChar char="•"/>
            </a:pPr>
            <a:r>
              <a:rPr lang="en-US" sz="1275" dirty="0"/>
              <a:t>Make sure the pre-job brief is a discussion, not just a read-out.</a:t>
            </a:r>
          </a:p>
          <a:p>
            <a:pPr marL="285750" indent="-285750">
              <a:buClr>
                <a:schemeClr val="bg2"/>
              </a:buClr>
              <a:buFont typeface="Arial" panose="020B0604020202020204" pitchFamily="34" charset="0"/>
              <a:buChar char="•"/>
            </a:pPr>
            <a:endParaRPr lang="en-US" sz="1275" dirty="0"/>
          </a:p>
          <a:p>
            <a:pPr marL="285750" indent="-285750">
              <a:buClr>
                <a:schemeClr val="bg2"/>
              </a:buClr>
              <a:buFont typeface="Arial" panose="020B0604020202020204" pitchFamily="34" charset="0"/>
              <a:buChar char="•"/>
            </a:pPr>
            <a:r>
              <a:rPr lang="en-US" sz="1275" dirty="0"/>
              <a:t>Make sure the area has adequate lighting.</a:t>
            </a:r>
          </a:p>
          <a:p>
            <a:pPr marL="285750" indent="-285750">
              <a:buClr>
                <a:schemeClr val="bg2"/>
              </a:buClr>
              <a:buFont typeface="Arial" panose="020B0604020202020204" pitchFamily="34" charset="0"/>
              <a:buChar char="•"/>
            </a:pPr>
            <a:endParaRPr lang="en-US" sz="1275" dirty="0"/>
          </a:p>
          <a:p>
            <a:pPr marL="285750" indent="-285750">
              <a:buClr>
                <a:schemeClr val="bg2"/>
              </a:buClr>
              <a:buFont typeface="Arial" panose="020B0604020202020204" pitchFamily="34" charset="0"/>
              <a:buChar char="•"/>
            </a:pPr>
            <a:r>
              <a:rPr lang="en-US" sz="1275" dirty="0"/>
              <a:t>Make sure the area is quiet enough that everyone can hear and be heard.</a:t>
            </a:r>
          </a:p>
          <a:p>
            <a:pPr marL="285750" indent="-285750">
              <a:buClr>
                <a:schemeClr val="bg2"/>
              </a:buClr>
              <a:buFont typeface="Arial" panose="020B0604020202020204" pitchFamily="34" charset="0"/>
              <a:buChar char="•"/>
            </a:pPr>
            <a:endParaRPr lang="en-US" sz="1275" dirty="0"/>
          </a:p>
          <a:p>
            <a:pPr marL="285750" indent="-285750">
              <a:buClr>
                <a:schemeClr val="bg2"/>
              </a:buClr>
              <a:buFont typeface="Arial" panose="020B0604020202020204" pitchFamily="34" charset="0"/>
              <a:buChar char="•"/>
            </a:pPr>
            <a:r>
              <a:rPr lang="en-US" sz="1275" dirty="0"/>
              <a:t>Make sure the pre-job brief is legible.</a:t>
            </a:r>
          </a:p>
          <a:p>
            <a:pPr marL="285750" indent="-285750">
              <a:buClr>
                <a:schemeClr val="bg2"/>
              </a:buClr>
              <a:buFont typeface="Arial" panose="020B0604020202020204" pitchFamily="34" charset="0"/>
              <a:buChar char="•"/>
            </a:pPr>
            <a:endParaRPr lang="en-US" sz="1275" dirty="0"/>
          </a:p>
          <a:p>
            <a:pPr marL="285750" indent="-285750">
              <a:buClr>
                <a:schemeClr val="bg2"/>
              </a:buClr>
              <a:buFont typeface="Arial" panose="020B0604020202020204" pitchFamily="34" charset="0"/>
              <a:buChar char="•"/>
            </a:pPr>
            <a:r>
              <a:rPr lang="en-US" sz="1275" dirty="0"/>
              <a:t>Make sure the pre-job brief is kept readily available on site.</a:t>
            </a:r>
          </a:p>
          <a:p>
            <a:pPr marL="285750" indent="-285750">
              <a:buClr>
                <a:schemeClr val="bg2"/>
              </a:buClr>
              <a:buFont typeface="Arial" panose="020B0604020202020204" pitchFamily="34" charset="0"/>
              <a:buChar char="•"/>
            </a:pPr>
            <a:endParaRPr lang="en-US" sz="1275" dirty="0"/>
          </a:p>
          <a:p>
            <a:pPr marL="285750" indent="-285750">
              <a:buClr>
                <a:schemeClr val="bg2"/>
              </a:buClr>
              <a:buFont typeface="Arial" panose="020B0604020202020204" pitchFamily="34" charset="0"/>
              <a:buChar char="•"/>
            </a:pPr>
            <a:r>
              <a:rPr lang="en-US" sz="1275" dirty="0"/>
              <a:t>Make sure all crew members and visitors sign in.</a:t>
            </a:r>
          </a:p>
        </p:txBody>
      </p:sp>
      <p:sp>
        <p:nvSpPr>
          <p:cNvPr id="26" name="TextBox 25"/>
          <p:cNvSpPr txBox="1"/>
          <p:nvPr/>
        </p:nvSpPr>
        <p:spPr>
          <a:xfrm>
            <a:off x="4589930" y="2152578"/>
            <a:ext cx="4060258" cy="3427861"/>
          </a:xfrm>
          <a:prstGeom prst="rect">
            <a:avLst/>
          </a:prstGeom>
          <a:noFill/>
        </p:spPr>
        <p:txBody>
          <a:bodyPr wrap="square" rtlCol="0">
            <a:spAutoFit/>
          </a:bodyPr>
          <a:lstStyle/>
          <a:p>
            <a:pPr marL="214313" indent="-214313">
              <a:buClr>
                <a:srgbClr val="FF0000"/>
              </a:buClr>
              <a:buFont typeface="Arial" panose="020B0604020202020204" pitchFamily="34" charset="0"/>
              <a:buChar char="X"/>
            </a:pPr>
            <a:r>
              <a:rPr lang="en-US" sz="1275" dirty="0"/>
              <a:t>Start work without a pre-job brief.</a:t>
            </a:r>
          </a:p>
          <a:p>
            <a:pPr>
              <a:buClr>
                <a:srgbClr val="FF0000"/>
              </a:buClr>
            </a:pPr>
            <a:endParaRPr lang="en-US" sz="1275" dirty="0"/>
          </a:p>
          <a:p>
            <a:pPr marL="214313" indent="-214313">
              <a:buClr>
                <a:srgbClr val="FF0000"/>
              </a:buClr>
              <a:buFont typeface="Arial" panose="020B0604020202020204" pitchFamily="34" charset="0"/>
              <a:buChar char="X"/>
            </a:pPr>
            <a:r>
              <a:rPr lang="en-US" sz="1275" dirty="0"/>
              <a:t>Just pass the pre-job brief around for everyone to sign without discussion.</a:t>
            </a:r>
          </a:p>
          <a:p>
            <a:pPr marL="214313" indent="-214313">
              <a:buClr>
                <a:srgbClr val="FF0000"/>
              </a:buClr>
              <a:buFont typeface="Arial" panose="020B0604020202020204" pitchFamily="34" charset="0"/>
              <a:buChar char="X"/>
            </a:pPr>
            <a:endParaRPr lang="en-US" sz="1275" dirty="0"/>
          </a:p>
          <a:p>
            <a:pPr marL="214313" indent="-214313">
              <a:buClr>
                <a:srgbClr val="FF0000"/>
              </a:buClr>
              <a:buFont typeface="Arial" panose="020B0604020202020204" pitchFamily="34" charset="0"/>
              <a:buChar char="X"/>
            </a:pPr>
            <a:r>
              <a:rPr lang="en-US" sz="1275" dirty="0"/>
              <a:t>Just hand a visitor the pre-job brief without reviewing it with them in detail.</a:t>
            </a:r>
          </a:p>
          <a:p>
            <a:pPr marL="214313" indent="-214313">
              <a:buClr>
                <a:srgbClr val="FF0000"/>
              </a:buClr>
              <a:buFont typeface="Arial" panose="020B0604020202020204" pitchFamily="34" charset="0"/>
              <a:buChar char="X"/>
            </a:pPr>
            <a:endParaRPr lang="en-US" sz="1275" dirty="0"/>
          </a:p>
          <a:p>
            <a:pPr marL="214313" indent="-214313">
              <a:buClr>
                <a:srgbClr val="FF0000"/>
              </a:buClr>
              <a:buFont typeface="Arial" panose="020B0604020202020204" pitchFamily="34" charset="0"/>
              <a:buChar char="X"/>
            </a:pPr>
            <a:r>
              <a:rPr lang="en-US" sz="1275" dirty="0"/>
              <a:t>Just copy the pre-job brief from the day before. </a:t>
            </a:r>
          </a:p>
          <a:p>
            <a:pPr marL="214313" indent="-214313">
              <a:buClr>
                <a:srgbClr val="FF0000"/>
              </a:buClr>
              <a:buFont typeface="Arial" panose="020B0604020202020204" pitchFamily="34" charset="0"/>
              <a:buChar char="X"/>
            </a:pPr>
            <a:endParaRPr lang="en-US" sz="1275" dirty="0"/>
          </a:p>
          <a:p>
            <a:pPr marL="214313" indent="-214313">
              <a:buClr>
                <a:srgbClr val="FF0000"/>
              </a:buClr>
              <a:buFont typeface="Arial" panose="020B0604020202020204" pitchFamily="34" charset="0"/>
              <a:buChar char="X"/>
            </a:pPr>
            <a:r>
              <a:rPr lang="en-US" sz="1275" dirty="0"/>
              <a:t>Assume everyone knows their role and the hazards they will encounter.</a:t>
            </a:r>
          </a:p>
          <a:p>
            <a:pPr marL="214313" indent="-214313">
              <a:buClr>
                <a:srgbClr val="FF0000"/>
              </a:buClr>
              <a:buFont typeface="Arial" panose="020B0604020202020204" pitchFamily="34" charset="0"/>
              <a:buChar char="X"/>
            </a:pPr>
            <a:endParaRPr lang="en-US" sz="1275" dirty="0"/>
          </a:p>
          <a:p>
            <a:pPr marL="214313" indent="-214313">
              <a:buClr>
                <a:srgbClr val="FF0000"/>
              </a:buClr>
              <a:buFont typeface="Arial" panose="020B0604020202020204" pitchFamily="34" charset="0"/>
              <a:buChar char="X"/>
            </a:pPr>
            <a:r>
              <a:rPr lang="en-US" sz="1275" dirty="0"/>
              <a:t>Forget about the “tasks between tasks”. These are the work area set-up, common material and tool handling, mobilization-demobilization type tasks that support the primary task steps.</a:t>
            </a:r>
          </a:p>
        </p:txBody>
      </p:sp>
      <p:sp>
        <p:nvSpPr>
          <p:cNvPr id="27" name="TextBox 26"/>
          <p:cNvSpPr txBox="1"/>
          <p:nvPr/>
        </p:nvSpPr>
        <p:spPr>
          <a:xfrm>
            <a:off x="4572000" y="1779793"/>
            <a:ext cx="3978320" cy="338554"/>
          </a:xfrm>
          <a:prstGeom prst="rect">
            <a:avLst/>
          </a:prstGeom>
          <a:noFill/>
        </p:spPr>
        <p:txBody>
          <a:bodyPr wrap="square" rtlCol="0">
            <a:spAutoFit/>
          </a:bodyPr>
          <a:lstStyle/>
          <a:p>
            <a:r>
              <a:rPr lang="en-US" sz="1600" b="1" u="sng" dirty="0"/>
              <a:t>DON’T </a:t>
            </a:r>
            <a:r>
              <a:rPr lang="en-US" sz="1600" b="1" u="sng" dirty="0">
                <a:solidFill>
                  <a:srgbClr val="C00000"/>
                </a:solidFill>
              </a:rPr>
              <a:t>do this when conducting a PJB</a:t>
            </a:r>
          </a:p>
        </p:txBody>
      </p:sp>
      <p:cxnSp>
        <p:nvCxnSpPr>
          <p:cNvPr id="12" name="Straight Connector 11">
            <a:extLst>
              <a:ext uri="{FF2B5EF4-FFF2-40B4-BE49-F238E27FC236}">
                <a16:creationId xmlns:a16="http://schemas.microsoft.com/office/drawing/2014/main" id="{0C1C7A91-E8F3-7CCB-ED2F-5C26138922AE}"/>
              </a:ext>
            </a:extLst>
          </p:cNvPr>
          <p:cNvCxnSpPr/>
          <p:nvPr/>
        </p:nvCxnSpPr>
        <p:spPr bwMode="auto">
          <a:xfrm>
            <a:off x="4408407" y="1965516"/>
            <a:ext cx="0" cy="3962400"/>
          </a:xfrm>
          <a:prstGeom prst="line">
            <a:avLst/>
          </a:prstGeom>
          <a:solidFill>
            <a:srgbClr val="E6FC18"/>
          </a:solidFill>
          <a:ln w="38100" cap="flat" cmpd="sng" algn="ctr">
            <a:solidFill>
              <a:srgbClr val="C00000"/>
            </a:solidFill>
            <a:prstDash val="solid"/>
            <a:round/>
            <a:headEnd type="none" w="med" len="med"/>
            <a:tailEnd type="none" w="med" len="med"/>
          </a:ln>
          <a:effectLst/>
        </p:spPr>
      </p:cxnSp>
    </p:spTree>
    <p:extLst>
      <p:ext uri="{BB962C8B-B14F-4D97-AF65-F5344CB8AC3E}">
        <p14:creationId xmlns:p14="http://schemas.microsoft.com/office/powerpoint/2010/main" val="246074569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5B36D-819E-FC60-8527-9FE849295B2F}"/>
              </a:ext>
            </a:extLst>
          </p:cNvPr>
          <p:cNvSpPr>
            <a:spLocks noGrp="1"/>
          </p:cNvSpPr>
          <p:nvPr>
            <p:ph type="title"/>
          </p:nvPr>
        </p:nvSpPr>
        <p:spPr/>
        <p:txBody>
          <a:bodyPr/>
          <a:lstStyle/>
          <a:p>
            <a:r>
              <a:rPr lang="en-US" dirty="0"/>
              <a:t>Review</a:t>
            </a:r>
          </a:p>
        </p:txBody>
      </p:sp>
      <p:sp>
        <p:nvSpPr>
          <p:cNvPr id="3" name="Content Placeholder 2">
            <a:extLst>
              <a:ext uri="{FF2B5EF4-FFF2-40B4-BE49-F238E27FC236}">
                <a16:creationId xmlns:a16="http://schemas.microsoft.com/office/drawing/2014/main" id="{6BE5094A-FE99-1332-B226-7887B368AD59}"/>
              </a:ext>
            </a:extLst>
          </p:cNvPr>
          <p:cNvSpPr>
            <a:spLocks noGrp="1"/>
          </p:cNvSpPr>
          <p:nvPr>
            <p:ph idx="1"/>
          </p:nvPr>
        </p:nvSpPr>
        <p:spPr/>
        <p:txBody>
          <a:bodyPr/>
          <a:lstStyle/>
          <a:p>
            <a:pPr marL="514350" indent="-514350">
              <a:buAutoNum type="arabicPeriod"/>
            </a:pPr>
            <a:r>
              <a:rPr lang="en-US" dirty="0"/>
              <a:t>When are job briefings required?</a:t>
            </a:r>
          </a:p>
          <a:p>
            <a:pPr marL="514350" indent="-514350">
              <a:buAutoNum type="arabicPeriod"/>
            </a:pPr>
            <a:r>
              <a:rPr lang="en-US" dirty="0"/>
              <a:t>Who is required to conduct them?</a:t>
            </a:r>
          </a:p>
          <a:p>
            <a:pPr marL="514350" indent="-514350">
              <a:buAutoNum type="arabicPeriod"/>
            </a:pPr>
            <a:r>
              <a:rPr lang="en-US" dirty="0"/>
              <a:t>Per OSHA, what topics must be discussed?</a:t>
            </a:r>
          </a:p>
          <a:p>
            <a:pPr marL="514350" indent="-514350">
              <a:buAutoNum type="arabicPeriod"/>
            </a:pPr>
            <a:r>
              <a:rPr lang="en-US" dirty="0"/>
              <a:t>When are additional job briefings required?</a:t>
            </a:r>
          </a:p>
          <a:p>
            <a:pPr marL="514350" indent="-514350">
              <a:buAutoNum type="arabicPeriod"/>
            </a:pPr>
            <a:r>
              <a:rPr lang="en-US" dirty="0"/>
              <a:t>When do you need a rally point?</a:t>
            </a:r>
          </a:p>
        </p:txBody>
      </p:sp>
      <p:sp>
        <p:nvSpPr>
          <p:cNvPr id="4" name="Slide Number Placeholder 3">
            <a:extLst>
              <a:ext uri="{FF2B5EF4-FFF2-40B4-BE49-F238E27FC236}">
                <a16:creationId xmlns:a16="http://schemas.microsoft.com/office/drawing/2014/main" id="{305BC5EE-B7BD-2E3B-37BF-9CF7B675E721}"/>
              </a:ext>
            </a:extLst>
          </p:cNvPr>
          <p:cNvSpPr>
            <a:spLocks noGrp="1"/>
          </p:cNvSpPr>
          <p:nvPr>
            <p:ph type="sldNum" sz="quarter" idx="12"/>
          </p:nvPr>
        </p:nvSpPr>
        <p:spPr/>
        <p:txBody>
          <a:bodyPr/>
          <a:lstStyle/>
          <a:p>
            <a:pPr>
              <a:defRPr/>
            </a:pPr>
            <a:fld id="{083B02C4-578E-4A57-9B99-0EE79F1D5CBA}" type="slidenum">
              <a:rPr lang="en-US" smtClean="0"/>
              <a:pPr>
                <a:defRPr/>
              </a:pPr>
              <a:t>12</a:t>
            </a:fld>
            <a:endParaRPr lang="en-US" dirty="0"/>
          </a:p>
        </p:txBody>
      </p:sp>
    </p:spTree>
    <p:extLst>
      <p:ext uri="{BB962C8B-B14F-4D97-AF65-F5344CB8AC3E}">
        <p14:creationId xmlns:p14="http://schemas.microsoft.com/office/powerpoint/2010/main" val="265618081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9" name="Rectangle 8"/>
          <p:cNvSpPr>
            <a:spLocks noChangeArrowheads="1"/>
          </p:cNvSpPr>
          <p:nvPr/>
        </p:nvSpPr>
        <p:spPr bwMode="auto">
          <a:xfrm>
            <a:off x="685800" y="1752600"/>
            <a:ext cx="7924800" cy="4495800"/>
          </a:xfrm>
          <a:prstGeom prst="rect">
            <a:avLst/>
          </a:prstGeom>
          <a:noFill/>
          <a:ln w="12700">
            <a:noFill/>
            <a:miter lim="800000"/>
            <a:headEnd/>
            <a:tailEnd/>
          </a:ln>
        </p:spPr>
        <p:txBody>
          <a:bodyPr lIns="90488" tIns="44450" rIns="90488" bIns="44450"/>
          <a:lstStyle/>
          <a:p>
            <a:pPr eaLnBrk="0" hangingPunct="0">
              <a:spcBef>
                <a:spcPct val="50000"/>
              </a:spcBef>
              <a:defRPr/>
            </a:pPr>
            <a:r>
              <a:rPr lang="en-US" altLang="en-US" sz="2400" dirty="0">
                <a:cs typeface="+mn-cs"/>
              </a:rPr>
              <a:t>Upon completion of this continuing education module, you should be able to:</a:t>
            </a:r>
          </a:p>
          <a:p>
            <a:pPr marL="974725" lvl="1" indent="-455613" eaLnBrk="0" hangingPunct="0">
              <a:spcBef>
                <a:spcPct val="50000"/>
              </a:spcBef>
              <a:buFont typeface="Wingdings" pitchFamily="2" charset="2"/>
              <a:buChar char="þ"/>
              <a:defRPr/>
            </a:pPr>
            <a:r>
              <a:rPr lang="en-US" altLang="en-US" sz="2000" dirty="0">
                <a:cs typeface="+mn-cs"/>
              </a:rPr>
              <a:t>Explain the why and purpose of conducting a pre-job briefing</a:t>
            </a:r>
          </a:p>
          <a:p>
            <a:pPr marL="974725" lvl="1" indent="-455613" eaLnBrk="0" hangingPunct="0">
              <a:spcBef>
                <a:spcPct val="50000"/>
              </a:spcBef>
              <a:buFont typeface="Wingdings" pitchFamily="2" charset="2"/>
              <a:buChar char="þ"/>
              <a:defRPr/>
            </a:pPr>
            <a:r>
              <a:rPr lang="en-US" altLang="en-US" sz="2000" dirty="0">
                <a:cs typeface="+mn-cs"/>
              </a:rPr>
              <a:t>Identify what is required to be included in a pre-job briefing</a:t>
            </a:r>
          </a:p>
          <a:p>
            <a:pPr marL="974725" lvl="1" indent="-455613" eaLnBrk="0" hangingPunct="0">
              <a:spcBef>
                <a:spcPct val="50000"/>
              </a:spcBef>
              <a:buFont typeface="Wingdings" pitchFamily="2" charset="2"/>
              <a:buChar char="þ"/>
              <a:defRPr/>
            </a:pPr>
            <a:r>
              <a:rPr lang="en-US" altLang="en-US" sz="2000" dirty="0">
                <a:cs typeface="+mn-cs"/>
              </a:rPr>
              <a:t>Identify precursors, notice exposures, and identify effective controls to reduce and/or eliminate a serious injury or fatality.</a:t>
            </a:r>
          </a:p>
          <a:p>
            <a:pPr marL="974725" lvl="1" indent="-455613" eaLnBrk="0" hangingPunct="0">
              <a:spcBef>
                <a:spcPct val="50000"/>
              </a:spcBef>
              <a:buFont typeface="Wingdings" pitchFamily="2" charset="2"/>
              <a:buChar char="þ"/>
              <a:defRPr/>
            </a:pPr>
            <a:r>
              <a:rPr lang="en-US" altLang="en-US" sz="2000" dirty="0">
                <a:cs typeface="+mn-cs"/>
              </a:rPr>
              <a:t>Explain roles and responsibilities for crew lead, and crew makeup</a:t>
            </a:r>
          </a:p>
          <a:p>
            <a:pPr marL="519112" lvl="1" eaLnBrk="0" hangingPunct="0">
              <a:spcBef>
                <a:spcPct val="50000"/>
              </a:spcBef>
              <a:defRPr/>
            </a:pPr>
            <a:r>
              <a:rPr lang="en-US" altLang="en-US" sz="2000" dirty="0">
                <a:cs typeface="+mn-cs"/>
              </a:rPr>
              <a:t> </a:t>
            </a:r>
          </a:p>
          <a:p>
            <a:pPr marL="974725" lvl="1" indent="-455613" eaLnBrk="0" hangingPunct="0">
              <a:spcBef>
                <a:spcPct val="50000"/>
              </a:spcBef>
              <a:buFont typeface="Wingdings" pitchFamily="2" charset="2"/>
              <a:buChar char="þ"/>
              <a:defRPr/>
            </a:pPr>
            <a:endParaRPr lang="en-US" altLang="en-US" sz="2000" dirty="0">
              <a:cs typeface="+mn-cs"/>
            </a:endParaRPr>
          </a:p>
        </p:txBody>
      </p:sp>
      <p:sp>
        <p:nvSpPr>
          <p:cNvPr id="5130" name="Rectangle 9"/>
          <p:cNvSpPr>
            <a:spLocks noGrp="1" noChangeArrowheads="1"/>
          </p:cNvSpPr>
          <p:nvPr>
            <p:ph type="title"/>
          </p:nvPr>
        </p:nvSpPr>
        <p:spPr/>
        <p:txBody>
          <a:bodyPr/>
          <a:lstStyle/>
          <a:p>
            <a:pPr eaLnBrk="1" hangingPunct="1"/>
            <a:r>
              <a:rPr lang="en-US" altLang="en-US" dirty="0"/>
              <a:t>Objectives</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2</a:t>
            </a:fld>
            <a:endParaRPr 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9B526-6B28-798B-7B9F-BAD0E1EBF96C}"/>
              </a:ext>
            </a:extLst>
          </p:cNvPr>
          <p:cNvSpPr>
            <a:spLocks noGrp="1"/>
          </p:cNvSpPr>
          <p:nvPr>
            <p:ph type="title"/>
          </p:nvPr>
        </p:nvSpPr>
        <p:spPr/>
        <p:txBody>
          <a:bodyPr/>
          <a:lstStyle/>
          <a:p>
            <a:r>
              <a:rPr lang="en-US" dirty="0"/>
              <a:t>Why Do We Conduct a </a:t>
            </a:r>
            <a:br>
              <a:rPr lang="en-US" dirty="0"/>
            </a:br>
            <a:r>
              <a:rPr lang="en-US" dirty="0"/>
              <a:t>Pre-Job Brief?</a:t>
            </a:r>
          </a:p>
        </p:txBody>
      </p:sp>
      <p:sp>
        <p:nvSpPr>
          <p:cNvPr id="3" name="Content Placeholder 2">
            <a:extLst>
              <a:ext uri="{FF2B5EF4-FFF2-40B4-BE49-F238E27FC236}">
                <a16:creationId xmlns:a16="http://schemas.microsoft.com/office/drawing/2014/main" id="{581D34B1-626D-11E1-A402-1004194535C4}"/>
              </a:ext>
            </a:extLst>
          </p:cNvPr>
          <p:cNvSpPr>
            <a:spLocks noGrp="1"/>
          </p:cNvSpPr>
          <p:nvPr>
            <p:ph idx="1"/>
          </p:nvPr>
        </p:nvSpPr>
        <p:spPr>
          <a:xfrm>
            <a:off x="726782" y="1938938"/>
            <a:ext cx="4953000" cy="4233262"/>
          </a:xfrm>
        </p:spPr>
        <p:txBody>
          <a:bodyPr/>
          <a:lstStyle/>
          <a:p>
            <a:pPr>
              <a:spcBef>
                <a:spcPts val="1200"/>
              </a:spcBef>
              <a:buFont typeface="Wingdings" panose="05000000000000000000" pitchFamily="2" charset="2"/>
              <a:buChar char="§"/>
            </a:pPr>
            <a:r>
              <a:rPr lang="en-US" sz="2400" b="1" kern="1400" dirty="0">
                <a:ln>
                  <a:noFill/>
                </a:ln>
                <a:solidFill>
                  <a:srgbClr val="000000"/>
                </a:solidFill>
                <a:effectLst/>
                <a:latin typeface="+mn-lt"/>
              </a:rPr>
              <a:t>Hazards</a:t>
            </a:r>
            <a:r>
              <a:rPr lang="en-US" sz="2400" kern="1400" dirty="0">
                <a:ln>
                  <a:noFill/>
                </a:ln>
                <a:solidFill>
                  <a:srgbClr val="000000"/>
                </a:solidFill>
                <a:effectLst/>
                <a:latin typeface="+mn-lt"/>
              </a:rPr>
              <a:t> are all around us. </a:t>
            </a:r>
          </a:p>
          <a:p>
            <a:pPr>
              <a:spcBef>
                <a:spcPts val="1200"/>
              </a:spcBef>
              <a:buFont typeface="Wingdings" panose="05000000000000000000" pitchFamily="2" charset="2"/>
              <a:buChar char="§"/>
            </a:pPr>
            <a:r>
              <a:rPr lang="en-US" sz="2400" kern="1400" dirty="0">
                <a:solidFill>
                  <a:srgbClr val="000000"/>
                </a:solidFill>
              </a:rPr>
              <a:t>Hazards </a:t>
            </a:r>
            <a:r>
              <a:rPr lang="en-US" sz="2400" kern="1400" dirty="0">
                <a:ln>
                  <a:noFill/>
                </a:ln>
                <a:solidFill>
                  <a:srgbClr val="000000"/>
                </a:solidFill>
                <a:effectLst/>
                <a:latin typeface="+mn-lt"/>
              </a:rPr>
              <a:t>unrecognized or ignored</a:t>
            </a:r>
            <a:r>
              <a:rPr lang="en-US" sz="2400" kern="1400" dirty="0">
                <a:solidFill>
                  <a:srgbClr val="000000"/>
                </a:solidFill>
              </a:rPr>
              <a:t> </a:t>
            </a:r>
            <a:r>
              <a:rPr lang="en-US" sz="2400" kern="1400" dirty="0">
                <a:ln>
                  <a:noFill/>
                </a:ln>
                <a:solidFill>
                  <a:srgbClr val="000000"/>
                </a:solidFill>
                <a:effectLst/>
                <a:latin typeface="+mn-lt"/>
              </a:rPr>
              <a:t>result in E</a:t>
            </a:r>
            <a:r>
              <a:rPr lang="en-US" sz="2400" b="1" kern="1400" dirty="0">
                <a:ln>
                  <a:noFill/>
                </a:ln>
                <a:solidFill>
                  <a:srgbClr val="000000"/>
                </a:solidFill>
                <a:effectLst/>
                <a:latin typeface="+mn-lt"/>
              </a:rPr>
              <a:t>xposure</a:t>
            </a:r>
            <a:r>
              <a:rPr lang="en-US" sz="2400" kern="1400" dirty="0">
                <a:ln>
                  <a:noFill/>
                </a:ln>
                <a:solidFill>
                  <a:srgbClr val="000000"/>
                </a:solidFill>
                <a:effectLst/>
                <a:latin typeface="+mn-lt"/>
              </a:rPr>
              <a:t> and can </a:t>
            </a:r>
            <a:r>
              <a:rPr lang="en-US" sz="2400" kern="1400" dirty="0">
                <a:latin typeface="+mn-lt"/>
              </a:rPr>
              <a:t>lead to a </a:t>
            </a:r>
            <a:r>
              <a:rPr lang="en-US" sz="2400" b="1" kern="1400" dirty="0">
                <a:latin typeface="+mn-lt"/>
              </a:rPr>
              <a:t>serious injury or fatality</a:t>
            </a:r>
            <a:r>
              <a:rPr lang="en-US" sz="2400" kern="1400" dirty="0">
                <a:ln>
                  <a:noFill/>
                </a:ln>
                <a:solidFill>
                  <a:srgbClr val="000000"/>
                </a:solidFill>
                <a:effectLst/>
                <a:latin typeface="+mn-lt"/>
              </a:rPr>
              <a:t>.</a:t>
            </a:r>
          </a:p>
          <a:p>
            <a:pPr>
              <a:spcBef>
                <a:spcPts val="1200"/>
              </a:spcBef>
              <a:buFont typeface="Wingdings" panose="05000000000000000000" pitchFamily="2" charset="2"/>
              <a:buChar char="§"/>
            </a:pPr>
            <a:r>
              <a:rPr lang="en-US" sz="2400" kern="1400" dirty="0">
                <a:latin typeface="+mn-lt"/>
              </a:rPr>
              <a:t>Pre-Job Briefings</a:t>
            </a:r>
            <a:endParaRPr lang="en-US" sz="2400" kern="1400" dirty="0">
              <a:solidFill>
                <a:srgbClr val="000000"/>
              </a:solidFill>
            </a:endParaRPr>
          </a:p>
          <a:p>
            <a:pPr lvl="1">
              <a:buFont typeface="Wingdings" panose="05000000000000000000" pitchFamily="2" charset="2"/>
              <a:buChar char="§"/>
            </a:pPr>
            <a:r>
              <a:rPr lang="en-US" sz="1900" kern="1400" dirty="0">
                <a:ln>
                  <a:noFill/>
                </a:ln>
                <a:solidFill>
                  <a:srgbClr val="000000"/>
                </a:solidFill>
                <a:effectLst/>
                <a:latin typeface="+mn-lt"/>
              </a:rPr>
              <a:t>help us recognize hazards and potential exposures,</a:t>
            </a:r>
          </a:p>
          <a:p>
            <a:pPr lvl="1">
              <a:buFont typeface="Wingdings" panose="05000000000000000000" pitchFamily="2" charset="2"/>
              <a:buChar char="§"/>
            </a:pPr>
            <a:r>
              <a:rPr lang="en-US" sz="1900" kern="1400" dirty="0">
                <a:solidFill>
                  <a:srgbClr val="000000"/>
                </a:solidFill>
              </a:rPr>
              <a:t>g</a:t>
            </a:r>
            <a:r>
              <a:rPr lang="en-US" sz="1900" kern="1400" dirty="0">
                <a:ln>
                  <a:noFill/>
                </a:ln>
                <a:solidFill>
                  <a:srgbClr val="000000"/>
                </a:solidFill>
                <a:effectLst/>
                <a:latin typeface="+mn-lt"/>
              </a:rPr>
              <a:t>et us to slow down, plan and execute work safely, </a:t>
            </a:r>
            <a:endParaRPr lang="en-US" dirty="0"/>
          </a:p>
        </p:txBody>
      </p:sp>
      <p:sp>
        <p:nvSpPr>
          <p:cNvPr id="4" name="Slide Number Placeholder 3">
            <a:extLst>
              <a:ext uri="{FF2B5EF4-FFF2-40B4-BE49-F238E27FC236}">
                <a16:creationId xmlns:a16="http://schemas.microsoft.com/office/drawing/2014/main" id="{96128605-9E9C-31FB-7B90-5B1BB557531B}"/>
              </a:ext>
            </a:extLst>
          </p:cNvPr>
          <p:cNvSpPr>
            <a:spLocks noGrp="1"/>
          </p:cNvSpPr>
          <p:nvPr>
            <p:ph type="sldNum" sz="quarter" idx="12"/>
          </p:nvPr>
        </p:nvSpPr>
        <p:spPr/>
        <p:txBody>
          <a:bodyPr/>
          <a:lstStyle/>
          <a:p>
            <a:pPr>
              <a:defRPr/>
            </a:pPr>
            <a:fld id="{083B02C4-578E-4A57-9B99-0EE79F1D5CBA}" type="slidenum">
              <a:rPr lang="en-US" smtClean="0"/>
              <a:pPr>
                <a:defRPr/>
              </a:pPr>
              <a:t>3</a:t>
            </a:fld>
            <a:endParaRPr lang="en-US" dirty="0"/>
          </a:p>
        </p:txBody>
      </p:sp>
      <p:pic>
        <p:nvPicPr>
          <p:cNvPr id="10" name="Picture 1032" descr="Ambulance responding">
            <a:extLst>
              <a:ext uri="{FF2B5EF4-FFF2-40B4-BE49-F238E27FC236}">
                <a16:creationId xmlns:a16="http://schemas.microsoft.com/office/drawing/2014/main" id="{42BCAFE5-5A05-E9D9-4BAF-3A7015B566D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283" t="16555" r="27631" b="3089"/>
          <a:stretch/>
        </p:blipFill>
        <p:spPr bwMode="auto">
          <a:xfrm>
            <a:off x="6031326" y="2319432"/>
            <a:ext cx="2362200" cy="2219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4798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2083" y="533400"/>
            <a:ext cx="7772400" cy="1143000"/>
          </a:xfrm>
        </p:spPr>
        <p:txBody>
          <a:bodyPr/>
          <a:lstStyle/>
          <a:p>
            <a:r>
              <a:rPr lang="en-US" dirty="0"/>
              <a:t>What Is The Purpose of a</a:t>
            </a:r>
            <a:br>
              <a:rPr lang="en-US" dirty="0"/>
            </a:br>
            <a:r>
              <a:rPr lang="en-US" dirty="0"/>
              <a:t>Pre-Job Brief?</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4</a:t>
            </a:fld>
            <a:endParaRPr lang="en-US" dirty="0"/>
          </a:p>
        </p:txBody>
      </p:sp>
      <p:sp>
        <p:nvSpPr>
          <p:cNvPr id="5" name="Content Placeholder 2">
            <a:extLst>
              <a:ext uri="{FF2B5EF4-FFF2-40B4-BE49-F238E27FC236}">
                <a16:creationId xmlns:a16="http://schemas.microsoft.com/office/drawing/2014/main" id="{8EFFCE77-75FC-49E0-868D-BDEAAB25163B}"/>
              </a:ext>
            </a:extLst>
          </p:cNvPr>
          <p:cNvSpPr>
            <a:spLocks noGrp="1"/>
          </p:cNvSpPr>
          <p:nvPr>
            <p:ph idx="1"/>
          </p:nvPr>
        </p:nvSpPr>
        <p:spPr>
          <a:xfrm>
            <a:off x="457200" y="1371600"/>
            <a:ext cx="5151120" cy="4876800"/>
          </a:xfrm>
          <a:prstGeom prst="rect">
            <a:avLst/>
          </a:prstGeom>
        </p:spPr>
        <p:txBody>
          <a:bodyPr vert="horz" lIns="130039" tIns="65020" rIns="130039" bIns="65020" rtlCol="0">
            <a:noAutofit/>
          </a:bodyPr>
          <a:lstStyle>
            <a:lvl1pPr marL="487647" indent="-487647" algn="l" defTabSz="650197" rtl="0" eaLnBrk="1" latinLnBrk="0" hangingPunct="1">
              <a:spcBef>
                <a:spcPct val="20000"/>
              </a:spcBef>
              <a:buClr>
                <a:schemeClr val="accent2"/>
              </a:buClr>
              <a:buFont typeface="Arial"/>
              <a:buChar char="•"/>
              <a:defRPr sz="3700" kern="1200">
                <a:solidFill>
                  <a:schemeClr val="tx2"/>
                </a:solidFill>
                <a:latin typeface="+mn-lt"/>
                <a:ea typeface="+mn-ea"/>
                <a:cs typeface="Times New Roman"/>
              </a:defRPr>
            </a:lvl1pPr>
            <a:lvl2pPr marL="1056569" indent="-406374" algn="l" defTabSz="650197" rtl="0" eaLnBrk="1" latinLnBrk="0" hangingPunct="1">
              <a:spcBef>
                <a:spcPct val="20000"/>
              </a:spcBef>
              <a:buClr>
                <a:schemeClr val="accent2"/>
              </a:buClr>
              <a:buFont typeface="Arial"/>
              <a:buChar char="–"/>
              <a:defRPr sz="3400" kern="1200">
                <a:solidFill>
                  <a:schemeClr val="tx2"/>
                </a:solidFill>
                <a:latin typeface="+mn-lt"/>
                <a:ea typeface="+mn-ea"/>
                <a:cs typeface="Times New Roman"/>
              </a:defRPr>
            </a:lvl2pPr>
            <a:lvl3pPr marL="1467457" indent="-327356" algn="l" defTabSz="650197" rtl="0" eaLnBrk="1" latinLnBrk="0" hangingPunct="1">
              <a:spcBef>
                <a:spcPct val="20000"/>
              </a:spcBef>
              <a:buClr>
                <a:schemeClr val="accent2"/>
              </a:buClr>
              <a:buFont typeface="Arial"/>
              <a:buChar char="•"/>
              <a:defRPr sz="3100" kern="1200">
                <a:solidFill>
                  <a:schemeClr val="tx2"/>
                </a:solidFill>
                <a:latin typeface="+mn-lt"/>
                <a:ea typeface="+mn-ea"/>
                <a:cs typeface="Times New Roman"/>
              </a:defRPr>
            </a:lvl3pPr>
            <a:lvl4pPr marL="1785784" indent="-318325" algn="l" defTabSz="650197" rtl="0" eaLnBrk="1" latinLnBrk="0" hangingPunct="1">
              <a:spcBef>
                <a:spcPct val="20000"/>
              </a:spcBef>
              <a:buClr>
                <a:schemeClr val="accent2"/>
              </a:buClr>
              <a:buFont typeface="Arial"/>
              <a:buChar char="–"/>
              <a:defRPr sz="2800" kern="1200">
                <a:solidFill>
                  <a:schemeClr val="tx2"/>
                </a:solidFill>
                <a:latin typeface="+mn-lt"/>
                <a:ea typeface="+mn-ea"/>
                <a:cs typeface="Times New Roman"/>
              </a:defRPr>
            </a:lvl4pPr>
            <a:lvl5pPr marL="2113139" indent="-327356" algn="l" defTabSz="650197" rtl="0" eaLnBrk="1" latinLnBrk="0" hangingPunct="1">
              <a:spcBef>
                <a:spcPct val="20000"/>
              </a:spcBef>
              <a:buClr>
                <a:schemeClr val="accent2"/>
              </a:buClr>
              <a:buFont typeface="Arial"/>
              <a:buChar char="»"/>
              <a:defRPr sz="2600" kern="1200">
                <a:solidFill>
                  <a:schemeClr val="tx2"/>
                </a:solidFill>
                <a:latin typeface="+mn-lt"/>
                <a:ea typeface="+mn-ea"/>
                <a:cs typeface="Times New Roman"/>
              </a:defRPr>
            </a:lvl5pPr>
            <a:lvl6pPr marL="3576081" indent="-325098" algn="l" defTabSz="650197" rtl="0" eaLnBrk="1" latinLnBrk="0" hangingPunct="1">
              <a:spcBef>
                <a:spcPct val="20000"/>
              </a:spcBef>
              <a:buFont typeface="Arial"/>
              <a:buChar char="•"/>
              <a:defRPr sz="2800" kern="1200">
                <a:solidFill>
                  <a:schemeClr val="tx1"/>
                </a:solidFill>
                <a:latin typeface="+mn-lt"/>
                <a:ea typeface="+mn-ea"/>
                <a:cs typeface="+mn-cs"/>
              </a:defRPr>
            </a:lvl6pPr>
            <a:lvl7pPr marL="4226278" indent="-325098" algn="l" defTabSz="650197" rtl="0" eaLnBrk="1" latinLnBrk="0" hangingPunct="1">
              <a:spcBef>
                <a:spcPct val="20000"/>
              </a:spcBef>
              <a:buFont typeface="Arial"/>
              <a:buChar char="•"/>
              <a:defRPr sz="2800" kern="1200">
                <a:solidFill>
                  <a:schemeClr val="tx1"/>
                </a:solidFill>
                <a:latin typeface="+mn-lt"/>
                <a:ea typeface="+mn-ea"/>
                <a:cs typeface="+mn-cs"/>
              </a:defRPr>
            </a:lvl7pPr>
            <a:lvl8pPr marL="4876475" indent="-325098" algn="l" defTabSz="650197" rtl="0" eaLnBrk="1" latinLnBrk="0" hangingPunct="1">
              <a:spcBef>
                <a:spcPct val="20000"/>
              </a:spcBef>
              <a:buFont typeface="Arial"/>
              <a:buChar char="•"/>
              <a:defRPr sz="2800" kern="1200">
                <a:solidFill>
                  <a:schemeClr val="tx1"/>
                </a:solidFill>
                <a:latin typeface="+mn-lt"/>
                <a:ea typeface="+mn-ea"/>
                <a:cs typeface="+mn-cs"/>
              </a:defRPr>
            </a:lvl8pPr>
            <a:lvl9pPr marL="5526671" indent="-325098" algn="l" defTabSz="650197" rtl="0" eaLnBrk="1" latinLnBrk="0" hangingPunct="1">
              <a:spcBef>
                <a:spcPct val="20000"/>
              </a:spcBef>
              <a:buFont typeface="Arial"/>
              <a:buChar char="•"/>
              <a:defRPr sz="2800" kern="1200">
                <a:solidFill>
                  <a:schemeClr val="tx1"/>
                </a:solidFill>
                <a:latin typeface="+mn-lt"/>
                <a:ea typeface="+mn-ea"/>
                <a:cs typeface="+mn-cs"/>
              </a:defRPr>
            </a:lvl9pPr>
          </a:lstStyle>
          <a:p>
            <a:pPr>
              <a:buClrTx/>
              <a:buSzPct val="100000"/>
            </a:pPr>
            <a:endParaRPr lang="en-US" sz="2400" dirty="0">
              <a:solidFill>
                <a:schemeClr val="tx1"/>
              </a:solidFill>
            </a:endParaRPr>
          </a:p>
          <a:p>
            <a:pPr>
              <a:buClr>
                <a:schemeClr val="bg2"/>
              </a:buClr>
              <a:buSzPct val="150000"/>
              <a:buFont typeface="Arial" panose="020B0604020202020204" pitchFamily="34" charset="0"/>
              <a:buChar char="•"/>
            </a:pPr>
            <a:r>
              <a:rPr lang="en-US" sz="2000" dirty="0">
                <a:solidFill>
                  <a:schemeClr val="tx1"/>
                </a:solidFill>
              </a:rPr>
              <a:t>Intended to be a critical planning tool that sets the tone for day.</a:t>
            </a:r>
          </a:p>
          <a:p>
            <a:pPr>
              <a:buClr>
                <a:schemeClr val="bg2"/>
              </a:buClr>
              <a:buSzPct val="150000"/>
              <a:buFont typeface="Arial" panose="020B0604020202020204" pitchFamily="34" charset="0"/>
              <a:buChar char="•"/>
            </a:pPr>
            <a:r>
              <a:rPr lang="en-US" sz="2000" dirty="0">
                <a:solidFill>
                  <a:schemeClr val="tx1"/>
                </a:solidFill>
              </a:rPr>
              <a:t>Gets everyone involved, each crew member, visitor has a voice (everyone has a voice).</a:t>
            </a:r>
          </a:p>
          <a:p>
            <a:pPr>
              <a:buClr>
                <a:schemeClr val="bg2"/>
              </a:buClr>
              <a:buSzPct val="150000"/>
              <a:buFont typeface="Arial" panose="020B0604020202020204" pitchFamily="34" charset="0"/>
              <a:buChar char="•"/>
            </a:pPr>
            <a:r>
              <a:rPr lang="en-US" sz="2000" dirty="0">
                <a:solidFill>
                  <a:schemeClr val="tx1"/>
                </a:solidFill>
              </a:rPr>
              <a:t>Helps break down scope of work into separate steps, identifying hazards and potential exposures at all levels, allowing everyone to implement effective controls.</a:t>
            </a:r>
          </a:p>
          <a:p>
            <a:pPr>
              <a:buClr>
                <a:schemeClr val="bg2"/>
              </a:buClr>
              <a:buSzPct val="150000"/>
              <a:buFont typeface="Arial" panose="020B0604020202020204" pitchFamily="34" charset="0"/>
              <a:buChar char="•"/>
            </a:pPr>
            <a:r>
              <a:rPr lang="en-US" sz="2000" dirty="0">
                <a:solidFill>
                  <a:schemeClr val="tx1"/>
                </a:solidFill>
              </a:rPr>
              <a:t>Completing a thorough and effective pre-job briefing reduces our risk by controlling exposures.</a:t>
            </a:r>
          </a:p>
          <a:p>
            <a:pPr>
              <a:buClrTx/>
              <a:buSzPct val="100000"/>
            </a:pPr>
            <a:endParaRPr lang="en-US" sz="2400" dirty="0">
              <a:solidFill>
                <a:schemeClr val="tx1"/>
              </a:solidFill>
            </a:endParaRPr>
          </a:p>
          <a:p>
            <a:pPr marL="0" indent="0">
              <a:buClrTx/>
              <a:buSzPct val="100000"/>
              <a:buNone/>
            </a:pPr>
            <a:endParaRPr lang="en-US" sz="2400" dirty="0">
              <a:solidFill>
                <a:schemeClr val="tx1"/>
              </a:solidFill>
            </a:endParaRPr>
          </a:p>
        </p:txBody>
      </p:sp>
      <p:sp>
        <p:nvSpPr>
          <p:cNvPr id="7" name="Speech Bubble: Oval 6">
            <a:extLst>
              <a:ext uri="{FF2B5EF4-FFF2-40B4-BE49-F238E27FC236}">
                <a16:creationId xmlns:a16="http://schemas.microsoft.com/office/drawing/2014/main" id="{FD534379-F8D9-DBBB-CC14-F98C04D3EF80}"/>
              </a:ext>
            </a:extLst>
          </p:cNvPr>
          <p:cNvSpPr/>
          <p:nvPr/>
        </p:nvSpPr>
        <p:spPr bwMode="auto">
          <a:xfrm>
            <a:off x="5638800" y="2398776"/>
            <a:ext cx="3276600" cy="2289048"/>
          </a:xfrm>
          <a:prstGeom prst="wedgeEllipseCallout">
            <a:avLst>
              <a:gd name="adj1" fmla="val -42611"/>
              <a:gd name="adj2" fmla="val 69158"/>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sp>
        <p:nvSpPr>
          <p:cNvPr id="8" name="Text Box 5">
            <a:extLst>
              <a:ext uri="{FF2B5EF4-FFF2-40B4-BE49-F238E27FC236}">
                <a16:creationId xmlns:a16="http://schemas.microsoft.com/office/drawing/2014/main" id="{96DA4BE0-C052-95C0-2CE0-997347DCDED7}"/>
              </a:ext>
            </a:extLst>
          </p:cNvPr>
          <p:cNvSpPr txBox="1">
            <a:spLocks noChangeArrowheads="1"/>
          </p:cNvSpPr>
          <p:nvPr/>
        </p:nvSpPr>
        <p:spPr bwMode="auto">
          <a:xfrm>
            <a:off x="5933569" y="2746438"/>
            <a:ext cx="2656582" cy="124320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ts val="400"/>
              </a:spcAft>
              <a:buClrTx/>
              <a:buSzTx/>
              <a:buFontTx/>
              <a:buNone/>
              <a:tabLst/>
            </a:pPr>
            <a:r>
              <a:rPr kumimoji="0" lang="en-US" altLang="en-US" sz="2000" b="1" i="1" u="none" strike="noStrike" cap="none" normalizeH="0" baseline="0" dirty="0">
                <a:ln>
                  <a:noFill/>
                </a:ln>
                <a:solidFill>
                  <a:schemeClr val="tx1"/>
                </a:solidFill>
                <a:effectLst/>
                <a:latin typeface="Arial" panose="020B0604020202020204" pitchFamily="34" charset="0"/>
              </a:rPr>
              <a:t>Industry studies show</a:t>
            </a:r>
          </a:p>
          <a:p>
            <a:pPr marL="0" marR="0" lvl="0" indent="0" algn="ctr" defTabSz="914400" rtl="0" eaLnBrk="0" fontAlgn="base" latinLnBrk="0" hangingPunct="0">
              <a:lnSpc>
                <a:spcPct val="100000"/>
              </a:lnSpc>
              <a:spcBef>
                <a:spcPct val="0"/>
              </a:spcBef>
              <a:spcAft>
                <a:spcPts val="400"/>
              </a:spcAft>
              <a:buClrTx/>
              <a:buSzTx/>
              <a:buFontTx/>
              <a:buNone/>
              <a:tabLst/>
            </a:pPr>
            <a:r>
              <a:rPr kumimoji="0" lang="en-US" altLang="en-US" sz="1600" b="1" i="1" u="none" strike="noStrike" cap="none" normalizeH="0" baseline="0" dirty="0">
                <a:ln>
                  <a:noFill/>
                </a:ln>
                <a:solidFill>
                  <a:srgbClr val="CC0000"/>
                </a:solidFill>
                <a:effectLst/>
                <a:latin typeface="Arial" panose="020B0604020202020204" pitchFamily="34" charset="0"/>
              </a:rPr>
              <a:t> </a:t>
            </a:r>
            <a:r>
              <a:rPr lang="en-US" altLang="en-US" sz="1600" b="1" i="1" dirty="0">
                <a:solidFill>
                  <a:srgbClr val="CC0000"/>
                </a:solidFill>
                <a:latin typeface="Arial" panose="020B0604020202020204" pitchFamily="34" charset="0"/>
              </a:rPr>
              <a:t>I</a:t>
            </a:r>
            <a:r>
              <a:rPr kumimoji="0" lang="en-US" altLang="en-US" sz="1600" b="1" i="1" u="none" strike="noStrike" cap="none" normalizeH="0" baseline="0" dirty="0">
                <a:ln>
                  <a:noFill/>
                </a:ln>
                <a:solidFill>
                  <a:srgbClr val="CC0000"/>
                </a:solidFill>
                <a:effectLst/>
                <a:latin typeface="Arial" panose="020B0604020202020204" pitchFamily="34" charset="0"/>
              </a:rPr>
              <a:t>n pre-job safety briefings, only about 45% of hazards are identified</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5888548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16CE9-B7D7-934D-E76E-5C2412912E10}"/>
              </a:ext>
            </a:extLst>
          </p:cNvPr>
          <p:cNvSpPr>
            <a:spLocks noGrp="1"/>
          </p:cNvSpPr>
          <p:nvPr>
            <p:ph type="title"/>
          </p:nvPr>
        </p:nvSpPr>
        <p:spPr>
          <a:xfrm>
            <a:off x="762000" y="961535"/>
            <a:ext cx="7696200" cy="685800"/>
          </a:xfrm>
        </p:spPr>
        <p:txBody>
          <a:bodyPr/>
          <a:lstStyle/>
          <a:p>
            <a:r>
              <a:rPr lang="en-US" dirty="0"/>
              <a:t>What Needs to Be Included?</a:t>
            </a:r>
          </a:p>
        </p:txBody>
      </p:sp>
      <p:sp>
        <p:nvSpPr>
          <p:cNvPr id="3" name="Content Placeholder 2">
            <a:extLst>
              <a:ext uri="{FF2B5EF4-FFF2-40B4-BE49-F238E27FC236}">
                <a16:creationId xmlns:a16="http://schemas.microsoft.com/office/drawing/2014/main" id="{1B18DD6A-7EE3-61B3-9F1C-DDFA1D8AAE0D}"/>
              </a:ext>
            </a:extLst>
          </p:cNvPr>
          <p:cNvSpPr>
            <a:spLocks noGrp="1"/>
          </p:cNvSpPr>
          <p:nvPr>
            <p:ph sz="half" idx="1"/>
          </p:nvPr>
        </p:nvSpPr>
        <p:spPr>
          <a:xfrm>
            <a:off x="685800" y="1738067"/>
            <a:ext cx="5867400" cy="4495800"/>
          </a:xfrm>
        </p:spPr>
        <p:txBody>
          <a:bodyPr/>
          <a:lstStyle/>
          <a:p>
            <a:pPr>
              <a:buSzPct val="150000"/>
              <a:buFont typeface="Arial" panose="020B0604020202020204" pitchFamily="34" charset="0"/>
              <a:buChar char="•"/>
            </a:pPr>
            <a:r>
              <a:rPr lang="en-US" sz="2400" dirty="0"/>
              <a:t>Job and emergency response information.</a:t>
            </a:r>
          </a:p>
          <a:p>
            <a:pPr lvl="1"/>
            <a:r>
              <a:rPr lang="en-US" sz="2000" dirty="0"/>
              <a:t>Develop employee notification procedure</a:t>
            </a:r>
          </a:p>
          <a:p>
            <a:pPr lvl="2"/>
            <a:r>
              <a:rPr lang="en-US" sz="1800" dirty="0"/>
              <a:t>Who will call 911.</a:t>
            </a:r>
          </a:p>
          <a:p>
            <a:pPr lvl="2"/>
            <a:r>
              <a:rPr lang="en-US" sz="1800" dirty="0"/>
              <a:t>Who will render CPR/FA if required?</a:t>
            </a:r>
          </a:p>
          <a:p>
            <a:pPr lvl="2"/>
            <a:r>
              <a:rPr lang="en-US" sz="1800" dirty="0"/>
              <a:t>Where is the AED?</a:t>
            </a:r>
          </a:p>
          <a:p>
            <a:r>
              <a:rPr lang="en-US" sz="2400" dirty="0"/>
              <a:t>Are on-site responders available</a:t>
            </a:r>
          </a:p>
          <a:p>
            <a:pPr lvl="1"/>
            <a:r>
              <a:rPr lang="en-US" sz="2000" dirty="0"/>
              <a:t>Evacuation plans/routes.</a:t>
            </a:r>
          </a:p>
          <a:p>
            <a:pPr lvl="1"/>
            <a:r>
              <a:rPr lang="en-US" sz="2000" dirty="0"/>
              <a:t>Rally, assembly or muster points.</a:t>
            </a:r>
          </a:p>
          <a:p>
            <a:pPr>
              <a:buSzPct val="150000"/>
              <a:buFont typeface="Arial" panose="020B0604020202020204" pitchFamily="34" charset="0"/>
              <a:buChar char="•"/>
            </a:pPr>
            <a:r>
              <a:rPr lang="en-US" sz="2400" dirty="0"/>
              <a:t>Challenges from previous day.</a:t>
            </a:r>
          </a:p>
          <a:p>
            <a:pPr>
              <a:buSzPct val="150000"/>
              <a:buFont typeface="Arial" panose="020B0604020202020204" pitchFamily="34" charset="0"/>
              <a:buChar char="•"/>
            </a:pPr>
            <a:r>
              <a:rPr lang="en-US" sz="2400" dirty="0"/>
              <a:t>Define routine and critical tasks.</a:t>
            </a:r>
          </a:p>
          <a:p>
            <a:pPr lvl="1">
              <a:buFont typeface="Arial" panose="020B0604020202020204" pitchFamily="34" charset="0"/>
              <a:buChar char="•"/>
            </a:pPr>
            <a:r>
              <a:rPr lang="en-US" sz="1800" dirty="0"/>
              <a:t>Break those tasks down in manageable steps.</a:t>
            </a:r>
          </a:p>
          <a:p>
            <a:pPr lvl="1">
              <a:buFont typeface="Arial" panose="020B0604020202020204" pitchFamily="34" charset="0"/>
              <a:buChar char="•"/>
            </a:pPr>
            <a:endParaRPr lang="en-US" sz="1800" dirty="0"/>
          </a:p>
        </p:txBody>
      </p:sp>
      <p:sp>
        <p:nvSpPr>
          <p:cNvPr id="4" name="Slide Number Placeholder 3">
            <a:extLst>
              <a:ext uri="{FF2B5EF4-FFF2-40B4-BE49-F238E27FC236}">
                <a16:creationId xmlns:a16="http://schemas.microsoft.com/office/drawing/2014/main" id="{EF096BAD-C73B-DC6D-772F-0FC4ECEE0CDD}"/>
              </a:ext>
            </a:extLst>
          </p:cNvPr>
          <p:cNvSpPr>
            <a:spLocks noGrp="1"/>
          </p:cNvSpPr>
          <p:nvPr>
            <p:ph type="sldNum" sz="quarter" idx="12"/>
          </p:nvPr>
        </p:nvSpPr>
        <p:spPr/>
        <p:txBody>
          <a:bodyPr/>
          <a:lstStyle/>
          <a:p>
            <a:pPr>
              <a:defRPr/>
            </a:pPr>
            <a:fld id="{083B02C4-578E-4A57-9B99-0EE79F1D5CBA}" type="slidenum">
              <a:rPr lang="en-US" smtClean="0"/>
              <a:pPr>
                <a:defRPr/>
              </a:pPr>
              <a:t>5</a:t>
            </a:fld>
            <a:endParaRPr lang="en-US" dirty="0"/>
          </a:p>
        </p:txBody>
      </p:sp>
      <p:pic>
        <p:nvPicPr>
          <p:cNvPr id="5" name="Picture 2" descr="Image result for emergency">
            <a:hlinkClick r:id="rId3"/>
            <a:extLst>
              <a:ext uri="{FF2B5EF4-FFF2-40B4-BE49-F238E27FC236}">
                <a16:creationId xmlns:a16="http://schemas.microsoft.com/office/drawing/2014/main" id="{ABBEF375-A9EF-56FE-66B1-38DF16C5D8AC}"/>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bwMode="auto">
          <a:xfrm>
            <a:off x="6400800" y="2286000"/>
            <a:ext cx="1995772" cy="2587317"/>
          </a:xfrm>
          <a:prstGeom prst="rect">
            <a:avLst/>
          </a:prstGeom>
          <a:solidFill>
            <a:srgbClr val="FFFFFF"/>
          </a:solidFill>
        </p:spPr>
      </p:pic>
    </p:spTree>
    <p:extLst>
      <p:ext uri="{BB962C8B-B14F-4D97-AF65-F5344CB8AC3E}">
        <p14:creationId xmlns:p14="http://schemas.microsoft.com/office/powerpoint/2010/main" val="651899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16CE9-B7D7-934D-E76E-5C2412912E10}"/>
              </a:ext>
            </a:extLst>
          </p:cNvPr>
          <p:cNvSpPr>
            <a:spLocks noGrp="1"/>
          </p:cNvSpPr>
          <p:nvPr>
            <p:ph type="title"/>
          </p:nvPr>
        </p:nvSpPr>
        <p:spPr>
          <a:xfrm>
            <a:off x="762000" y="961535"/>
            <a:ext cx="7696200" cy="685800"/>
          </a:xfrm>
        </p:spPr>
        <p:txBody>
          <a:bodyPr/>
          <a:lstStyle/>
          <a:p>
            <a:r>
              <a:rPr lang="en-US" dirty="0"/>
              <a:t>What Needs to Be Included?</a:t>
            </a:r>
          </a:p>
        </p:txBody>
      </p:sp>
      <p:sp>
        <p:nvSpPr>
          <p:cNvPr id="3" name="Content Placeholder 2">
            <a:extLst>
              <a:ext uri="{FF2B5EF4-FFF2-40B4-BE49-F238E27FC236}">
                <a16:creationId xmlns:a16="http://schemas.microsoft.com/office/drawing/2014/main" id="{1B18DD6A-7EE3-61B3-9F1C-DDFA1D8AAE0D}"/>
              </a:ext>
            </a:extLst>
          </p:cNvPr>
          <p:cNvSpPr>
            <a:spLocks noGrp="1"/>
          </p:cNvSpPr>
          <p:nvPr>
            <p:ph sz="half" idx="1"/>
          </p:nvPr>
        </p:nvSpPr>
        <p:spPr>
          <a:xfrm>
            <a:off x="762000" y="1754798"/>
            <a:ext cx="4495800" cy="4495800"/>
          </a:xfrm>
        </p:spPr>
        <p:txBody>
          <a:bodyPr/>
          <a:lstStyle/>
          <a:p>
            <a:pPr>
              <a:buSzPct val="150000"/>
              <a:buFont typeface="Arial" panose="020B0604020202020204" pitchFamily="34" charset="0"/>
              <a:buChar char="•"/>
            </a:pPr>
            <a:r>
              <a:rPr lang="en-US" sz="2200" dirty="0"/>
              <a:t>Identify roles and responsibilities.</a:t>
            </a:r>
          </a:p>
          <a:p>
            <a:pPr>
              <a:buSzPct val="150000"/>
              <a:buFont typeface="Arial" panose="020B0604020202020204" pitchFamily="34" charset="0"/>
              <a:buChar char="•"/>
            </a:pPr>
            <a:r>
              <a:rPr lang="en-US" sz="2200" dirty="0"/>
              <a:t>Identify hazards and potential exposures</a:t>
            </a:r>
          </a:p>
          <a:p>
            <a:pPr lvl="1">
              <a:buFont typeface="Arial" panose="020B0604020202020204" pitchFamily="34" charset="0"/>
              <a:buChar char="•"/>
            </a:pPr>
            <a:r>
              <a:rPr lang="en-US" sz="1800" dirty="0"/>
              <a:t>Also ask yourself, what tasks have a high potential for strain or sprain exposure.</a:t>
            </a:r>
          </a:p>
          <a:p>
            <a:pPr>
              <a:buSzPct val="150000"/>
              <a:buFont typeface="Arial" panose="020B0604020202020204" pitchFamily="34" charset="0"/>
              <a:buChar char="•"/>
            </a:pPr>
            <a:r>
              <a:rPr lang="en-US" sz="2200" dirty="0"/>
              <a:t>Implement safeguards for reducing or eliminating potential exposure per job task</a:t>
            </a:r>
          </a:p>
          <a:p>
            <a:pPr lvl="1">
              <a:buFont typeface="Arial" panose="020B0604020202020204" pitchFamily="34" charset="0"/>
              <a:buChar char="•"/>
            </a:pPr>
            <a:r>
              <a:rPr lang="en-US" sz="1800" dirty="0"/>
              <a:t>Be sure to include documentation on insulate and isolate and PPE to be used.</a:t>
            </a:r>
          </a:p>
          <a:p>
            <a:pPr lvl="1">
              <a:buFont typeface="Arial" panose="020B0604020202020204" pitchFamily="34" charset="0"/>
              <a:buChar char="•"/>
            </a:pPr>
            <a:endParaRPr lang="en-US" sz="1800" dirty="0"/>
          </a:p>
        </p:txBody>
      </p:sp>
      <p:sp>
        <p:nvSpPr>
          <p:cNvPr id="4" name="Slide Number Placeholder 3">
            <a:extLst>
              <a:ext uri="{FF2B5EF4-FFF2-40B4-BE49-F238E27FC236}">
                <a16:creationId xmlns:a16="http://schemas.microsoft.com/office/drawing/2014/main" id="{EF096BAD-C73B-DC6D-772F-0FC4ECEE0CDD}"/>
              </a:ext>
            </a:extLst>
          </p:cNvPr>
          <p:cNvSpPr>
            <a:spLocks noGrp="1"/>
          </p:cNvSpPr>
          <p:nvPr>
            <p:ph type="sldNum" sz="quarter" idx="12"/>
          </p:nvPr>
        </p:nvSpPr>
        <p:spPr/>
        <p:txBody>
          <a:bodyPr/>
          <a:lstStyle/>
          <a:p>
            <a:pPr>
              <a:defRPr/>
            </a:pPr>
            <a:fld id="{083B02C4-578E-4A57-9B99-0EE79F1D5CBA}" type="slidenum">
              <a:rPr lang="en-US" smtClean="0"/>
              <a:pPr>
                <a:defRPr/>
              </a:pPr>
              <a:t>6</a:t>
            </a:fld>
            <a:endParaRPr lang="en-US" dirty="0"/>
          </a:p>
        </p:txBody>
      </p:sp>
      <p:pic>
        <p:nvPicPr>
          <p:cNvPr id="5" name="Picture 3">
            <a:extLst>
              <a:ext uri="{FF2B5EF4-FFF2-40B4-BE49-F238E27FC236}">
                <a16:creationId xmlns:a16="http://schemas.microsoft.com/office/drawing/2014/main" id="{FCF830D0-EFB6-5DD0-4FAC-463AEDD91D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209800"/>
            <a:ext cx="3661152" cy="274268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ext Box 4">
            <a:extLst>
              <a:ext uri="{FF2B5EF4-FFF2-40B4-BE49-F238E27FC236}">
                <a16:creationId xmlns:a16="http://schemas.microsoft.com/office/drawing/2014/main" id="{2AF4A790-6E70-51A0-D46B-DA3D2F7D3318}"/>
              </a:ext>
            </a:extLst>
          </p:cNvPr>
          <p:cNvSpPr txBox="1">
            <a:spLocks noChangeArrowheads="1"/>
          </p:cNvSpPr>
          <p:nvPr/>
        </p:nvSpPr>
        <p:spPr bwMode="auto">
          <a:xfrm>
            <a:off x="5562600" y="4885701"/>
            <a:ext cx="3113834" cy="6858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FF0000"/>
                </a:solidFill>
                <a:effectLst/>
                <a:latin typeface="Arial Black" panose="020B0A04020102020204" pitchFamily="34" charset="0"/>
              </a:rPr>
              <a:t>Safety doesn’t improve until          exposure is controlled, reduced or eliminated</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9381239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16CE9-B7D7-934D-E76E-5C2412912E10}"/>
              </a:ext>
            </a:extLst>
          </p:cNvPr>
          <p:cNvSpPr>
            <a:spLocks noGrp="1"/>
          </p:cNvSpPr>
          <p:nvPr>
            <p:ph type="title"/>
          </p:nvPr>
        </p:nvSpPr>
        <p:spPr>
          <a:xfrm>
            <a:off x="762000" y="961535"/>
            <a:ext cx="7696200" cy="685800"/>
          </a:xfrm>
        </p:spPr>
        <p:txBody>
          <a:bodyPr/>
          <a:lstStyle/>
          <a:p>
            <a:r>
              <a:rPr lang="en-US" dirty="0"/>
              <a:t>What Needs to Be Included?</a:t>
            </a:r>
          </a:p>
        </p:txBody>
      </p:sp>
      <p:sp>
        <p:nvSpPr>
          <p:cNvPr id="3" name="Content Placeholder 2">
            <a:extLst>
              <a:ext uri="{FF2B5EF4-FFF2-40B4-BE49-F238E27FC236}">
                <a16:creationId xmlns:a16="http://schemas.microsoft.com/office/drawing/2014/main" id="{1B18DD6A-7EE3-61B3-9F1C-DDFA1D8AAE0D}"/>
              </a:ext>
            </a:extLst>
          </p:cNvPr>
          <p:cNvSpPr>
            <a:spLocks noGrp="1"/>
          </p:cNvSpPr>
          <p:nvPr>
            <p:ph sz="half" idx="1"/>
          </p:nvPr>
        </p:nvSpPr>
        <p:spPr>
          <a:xfrm>
            <a:off x="762000" y="1754798"/>
            <a:ext cx="5486400" cy="4495800"/>
          </a:xfrm>
        </p:spPr>
        <p:txBody>
          <a:bodyPr/>
          <a:lstStyle/>
          <a:p>
            <a:pPr>
              <a:buSzPct val="150000"/>
              <a:buFont typeface="Arial" panose="020B0604020202020204" pitchFamily="34" charset="0"/>
              <a:buChar char="•"/>
            </a:pPr>
            <a:r>
              <a:rPr lang="en-US" sz="2200" dirty="0"/>
              <a:t>High Energy Hazards:</a:t>
            </a:r>
          </a:p>
          <a:p>
            <a:pPr lvl="1">
              <a:buFont typeface="Arial" panose="020B0604020202020204" pitchFamily="34" charset="0"/>
              <a:buChar char="•"/>
            </a:pPr>
            <a:r>
              <a:rPr lang="en-US" sz="1800" dirty="0">
                <a:latin typeface="Arial" panose="020B0604020202020204" pitchFamily="34" charset="0"/>
                <a:cs typeface="Arial" panose="020B0604020202020204" pitchFamily="34" charset="0"/>
              </a:rPr>
              <a:t>Causes of SIFs need special attention in Briefings</a:t>
            </a:r>
          </a:p>
          <a:p>
            <a:pPr lvl="1">
              <a:buFont typeface="Arial" panose="020B0604020202020204" pitchFamily="34" charset="0"/>
              <a:buChar char="•"/>
            </a:pPr>
            <a:r>
              <a:rPr lang="en-US" sz="1800" dirty="0">
                <a:latin typeface="Arial" panose="020B0604020202020204" pitchFamily="34" charset="0"/>
                <a:cs typeface="Arial" panose="020B0604020202020204" pitchFamily="34" charset="0"/>
              </a:rPr>
              <a:t>Implement Direct Controls where possible</a:t>
            </a:r>
          </a:p>
          <a:p>
            <a:pPr lvl="1">
              <a:buFont typeface="Arial" panose="020B0604020202020204" pitchFamily="34" charset="0"/>
              <a:buChar char="•"/>
            </a:pPr>
            <a:endParaRPr lang="en-US" sz="1800" dirty="0"/>
          </a:p>
          <a:p>
            <a:pPr>
              <a:buSzPct val="150000"/>
              <a:buFont typeface="Arial" panose="020B0604020202020204" pitchFamily="34" charset="0"/>
              <a:buChar char="•"/>
            </a:pPr>
            <a:r>
              <a:rPr lang="en-US" sz="2200" dirty="0"/>
              <a:t>Direct Control</a:t>
            </a:r>
          </a:p>
          <a:p>
            <a:pPr lvl="1" indent="-342900">
              <a:spcBef>
                <a:spcPts val="0"/>
              </a:spcBef>
              <a:spcAft>
                <a:spcPts val="0"/>
              </a:spcAft>
              <a:buFont typeface="Arial" panose="020B0604020202020204" pitchFamily="34" charset="0"/>
              <a:buChar char="•"/>
            </a:pPr>
            <a:r>
              <a:rPr lang="en-US" sz="1800" dirty="0">
                <a:latin typeface="Arial" panose="020B0604020202020204" pitchFamily="34" charset="0"/>
                <a:ea typeface="Calibri" panose="020F0502020204030204" pitchFamily="34" charset="0"/>
                <a:cs typeface="Arial" panose="020B0604020202020204" pitchFamily="34" charset="0"/>
              </a:rPr>
              <a:t>I</a:t>
            </a:r>
            <a:r>
              <a:rPr lang="en-US" sz="1800" dirty="0">
                <a:effectLst/>
                <a:latin typeface="Arial" panose="020B0604020202020204" pitchFamily="34" charset="0"/>
                <a:ea typeface="Calibri" panose="020F0502020204030204" pitchFamily="34" charset="0"/>
                <a:cs typeface="Arial" panose="020B0604020202020204" pitchFamily="34" charset="0"/>
              </a:rPr>
              <a:t>s specifically targeted to the high-energy source</a:t>
            </a:r>
          </a:p>
          <a:p>
            <a:pPr lvl="1" indent="-342900">
              <a:spcBef>
                <a:spcPts val="0"/>
              </a:spcBef>
              <a:spcAft>
                <a:spcPts val="0"/>
              </a:spcAft>
              <a:buFont typeface="Arial" panose="020B0604020202020204" pitchFamily="34" charset="0"/>
              <a:buChar char="•"/>
            </a:pPr>
            <a:r>
              <a:rPr lang="en-US" sz="1800" dirty="0">
                <a:latin typeface="Arial" panose="020B0604020202020204" pitchFamily="34" charset="0"/>
                <a:ea typeface="Calibri" panose="020F0502020204030204" pitchFamily="34" charset="0"/>
                <a:cs typeface="Arial" panose="020B0604020202020204" pitchFamily="34" charset="0"/>
              </a:rPr>
              <a:t>E</a:t>
            </a:r>
            <a:r>
              <a:rPr lang="en-US" sz="1800" dirty="0">
                <a:effectLst/>
                <a:latin typeface="Arial" panose="020B0604020202020204" pitchFamily="34" charset="0"/>
                <a:ea typeface="Calibri" panose="020F0502020204030204" pitchFamily="34" charset="0"/>
                <a:cs typeface="Arial" panose="020B0604020202020204" pitchFamily="34" charset="0"/>
              </a:rPr>
              <a:t>ffectively mitigates exposure to the high energy source when installed, verified, and used properly</a:t>
            </a:r>
          </a:p>
          <a:p>
            <a:pPr lvl="1" indent="-342900">
              <a:spcBef>
                <a:spcPts val="0"/>
              </a:spcBef>
              <a:spcAft>
                <a:spcPts val="0"/>
              </a:spcAft>
              <a:buFont typeface="Arial" panose="020B0604020202020204" pitchFamily="34" charset="0"/>
              <a:buChar char="•"/>
            </a:pPr>
            <a:r>
              <a:rPr lang="en-US" sz="1800" dirty="0">
                <a:latin typeface="Arial" panose="020B0604020202020204" pitchFamily="34" charset="0"/>
                <a:ea typeface="Calibri" panose="020F0502020204030204" pitchFamily="34" charset="0"/>
                <a:cs typeface="Arial" panose="020B0604020202020204" pitchFamily="34" charset="0"/>
              </a:rPr>
              <a:t>I</a:t>
            </a:r>
            <a:r>
              <a:rPr lang="en-US" sz="1800" dirty="0">
                <a:effectLst/>
                <a:latin typeface="Arial" panose="020B0604020202020204" pitchFamily="34" charset="0"/>
                <a:ea typeface="Calibri" panose="020F0502020204030204" pitchFamily="34" charset="0"/>
                <a:cs typeface="Arial" panose="020B0604020202020204" pitchFamily="34" charset="0"/>
              </a:rPr>
              <a:t>s effective even if there is unintentional human error during the work.</a:t>
            </a:r>
          </a:p>
        </p:txBody>
      </p:sp>
      <p:sp>
        <p:nvSpPr>
          <p:cNvPr id="4" name="Slide Number Placeholder 3">
            <a:extLst>
              <a:ext uri="{FF2B5EF4-FFF2-40B4-BE49-F238E27FC236}">
                <a16:creationId xmlns:a16="http://schemas.microsoft.com/office/drawing/2014/main" id="{EF096BAD-C73B-DC6D-772F-0FC4ECEE0CDD}"/>
              </a:ext>
            </a:extLst>
          </p:cNvPr>
          <p:cNvSpPr>
            <a:spLocks noGrp="1"/>
          </p:cNvSpPr>
          <p:nvPr>
            <p:ph type="sldNum" sz="quarter" idx="12"/>
          </p:nvPr>
        </p:nvSpPr>
        <p:spPr/>
        <p:txBody>
          <a:bodyPr/>
          <a:lstStyle/>
          <a:p>
            <a:pPr>
              <a:defRPr/>
            </a:pPr>
            <a:fld id="{083B02C4-578E-4A57-9B99-0EE79F1D5CBA}" type="slidenum">
              <a:rPr lang="en-US" smtClean="0"/>
              <a:pPr>
                <a:defRPr/>
              </a:pPr>
              <a:t>7</a:t>
            </a:fld>
            <a:endParaRPr lang="en-US" dirty="0"/>
          </a:p>
        </p:txBody>
      </p:sp>
      <p:pic>
        <p:nvPicPr>
          <p:cNvPr id="7" name="Picture 2">
            <a:extLst>
              <a:ext uri="{FF2B5EF4-FFF2-40B4-BE49-F238E27FC236}">
                <a16:creationId xmlns:a16="http://schemas.microsoft.com/office/drawing/2014/main" id="{7B88A5FC-F9E2-689B-7F66-5455DC90CB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286000"/>
            <a:ext cx="2669110" cy="2737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206282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16CE9-B7D7-934D-E76E-5C2412912E10}"/>
              </a:ext>
            </a:extLst>
          </p:cNvPr>
          <p:cNvSpPr>
            <a:spLocks noGrp="1"/>
          </p:cNvSpPr>
          <p:nvPr>
            <p:ph type="title"/>
          </p:nvPr>
        </p:nvSpPr>
        <p:spPr>
          <a:xfrm>
            <a:off x="762000" y="961535"/>
            <a:ext cx="7696200" cy="685800"/>
          </a:xfrm>
        </p:spPr>
        <p:txBody>
          <a:bodyPr/>
          <a:lstStyle/>
          <a:p>
            <a:r>
              <a:rPr lang="en-US" dirty="0"/>
              <a:t>Hierarchy of Controls</a:t>
            </a:r>
          </a:p>
        </p:txBody>
      </p:sp>
      <p:sp>
        <p:nvSpPr>
          <p:cNvPr id="3" name="Content Placeholder 2">
            <a:extLst>
              <a:ext uri="{FF2B5EF4-FFF2-40B4-BE49-F238E27FC236}">
                <a16:creationId xmlns:a16="http://schemas.microsoft.com/office/drawing/2014/main" id="{1B18DD6A-7EE3-61B3-9F1C-DDFA1D8AAE0D}"/>
              </a:ext>
            </a:extLst>
          </p:cNvPr>
          <p:cNvSpPr>
            <a:spLocks noGrp="1"/>
          </p:cNvSpPr>
          <p:nvPr>
            <p:ph sz="half" idx="1"/>
          </p:nvPr>
        </p:nvSpPr>
        <p:spPr>
          <a:xfrm>
            <a:off x="768927" y="2286000"/>
            <a:ext cx="2819400" cy="4495800"/>
          </a:xfrm>
        </p:spPr>
        <p:txBody>
          <a:bodyPr/>
          <a:lstStyle/>
          <a:p>
            <a:pPr marL="0" indent="0" algn="ctr">
              <a:buSzPct val="150000"/>
              <a:buNone/>
            </a:pPr>
            <a:r>
              <a:rPr lang="en-US" sz="1800" dirty="0"/>
              <a:t>Use the Hierarchy of Controls to help as you plan your daily tasks in your pre-job briefing to ensure the “direct controls” you are implementing are the best at helping reduce or eliminate potential exposure to a serious injury or fatality.</a:t>
            </a:r>
          </a:p>
          <a:p>
            <a:pPr lvl="1" algn="ctr">
              <a:buFont typeface="Arial" panose="020B0604020202020204" pitchFamily="34" charset="0"/>
              <a:buChar char="•"/>
            </a:pPr>
            <a:endParaRPr lang="en-US" sz="1800" dirty="0"/>
          </a:p>
        </p:txBody>
      </p:sp>
      <p:sp>
        <p:nvSpPr>
          <p:cNvPr id="4" name="Slide Number Placeholder 3">
            <a:extLst>
              <a:ext uri="{FF2B5EF4-FFF2-40B4-BE49-F238E27FC236}">
                <a16:creationId xmlns:a16="http://schemas.microsoft.com/office/drawing/2014/main" id="{EF096BAD-C73B-DC6D-772F-0FC4ECEE0CDD}"/>
              </a:ext>
            </a:extLst>
          </p:cNvPr>
          <p:cNvSpPr>
            <a:spLocks noGrp="1"/>
          </p:cNvSpPr>
          <p:nvPr>
            <p:ph type="sldNum" sz="quarter" idx="12"/>
          </p:nvPr>
        </p:nvSpPr>
        <p:spPr/>
        <p:txBody>
          <a:bodyPr/>
          <a:lstStyle/>
          <a:p>
            <a:pPr>
              <a:defRPr/>
            </a:pPr>
            <a:fld id="{083B02C4-578E-4A57-9B99-0EE79F1D5CBA}" type="slidenum">
              <a:rPr lang="en-US" smtClean="0"/>
              <a:pPr>
                <a:defRPr/>
              </a:pPr>
              <a:t>8</a:t>
            </a:fld>
            <a:endParaRPr lang="en-US" dirty="0"/>
          </a:p>
        </p:txBody>
      </p:sp>
      <p:pic>
        <p:nvPicPr>
          <p:cNvPr id="7" name="Content Placeholder 4" descr="HOC.png">
            <a:extLst>
              <a:ext uri="{FF2B5EF4-FFF2-40B4-BE49-F238E27FC236}">
                <a16:creationId xmlns:a16="http://schemas.microsoft.com/office/drawing/2014/main" id="{72A25024-AF7A-981A-C567-103D44BE9CD2}"/>
              </a:ext>
            </a:extLst>
          </p:cNvPr>
          <p:cNvPicPr>
            <a:picLocks noGrp="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3962400" y="2209800"/>
            <a:ext cx="4800600" cy="3206686"/>
          </a:xfrm>
          <a:prstGeom prst="rect">
            <a:avLst/>
          </a:prstGeom>
          <a:noFill/>
        </p:spPr>
      </p:pic>
    </p:spTree>
    <p:extLst>
      <p:ext uri="{BB962C8B-B14F-4D97-AF65-F5344CB8AC3E}">
        <p14:creationId xmlns:p14="http://schemas.microsoft.com/office/powerpoint/2010/main" val="412193351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6CEA-A5C5-D86F-4A38-594A2954EADB}"/>
              </a:ext>
            </a:extLst>
          </p:cNvPr>
          <p:cNvSpPr>
            <a:spLocks noGrp="1"/>
          </p:cNvSpPr>
          <p:nvPr>
            <p:ph type="title"/>
          </p:nvPr>
        </p:nvSpPr>
        <p:spPr/>
        <p:txBody>
          <a:bodyPr/>
          <a:lstStyle/>
          <a:p>
            <a:r>
              <a:rPr lang="en-US" dirty="0"/>
              <a:t>When to Conduct &amp; Revisit the Pre-Job Brief?</a:t>
            </a:r>
          </a:p>
        </p:txBody>
      </p:sp>
      <p:sp>
        <p:nvSpPr>
          <p:cNvPr id="3" name="Content Placeholder 2">
            <a:extLst>
              <a:ext uri="{FF2B5EF4-FFF2-40B4-BE49-F238E27FC236}">
                <a16:creationId xmlns:a16="http://schemas.microsoft.com/office/drawing/2014/main" id="{D2A32E5C-7D41-AC34-7C65-3DCA530B5F61}"/>
              </a:ext>
            </a:extLst>
          </p:cNvPr>
          <p:cNvSpPr>
            <a:spLocks noGrp="1"/>
          </p:cNvSpPr>
          <p:nvPr>
            <p:ph sz="half" idx="1"/>
          </p:nvPr>
        </p:nvSpPr>
        <p:spPr>
          <a:xfrm>
            <a:off x="762000" y="1905000"/>
            <a:ext cx="4648200" cy="4038600"/>
          </a:xfrm>
        </p:spPr>
        <p:txBody>
          <a:bodyPr/>
          <a:lstStyle/>
          <a:p>
            <a:pPr eaLnBrk="1" hangingPunct="1">
              <a:buSzPct val="150000"/>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Conduct a pre-job brief at the beginning of each job/shift.</a:t>
            </a:r>
          </a:p>
          <a:p>
            <a:pPr eaLnBrk="1" hangingPunct="1">
              <a:buSzPct val="150000"/>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Revisit when the work scope or conditions change.</a:t>
            </a:r>
          </a:p>
          <a:p>
            <a:pPr lvl="1" eaLnBrk="1" hangingPunct="1">
              <a:buFont typeface="Arial" panose="020B0604020202020204" pitchFamily="34" charset="0"/>
              <a:buChar char="•"/>
            </a:pPr>
            <a:r>
              <a:rPr lang="en-US" altLang="en-US" sz="1600" dirty="0">
                <a:latin typeface="Arial" panose="020B0604020202020204" pitchFamily="34" charset="0"/>
                <a:cs typeface="Arial" panose="020B0604020202020204" pitchFamily="34" charset="0"/>
              </a:rPr>
              <a:t>Complete a new one if there are significant changes.</a:t>
            </a:r>
          </a:p>
          <a:p>
            <a:pPr eaLnBrk="1" hangingPunct="1">
              <a:buSzPct val="150000"/>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Revisit when coming back from lunch/mid-day.</a:t>
            </a:r>
          </a:p>
          <a:p>
            <a:pPr eaLnBrk="1" hangingPunct="1">
              <a:buSzPct val="150000"/>
              <a:buFont typeface="Arial" panose="020B0604020202020204" pitchFamily="34" charset="0"/>
              <a:buChar char="•"/>
            </a:pPr>
            <a:r>
              <a:rPr lang="en-US" sz="2000" dirty="0"/>
              <a:t>When a new employee joins the job.</a:t>
            </a:r>
          </a:p>
          <a:p>
            <a:pPr eaLnBrk="1" hangingPunct="1">
              <a:buSzPct val="150000"/>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Revisit and review with visitors arriving on-site.</a:t>
            </a:r>
          </a:p>
          <a:p>
            <a:pPr eaLnBrk="1" hangingPunct="1">
              <a:buSzPct val="150000"/>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Revisit the pre-job brief at the end of shift.</a:t>
            </a:r>
          </a:p>
          <a:p>
            <a:pPr marL="0" indent="0" eaLnBrk="1" hangingPunct="1">
              <a:buSzPct val="100000"/>
              <a:buNone/>
            </a:pPr>
            <a:endParaRPr lang="en-US" altLang="en-US" sz="2800" dirty="0">
              <a:latin typeface="Arial" panose="020B0604020202020204" pitchFamily="34" charset="0"/>
              <a:cs typeface="Arial" panose="020B0604020202020204" pitchFamily="34" charset="0"/>
            </a:endParaRPr>
          </a:p>
          <a:p>
            <a:pPr eaLnBrk="1" hangingPunct="1">
              <a:buSzPct val="100000"/>
              <a:buFont typeface="Arial" panose="020B0604020202020204" pitchFamily="34" charset="0"/>
              <a:buChar char="•"/>
            </a:pPr>
            <a:endParaRPr lang="en-US" altLang="en-US" sz="2800" dirty="0">
              <a:latin typeface="Arial" panose="020B0604020202020204" pitchFamily="34" charset="0"/>
              <a:cs typeface="Arial" panose="020B0604020202020204" pitchFamily="34" charset="0"/>
            </a:endParaRPr>
          </a:p>
          <a:p>
            <a:endParaRPr lang="en-US" dirty="0"/>
          </a:p>
        </p:txBody>
      </p:sp>
      <p:sp>
        <p:nvSpPr>
          <p:cNvPr id="5" name="Slide Number Placeholder 4">
            <a:extLst>
              <a:ext uri="{FF2B5EF4-FFF2-40B4-BE49-F238E27FC236}">
                <a16:creationId xmlns:a16="http://schemas.microsoft.com/office/drawing/2014/main" id="{AB720230-F3AA-7515-C8F5-BBC2B58754BF}"/>
              </a:ext>
            </a:extLst>
          </p:cNvPr>
          <p:cNvSpPr>
            <a:spLocks noGrp="1"/>
          </p:cNvSpPr>
          <p:nvPr>
            <p:ph type="sldNum" sz="quarter" idx="12"/>
          </p:nvPr>
        </p:nvSpPr>
        <p:spPr/>
        <p:txBody>
          <a:bodyPr/>
          <a:lstStyle/>
          <a:p>
            <a:pPr>
              <a:defRPr/>
            </a:pPr>
            <a:fld id="{469B2809-61E3-4FE3-BDB6-F42EB26DDB17}" type="slidenum">
              <a:rPr lang="en-US" smtClean="0"/>
              <a:pPr>
                <a:defRPr/>
              </a:pPr>
              <a:t>9</a:t>
            </a:fld>
            <a:endParaRPr lang="en-US" dirty="0"/>
          </a:p>
        </p:txBody>
      </p:sp>
      <p:pic>
        <p:nvPicPr>
          <p:cNvPr id="4" name="Picture 2" descr="C:\Users\jmcgowan\Pictures\@Photos 2015\IRBY VA 3-24\IMG_6261.JPG">
            <a:extLst>
              <a:ext uri="{FF2B5EF4-FFF2-40B4-BE49-F238E27FC236}">
                <a16:creationId xmlns:a16="http://schemas.microsoft.com/office/drawing/2014/main" id="{32B75599-FEA5-8427-B54A-9697D7EECC72}"/>
              </a:ext>
            </a:extLst>
          </p:cNvPr>
          <p:cNvPicPr>
            <a:picLocks noGrp="1" noChangeAspect="1" noChangeArrowheads="1"/>
          </p:cNvPicPr>
          <p:nvPr>
            <p:ph sz="half" idx="2"/>
          </p:nvPr>
        </p:nvPicPr>
        <p:blipFill rotWithShape="1">
          <a:blip r:embed="rId3" cstate="print">
            <a:extLst>
              <a:ext uri="{28A0092B-C50C-407E-A947-70E740481C1C}">
                <a14:useLocalDpi xmlns:a14="http://schemas.microsoft.com/office/drawing/2010/main" val="0"/>
              </a:ext>
            </a:extLst>
          </a:blip>
          <a:srcRect t="24248" r="-2" b="-2"/>
          <a:stretch/>
        </p:blipFill>
        <p:spPr bwMode="auto">
          <a:xfrm>
            <a:off x="5406736" y="2095500"/>
            <a:ext cx="3416061" cy="3657600"/>
          </a:xfrm>
          <a:prstGeom prst="rect">
            <a:avLst/>
          </a:prstGeom>
          <a:solidFill>
            <a:srgbClr val="FFFFFF"/>
          </a:solidFill>
          <a:ln>
            <a:noFill/>
          </a:ln>
          <a:effectLst>
            <a:softEdge rad="112500"/>
          </a:effectLst>
        </p:spPr>
      </p:pic>
    </p:spTree>
    <p:extLst>
      <p:ext uri="{BB962C8B-B14F-4D97-AF65-F5344CB8AC3E}">
        <p14:creationId xmlns:p14="http://schemas.microsoft.com/office/powerpoint/2010/main" val="1516906330"/>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TPPRESENTATIONGUID" val="27f18845-7952-405c-a9bd-3869bd157ae6"/>
  <p:tag name="TPVERSION" val="8"/>
  <p:tag name="TPFULLVERSION" val="8.5.0.39"/>
  <p:tag name="PPTVERSION" val="14"/>
  <p:tag name="TPOS" val="2"/>
  <p:tag name="TPLASTSAVEVERSION" val="6.3 PC"/>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1c17c41-5485-4e45-b91b-01677b2c49b4" xsi:nil="true"/>
    <lcf76f155ced4ddcb4097134ff3c332f xmlns="ab4ac4ea-9f3d-4d23-a592-e42b709024a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635C903C7B9AE4AA3530C204465D622" ma:contentTypeVersion="16" ma:contentTypeDescription="Create a new document." ma:contentTypeScope="" ma:versionID="a5e9a70765c001aa33d5d0010650ebe1">
  <xsd:schema xmlns:xsd="http://www.w3.org/2001/XMLSchema" xmlns:xs="http://www.w3.org/2001/XMLSchema" xmlns:p="http://schemas.microsoft.com/office/2006/metadata/properties" xmlns:ns2="ab4ac4ea-9f3d-4d23-a592-e42b709024a8" xmlns:ns3="e1c17c41-5485-4e45-b91b-01677b2c49b4" targetNamespace="http://schemas.microsoft.com/office/2006/metadata/properties" ma:root="true" ma:fieldsID="1b61470be405b2439d8be2d44bd2a3c6" ns2:_="" ns3:_="">
    <xsd:import namespace="ab4ac4ea-9f3d-4d23-a592-e42b709024a8"/>
    <xsd:import namespace="e1c17c41-5485-4e45-b91b-01677b2c49b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4ac4ea-9f3d-4d23-a592-e42b709024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90328ba-87b0-44af-ba53-973dd843e95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1c17c41-5485-4e45-b91b-01677b2c49b4"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5359af80-e5fb-4579-8db7-d6ced4106957}" ma:internalName="TaxCatchAll" ma:showField="CatchAllData" ma:web="e1c17c41-5485-4e45-b91b-01677b2c49b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EF3664-67F6-4AB2-8E53-732C666A3698}">
  <ds:schemaRefs>
    <ds:schemaRef ds:uri="http://schemas.openxmlformats.org/package/2006/metadata/core-properties"/>
    <ds:schemaRef ds:uri="http://schemas.microsoft.com/office/2006/documentManagement/types"/>
    <ds:schemaRef ds:uri="http://schemas.microsoft.com/office/infopath/2007/PartnerControls"/>
    <ds:schemaRef ds:uri="ab4ac4ea-9f3d-4d23-a592-e42b709024a8"/>
    <ds:schemaRef ds:uri="http://schemas.microsoft.com/office/2006/metadata/properties"/>
    <ds:schemaRef ds:uri="http://purl.org/dc/elements/1.1/"/>
    <ds:schemaRef ds:uri="e1c17c41-5485-4e45-b91b-01677b2c49b4"/>
    <ds:schemaRef ds:uri="http://www.w3.org/XML/1998/namespace"/>
    <ds:schemaRef ds:uri="http://purl.org/dc/dcmitype/"/>
    <ds:schemaRef ds:uri="http://purl.org/dc/terms/"/>
  </ds:schemaRefs>
</ds:datastoreItem>
</file>

<file path=customXml/itemProps2.xml><?xml version="1.0" encoding="utf-8"?>
<ds:datastoreItem xmlns:ds="http://schemas.openxmlformats.org/officeDocument/2006/customXml" ds:itemID="{D3090208-39EB-492E-81FF-87CA681315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4ac4ea-9f3d-4d23-a592-e42b709024a8"/>
    <ds:schemaRef ds:uri="e1c17c41-5485-4e45-b91b-01677b2c49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59D3723-36D0-4D82-8947-7135983150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16582</TotalTime>
  <Words>1918</Words>
  <Application>Microsoft Office PowerPoint</Application>
  <PresentationFormat>On-screen Show (4:3)</PresentationFormat>
  <Paragraphs>168</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Arial Black</vt:lpstr>
      <vt:lpstr>Calibri</vt:lpstr>
      <vt:lpstr>Times New Roman</vt:lpstr>
      <vt:lpstr>Wingdings</vt:lpstr>
      <vt:lpstr>Studio</vt:lpstr>
      <vt:lpstr>Pre-Job Briefings  Continuing Education  First Quarter 2024</vt:lpstr>
      <vt:lpstr>Objectives</vt:lpstr>
      <vt:lpstr>Why Do We Conduct a  Pre-Job Brief?</vt:lpstr>
      <vt:lpstr>What Is The Purpose of a Pre-Job Brief?</vt:lpstr>
      <vt:lpstr>What Needs to Be Included?</vt:lpstr>
      <vt:lpstr>What Needs to Be Included?</vt:lpstr>
      <vt:lpstr>What Needs to Be Included?</vt:lpstr>
      <vt:lpstr>Hierarchy of Controls</vt:lpstr>
      <vt:lpstr>When to Conduct &amp; Revisit the Pre-Job Brief?</vt:lpstr>
      <vt:lpstr>Working Alone</vt:lpstr>
      <vt:lpstr>DOs and DONTs </vt:lpstr>
      <vt:lpstr>Review</vt:lpstr>
    </vt:vector>
  </TitlesOfParts>
  <Company>OSP Task Team 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dc:title>
  <dc:subject>T&amp;D 10 Hour</dc:subject>
  <dc:creator>OSP Task Team 2</dc:creator>
  <dc:description>v2.03.06</dc:description>
  <cp:lastModifiedBy>Johnson, Travis</cp:lastModifiedBy>
  <cp:revision>558</cp:revision>
  <cp:lastPrinted>2023-03-20T19:18:47Z</cp:lastPrinted>
  <dcterms:created xsi:type="dcterms:W3CDTF">2005-10-26T17:28:23Z</dcterms:created>
  <dcterms:modified xsi:type="dcterms:W3CDTF">2024-01-19T17:42:14Z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0x010100A635C903C7B9AE4AA3530C204465D622</vt:lpwstr>
  </property>
</Properties>
</file>