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9" r:id="rId2"/>
    <p:sldId id="262" r:id="rId3"/>
    <p:sldId id="287" r:id="rId4"/>
    <p:sldId id="271" r:id="rId5"/>
    <p:sldId id="272" r:id="rId6"/>
    <p:sldId id="265" r:id="rId7"/>
    <p:sldId id="273" r:id="rId8"/>
    <p:sldId id="296" r:id="rId9"/>
    <p:sldId id="297" r:id="rId10"/>
    <p:sldId id="298" r:id="rId11"/>
    <p:sldId id="277" r:id="rId12"/>
    <p:sldId id="274" r:id="rId13"/>
    <p:sldId id="275" r:id="rId14"/>
    <p:sldId id="276" r:id="rId15"/>
    <p:sldId id="283" r:id="rId16"/>
    <p:sldId id="260" r:id="rId17"/>
    <p:sldId id="284" r:id="rId18"/>
    <p:sldId id="285" r:id="rId19"/>
    <p:sldId id="286" r:id="rId20"/>
    <p:sldId id="292" r:id="rId21"/>
    <p:sldId id="266" r:id="rId22"/>
    <p:sldId id="299" r:id="rId23"/>
    <p:sldId id="300" r:id="rId24"/>
    <p:sldId id="301" r:id="rId25"/>
    <p:sldId id="302" r:id="rId26"/>
    <p:sldId id="288" r:id="rId27"/>
    <p:sldId id="290" r:id="rId28"/>
    <p:sldId id="267" r:id="rId29"/>
    <p:sldId id="294" r:id="rId30"/>
    <p:sldId id="268" r:id="rId31"/>
    <p:sldId id="261" r:id="rId32"/>
    <p:sldId id="258" r:id="rId33"/>
    <p:sldId id="264" r:id="rId34"/>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BC9"/>
    <a:srgbClr val="E8E27E"/>
    <a:srgbClr val="FF3300"/>
    <a:srgbClr val="5D7C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2F9C74-1C8F-4F98-A9AA-5128693B7FBE}" v="6" dt="2024-06-06T16:27:38.5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19" autoAdjust="0"/>
    <p:restoredTop sz="69966" autoAdjust="0"/>
  </p:normalViewPr>
  <p:slideViewPr>
    <p:cSldViewPr snapToGrid="0">
      <p:cViewPr varScale="1">
        <p:scale>
          <a:sx n="90" d="100"/>
          <a:sy n="90" d="100"/>
        </p:scale>
        <p:origin x="1212" y="-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eben Wahab" userId="c024291c-ffb4-4ae7-800d-348403b49561" providerId="ADAL" clId="{A32F9C74-1C8F-4F98-A9AA-5128693B7FBE}"/>
    <pc:docChg chg="undo custSel modSld">
      <pc:chgData name="Rueben Wahab" userId="c024291c-ffb4-4ae7-800d-348403b49561" providerId="ADAL" clId="{A32F9C74-1C8F-4F98-A9AA-5128693B7FBE}" dt="2024-06-06T16:27:56.612" v="27" actId="6549"/>
      <pc:docMkLst>
        <pc:docMk/>
      </pc:docMkLst>
      <pc:sldChg chg="addSp delSp modSp mod">
        <pc:chgData name="Rueben Wahab" userId="c024291c-ffb4-4ae7-800d-348403b49561" providerId="ADAL" clId="{A32F9C74-1C8F-4F98-A9AA-5128693B7FBE}" dt="2024-05-15T17:05:16.602" v="12" actId="1076"/>
        <pc:sldMkLst>
          <pc:docMk/>
          <pc:sldMk cId="3783380027" sldId="265"/>
        </pc:sldMkLst>
        <pc:spChg chg="del">
          <ac:chgData name="Rueben Wahab" userId="c024291c-ffb4-4ae7-800d-348403b49561" providerId="ADAL" clId="{A32F9C74-1C8F-4F98-A9AA-5128693B7FBE}" dt="2024-05-15T16:45:39.359" v="0" actId="478"/>
          <ac:spMkLst>
            <pc:docMk/>
            <pc:sldMk cId="3783380027" sldId="265"/>
            <ac:spMk id="4" creationId="{98E86028-B2DB-B645-74FB-F301CC948236}"/>
          </ac:spMkLst>
        </pc:spChg>
        <pc:spChg chg="del">
          <ac:chgData name="Rueben Wahab" userId="c024291c-ffb4-4ae7-800d-348403b49561" providerId="ADAL" clId="{A32F9C74-1C8F-4F98-A9AA-5128693B7FBE}" dt="2024-05-15T17:05:09.526" v="9" actId="478"/>
          <ac:spMkLst>
            <pc:docMk/>
            <pc:sldMk cId="3783380027" sldId="265"/>
            <ac:spMk id="14" creationId="{1CD55E9E-D985-DB61-15C0-2C72B1C9BA09}"/>
          </ac:spMkLst>
        </pc:spChg>
        <pc:spChg chg="del">
          <ac:chgData name="Rueben Wahab" userId="c024291c-ffb4-4ae7-800d-348403b49561" providerId="ADAL" clId="{A32F9C74-1C8F-4F98-A9AA-5128693B7FBE}" dt="2024-05-15T17:05:03.501" v="6" actId="478"/>
          <ac:spMkLst>
            <pc:docMk/>
            <pc:sldMk cId="3783380027" sldId="265"/>
            <ac:spMk id="15" creationId="{44C1CA77-8518-2EF3-8737-8C319BF5D0D3}"/>
          </ac:spMkLst>
        </pc:spChg>
        <pc:spChg chg="del">
          <ac:chgData name="Rueben Wahab" userId="c024291c-ffb4-4ae7-800d-348403b49561" providerId="ADAL" clId="{A32F9C74-1C8F-4F98-A9AA-5128693B7FBE}" dt="2024-05-15T17:05:08.046" v="8" actId="478"/>
          <ac:spMkLst>
            <pc:docMk/>
            <pc:sldMk cId="3783380027" sldId="265"/>
            <ac:spMk id="16" creationId="{2FF4F5EF-65A8-FD94-AD07-EB9E1BEE7839}"/>
          </ac:spMkLst>
        </pc:spChg>
        <pc:picChg chg="add del mod">
          <ac:chgData name="Rueben Wahab" userId="c024291c-ffb4-4ae7-800d-348403b49561" providerId="ADAL" clId="{A32F9C74-1C8F-4F98-A9AA-5128693B7FBE}" dt="2024-05-15T17:05:16.602" v="12" actId="1076"/>
          <ac:picMkLst>
            <pc:docMk/>
            <pc:sldMk cId="3783380027" sldId="265"/>
            <ac:picMk id="12" creationId="{D6252491-A422-A538-3A6B-49D926B8B9F3}"/>
          </ac:picMkLst>
        </pc:picChg>
      </pc:sldChg>
      <pc:sldChg chg="modSp mod">
        <pc:chgData name="Rueben Wahab" userId="c024291c-ffb4-4ae7-800d-348403b49561" providerId="ADAL" clId="{A32F9C74-1C8F-4F98-A9AA-5128693B7FBE}" dt="2024-06-06T16:27:23.388" v="22" actId="6549"/>
        <pc:sldMkLst>
          <pc:docMk/>
          <pc:sldMk cId="1628390782" sldId="271"/>
        </pc:sldMkLst>
        <pc:spChg chg="mod">
          <ac:chgData name="Rueben Wahab" userId="c024291c-ffb4-4ae7-800d-348403b49561" providerId="ADAL" clId="{A32F9C74-1C8F-4F98-A9AA-5128693B7FBE}" dt="2024-06-06T16:27:23.388" v="22" actId="6549"/>
          <ac:spMkLst>
            <pc:docMk/>
            <pc:sldMk cId="1628390782" sldId="271"/>
            <ac:spMk id="3" creationId="{DF01F84A-0689-CA19-1C7D-8FD21FBE3561}"/>
          </ac:spMkLst>
        </pc:spChg>
      </pc:sldChg>
      <pc:sldChg chg="modSp mod">
        <pc:chgData name="Rueben Wahab" userId="c024291c-ffb4-4ae7-800d-348403b49561" providerId="ADAL" clId="{A32F9C74-1C8F-4F98-A9AA-5128693B7FBE}" dt="2024-05-15T17:05:57.032" v="13" actId="20577"/>
        <pc:sldMkLst>
          <pc:docMk/>
          <pc:sldMk cId="1298998862" sldId="272"/>
        </pc:sldMkLst>
        <pc:spChg chg="mod">
          <ac:chgData name="Rueben Wahab" userId="c024291c-ffb4-4ae7-800d-348403b49561" providerId="ADAL" clId="{A32F9C74-1C8F-4F98-A9AA-5128693B7FBE}" dt="2024-05-15T17:05:57.032" v="13" actId="20577"/>
          <ac:spMkLst>
            <pc:docMk/>
            <pc:sldMk cId="1298998862" sldId="272"/>
            <ac:spMk id="3" creationId="{DF01F84A-0689-CA19-1C7D-8FD21FBE3561}"/>
          </ac:spMkLst>
        </pc:spChg>
      </pc:sldChg>
      <pc:sldChg chg="modSp mod modNotesTx">
        <pc:chgData name="Rueben Wahab" userId="c024291c-ffb4-4ae7-800d-348403b49561" providerId="ADAL" clId="{A32F9C74-1C8F-4F98-A9AA-5128693B7FBE}" dt="2024-06-06T16:27:45.214" v="25" actId="313"/>
        <pc:sldMkLst>
          <pc:docMk/>
          <pc:sldMk cId="4158334519" sldId="296"/>
        </pc:sldMkLst>
        <pc:spChg chg="mod">
          <ac:chgData name="Rueben Wahab" userId="c024291c-ffb4-4ae7-800d-348403b49561" providerId="ADAL" clId="{A32F9C74-1C8F-4F98-A9AA-5128693B7FBE}" dt="2024-06-06T16:27:33.197" v="23" actId="6549"/>
          <ac:spMkLst>
            <pc:docMk/>
            <pc:sldMk cId="4158334519" sldId="296"/>
            <ac:spMk id="2" creationId="{C4168E57-9319-CF49-ECD0-A69523CAF33A}"/>
          </ac:spMkLst>
        </pc:spChg>
      </pc:sldChg>
      <pc:sldChg chg="modSp mod">
        <pc:chgData name="Rueben Wahab" userId="c024291c-ffb4-4ae7-800d-348403b49561" providerId="ADAL" clId="{A32F9C74-1C8F-4F98-A9AA-5128693B7FBE}" dt="2024-06-06T16:27:50.380" v="26" actId="6549"/>
        <pc:sldMkLst>
          <pc:docMk/>
          <pc:sldMk cId="3583969921" sldId="297"/>
        </pc:sldMkLst>
        <pc:spChg chg="mod">
          <ac:chgData name="Rueben Wahab" userId="c024291c-ffb4-4ae7-800d-348403b49561" providerId="ADAL" clId="{A32F9C74-1C8F-4F98-A9AA-5128693B7FBE}" dt="2024-06-06T16:27:50.380" v="26" actId="6549"/>
          <ac:spMkLst>
            <pc:docMk/>
            <pc:sldMk cId="3583969921" sldId="297"/>
            <ac:spMk id="2" creationId="{C4168E57-9319-CF49-ECD0-A69523CAF33A}"/>
          </ac:spMkLst>
        </pc:spChg>
      </pc:sldChg>
      <pc:sldChg chg="modSp mod">
        <pc:chgData name="Rueben Wahab" userId="c024291c-ffb4-4ae7-800d-348403b49561" providerId="ADAL" clId="{A32F9C74-1C8F-4F98-A9AA-5128693B7FBE}" dt="2024-06-06T16:27:56.612" v="27" actId="6549"/>
        <pc:sldMkLst>
          <pc:docMk/>
          <pc:sldMk cId="3141065862" sldId="298"/>
        </pc:sldMkLst>
        <pc:spChg chg="mod">
          <ac:chgData name="Rueben Wahab" userId="c024291c-ffb4-4ae7-800d-348403b49561" providerId="ADAL" clId="{A32F9C74-1C8F-4F98-A9AA-5128693B7FBE}" dt="2024-06-06T16:27:56.612" v="27" actId="6549"/>
          <ac:spMkLst>
            <pc:docMk/>
            <pc:sldMk cId="3141065862" sldId="298"/>
            <ac:spMk id="2" creationId="{C4168E57-9319-CF49-ECD0-A69523CAF33A}"/>
          </ac:spMkLst>
        </pc:spChg>
      </pc:sldChg>
      <pc:sldChg chg="modSp mod">
        <pc:chgData name="Rueben Wahab" userId="c024291c-ffb4-4ae7-800d-348403b49561" providerId="ADAL" clId="{A32F9C74-1C8F-4F98-A9AA-5128693B7FBE}" dt="2024-06-06T16:27:15.063" v="21" actId="20577"/>
        <pc:sldMkLst>
          <pc:docMk/>
          <pc:sldMk cId="1352276443" sldId="299"/>
        </pc:sldMkLst>
        <pc:spChg chg="mod">
          <ac:chgData name="Rueben Wahab" userId="c024291c-ffb4-4ae7-800d-348403b49561" providerId="ADAL" clId="{A32F9C74-1C8F-4F98-A9AA-5128693B7FBE}" dt="2024-06-06T16:27:15.063" v="21" actId="20577"/>
          <ac:spMkLst>
            <pc:docMk/>
            <pc:sldMk cId="1352276443" sldId="299"/>
            <ac:spMk id="6" creationId="{342063D6-6F64-8DEF-7368-ED0EB32ADBA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5C316CEE-5440-4CB7-BD5E-12331009E1AD}" type="datetimeFigureOut">
              <a:rPr lang="en-US" smtClean="0"/>
              <a:t>6/6/2024</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F1657A9-440E-4A40-BB10-0BBB088E0729}" type="slidenum">
              <a:rPr lang="en-US" smtClean="0"/>
              <a:t>‹#›</a:t>
            </a:fld>
            <a:endParaRPr lang="en-US"/>
          </a:p>
        </p:txBody>
      </p:sp>
    </p:spTree>
    <p:extLst>
      <p:ext uri="{BB962C8B-B14F-4D97-AF65-F5344CB8AC3E}">
        <p14:creationId xmlns:p14="http://schemas.microsoft.com/office/powerpoint/2010/main" val="272755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injuryfacts.nsc.org/work/safety-topics/overexertion-and-bodily-reaction/"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F1657A9-440E-4A40-BB10-0BBB088E0729}" type="slidenum">
              <a:rPr lang="en-US" smtClean="0"/>
              <a:t>1</a:t>
            </a:fld>
            <a:endParaRPr lang="en-US"/>
          </a:p>
        </p:txBody>
      </p:sp>
    </p:spTree>
    <p:extLst>
      <p:ext uri="{BB962C8B-B14F-4D97-AF65-F5344CB8AC3E}">
        <p14:creationId xmlns:p14="http://schemas.microsoft.com/office/powerpoint/2010/main" val="2114273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pPr>
            <a:r>
              <a:rPr lang="en-US" altLang="en-US" sz="2100" dirty="0"/>
              <a:t>An ergonomic evaluation may be ordered:</a:t>
            </a:r>
          </a:p>
          <a:p>
            <a:pPr lvl="1">
              <a:lnSpc>
                <a:spcPct val="110000"/>
              </a:lnSpc>
              <a:spcBef>
                <a:spcPts val="1269"/>
              </a:spcBef>
              <a:spcAft>
                <a:spcPts val="634"/>
              </a:spcAft>
            </a:pPr>
            <a:r>
              <a:rPr lang="en-US" altLang="en-US" cap="none" dirty="0">
                <a:solidFill>
                  <a:schemeClr val="tx1"/>
                </a:solidFill>
                <a:latin typeface="+mn-lt"/>
                <a:cs typeface="+mn-cs"/>
              </a:rPr>
              <a:t>1. Evaluate the task / process – is the part that causes pain necessary?  Can it be changed?</a:t>
            </a:r>
          </a:p>
          <a:p>
            <a:pPr lvl="1">
              <a:lnSpc>
                <a:spcPct val="110000"/>
              </a:lnSpc>
              <a:spcBef>
                <a:spcPts val="1269"/>
              </a:spcBef>
              <a:spcAft>
                <a:spcPts val="634"/>
              </a:spcAft>
            </a:pPr>
            <a:r>
              <a:rPr lang="en-US" altLang="en-US" cap="none" dirty="0">
                <a:solidFill>
                  <a:schemeClr val="tx1"/>
                </a:solidFill>
                <a:latin typeface="+mn-lt"/>
                <a:cs typeface="+mn-cs"/>
              </a:rPr>
              <a:t>2. Evaluate the tools used for the task.  Is it the proper tool?  Is it in good working condition?</a:t>
            </a:r>
          </a:p>
          <a:p>
            <a:pPr defTabSz="966612">
              <a:defRPr/>
            </a:pPr>
            <a:endParaRPr lang="en-US" altLang="en-US" dirty="0"/>
          </a:p>
          <a:p>
            <a:pPr defTabSz="966612">
              <a:defRPr/>
            </a:pPr>
            <a:endParaRPr lang="en-US" altLang="en-US" dirty="0"/>
          </a:p>
          <a:p>
            <a:pPr defTabSz="966612">
              <a:defRPr/>
            </a:pPr>
            <a:r>
              <a:rPr lang="en-US" sz="1300" dirty="0"/>
              <a:t>When symptoms are reported early, equipment or process changes could eliminate the issue causing the discomfort.  The muscles can then RECOVER naturally from the injury – like traumatic muscle injuries</a:t>
            </a:r>
          </a:p>
          <a:p>
            <a:r>
              <a:rPr lang="en-US" sz="1300" u="sng" dirty="0">
                <a:solidFill>
                  <a:schemeClr val="accent6">
                    <a:lumMod val="75000"/>
                  </a:schemeClr>
                </a:solidFill>
              </a:rPr>
              <a:t>OTHER TREATMENTS MAY INCLUDE:</a:t>
            </a:r>
          </a:p>
          <a:p>
            <a:r>
              <a:rPr lang="en-US" sz="1300" dirty="0">
                <a:solidFill>
                  <a:schemeClr val="accent6">
                    <a:lumMod val="75000"/>
                  </a:schemeClr>
                </a:solidFill>
              </a:rPr>
              <a:t>Anti-Inflammatory Medications – Injections and/or Internally Taken</a:t>
            </a:r>
          </a:p>
          <a:p>
            <a:r>
              <a:rPr lang="en-US" sz="1300" dirty="0">
                <a:solidFill>
                  <a:schemeClr val="accent6">
                    <a:lumMod val="75000"/>
                  </a:schemeClr>
                </a:solidFill>
              </a:rPr>
              <a:t>Occupational &amp; Physical Therapy to Strengthen Muscles</a:t>
            </a:r>
          </a:p>
          <a:p>
            <a:r>
              <a:rPr lang="en-US" sz="1300" dirty="0">
                <a:solidFill>
                  <a:schemeClr val="accent6">
                    <a:lumMod val="75000"/>
                  </a:schemeClr>
                </a:solidFill>
              </a:rPr>
              <a:t>Chiropractic Care</a:t>
            </a:r>
          </a:p>
          <a:p>
            <a:r>
              <a:rPr lang="en-US" sz="1300" dirty="0">
                <a:solidFill>
                  <a:schemeClr val="bg1"/>
                </a:solidFill>
              </a:rPr>
              <a:t>Therapeutic Massage</a:t>
            </a:r>
          </a:p>
          <a:p>
            <a:r>
              <a:rPr lang="en-US" sz="1300" dirty="0">
                <a:solidFill>
                  <a:schemeClr val="bg1"/>
                </a:solidFill>
              </a:rPr>
              <a:t>In Extreme Cases - Surgery</a:t>
            </a:r>
            <a:endParaRPr lang="en-US" alt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10</a:t>
            </a:fld>
            <a:endParaRPr lang="en-US">
              <a:solidFill>
                <a:prstClr val="black"/>
              </a:solidFill>
              <a:latin typeface="Calibri" panose="020F0502020204030204"/>
            </a:endParaRPr>
          </a:p>
        </p:txBody>
      </p:sp>
    </p:spTree>
    <p:extLst>
      <p:ext uri="{BB962C8B-B14F-4D97-AF65-F5344CB8AC3E}">
        <p14:creationId xmlns:p14="http://schemas.microsoft.com/office/powerpoint/2010/main" val="20912841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11</a:t>
            </a:fld>
            <a:endParaRPr lang="en-US">
              <a:solidFill>
                <a:prstClr val="black"/>
              </a:solidFill>
              <a:latin typeface="Calibri" panose="020F0502020204030204"/>
            </a:endParaRPr>
          </a:p>
        </p:txBody>
      </p:sp>
    </p:spTree>
    <p:extLst>
      <p:ext uri="{BB962C8B-B14F-4D97-AF65-F5344CB8AC3E}">
        <p14:creationId xmlns:p14="http://schemas.microsoft.com/office/powerpoint/2010/main" val="2244736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12</a:t>
            </a:fld>
            <a:endParaRPr lang="en-US">
              <a:solidFill>
                <a:prstClr val="black"/>
              </a:solidFill>
              <a:latin typeface="Calibri" panose="020F0502020204030204"/>
            </a:endParaRPr>
          </a:p>
        </p:txBody>
      </p:sp>
    </p:spTree>
    <p:extLst>
      <p:ext uri="{BB962C8B-B14F-4D97-AF65-F5344CB8AC3E}">
        <p14:creationId xmlns:p14="http://schemas.microsoft.com/office/powerpoint/2010/main" val="2589913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b="0" i="0" dirty="0">
                <a:solidFill>
                  <a:srgbClr val="000000"/>
                </a:solidFill>
                <a:effectLst/>
                <a:latin typeface="Open Sans" panose="020B0606030504020204" pitchFamily="34" charset="0"/>
              </a:rPr>
              <a:t>A sharp, one-pound object falling from 6 feet can easily cause a laceration or worse. </a:t>
            </a:r>
          </a:p>
          <a:p>
            <a:pPr defTabSz="966612">
              <a:defRPr/>
            </a:pPr>
            <a:endParaRPr lang="en-US" b="0" i="0" dirty="0">
              <a:solidFill>
                <a:srgbClr val="000000"/>
              </a:solidFill>
              <a:effectLst/>
              <a:latin typeface="Open Sans" panose="020B0606030504020204" pitchFamily="34" charset="0"/>
            </a:endParaRPr>
          </a:p>
          <a:p>
            <a:pPr defTabSz="966612">
              <a:defRPr/>
            </a:pPr>
            <a:r>
              <a:rPr lang="en-US" b="0" i="0" dirty="0">
                <a:solidFill>
                  <a:srgbClr val="000000"/>
                </a:solidFill>
                <a:effectLst/>
                <a:latin typeface="Open Sans" panose="020B0606030504020204" pitchFamily="34" charset="0"/>
              </a:rPr>
              <a:t>Falling objects pose an inherent risk for struck-by injuries on the job site. Tools, materials, and other objects can fall from roofs, cranes, and scaffolds, but even objects falling from lower levels such as a truck bed or dolly can lead to injuries.  Several factors increase the risk of more severe injuries including the shape of the object and where on the body the person is struck. The height at which the object falls and weight of the object are also extremely important, with injury severity increasing as the height and weight of the falling object increase. </a:t>
            </a:r>
          </a:p>
          <a:p>
            <a:pPr defTabSz="966612">
              <a:defRPr/>
            </a:pPr>
            <a:endParaRPr lang="en-US" b="0" i="0" dirty="0">
              <a:solidFill>
                <a:srgbClr val="000000"/>
              </a:solidFill>
              <a:effectLst/>
              <a:latin typeface="Open Sans" panose="020B0606030504020204" pitchFamily="34" charset="0"/>
            </a:endParaRPr>
          </a:p>
          <a:p>
            <a:pPr defTabSz="966612">
              <a:defRPr/>
            </a:pPr>
            <a:r>
              <a:rPr lang="en-US" b="0" i="0" dirty="0">
                <a:solidFill>
                  <a:srgbClr val="000000"/>
                </a:solidFill>
                <a:effectLst/>
                <a:latin typeface="Open Sans" panose="020B0606030504020204" pitchFamily="34" charset="0"/>
              </a:rPr>
              <a:t>Source; https://blogs.cdc.gov/niosh-science-blog/2023/04/04/2023-struck-by-stand-down/</a:t>
            </a:r>
            <a:endParaRPr 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13</a:t>
            </a:fld>
            <a:endParaRPr lang="en-US">
              <a:solidFill>
                <a:prstClr val="black"/>
              </a:solidFill>
              <a:latin typeface="Calibri" panose="020F0502020204030204"/>
            </a:endParaRPr>
          </a:p>
        </p:txBody>
      </p:sp>
    </p:spTree>
    <p:extLst>
      <p:ext uri="{BB962C8B-B14F-4D97-AF65-F5344CB8AC3E}">
        <p14:creationId xmlns:p14="http://schemas.microsoft.com/office/powerpoint/2010/main" val="911318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14</a:t>
            </a:fld>
            <a:endParaRPr lang="en-US">
              <a:solidFill>
                <a:prstClr val="black"/>
              </a:solidFill>
              <a:latin typeface="Calibri" panose="020F0502020204030204"/>
            </a:endParaRPr>
          </a:p>
        </p:txBody>
      </p:sp>
    </p:spTree>
    <p:extLst>
      <p:ext uri="{BB962C8B-B14F-4D97-AF65-F5344CB8AC3E}">
        <p14:creationId xmlns:p14="http://schemas.microsoft.com/office/powerpoint/2010/main" val="29011425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15</a:t>
            </a:fld>
            <a:endParaRPr lang="en-US">
              <a:solidFill>
                <a:prstClr val="black"/>
              </a:solidFill>
              <a:latin typeface="Calibri" panose="020F0502020204030204"/>
            </a:endParaRPr>
          </a:p>
        </p:txBody>
      </p:sp>
    </p:spTree>
    <p:extLst>
      <p:ext uri="{BB962C8B-B14F-4D97-AF65-F5344CB8AC3E}">
        <p14:creationId xmlns:p14="http://schemas.microsoft.com/office/powerpoint/2010/main" val="1763924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F1657A9-440E-4A40-BB10-0BBB088E0729}" type="slidenum">
              <a:rPr lang="en-US" smtClean="0"/>
              <a:t>16</a:t>
            </a:fld>
            <a:endParaRPr lang="en-US"/>
          </a:p>
        </p:txBody>
      </p:sp>
    </p:spTree>
    <p:extLst>
      <p:ext uri="{BB962C8B-B14F-4D97-AF65-F5344CB8AC3E}">
        <p14:creationId xmlns:p14="http://schemas.microsoft.com/office/powerpoint/2010/main" val="2144258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dirty="0"/>
              <a:t>Tendinitis commonly affects workers who perform tasks requiring repetitive gripping or overhead reaching, such as using jackhammers or painting. It involves inflammation of the tendons and can cause pain, swelling, and restricted movement.</a:t>
            </a:r>
          </a:p>
          <a:p>
            <a:endParaRPr lang="en-US" dirty="0"/>
          </a:p>
          <a:p>
            <a:r>
              <a:rPr lang="en-US" dirty="0"/>
              <a:t>Rotator Cuff Injuries: Often seen in construction workers who repeatedly lift heavy objects overhead or perform tasks with extended reach, leading to strain and tears in the muscles and tendons of the shoulder. Symptoms include pain, weakness, and limited range of motion in the shoulder.</a:t>
            </a:r>
          </a:p>
          <a:p>
            <a:pPr defTabSz="966612">
              <a:defRPr/>
            </a:pPr>
            <a:endParaRPr lang="en-US" dirty="0"/>
          </a:p>
          <a:p>
            <a:pPr defTabSz="966612">
              <a:defRPr/>
            </a:pPr>
            <a:r>
              <a:rPr lang="en-US" dirty="0"/>
              <a:t>Epicondylitis (Tennis Elbow/Golfer's Elbow): Resulting from repetitive motions like swinging a hammer or using a screwdriver, causing inflammation of the tendons in the elbow. Symptoms include pain and tenderness on the outside (tennis elbow) or inside (golfer's elbow) of the elbow joint.</a:t>
            </a:r>
          </a:p>
          <a:p>
            <a:pPr defTabSz="966612">
              <a:defRPr/>
            </a:pPr>
            <a:endParaRPr lang="en-US" dirty="0"/>
          </a:p>
          <a:p>
            <a:pPr defTabSz="966612">
              <a:defRPr/>
            </a:pPr>
            <a:r>
              <a:rPr lang="en-US" dirty="0"/>
              <a:t>Carpal Tunnel Syndrome is Often caused by repetitive use of hand tools such as hammers and drills, leading to compression of the median nerve in the wrist. Symptoms include numbness, tingling, and weakness in the hand and wrist.</a:t>
            </a:r>
          </a:p>
          <a:p>
            <a:endParaRPr 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17</a:t>
            </a:fld>
            <a:endParaRPr lang="en-US">
              <a:solidFill>
                <a:prstClr val="black"/>
              </a:solidFill>
              <a:latin typeface="Calibri" panose="020F0502020204030204"/>
            </a:endParaRPr>
          </a:p>
        </p:txBody>
      </p:sp>
    </p:spTree>
    <p:extLst>
      <p:ext uri="{BB962C8B-B14F-4D97-AF65-F5344CB8AC3E}">
        <p14:creationId xmlns:p14="http://schemas.microsoft.com/office/powerpoint/2010/main" val="1969963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F1657A9-440E-4A40-BB10-0BBB088E0729}" type="slidenum">
              <a:rPr lang="en-US" smtClean="0"/>
              <a:t>18</a:t>
            </a:fld>
            <a:endParaRPr lang="en-US"/>
          </a:p>
        </p:txBody>
      </p:sp>
    </p:spTree>
    <p:extLst>
      <p:ext uri="{BB962C8B-B14F-4D97-AF65-F5344CB8AC3E}">
        <p14:creationId xmlns:p14="http://schemas.microsoft.com/office/powerpoint/2010/main" val="1876629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F1657A9-440E-4A40-BB10-0BBB088E0729}" type="slidenum">
              <a:rPr lang="en-US" smtClean="0"/>
              <a:t>19</a:t>
            </a:fld>
            <a:endParaRPr lang="en-US"/>
          </a:p>
        </p:txBody>
      </p:sp>
    </p:spTree>
    <p:extLst>
      <p:ext uri="{BB962C8B-B14F-4D97-AF65-F5344CB8AC3E}">
        <p14:creationId xmlns:p14="http://schemas.microsoft.com/office/powerpoint/2010/main" val="2093328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F1657A9-440E-4A40-BB10-0BBB088E0729}" type="slidenum">
              <a:rPr lang="en-US" smtClean="0"/>
              <a:t>2</a:t>
            </a:fld>
            <a:endParaRPr lang="en-US"/>
          </a:p>
        </p:txBody>
      </p:sp>
    </p:spTree>
    <p:extLst>
      <p:ext uri="{BB962C8B-B14F-4D97-AF65-F5344CB8AC3E}">
        <p14:creationId xmlns:p14="http://schemas.microsoft.com/office/powerpoint/2010/main" val="2367781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prevent overexertion injuries in construction, workers should prioritize proper lifting techniques, including bending the knees and keeping the back straight when lifting heavy objects. Additionally, using mechanical aids such as dollies or forklifts can reduce the strain on the body. Implementing regular breaks during strenuous tasks allows muscles to rest and recover. Adequate training on ergonomics and the importance of proper posture can help workers maintain optimal body mechanics throughout their tasks. Furthermore, rotating job tasks among workers can prevent overuse of specific muscle groups. Finally, maintaining overall physical fitness and flexibility through regular exercise can enhance resilience against overexertion injuries on construction sites.</a:t>
            </a:r>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20</a:t>
            </a:fld>
            <a:endParaRPr lang="en-US">
              <a:solidFill>
                <a:prstClr val="black"/>
              </a:solidFill>
              <a:latin typeface="Calibri" panose="020F0502020204030204"/>
            </a:endParaRPr>
          </a:p>
        </p:txBody>
      </p:sp>
    </p:spTree>
    <p:extLst>
      <p:ext uri="{BB962C8B-B14F-4D97-AF65-F5344CB8AC3E}">
        <p14:creationId xmlns:p14="http://schemas.microsoft.com/office/powerpoint/2010/main" val="33879835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1657A9-440E-4A40-BB10-0BBB088E0729}" type="slidenum">
              <a:rPr lang="en-US" smtClean="0"/>
              <a:t>21</a:t>
            </a:fld>
            <a:endParaRPr lang="en-US"/>
          </a:p>
        </p:txBody>
      </p:sp>
    </p:spTree>
    <p:extLst>
      <p:ext uri="{BB962C8B-B14F-4D97-AF65-F5344CB8AC3E}">
        <p14:creationId xmlns:p14="http://schemas.microsoft.com/office/powerpoint/2010/main" val="37777397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22</a:t>
            </a:fld>
            <a:endParaRPr lang="en-US">
              <a:solidFill>
                <a:prstClr val="black"/>
              </a:solidFill>
              <a:latin typeface="Calibri" panose="020F0502020204030204"/>
            </a:endParaRPr>
          </a:p>
        </p:txBody>
      </p:sp>
    </p:spTree>
    <p:extLst>
      <p:ext uri="{BB962C8B-B14F-4D97-AF65-F5344CB8AC3E}">
        <p14:creationId xmlns:p14="http://schemas.microsoft.com/office/powerpoint/2010/main" val="34793525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23</a:t>
            </a:fld>
            <a:endParaRPr lang="en-US">
              <a:solidFill>
                <a:prstClr val="black"/>
              </a:solidFill>
              <a:latin typeface="Calibri" panose="020F0502020204030204"/>
            </a:endParaRPr>
          </a:p>
        </p:txBody>
      </p:sp>
    </p:spTree>
    <p:extLst>
      <p:ext uri="{BB962C8B-B14F-4D97-AF65-F5344CB8AC3E}">
        <p14:creationId xmlns:p14="http://schemas.microsoft.com/office/powerpoint/2010/main" val="3811208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24</a:t>
            </a:fld>
            <a:endParaRPr lang="en-US">
              <a:solidFill>
                <a:prstClr val="black"/>
              </a:solidFill>
              <a:latin typeface="Calibri" panose="020F0502020204030204"/>
            </a:endParaRPr>
          </a:p>
        </p:txBody>
      </p:sp>
    </p:spTree>
    <p:extLst>
      <p:ext uri="{BB962C8B-B14F-4D97-AF65-F5344CB8AC3E}">
        <p14:creationId xmlns:p14="http://schemas.microsoft.com/office/powerpoint/2010/main" val="22417629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25</a:t>
            </a:fld>
            <a:endParaRPr lang="en-US">
              <a:solidFill>
                <a:prstClr val="black"/>
              </a:solidFill>
              <a:latin typeface="Calibri" panose="020F0502020204030204"/>
            </a:endParaRPr>
          </a:p>
        </p:txBody>
      </p:sp>
    </p:spTree>
    <p:extLst>
      <p:ext uri="{BB962C8B-B14F-4D97-AF65-F5344CB8AC3E}">
        <p14:creationId xmlns:p14="http://schemas.microsoft.com/office/powerpoint/2010/main" val="41401520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dirty="0"/>
              <a:t>Proper lifting techniques are crucial for construction workers to prevent injuries and maintain long-term physical health. Before lifting any object, it's essential to assess its weight and stability. To lift safely, workers should bend at the knees, keeping the back straight, and engage the leg muscles to lift the load. Keeping the load close to the body reduces strain on the back. Additionally, workers should avoid twisting while lifting or carrying heavy objects, as this can lead to strain or injury to the spine. Utilizing mechanical aids like dollies or forklifts for heavier items can also reduce the risk of injury. Regular training and reinforcement of proper lifting techniques are vital to ensure that construction workers prioritize their safety and well-being on the job.</a:t>
            </a:r>
          </a:p>
          <a:p>
            <a:endParaRPr lang="en-US" dirty="0"/>
          </a:p>
          <a:p>
            <a:endParaRPr lang="en-US" dirty="0"/>
          </a:p>
          <a:p>
            <a:pPr defTabSz="966612">
              <a:defRPr/>
            </a:pPr>
            <a:r>
              <a:rPr lang="en-US" altLang="en-US" dirty="0"/>
              <a:t>Photo Credit: http://wc1.smartdraw.com/examples/content/Examples/10_Healthcare/Orthopedics/Posture_Proper_Lifting_Technique_L.jpg, Accessed 2/8/11</a:t>
            </a:r>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26</a:t>
            </a:fld>
            <a:endParaRPr lang="en-US">
              <a:solidFill>
                <a:prstClr val="black"/>
              </a:solidFill>
              <a:latin typeface="Calibri" panose="020F0502020204030204"/>
            </a:endParaRPr>
          </a:p>
        </p:txBody>
      </p:sp>
    </p:spTree>
    <p:extLst>
      <p:ext uri="{BB962C8B-B14F-4D97-AF65-F5344CB8AC3E}">
        <p14:creationId xmlns:p14="http://schemas.microsoft.com/office/powerpoint/2010/main" val="8583846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27</a:t>
            </a:fld>
            <a:endParaRPr lang="en-US">
              <a:solidFill>
                <a:prstClr val="black"/>
              </a:solidFill>
              <a:latin typeface="Calibri" panose="020F0502020204030204"/>
            </a:endParaRPr>
          </a:p>
        </p:txBody>
      </p:sp>
    </p:spTree>
    <p:extLst>
      <p:ext uri="{BB962C8B-B14F-4D97-AF65-F5344CB8AC3E}">
        <p14:creationId xmlns:p14="http://schemas.microsoft.com/office/powerpoint/2010/main" val="39683102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1657A9-440E-4A40-BB10-0BBB088E0729}" type="slidenum">
              <a:rPr lang="en-US" smtClean="0"/>
              <a:t>28</a:t>
            </a:fld>
            <a:endParaRPr lang="en-US"/>
          </a:p>
        </p:txBody>
      </p:sp>
    </p:spTree>
    <p:extLst>
      <p:ext uri="{BB962C8B-B14F-4D97-AF65-F5344CB8AC3E}">
        <p14:creationId xmlns:p14="http://schemas.microsoft.com/office/powerpoint/2010/main" val="39887928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29</a:t>
            </a:fld>
            <a:endParaRPr lang="en-US">
              <a:solidFill>
                <a:prstClr val="black"/>
              </a:solidFill>
              <a:latin typeface="Calibri" panose="020F0502020204030204"/>
            </a:endParaRPr>
          </a:p>
        </p:txBody>
      </p:sp>
    </p:spTree>
    <p:extLst>
      <p:ext uri="{BB962C8B-B14F-4D97-AF65-F5344CB8AC3E}">
        <p14:creationId xmlns:p14="http://schemas.microsoft.com/office/powerpoint/2010/main" val="1566239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F1657A9-440E-4A40-BB10-0BBB088E0729}" type="slidenum">
              <a:rPr lang="en-US" smtClean="0"/>
              <a:t>3</a:t>
            </a:fld>
            <a:endParaRPr lang="en-US"/>
          </a:p>
        </p:txBody>
      </p:sp>
    </p:spTree>
    <p:extLst>
      <p:ext uri="{BB962C8B-B14F-4D97-AF65-F5344CB8AC3E}">
        <p14:creationId xmlns:p14="http://schemas.microsoft.com/office/powerpoint/2010/main" val="4882504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F1657A9-440E-4A40-BB10-0BBB088E0729}" type="slidenum">
              <a:rPr lang="en-US" smtClean="0"/>
              <a:t>30</a:t>
            </a:fld>
            <a:endParaRPr lang="en-US"/>
          </a:p>
        </p:txBody>
      </p:sp>
    </p:spTree>
    <p:extLst>
      <p:ext uri="{BB962C8B-B14F-4D97-AF65-F5344CB8AC3E}">
        <p14:creationId xmlns:p14="http://schemas.microsoft.com/office/powerpoint/2010/main" val="20767028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F1657A9-440E-4A40-BB10-0BBB088E0729}" type="slidenum">
              <a:rPr lang="en-US" smtClean="0"/>
              <a:t>31</a:t>
            </a:fld>
            <a:endParaRPr lang="en-US"/>
          </a:p>
        </p:txBody>
      </p:sp>
    </p:spTree>
    <p:extLst>
      <p:ext uri="{BB962C8B-B14F-4D97-AF65-F5344CB8AC3E}">
        <p14:creationId xmlns:p14="http://schemas.microsoft.com/office/powerpoint/2010/main" val="31374323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F1657A9-440E-4A40-BB10-0BBB088E0729}" type="slidenum">
              <a:rPr lang="en-US" smtClean="0"/>
              <a:t>32</a:t>
            </a:fld>
            <a:endParaRPr lang="en-US"/>
          </a:p>
        </p:txBody>
      </p:sp>
    </p:spTree>
    <p:extLst>
      <p:ext uri="{BB962C8B-B14F-4D97-AF65-F5344CB8AC3E}">
        <p14:creationId xmlns:p14="http://schemas.microsoft.com/office/powerpoint/2010/main" val="7950842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F1657A9-440E-4A40-BB10-0BBB088E0729}" type="slidenum">
              <a:rPr lang="en-US" smtClean="0"/>
              <a:t>33</a:t>
            </a:fld>
            <a:endParaRPr lang="en-US"/>
          </a:p>
        </p:txBody>
      </p:sp>
    </p:spTree>
    <p:extLst>
      <p:ext uri="{BB962C8B-B14F-4D97-AF65-F5344CB8AC3E}">
        <p14:creationId xmlns:p14="http://schemas.microsoft.com/office/powerpoint/2010/main" val="2104077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F1657A9-440E-4A40-BB10-0BBB088E0729}" type="slidenum">
              <a:rPr lang="en-US" smtClean="0"/>
              <a:t>4</a:t>
            </a:fld>
            <a:endParaRPr lang="en-US"/>
          </a:p>
        </p:txBody>
      </p:sp>
    </p:spTree>
    <p:extLst>
      <p:ext uri="{BB962C8B-B14F-4D97-AF65-F5344CB8AC3E}">
        <p14:creationId xmlns:p14="http://schemas.microsoft.com/office/powerpoint/2010/main" val="44635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F1657A9-440E-4A40-BB10-0BBB088E0729}" type="slidenum">
              <a:rPr lang="en-US" smtClean="0"/>
              <a:t>5</a:t>
            </a:fld>
            <a:endParaRPr lang="en-US"/>
          </a:p>
        </p:txBody>
      </p:sp>
    </p:spTree>
    <p:extLst>
      <p:ext uri="{BB962C8B-B14F-4D97-AF65-F5344CB8AC3E}">
        <p14:creationId xmlns:p14="http://schemas.microsoft.com/office/powerpoint/2010/main" val="1819171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595959"/>
                </a:solidFill>
                <a:effectLst/>
                <a:latin typeface="Roboto" panose="02000000000000000000" pitchFamily="2" charset="0"/>
              </a:rPr>
              <a:t>Overexertion and bodily reaction injuries and illnesses resulted in the most DART cases and the second most DAFW cases during 2021-2022.</a:t>
            </a:r>
            <a:endParaRPr lang="en-US" dirty="0"/>
          </a:p>
          <a:p>
            <a:endParaRPr lang="en-US" dirty="0"/>
          </a:p>
          <a:p>
            <a:endParaRPr lang="en-US" dirty="0"/>
          </a:p>
          <a:p>
            <a:endParaRPr lang="en-US" dirty="0"/>
          </a:p>
          <a:p>
            <a:r>
              <a:rPr lang="en-US" dirty="0"/>
              <a:t>Data is from 2021-2022. Source: </a:t>
            </a:r>
            <a:r>
              <a:rPr lang="en-US" dirty="0">
                <a:hlinkClick r:id="rId3"/>
              </a:rPr>
              <a:t>Work Safety: Overexertion and Bodily Reaction - Injury Facts (nsc.org)</a:t>
            </a:r>
            <a:endParaRPr lang="en-US" dirty="0"/>
          </a:p>
        </p:txBody>
      </p:sp>
      <p:sp>
        <p:nvSpPr>
          <p:cNvPr id="4" name="Slide Number Placeholder 3"/>
          <p:cNvSpPr>
            <a:spLocks noGrp="1"/>
          </p:cNvSpPr>
          <p:nvPr>
            <p:ph type="sldNum" sz="quarter" idx="5"/>
          </p:nvPr>
        </p:nvSpPr>
        <p:spPr/>
        <p:txBody>
          <a:bodyPr/>
          <a:lstStyle/>
          <a:p>
            <a:fld id="{0F1657A9-440E-4A40-BB10-0BBB088E0729}" type="slidenum">
              <a:rPr lang="en-US" smtClean="0"/>
              <a:t>6</a:t>
            </a:fld>
            <a:endParaRPr lang="en-US"/>
          </a:p>
        </p:txBody>
      </p:sp>
    </p:spTree>
    <p:extLst>
      <p:ext uri="{BB962C8B-B14F-4D97-AF65-F5344CB8AC3E}">
        <p14:creationId xmlns:p14="http://schemas.microsoft.com/office/powerpoint/2010/main" val="824356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solidFill>
                  <a:srgbClr val="4E4E4E"/>
                </a:solidFill>
                <a:latin typeface="Rubik"/>
              </a:rPr>
              <a:t>Most back problems are low-back injuries, including sprains and strains from lifting, lowering, carrying, pushing and pulling materials. You are at higher risk of low-back injury if you often carry heavy loads, must twist while carrying heavy loads, or work a lot while bent over or in other awkward postures.</a:t>
            </a:r>
            <a:endParaRPr lang="en-US" altLang="en-US" sz="1900" i="1" dirty="0"/>
          </a:p>
          <a:p>
            <a:endParaRPr lang="en-US" dirty="0"/>
          </a:p>
          <a:p>
            <a:endParaRPr lang="en-US" dirty="0"/>
          </a:p>
          <a:p>
            <a:r>
              <a:rPr lang="en-US" dirty="0"/>
              <a:t>Sources</a:t>
            </a:r>
          </a:p>
          <a:p>
            <a:r>
              <a:rPr lang="en-US" dirty="0"/>
              <a:t>https://www.work-fit.com/blog/3-statistics-on-back-injuries-in-the-workplace-every-boss-should-know</a:t>
            </a:r>
          </a:p>
          <a:p>
            <a:r>
              <a:rPr lang="en-US" dirty="0"/>
              <a:t>https://www.safemt.com/resources/tips-for-preventing-back-injuries-in-construction/</a:t>
            </a:r>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7</a:t>
            </a:fld>
            <a:endParaRPr lang="en-US">
              <a:solidFill>
                <a:prstClr val="black"/>
              </a:solidFill>
              <a:latin typeface="Calibri" panose="020F0502020204030204"/>
            </a:endParaRPr>
          </a:p>
        </p:txBody>
      </p:sp>
    </p:spTree>
    <p:extLst>
      <p:ext uri="{BB962C8B-B14F-4D97-AF65-F5344CB8AC3E}">
        <p14:creationId xmlns:p14="http://schemas.microsoft.com/office/powerpoint/2010/main" val="3307511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pPr>
            <a:r>
              <a:rPr lang="en-US" altLang="en-US" b="1" cap="all" dirty="0">
                <a:latin typeface="+mn-lt"/>
                <a:cs typeface="+mn-cs"/>
              </a:rPr>
              <a:t>Risk for MSD increases with these types of hazards: </a:t>
            </a:r>
          </a:p>
          <a:p>
            <a:pPr defTabSz="966612">
              <a:lnSpc>
                <a:spcPct val="110000"/>
              </a:lnSpc>
              <a:spcBef>
                <a:spcPts val="1269"/>
              </a:spcBef>
              <a:spcAft>
                <a:spcPts val="634"/>
              </a:spcAft>
              <a:defRPr/>
            </a:pPr>
            <a:r>
              <a:rPr lang="en-US" altLang="en-US" b="1" cap="all" dirty="0">
                <a:solidFill>
                  <a:schemeClr val="tx1"/>
                </a:solidFill>
                <a:latin typeface="+mn-lt"/>
                <a:cs typeface="+mn-cs"/>
              </a:rPr>
              <a:t>Repetition</a:t>
            </a:r>
            <a:r>
              <a:rPr lang="en-US" altLang="en-US" cap="all" dirty="0">
                <a:solidFill>
                  <a:schemeClr val="tx1"/>
                </a:solidFill>
                <a:latin typeface="+mn-lt"/>
                <a:cs typeface="+mn-cs"/>
              </a:rPr>
              <a:t>- same task or muscles used repeatedly AND NOT ALLOWED TO REST. </a:t>
            </a:r>
            <a:r>
              <a:rPr lang="en-US" altLang="en-US" cap="all" dirty="0">
                <a:latin typeface="+mn-lt"/>
                <a:cs typeface="+mn-cs"/>
              </a:rPr>
              <a:t>Repetitive lifting of light objects can be just as damaging as lifting a single heavy object</a:t>
            </a:r>
          </a:p>
          <a:p>
            <a:pPr>
              <a:lnSpc>
                <a:spcPct val="110000"/>
              </a:lnSpc>
              <a:spcBef>
                <a:spcPts val="1269"/>
              </a:spcBef>
              <a:spcAft>
                <a:spcPts val="634"/>
              </a:spcAft>
            </a:pPr>
            <a:r>
              <a:rPr lang="en-US" altLang="en-US" b="1" cap="all" dirty="0">
                <a:solidFill>
                  <a:schemeClr val="tx1"/>
                </a:solidFill>
                <a:latin typeface="+mn-lt"/>
                <a:cs typeface="+mn-cs"/>
              </a:rPr>
              <a:t>High Force Exertion </a:t>
            </a:r>
            <a:r>
              <a:rPr lang="en-US" altLang="en-US" cap="all" dirty="0">
                <a:solidFill>
                  <a:schemeClr val="tx1"/>
                </a:solidFill>
                <a:latin typeface="+mn-lt"/>
                <a:cs typeface="+mn-cs"/>
              </a:rPr>
              <a:t>- high muscle power in lifting &amp; gripping </a:t>
            </a:r>
          </a:p>
          <a:p>
            <a:pPr lvl="0"/>
            <a:r>
              <a:rPr lang="en-US" altLang="en-US" b="1" cap="all" dirty="0">
                <a:solidFill>
                  <a:schemeClr val="tx1"/>
                </a:solidFill>
                <a:latin typeface="+mn-lt"/>
                <a:cs typeface="+mn-cs"/>
              </a:rPr>
              <a:t>Awkward Postures</a:t>
            </a:r>
            <a:r>
              <a:rPr lang="en-US" altLang="en-US" cap="all" dirty="0">
                <a:solidFill>
                  <a:schemeClr val="tx1"/>
                </a:solidFill>
                <a:latin typeface="+mn-lt"/>
                <a:cs typeface="+mn-cs"/>
              </a:rPr>
              <a:t>- muscles / joints bent out of normal position, such as: </a:t>
            </a:r>
            <a:r>
              <a:rPr lang="en-US" baseline="0" dirty="0"/>
              <a:t>Working with your hands over your head, Bending your neck or back, Kneeling or squatting, Twisting at the waist</a:t>
            </a:r>
            <a:endParaRPr lang="en-US" altLang="en-US" cap="all" dirty="0">
              <a:solidFill>
                <a:schemeClr val="tx1"/>
              </a:solidFill>
              <a:latin typeface="+mn-lt"/>
              <a:cs typeface="+mn-cs"/>
            </a:endParaRPr>
          </a:p>
          <a:p>
            <a:r>
              <a:rPr lang="en-US" altLang="en-US" b="1" cap="all" dirty="0">
                <a:solidFill>
                  <a:schemeClr val="tx1"/>
                </a:solidFill>
                <a:latin typeface="+mn-lt"/>
                <a:cs typeface="+mn-cs"/>
              </a:rPr>
              <a:t>Contact Stress</a:t>
            </a:r>
            <a:r>
              <a:rPr lang="en-US" altLang="en-US" cap="all" dirty="0">
                <a:solidFill>
                  <a:schemeClr val="tx1"/>
                </a:solidFill>
                <a:latin typeface="+mn-lt"/>
                <a:cs typeface="+mn-cs"/>
              </a:rPr>
              <a:t>- pressure pressed on small body area (examples: palm, knee, or forearm). </a:t>
            </a:r>
            <a:r>
              <a:rPr lang="en-US" altLang="en-US" sz="3400" dirty="0"/>
              <a:t>Most common ergonomic hazard in construction work. Working with hand tools can also cause contact stress. </a:t>
            </a:r>
            <a:r>
              <a:rPr lang="en-US" altLang="en-US" sz="3000" dirty="0"/>
              <a:t>Hand Tools with no padded grips, tools with finger-grooves. Suggest p</a:t>
            </a:r>
            <a:r>
              <a:rPr lang="en-US" altLang="en-US" sz="3400" dirty="0"/>
              <a:t>roviding padded gloves and getting updated hand tools</a:t>
            </a:r>
            <a:endParaRPr lang="en-US" altLang="en-US" cap="all" dirty="0">
              <a:solidFill>
                <a:schemeClr val="tx1"/>
              </a:solidFill>
              <a:latin typeface="+mn-lt"/>
              <a:cs typeface="+mn-cs"/>
            </a:endParaRPr>
          </a:p>
          <a:p>
            <a:r>
              <a:rPr lang="en-US" altLang="en-US" b="1" cap="all" dirty="0">
                <a:solidFill>
                  <a:schemeClr val="tx1"/>
                </a:solidFill>
                <a:latin typeface="+mn-lt"/>
                <a:cs typeface="+mn-cs"/>
              </a:rPr>
              <a:t>Vibration</a:t>
            </a:r>
            <a:r>
              <a:rPr lang="en-US" altLang="en-US" cap="all" dirty="0">
                <a:solidFill>
                  <a:schemeClr val="tx1"/>
                </a:solidFill>
                <a:latin typeface="+mn-lt"/>
                <a:cs typeface="+mn-cs"/>
              </a:rPr>
              <a:t>-from power tools or equipment; Hand-Arm; </a:t>
            </a:r>
            <a:r>
              <a:rPr lang="en-US" altLang="en-US" dirty="0"/>
              <a:t>Continuous use of power tools can cause MSD’s. Vibration from these tools can damage blood vessels and nerves in your arms and hands.</a:t>
            </a:r>
            <a:br>
              <a:rPr lang="en-US" altLang="en-US" dirty="0"/>
            </a:br>
            <a:endParaRPr lang="en-US" altLang="en-US" cap="all" dirty="0">
              <a:solidFill>
                <a:schemeClr val="tx1"/>
              </a:solidFill>
              <a:latin typeface="+mn-lt"/>
              <a:cs typeface="+mn-cs"/>
            </a:endParaRPr>
          </a:p>
          <a:p>
            <a:pPr>
              <a:lnSpc>
                <a:spcPct val="110000"/>
              </a:lnSpc>
              <a:spcBef>
                <a:spcPts val="1269"/>
              </a:spcBef>
              <a:spcAft>
                <a:spcPts val="634"/>
              </a:spcAft>
            </a:pPr>
            <a:endParaRPr lang="en-US" altLang="en-US" cap="all" dirty="0">
              <a:solidFill>
                <a:schemeClr val="tx1"/>
              </a:solidFill>
              <a:latin typeface="+mn-lt"/>
              <a:cs typeface="+mn-cs"/>
            </a:endParaRPr>
          </a:p>
          <a:p>
            <a:pPr defTabSz="966612">
              <a:defRPr/>
            </a:pPr>
            <a:endParaRPr lang="en-US" alt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8</a:t>
            </a:fld>
            <a:endParaRPr lang="en-US">
              <a:solidFill>
                <a:prstClr val="black"/>
              </a:solidFill>
              <a:latin typeface="Calibri" panose="020F0502020204030204"/>
            </a:endParaRPr>
          </a:p>
        </p:txBody>
      </p:sp>
    </p:spTree>
    <p:extLst>
      <p:ext uri="{BB962C8B-B14F-4D97-AF65-F5344CB8AC3E}">
        <p14:creationId xmlns:p14="http://schemas.microsoft.com/office/powerpoint/2010/main" val="137349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pPr>
            <a:r>
              <a:rPr lang="en-US" altLang="en-US" b="1" cap="all" dirty="0">
                <a:latin typeface="+mn-lt"/>
                <a:cs typeface="+mn-cs"/>
              </a:rPr>
              <a:t>Risk for MSD increases with these types of hazards: </a:t>
            </a:r>
          </a:p>
          <a:p>
            <a:pPr lvl="1">
              <a:lnSpc>
                <a:spcPct val="110000"/>
              </a:lnSpc>
              <a:spcBef>
                <a:spcPts val="1269"/>
              </a:spcBef>
              <a:spcAft>
                <a:spcPts val="634"/>
              </a:spcAft>
            </a:pPr>
            <a:r>
              <a:rPr lang="en-US" altLang="en-US" b="1" cap="all" dirty="0">
                <a:solidFill>
                  <a:schemeClr val="tx1"/>
                </a:solidFill>
                <a:latin typeface="+mn-lt"/>
                <a:cs typeface="+mn-cs"/>
              </a:rPr>
              <a:t>Repetition</a:t>
            </a:r>
            <a:r>
              <a:rPr lang="en-US" altLang="en-US" cap="all" dirty="0">
                <a:solidFill>
                  <a:schemeClr val="tx1"/>
                </a:solidFill>
                <a:latin typeface="+mn-lt"/>
                <a:cs typeface="+mn-cs"/>
              </a:rPr>
              <a:t>- same task or muscles used repeatedly </a:t>
            </a:r>
          </a:p>
          <a:p>
            <a:pPr lvl="1">
              <a:lnSpc>
                <a:spcPct val="110000"/>
              </a:lnSpc>
              <a:spcBef>
                <a:spcPts val="1269"/>
              </a:spcBef>
              <a:spcAft>
                <a:spcPts val="634"/>
              </a:spcAft>
            </a:pPr>
            <a:r>
              <a:rPr lang="en-US" altLang="en-US" b="1" cap="all" dirty="0">
                <a:solidFill>
                  <a:schemeClr val="tx1"/>
                </a:solidFill>
                <a:latin typeface="+mn-lt"/>
                <a:cs typeface="+mn-cs"/>
              </a:rPr>
              <a:t>High Force Exertion </a:t>
            </a:r>
            <a:r>
              <a:rPr lang="en-US" altLang="en-US" cap="all" dirty="0">
                <a:solidFill>
                  <a:schemeClr val="tx1"/>
                </a:solidFill>
                <a:latin typeface="+mn-lt"/>
                <a:cs typeface="+mn-cs"/>
              </a:rPr>
              <a:t>- high muscle power in lifting &amp; gripping </a:t>
            </a:r>
          </a:p>
          <a:p>
            <a:pPr lvl="1">
              <a:lnSpc>
                <a:spcPct val="110000"/>
              </a:lnSpc>
              <a:spcBef>
                <a:spcPts val="1269"/>
              </a:spcBef>
              <a:spcAft>
                <a:spcPts val="634"/>
              </a:spcAft>
            </a:pPr>
            <a:r>
              <a:rPr lang="en-US" altLang="en-US" b="1" cap="all" dirty="0">
                <a:solidFill>
                  <a:schemeClr val="tx1"/>
                </a:solidFill>
                <a:latin typeface="+mn-lt"/>
                <a:cs typeface="+mn-cs"/>
              </a:rPr>
              <a:t>Awkward Postures</a:t>
            </a:r>
            <a:r>
              <a:rPr lang="en-US" altLang="en-US" cap="all" dirty="0">
                <a:solidFill>
                  <a:schemeClr val="tx1"/>
                </a:solidFill>
                <a:latin typeface="+mn-lt"/>
                <a:cs typeface="+mn-cs"/>
              </a:rPr>
              <a:t>- muscles / joints bent out of normal position </a:t>
            </a:r>
          </a:p>
          <a:p>
            <a:pPr lvl="1">
              <a:lnSpc>
                <a:spcPct val="110000"/>
              </a:lnSpc>
              <a:spcBef>
                <a:spcPts val="1269"/>
              </a:spcBef>
              <a:spcAft>
                <a:spcPts val="634"/>
              </a:spcAft>
            </a:pPr>
            <a:r>
              <a:rPr lang="en-US" altLang="en-US" b="1" cap="all" dirty="0">
                <a:solidFill>
                  <a:schemeClr val="tx1"/>
                </a:solidFill>
                <a:latin typeface="+mn-lt"/>
                <a:cs typeface="+mn-cs"/>
              </a:rPr>
              <a:t>Contact Stress</a:t>
            </a:r>
            <a:r>
              <a:rPr lang="en-US" altLang="en-US" cap="all" dirty="0">
                <a:solidFill>
                  <a:schemeClr val="tx1"/>
                </a:solidFill>
                <a:latin typeface="+mn-lt"/>
                <a:cs typeface="+mn-cs"/>
              </a:rPr>
              <a:t>- pressure pressed on small body area (examples: palm, knee, or forearm) </a:t>
            </a:r>
          </a:p>
          <a:p>
            <a:pPr lvl="1">
              <a:lnSpc>
                <a:spcPct val="110000"/>
              </a:lnSpc>
              <a:spcBef>
                <a:spcPts val="1269"/>
              </a:spcBef>
              <a:spcAft>
                <a:spcPts val="634"/>
              </a:spcAft>
            </a:pPr>
            <a:r>
              <a:rPr lang="en-US" altLang="en-US" cap="all" dirty="0">
                <a:solidFill>
                  <a:schemeClr val="tx1"/>
                </a:solidFill>
                <a:latin typeface="+mn-lt"/>
                <a:cs typeface="+mn-cs"/>
              </a:rPr>
              <a:t>Hand-Arm </a:t>
            </a:r>
            <a:r>
              <a:rPr lang="en-US" altLang="en-US" b="1" cap="all" dirty="0">
                <a:solidFill>
                  <a:schemeClr val="tx1"/>
                </a:solidFill>
                <a:latin typeface="+mn-lt"/>
                <a:cs typeface="+mn-cs"/>
              </a:rPr>
              <a:t>Vibration</a:t>
            </a:r>
            <a:r>
              <a:rPr lang="en-US" altLang="en-US" cap="all" dirty="0">
                <a:solidFill>
                  <a:schemeClr val="tx1"/>
                </a:solidFill>
                <a:latin typeface="+mn-lt"/>
                <a:cs typeface="+mn-cs"/>
              </a:rPr>
              <a:t>-from power tools or equipment </a:t>
            </a:r>
          </a:p>
          <a:p>
            <a:pPr defTabSz="966612">
              <a:defRPr/>
            </a:pPr>
            <a:endParaRPr lang="en-US" altLang="en-US" dirty="0"/>
          </a:p>
        </p:txBody>
      </p:sp>
      <p:sp>
        <p:nvSpPr>
          <p:cNvPr id="4" name="Slide Number Placeholder 3"/>
          <p:cNvSpPr>
            <a:spLocks noGrp="1"/>
          </p:cNvSpPr>
          <p:nvPr>
            <p:ph type="sldNum" sz="quarter" idx="5"/>
          </p:nvPr>
        </p:nvSpPr>
        <p:spPr/>
        <p:txBody>
          <a:bodyPr/>
          <a:lstStyle/>
          <a:p>
            <a:pPr defTabSz="966612">
              <a:defRPr/>
            </a:pPr>
            <a:fld id="{0F1657A9-440E-4A40-BB10-0BBB088E0729}" type="slidenum">
              <a:rPr lang="en-US">
                <a:solidFill>
                  <a:prstClr val="black"/>
                </a:solidFill>
                <a:latin typeface="Calibri" panose="020F0502020204030204"/>
              </a:rPr>
              <a:pPr defTabSz="966612">
                <a:defRPr/>
              </a:pPr>
              <a:t>9</a:t>
            </a:fld>
            <a:endParaRPr lang="en-US">
              <a:solidFill>
                <a:prstClr val="black"/>
              </a:solidFill>
              <a:latin typeface="Calibri" panose="020F0502020204030204"/>
            </a:endParaRPr>
          </a:p>
        </p:txBody>
      </p:sp>
    </p:spTree>
    <p:extLst>
      <p:ext uri="{BB962C8B-B14F-4D97-AF65-F5344CB8AC3E}">
        <p14:creationId xmlns:p14="http://schemas.microsoft.com/office/powerpoint/2010/main" val="913569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929F3-D239-54BE-46CB-45E56C3ADB5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120ADE4-DB56-4F3E-DCAD-C5C2B9B027F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4C81AD2-551E-9104-679B-4647DD6F388D}"/>
              </a:ext>
            </a:extLst>
          </p:cNvPr>
          <p:cNvSpPr>
            <a:spLocks noGrp="1"/>
          </p:cNvSpPr>
          <p:nvPr>
            <p:ph type="dt" sz="half" idx="10"/>
          </p:nvPr>
        </p:nvSpPr>
        <p:spPr/>
        <p:txBody>
          <a:bodyPr/>
          <a:lstStyle/>
          <a:p>
            <a:fld id="{E9F842BD-C9C8-4B2B-BF95-84E26EA6BBB6}" type="datetime1">
              <a:rPr lang="en-US" smtClean="0"/>
              <a:t>6/6/2024</a:t>
            </a:fld>
            <a:endParaRPr lang="en-US"/>
          </a:p>
        </p:txBody>
      </p:sp>
      <p:sp>
        <p:nvSpPr>
          <p:cNvPr id="5" name="Footer Placeholder 4">
            <a:extLst>
              <a:ext uri="{FF2B5EF4-FFF2-40B4-BE49-F238E27FC236}">
                <a16:creationId xmlns:a16="http://schemas.microsoft.com/office/drawing/2014/main" id="{46DD7B64-5565-8322-01C0-862F0F2B77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F62549-59DA-015B-0CD1-4DFB3B57F6CE}"/>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3876509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6F996-829A-70FD-7528-4BB62C0F09E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C4A9AA-5EBF-58A6-0692-E944699D26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95972E-CF70-4F56-61FC-80B3F1C9508F}"/>
              </a:ext>
            </a:extLst>
          </p:cNvPr>
          <p:cNvSpPr>
            <a:spLocks noGrp="1"/>
          </p:cNvSpPr>
          <p:nvPr>
            <p:ph type="dt" sz="half" idx="10"/>
          </p:nvPr>
        </p:nvSpPr>
        <p:spPr/>
        <p:txBody>
          <a:bodyPr/>
          <a:lstStyle/>
          <a:p>
            <a:fld id="{047ED6FD-9C93-4939-9BBF-5657DE4A3A66}" type="datetime1">
              <a:rPr lang="en-US" smtClean="0"/>
              <a:t>6/6/2024</a:t>
            </a:fld>
            <a:endParaRPr lang="en-US"/>
          </a:p>
        </p:txBody>
      </p:sp>
      <p:sp>
        <p:nvSpPr>
          <p:cNvPr id="5" name="Footer Placeholder 4">
            <a:extLst>
              <a:ext uri="{FF2B5EF4-FFF2-40B4-BE49-F238E27FC236}">
                <a16:creationId xmlns:a16="http://schemas.microsoft.com/office/drawing/2014/main" id="{CEA1D5AC-0460-ABD3-655A-2E11BDBA48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D2AABB-756A-EEC1-D0B2-7AB55563A831}"/>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1668477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2F99BC-AA00-C1BD-D8B3-C695852B0E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4FA85D5-2F88-B0FA-A681-CD944FB5288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99FC34-FB93-4167-28B1-D3BBBA6F1666}"/>
              </a:ext>
            </a:extLst>
          </p:cNvPr>
          <p:cNvSpPr>
            <a:spLocks noGrp="1"/>
          </p:cNvSpPr>
          <p:nvPr>
            <p:ph type="dt" sz="half" idx="10"/>
          </p:nvPr>
        </p:nvSpPr>
        <p:spPr/>
        <p:txBody>
          <a:bodyPr/>
          <a:lstStyle/>
          <a:p>
            <a:fld id="{B15DE68F-346B-4BCA-B60F-F17AD872263A}" type="datetime1">
              <a:rPr lang="en-US" smtClean="0"/>
              <a:t>6/6/2024</a:t>
            </a:fld>
            <a:endParaRPr lang="en-US"/>
          </a:p>
        </p:txBody>
      </p:sp>
      <p:sp>
        <p:nvSpPr>
          <p:cNvPr id="5" name="Footer Placeholder 4">
            <a:extLst>
              <a:ext uri="{FF2B5EF4-FFF2-40B4-BE49-F238E27FC236}">
                <a16:creationId xmlns:a16="http://schemas.microsoft.com/office/drawing/2014/main" id="{6040DEEA-A3F2-D0D4-F067-F39656E313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EE190E-6911-0A80-DAE9-BC83FF016A5A}"/>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1664993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95573-0583-00DB-BA3E-CA4E48D8DCD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644343-D861-A910-164C-8FC07480115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1B5667-A927-F779-3DBB-CB6264FAE263}"/>
              </a:ext>
            </a:extLst>
          </p:cNvPr>
          <p:cNvSpPr>
            <a:spLocks noGrp="1"/>
          </p:cNvSpPr>
          <p:nvPr>
            <p:ph type="dt" sz="half" idx="10"/>
          </p:nvPr>
        </p:nvSpPr>
        <p:spPr/>
        <p:txBody>
          <a:bodyPr/>
          <a:lstStyle/>
          <a:p>
            <a:fld id="{6973F18A-D2C2-4024-BA0F-5893D8ECC518}" type="datetime1">
              <a:rPr lang="en-US" smtClean="0"/>
              <a:t>6/6/2024</a:t>
            </a:fld>
            <a:endParaRPr lang="en-US"/>
          </a:p>
        </p:txBody>
      </p:sp>
      <p:sp>
        <p:nvSpPr>
          <p:cNvPr id="5" name="Footer Placeholder 4">
            <a:extLst>
              <a:ext uri="{FF2B5EF4-FFF2-40B4-BE49-F238E27FC236}">
                <a16:creationId xmlns:a16="http://schemas.microsoft.com/office/drawing/2014/main" id="{B5706F94-43F0-86CD-E6DD-21FE5EBD52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B33F5C-5D07-AC27-C7B5-2536F072324A}"/>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82404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2436F-3F97-0C7E-D023-92498E20A8D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2E3D5B2-5005-981B-83FF-0319638BF1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2883799-AFE3-72A4-5133-02214B3A08CD}"/>
              </a:ext>
            </a:extLst>
          </p:cNvPr>
          <p:cNvSpPr>
            <a:spLocks noGrp="1"/>
          </p:cNvSpPr>
          <p:nvPr>
            <p:ph type="dt" sz="half" idx="10"/>
          </p:nvPr>
        </p:nvSpPr>
        <p:spPr/>
        <p:txBody>
          <a:bodyPr/>
          <a:lstStyle/>
          <a:p>
            <a:fld id="{AE86D572-A87C-4992-AA76-3B65A00DA024}" type="datetime1">
              <a:rPr lang="en-US" smtClean="0"/>
              <a:t>6/6/2024</a:t>
            </a:fld>
            <a:endParaRPr lang="en-US"/>
          </a:p>
        </p:txBody>
      </p:sp>
      <p:sp>
        <p:nvSpPr>
          <p:cNvPr id="5" name="Footer Placeholder 4">
            <a:extLst>
              <a:ext uri="{FF2B5EF4-FFF2-40B4-BE49-F238E27FC236}">
                <a16:creationId xmlns:a16="http://schemas.microsoft.com/office/drawing/2014/main" id="{B89F1C37-D669-BB88-B0BE-B51CA61607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01E979-D548-5A4C-7ABB-C51A0314091C}"/>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2018329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1A2A1-371F-D97D-8C9A-05C439C536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BA1AA92-3DAE-4180-7B9D-C84D9369EE6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14684EA-4BA0-BFEC-78BB-EF95178D94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D72A39-2AC8-C3F2-E7F2-375113530E8D}"/>
              </a:ext>
            </a:extLst>
          </p:cNvPr>
          <p:cNvSpPr>
            <a:spLocks noGrp="1"/>
          </p:cNvSpPr>
          <p:nvPr>
            <p:ph type="dt" sz="half" idx="10"/>
          </p:nvPr>
        </p:nvSpPr>
        <p:spPr/>
        <p:txBody>
          <a:bodyPr/>
          <a:lstStyle/>
          <a:p>
            <a:fld id="{1D0B0099-C10F-4AA1-BF81-C257A39D464D}" type="datetime1">
              <a:rPr lang="en-US" smtClean="0"/>
              <a:t>6/6/2024</a:t>
            </a:fld>
            <a:endParaRPr lang="en-US"/>
          </a:p>
        </p:txBody>
      </p:sp>
      <p:sp>
        <p:nvSpPr>
          <p:cNvPr id="6" name="Footer Placeholder 5">
            <a:extLst>
              <a:ext uri="{FF2B5EF4-FFF2-40B4-BE49-F238E27FC236}">
                <a16:creationId xmlns:a16="http://schemas.microsoft.com/office/drawing/2014/main" id="{CA145094-582A-598A-8893-1A5B8DA4F1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D503E-5423-FFDA-35F4-EFBECACC8CDE}"/>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468217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57CD4-93EB-AEDE-E993-30E30AE8BA6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2C7009B-9296-2E83-3D60-519ED4D0B4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56E09F-004D-16C8-8DF2-C37A10B89A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6FE997B-79AF-3A77-DE3E-0C164C7490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C967992-6336-0911-B833-1DB45F35CFC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813CE49-9EFE-164D-A5FF-595D867F035B}"/>
              </a:ext>
            </a:extLst>
          </p:cNvPr>
          <p:cNvSpPr>
            <a:spLocks noGrp="1"/>
          </p:cNvSpPr>
          <p:nvPr>
            <p:ph type="dt" sz="half" idx="10"/>
          </p:nvPr>
        </p:nvSpPr>
        <p:spPr/>
        <p:txBody>
          <a:bodyPr/>
          <a:lstStyle/>
          <a:p>
            <a:fld id="{E4769307-C471-48D2-8625-24E24C52D102}" type="datetime1">
              <a:rPr lang="en-US" smtClean="0"/>
              <a:t>6/6/2024</a:t>
            </a:fld>
            <a:endParaRPr lang="en-US"/>
          </a:p>
        </p:txBody>
      </p:sp>
      <p:sp>
        <p:nvSpPr>
          <p:cNvPr id="8" name="Footer Placeholder 7">
            <a:extLst>
              <a:ext uri="{FF2B5EF4-FFF2-40B4-BE49-F238E27FC236}">
                <a16:creationId xmlns:a16="http://schemas.microsoft.com/office/drawing/2014/main" id="{8440FDD0-1260-D5AF-9EF0-456759EC916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3C4057B-04DF-B7E9-8BD1-52A1670B9ED7}"/>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3665772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DAE24-240A-53A9-9450-4CE43141DA3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BA2E357-27D3-9250-80BB-26A89754FA20}"/>
              </a:ext>
            </a:extLst>
          </p:cNvPr>
          <p:cNvSpPr>
            <a:spLocks noGrp="1"/>
          </p:cNvSpPr>
          <p:nvPr>
            <p:ph type="dt" sz="half" idx="10"/>
          </p:nvPr>
        </p:nvSpPr>
        <p:spPr/>
        <p:txBody>
          <a:bodyPr/>
          <a:lstStyle/>
          <a:p>
            <a:fld id="{8C54C8E4-F8CB-40DA-AB4D-05F53522F4BB}" type="datetime1">
              <a:rPr lang="en-US" smtClean="0"/>
              <a:t>6/6/2024</a:t>
            </a:fld>
            <a:endParaRPr lang="en-US"/>
          </a:p>
        </p:txBody>
      </p:sp>
      <p:sp>
        <p:nvSpPr>
          <p:cNvPr id="4" name="Footer Placeholder 3">
            <a:extLst>
              <a:ext uri="{FF2B5EF4-FFF2-40B4-BE49-F238E27FC236}">
                <a16:creationId xmlns:a16="http://schemas.microsoft.com/office/drawing/2014/main" id="{CDD8EA4E-E6C1-34AD-808E-ECA23B4112C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2D921B6-74FB-6B8C-F010-CAF1DA3DF090}"/>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2852999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101AE0-53F6-6C64-3354-B8FA69E503DC}"/>
              </a:ext>
            </a:extLst>
          </p:cNvPr>
          <p:cNvSpPr>
            <a:spLocks noGrp="1"/>
          </p:cNvSpPr>
          <p:nvPr>
            <p:ph type="dt" sz="half" idx="10"/>
          </p:nvPr>
        </p:nvSpPr>
        <p:spPr/>
        <p:txBody>
          <a:bodyPr/>
          <a:lstStyle/>
          <a:p>
            <a:fld id="{9E7624C8-22C7-4461-BD0C-F2475C02CEE3}" type="datetime1">
              <a:rPr lang="en-US" smtClean="0"/>
              <a:t>6/6/2024</a:t>
            </a:fld>
            <a:endParaRPr lang="en-US"/>
          </a:p>
        </p:txBody>
      </p:sp>
      <p:sp>
        <p:nvSpPr>
          <p:cNvPr id="3" name="Footer Placeholder 2">
            <a:extLst>
              <a:ext uri="{FF2B5EF4-FFF2-40B4-BE49-F238E27FC236}">
                <a16:creationId xmlns:a16="http://schemas.microsoft.com/office/drawing/2014/main" id="{654EC747-C554-AF4E-4050-774927B56E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6C547D3-C26A-43DD-5037-189417770A3A}"/>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4003224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07A58-7CB4-BCB4-E141-C1E0E61503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E72D1E2-8001-86AB-3051-76DF1A60DA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23D5A2-8B23-41E3-24C6-6A16D9CF4A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6271C0-9593-05BC-EEA6-20643784013C}"/>
              </a:ext>
            </a:extLst>
          </p:cNvPr>
          <p:cNvSpPr>
            <a:spLocks noGrp="1"/>
          </p:cNvSpPr>
          <p:nvPr>
            <p:ph type="dt" sz="half" idx="10"/>
          </p:nvPr>
        </p:nvSpPr>
        <p:spPr/>
        <p:txBody>
          <a:bodyPr/>
          <a:lstStyle/>
          <a:p>
            <a:fld id="{DFDA1CCF-EA47-43D5-90B4-C43F55B91849}" type="datetime1">
              <a:rPr lang="en-US" smtClean="0"/>
              <a:t>6/6/2024</a:t>
            </a:fld>
            <a:endParaRPr lang="en-US"/>
          </a:p>
        </p:txBody>
      </p:sp>
      <p:sp>
        <p:nvSpPr>
          <p:cNvPr id="6" name="Footer Placeholder 5">
            <a:extLst>
              <a:ext uri="{FF2B5EF4-FFF2-40B4-BE49-F238E27FC236}">
                <a16:creationId xmlns:a16="http://schemas.microsoft.com/office/drawing/2014/main" id="{BA6B8D71-6CFA-5B9A-D5FE-DDC671734A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6940F1-6166-7BC5-0141-CBCC99C855B9}"/>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1992841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3A6AA-05D7-6014-9BA2-0462264CAA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39F8DD-FC9C-47CC-F369-EFAC14D7C72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D55391-A1D3-6CA4-BD56-338B4356E7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5C097D-1A9B-BF56-0815-600363EED705}"/>
              </a:ext>
            </a:extLst>
          </p:cNvPr>
          <p:cNvSpPr>
            <a:spLocks noGrp="1"/>
          </p:cNvSpPr>
          <p:nvPr>
            <p:ph type="dt" sz="half" idx="10"/>
          </p:nvPr>
        </p:nvSpPr>
        <p:spPr/>
        <p:txBody>
          <a:bodyPr/>
          <a:lstStyle/>
          <a:p>
            <a:fld id="{AD2B132A-EC58-41B0-99D1-DE7AB25A55F1}" type="datetime1">
              <a:rPr lang="en-US" smtClean="0"/>
              <a:t>6/6/2024</a:t>
            </a:fld>
            <a:endParaRPr lang="en-US"/>
          </a:p>
        </p:txBody>
      </p:sp>
      <p:sp>
        <p:nvSpPr>
          <p:cNvPr id="6" name="Footer Placeholder 5">
            <a:extLst>
              <a:ext uri="{FF2B5EF4-FFF2-40B4-BE49-F238E27FC236}">
                <a16:creationId xmlns:a16="http://schemas.microsoft.com/office/drawing/2014/main" id="{8F545338-2DC9-B253-F428-23C1C8BF02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4C92D2-683E-64B2-59DF-D4AC0E964D17}"/>
              </a:ext>
            </a:extLst>
          </p:cNvPr>
          <p:cNvSpPr>
            <a:spLocks noGrp="1"/>
          </p:cNvSpPr>
          <p:nvPr>
            <p:ph type="sldNum" sz="quarter" idx="12"/>
          </p:nvPr>
        </p:nvSpPr>
        <p:spPr/>
        <p:txBody>
          <a:bodyPr/>
          <a:lstStyle/>
          <a:p>
            <a:fld id="{AF06B5B2-58D7-4A2E-ACF6-E9765C5AA68F}" type="slidenum">
              <a:rPr lang="en-US" smtClean="0"/>
              <a:t>‹#›</a:t>
            </a:fld>
            <a:endParaRPr lang="en-US"/>
          </a:p>
        </p:txBody>
      </p:sp>
    </p:spTree>
    <p:extLst>
      <p:ext uri="{BB962C8B-B14F-4D97-AF65-F5344CB8AC3E}">
        <p14:creationId xmlns:p14="http://schemas.microsoft.com/office/powerpoint/2010/main" val="3647157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E1D752-8A2D-D6CF-B751-66F106EC4A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239BC3-7E4A-4844-D2DF-E0576B3E7F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D92AF0-0A1C-9606-122E-154D7061EC6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77FED7-DDB8-4915-BBA0-71EFAF3EDA12}" type="datetime1">
              <a:rPr lang="en-US" smtClean="0"/>
              <a:t>6/6/2024</a:t>
            </a:fld>
            <a:endParaRPr lang="en-US"/>
          </a:p>
        </p:txBody>
      </p:sp>
      <p:sp>
        <p:nvSpPr>
          <p:cNvPr id="5" name="Footer Placeholder 4">
            <a:extLst>
              <a:ext uri="{FF2B5EF4-FFF2-40B4-BE49-F238E27FC236}">
                <a16:creationId xmlns:a16="http://schemas.microsoft.com/office/drawing/2014/main" id="{DFD3E41B-5941-F0F1-DBC3-63A6CC150B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BC977F9-69AE-DFD6-4272-C8B1E1A53B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06B5B2-58D7-4A2E-ACF6-E9765C5AA68F}" type="slidenum">
              <a:rPr lang="en-US" smtClean="0"/>
              <a:t>‹#›</a:t>
            </a:fld>
            <a:endParaRPr lang="en-US"/>
          </a:p>
        </p:txBody>
      </p:sp>
    </p:spTree>
    <p:extLst>
      <p:ext uri="{BB962C8B-B14F-4D97-AF65-F5344CB8AC3E}">
        <p14:creationId xmlns:p14="http://schemas.microsoft.com/office/powerpoint/2010/main" val="26849289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7" Type="http://schemas.microsoft.com/office/2007/relationships/hdphoto" Target="../media/hdphoto3.wdp"/><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2.png"/><Relationship Id="rId5" Type="http://schemas.microsoft.com/office/2007/relationships/hdphoto" Target="../media/hdphoto4.wdp"/><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4.png"/><Relationship Id="rId7"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2.pn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19278-A520-6281-3BD7-CC461301C5F5}"/>
              </a:ext>
            </a:extLst>
          </p:cNvPr>
          <p:cNvSpPr>
            <a:spLocks noGrp="1"/>
          </p:cNvSpPr>
          <p:nvPr>
            <p:ph type="title"/>
          </p:nvPr>
        </p:nvSpPr>
        <p:spPr>
          <a:xfrm>
            <a:off x="5754031" y="1822218"/>
            <a:ext cx="6274418" cy="1606782"/>
          </a:xfrm>
        </p:spPr>
        <p:txBody>
          <a:bodyPr>
            <a:normAutofit/>
          </a:bodyPr>
          <a:lstStyle/>
          <a:p>
            <a:r>
              <a:rPr lang="en-US" b="1" dirty="0">
                <a:solidFill>
                  <a:schemeClr val="bg1"/>
                </a:solidFill>
              </a:rPr>
              <a:t>Manual Material Handling</a:t>
            </a:r>
          </a:p>
        </p:txBody>
      </p:sp>
      <p:sp>
        <p:nvSpPr>
          <p:cNvPr id="5" name="TextBox 4">
            <a:extLst>
              <a:ext uri="{FF2B5EF4-FFF2-40B4-BE49-F238E27FC236}">
                <a16:creationId xmlns:a16="http://schemas.microsoft.com/office/drawing/2014/main" id="{DEDC1396-3C33-0A28-0DF2-F73609EB3EBD}"/>
              </a:ext>
            </a:extLst>
          </p:cNvPr>
          <p:cNvSpPr txBox="1"/>
          <p:nvPr/>
        </p:nvSpPr>
        <p:spPr>
          <a:xfrm>
            <a:off x="5828372" y="527825"/>
            <a:ext cx="5473390" cy="830997"/>
          </a:xfrm>
          <a:prstGeom prst="rect">
            <a:avLst/>
          </a:prstGeom>
          <a:noFill/>
        </p:spPr>
        <p:txBody>
          <a:bodyPr wrap="square" rtlCol="0">
            <a:spAutoFit/>
          </a:bodyPr>
          <a:lstStyle/>
          <a:p>
            <a:r>
              <a:rPr lang="en-US" sz="2400" dirty="0">
                <a:solidFill>
                  <a:schemeClr val="bg1"/>
                </a:solidFill>
              </a:rPr>
              <a:t>OSHA ELECTRICAL TRANSMISSION &amp; DISTRIBUTION PARTNERSHIP</a:t>
            </a:r>
          </a:p>
        </p:txBody>
      </p:sp>
      <p:sp>
        <p:nvSpPr>
          <p:cNvPr id="6" name="TextBox 5">
            <a:extLst>
              <a:ext uri="{FF2B5EF4-FFF2-40B4-BE49-F238E27FC236}">
                <a16:creationId xmlns:a16="http://schemas.microsoft.com/office/drawing/2014/main" id="{A0DE301E-B271-7DD3-21D0-2374CCA08B92}"/>
              </a:ext>
            </a:extLst>
          </p:cNvPr>
          <p:cNvSpPr txBox="1"/>
          <p:nvPr/>
        </p:nvSpPr>
        <p:spPr>
          <a:xfrm>
            <a:off x="5754031" y="4445620"/>
            <a:ext cx="3218984" cy="461665"/>
          </a:xfrm>
          <a:prstGeom prst="rect">
            <a:avLst/>
          </a:prstGeom>
          <a:noFill/>
        </p:spPr>
        <p:txBody>
          <a:bodyPr wrap="square" rtlCol="0">
            <a:spAutoFit/>
          </a:bodyPr>
          <a:lstStyle/>
          <a:p>
            <a:r>
              <a:rPr lang="en-US" sz="2400" dirty="0">
                <a:solidFill>
                  <a:schemeClr val="bg1"/>
                </a:solidFill>
              </a:rPr>
              <a:t>3</a:t>
            </a:r>
            <a:r>
              <a:rPr lang="en-US" sz="2400" baseline="30000" dirty="0">
                <a:solidFill>
                  <a:schemeClr val="bg1"/>
                </a:solidFill>
              </a:rPr>
              <a:t>RD</a:t>
            </a:r>
            <a:r>
              <a:rPr lang="en-US" sz="2400" dirty="0">
                <a:solidFill>
                  <a:schemeClr val="bg1"/>
                </a:solidFill>
              </a:rPr>
              <a:t> QUARTER 2024</a:t>
            </a:r>
          </a:p>
        </p:txBody>
      </p:sp>
      <p:sp>
        <p:nvSpPr>
          <p:cNvPr id="7" name="Slide Number Placeholder 6">
            <a:extLst>
              <a:ext uri="{FF2B5EF4-FFF2-40B4-BE49-F238E27FC236}">
                <a16:creationId xmlns:a16="http://schemas.microsoft.com/office/drawing/2014/main" id="{11028899-CF1F-1969-92E1-5918128E3B21}"/>
              </a:ext>
            </a:extLst>
          </p:cNvPr>
          <p:cNvSpPr>
            <a:spLocks noGrp="1"/>
          </p:cNvSpPr>
          <p:nvPr>
            <p:ph type="sldNum" sz="quarter" idx="12"/>
          </p:nvPr>
        </p:nvSpPr>
        <p:spPr/>
        <p:txBody>
          <a:bodyPr/>
          <a:lstStyle/>
          <a:p>
            <a:fld id="{AF06B5B2-58D7-4A2E-ACF6-E9765C5AA68F}" type="slidenum">
              <a:rPr lang="en-US" smtClean="0"/>
              <a:t>1</a:t>
            </a:fld>
            <a:endParaRPr lang="en-US"/>
          </a:p>
        </p:txBody>
      </p:sp>
      <p:pic>
        <p:nvPicPr>
          <p:cNvPr id="4" name="Picture 3" descr="A group of men in safety vests working on a construction site&#10;&#10;Description automatically generated">
            <a:extLst>
              <a:ext uri="{FF2B5EF4-FFF2-40B4-BE49-F238E27FC236}">
                <a16:creationId xmlns:a16="http://schemas.microsoft.com/office/drawing/2014/main" id="{88B19586-EF93-6BE5-5147-FC91EDBD19C5}"/>
              </a:ext>
            </a:extLst>
          </p:cNvPr>
          <p:cNvPicPr>
            <a:picLocks noChangeAspect="1"/>
          </p:cNvPicPr>
          <p:nvPr/>
        </p:nvPicPr>
        <p:blipFill rotWithShape="1">
          <a:blip r:embed="rId4" cstate="email">
            <a:duotone>
              <a:prstClr val="black"/>
              <a:srgbClr val="D9C3A5">
                <a:tint val="50000"/>
                <a:satMod val="180000"/>
              </a:srgbClr>
            </a:duotone>
            <a:alphaModFix amt="7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182"/>
          <a:stretch/>
        </p:blipFill>
        <p:spPr>
          <a:xfrm>
            <a:off x="208105" y="-88288"/>
            <a:ext cx="5271989" cy="6615211"/>
          </a:xfrm>
          <a:prstGeom prst="rect">
            <a:avLst/>
          </a:prstGeom>
        </p:spPr>
      </p:pic>
    </p:spTree>
    <p:extLst>
      <p:ext uri="{BB962C8B-B14F-4D97-AF65-F5344CB8AC3E}">
        <p14:creationId xmlns:p14="http://schemas.microsoft.com/office/powerpoint/2010/main" val="32483380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2AC999-4F59-5B1F-07B8-A23C7D16B96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8446BD6-99A1-8227-C9FC-D5E0D1B30A03}"/>
              </a:ext>
            </a:extLst>
          </p:cNvPr>
          <p:cNvPicPr>
            <a:picLocks noChangeAspect="1"/>
          </p:cNvPicPr>
          <p:nvPr/>
        </p:nvPicPr>
        <p:blipFill rotWithShape="1">
          <a:blip r:embed="rId4" cstate="email">
            <a:grayscl/>
            <a:alphaModFix amt="28000"/>
            <a:extLst>
              <a:ext uri="{28A0092B-C50C-407E-A947-70E740481C1C}">
                <a14:useLocalDpi xmlns:a14="http://schemas.microsoft.com/office/drawing/2010/main"/>
              </a:ext>
            </a:extLst>
          </a:blip>
          <a:srcRect/>
          <a:stretch/>
        </p:blipFill>
        <p:spPr>
          <a:xfrm>
            <a:off x="20" y="9"/>
            <a:ext cx="12191980" cy="6658419"/>
          </a:xfrm>
          <a:prstGeom prst="rect">
            <a:avLst/>
          </a:prstGeom>
          <a:ln>
            <a:noFill/>
          </a:ln>
        </p:spPr>
      </p:pic>
      <p:sp>
        <p:nvSpPr>
          <p:cNvPr id="2" name="Title 1">
            <a:extLst>
              <a:ext uri="{FF2B5EF4-FFF2-40B4-BE49-F238E27FC236}">
                <a16:creationId xmlns:a16="http://schemas.microsoft.com/office/drawing/2014/main" id="{C4168E57-9319-CF49-ECD0-A69523CAF33A}"/>
              </a:ext>
            </a:extLst>
          </p:cNvPr>
          <p:cNvSpPr>
            <a:spLocks noGrp="1"/>
          </p:cNvSpPr>
          <p:nvPr>
            <p:ph type="title"/>
          </p:nvPr>
        </p:nvSpPr>
        <p:spPr>
          <a:xfrm>
            <a:off x="931985" y="2745555"/>
            <a:ext cx="4751124" cy="1879600"/>
          </a:xfrm>
        </p:spPr>
        <p:txBody>
          <a:bodyPr>
            <a:noAutofit/>
          </a:bodyPr>
          <a:lstStyle/>
          <a:p>
            <a:r>
              <a:rPr lang="en-US" sz="4000" b="1" dirty="0">
                <a:latin typeface="+mn-lt"/>
              </a:rPr>
              <a:t>WHEN SHOULD YOU </a:t>
            </a:r>
            <a:r>
              <a:rPr lang="en-US" sz="4000" b="1">
                <a:latin typeface="+mn-lt"/>
              </a:rPr>
              <a:t>REPORT MSD </a:t>
            </a:r>
            <a:r>
              <a:rPr lang="en-US" sz="4000" b="1" dirty="0">
                <a:latin typeface="+mn-lt"/>
              </a:rPr>
              <a:t>SYMPTOMS?</a:t>
            </a:r>
          </a:p>
        </p:txBody>
      </p:sp>
      <p:sp>
        <p:nvSpPr>
          <p:cNvPr id="3" name="Content Placeholder 2">
            <a:extLst>
              <a:ext uri="{FF2B5EF4-FFF2-40B4-BE49-F238E27FC236}">
                <a16:creationId xmlns:a16="http://schemas.microsoft.com/office/drawing/2014/main" id="{A9027C25-66C6-F848-B96C-BE6853FF3666}"/>
              </a:ext>
            </a:extLst>
          </p:cNvPr>
          <p:cNvSpPr>
            <a:spLocks noGrp="1"/>
          </p:cNvSpPr>
          <p:nvPr>
            <p:ph idx="1"/>
          </p:nvPr>
        </p:nvSpPr>
        <p:spPr>
          <a:xfrm>
            <a:off x="230828" y="6593841"/>
            <a:ext cx="6153439" cy="474050"/>
          </a:xfrm>
        </p:spPr>
        <p:txBody>
          <a:bodyPr>
            <a:normAutofit/>
          </a:bodyPr>
          <a:lstStyle/>
          <a:p>
            <a:pPr marL="0" indent="0">
              <a:buNone/>
            </a:pPr>
            <a:r>
              <a:rPr lang="en-US" sz="1400" dirty="0">
                <a:solidFill>
                  <a:schemeClr val="accent4">
                    <a:lumMod val="20000"/>
                    <a:lumOff val="80000"/>
                  </a:schemeClr>
                </a:solidFill>
              </a:rPr>
              <a:t>Q3 2024 – MANUAL MATERIAL HANDLING – BEST PRACTICES</a:t>
            </a:r>
          </a:p>
        </p:txBody>
      </p:sp>
      <p:sp>
        <p:nvSpPr>
          <p:cNvPr id="4" name="Content Placeholder 2">
            <a:extLst>
              <a:ext uri="{FF2B5EF4-FFF2-40B4-BE49-F238E27FC236}">
                <a16:creationId xmlns:a16="http://schemas.microsoft.com/office/drawing/2014/main" id="{A11876F7-FB63-534F-6CB6-2B800E305724}"/>
              </a:ext>
            </a:extLst>
          </p:cNvPr>
          <p:cNvSpPr txBox="1">
            <a:spLocks/>
          </p:cNvSpPr>
          <p:nvPr/>
        </p:nvSpPr>
        <p:spPr>
          <a:xfrm>
            <a:off x="6244188" y="6606050"/>
            <a:ext cx="5397190" cy="28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D4DBA69E-1C7B-13BA-F407-0225FC822D7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42063D6-6F64-8DEF-7368-ED0EB32ADBAF}"/>
              </a:ext>
            </a:extLst>
          </p:cNvPr>
          <p:cNvSpPr txBox="1"/>
          <p:nvPr/>
        </p:nvSpPr>
        <p:spPr>
          <a:xfrm>
            <a:off x="5887598" y="1730974"/>
            <a:ext cx="5787056" cy="3908762"/>
          </a:xfrm>
          <a:prstGeom prst="rect">
            <a:avLst/>
          </a:prstGeom>
          <a:noFill/>
        </p:spPr>
        <p:txBody>
          <a:bodyPr wrap="square" rtlCol="0">
            <a:spAutoFit/>
          </a:bodyPr>
          <a:lstStyle/>
          <a:p>
            <a:pPr marL="1028700" lvl="1" indent="-571500">
              <a:spcAft>
                <a:spcPct val="25000"/>
              </a:spcAft>
              <a:buFont typeface="+mj-lt"/>
              <a:buAutoNum type="arabicPeriod"/>
            </a:pPr>
            <a:r>
              <a:rPr lang="en-US" altLang="en-US" sz="3200" dirty="0">
                <a:solidFill>
                  <a:schemeClr val="tx1"/>
                </a:solidFill>
                <a:latin typeface="+mn-lt"/>
                <a:cs typeface="+mn-cs"/>
              </a:rPr>
              <a:t>Pain is severe</a:t>
            </a:r>
          </a:p>
          <a:p>
            <a:pPr marL="1028700" lvl="1" indent="-571500">
              <a:spcAft>
                <a:spcPct val="25000"/>
              </a:spcAft>
              <a:buFont typeface="+mj-lt"/>
              <a:buAutoNum type="arabicPeriod"/>
            </a:pPr>
            <a:r>
              <a:rPr lang="en-US" altLang="en-US" sz="3200" dirty="0">
                <a:solidFill>
                  <a:schemeClr val="accent1">
                    <a:lumMod val="75000"/>
                  </a:schemeClr>
                </a:solidFill>
                <a:latin typeface="+mn-lt"/>
                <a:cs typeface="+mn-cs"/>
              </a:rPr>
              <a:t>Pain becomes worse over time</a:t>
            </a:r>
          </a:p>
          <a:p>
            <a:pPr marL="1028700" lvl="1" indent="-571500">
              <a:spcAft>
                <a:spcPct val="25000"/>
              </a:spcAft>
              <a:buFont typeface="+mj-lt"/>
              <a:buAutoNum type="arabicPeriod"/>
            </a:pPr>
            <a:r>
              <a:rPr lang="en-US" altLang="en-US" sz="3200" dirty="0">
                <a:solidFill>
                  <a:schemeClr val="tx1"/>
                </a:solidFill>
                <a:latin typeface="+mn-lt"/>
                <a:cs typeface="+mn-cs"/>
              </a:rPr>
              <a:t>Symptoms include numbness or tingling</a:t>
            </a:r>
          </a:p>
          <a:p>
            <a:pPr marL="1028700" lvl="1" indent="-571500">
              <a:buFont typeface="+mj-lt"/>
              <a:buAutoNum type="arabicPeriod"/>
            </a:pPr>
            <a:r>
              <a:rPr lang="en-US" altLang="en-US" sz="3200" dirty="0">
                <a:solidFill>
                  <a:schemeClr val="accent1">
                    <a:lumMod val="75000"/>
                  </a:schemeClr>
                </a:solidFill>
                <a:latin typeface="+mn-lt"/>
                <a:cs typeface="+mn-cs"/>
              </a:rPr>
              <a:t>Discomfort keeps you awake at night</a:t>
            </a:r>
            <a:endParaRPr kumimoji="0" lang="en-US" sz="2800" b="0" i="0" u="none" strike="noStrike" kern="1200" cap="none" spc="0" normalizeH="0" baseline="0" noProof="0" dirty="0">
              <a:ln>
                <a:noFill/>
              </a:ln>
              <a:solidFill>
                <a:schemeClr val="accent1">
                  <a:lumMod val="75000"/>
                </a:schemeClr>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75C04058-FE99-B975-55C4-4C34DB24F2EF}"/>
              </a:ext>
            </a:extLst>
          </p:cNvPr>
          <p:cNvGrpSpPr>
            <a:grpSpLocks/>
          </p:cNvGrpSpPr>
          <p:nvPr/>
        </p:nvGrpSpPr>
        <p:grpSpPr>
          <a:xfrm>
            <a:off x="-7912" y="140223"/>
            <a:ext cx="7039896" cy="786342"/>
            <a:chOff x="4698320" y="490670"/>
            <a:chExt cx="7555011" cy="786342"/>
          </a:xfrm>
        </p:grpSpPr>
        <p:sp>
          <p:nvSpPr>
            <p:cNvPr id="12" name="Rectangle 11">
              <a:extLst>
                <a:ext uri="{FF2B5EF4-FFF2-40B4-BE49-F238E27FC236}">
                  <a16:creationId xmlns:a16="http://schemas.microsoft.com/office/drawing/2014/main" id="{993F5223-1F05-3C5A-9B94-3439A8BECD17}"/>
                </a:ext>
              </a:extLst>
            </p:cNvPr>
            <p:cNvSpPr>
              <a:spLocks/>
            </p:cNvSpPr>
            <p:nvPr/>
          </p:nvSpPr>
          <p:spPr>
            <a:xfrm>
              <a:off x="4698320" y="594745"/>
              <a:ext cx="7555011"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3EAA004C-6C66-8FF0-6137-B41AF25241F3}"/>
                </a:ext>
              </a:extLst>
            </p:cNvPr>
            <p:cNvSpPr>
              <a:spLocks/>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itle 1">
            <a:extLst>
              <a:ext uri="{FF2B5EF4-FFF2-40B4-BE49-F238E27FC236}">
                <a16:creationId xmlns:a16="http://schemas.microsoft.com/office/drawing/2014/main" id="{A0927F3E-EBBF-5F33-B365-A8DA34324F37}"/>
              </a:ext>
            </a:extLst>
          </p:cNvPr>
          <p:cNvSpPr txBox="1">
            <a:spLocks/>
          </p:cNvSpPr>
          <p:nvPr/>
        </p:nvSpPr>
        <p:spPr>
          <a:xfrm>
            <a:off x="361874" y="297688"/>
            <a:ext cx="6304397" cy="57548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alibri" panose="020F0502020204030204"/>
                <a:ea typeface="+mj-ea"/>
                <a:cs typeface="+mj-cs"/>
              </a:rPr>
              <a:t>Injury Causes #1: Overexertion</a:t>
            </a:r>
            <a:endParaRPr kumimoji="0" lang="en-US" sz="2800" b="0" i="0" u="none" strike="noStrike" kern="1200" cap="none" spc="0" normalizeH="0" baseline="0" noProof="0" dirty="0">
              <a:ln>
                <a:noFill/>
              </a:ln>
              <a:solidFill>
                <a:prstClr val="white"/>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3141065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CF6DDE-FDFD-076C-CFCF-FE173C6F9AA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93AC5E-9EC2-C135-C1DD-590BECE5B99C}"/>
              </a:ext>
            </a:extLst>
          </p:cNvPr>
          <p:cNvSpPr>
            <a:spLocks noGrp="1"/>
          </p:cNvSpPr>
          <p:nvPr>
            <p:ph idx="1"/>
          </p:nvPr>
        </p:nvSpPr>
        <p:spPr>
          <a:xfrm>
            <a:off x="8611886" y="2018981"/>
            <a:ext cx="3022552" cy="504167"/>
          </a:xfrm>
        </p:spPr>
        <p:txBody>
          <a:bodyPr>
            <a:normAutofit/>
          </a:bodyPr>
          <a:lstStyle/>
          <a:p>
            <a:pPr marL="0" indent="0" algn="ctr">
              <a:buNone/>
            </a:pPr>
            <a:r>
              <a:rPr lang="en-US" b="1" i="1" dirty="0"/>
              <a:t>DROPPED OBJECTS</a:t>
            </a:r>
          </a:p>
        </p:txBody>
      </p:sp>
      <p:sp>
        <p:nvSpPr>
          <p:cNvPr id="7" name="Content Placeholder 2">
            <a:extLst>
              <a:ext uri="{FF2B5EF4-FFF2-40B4-BE49-F238E27FC236}">
                <a16:creationId xmlns:a16="http://schemas.microsoft.com/office/drawing/2014/main" id="{860B83DD-39A3-3D3A-FC20-FB0D9F02657F}"/>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rPr>
              <a:t>Q3 2024 – MANUAL MATERIAL HANDLING</a:t>
            </a:r>
            <a:endPar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F2E03138-92A2-D907-20AC-681305274479}"/>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0BB64837-21A1-37AB-A074-13F20EC7E081}"/>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57B81762-C217-E310-8825-1180BD72CC43}"/>
              </a:ext>
            </a:extLst>
          </p:cNvPr>
          <p:cNvGrpSpPr>
            <a:grpSpLocks/>
          </p:cNvGrpSpPr>
          <p:nvPr/>
        </p:nvGrpSpPr>
        <p:grpSpPr>
          <a:xfrm>
            <a:off x="6573520" y="163604"/>
            <a:ext cx="5618480" cy="1112661"/>
            <a:chOff x="6223742" y="490670"/>
            <a:chExt cx="6029589" cy="786342"/>
          </a:xfrm>
        </p:grpSpPr>
        <p:sp>
          <p:nvSpPr>
            <p:cNvPr id="10" name="Rectangle 9">
              <a:extLst>
                <a:ext uri="{FF2B5EF4-FFF2-40B4-BE49-F238E27FC236}">
                  <a16:creationId xmlns:a16="http://schemas.microsoft.com/office/drawing/2014/main" id="{B65AC99E-0CB4-F169-A178-92E825F44F8A}"/>
                </a:ext>
              </a:extLst>
            </p:cNvPr>
            <p:cNvSpPr>
              <a:spLocks/>
            </p:cNvSpPr>
            <p:nvPr/>
          </p:nvSpPr>
          <p:spPr>
            <a:xfrm>
              <a:off x="6223742" y="594745"/>
              <a:ext cx="6029589"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4236FE84-7F5B-41B2-E9F3-929D0414D0B2}"/>
                </a:ext>
              </a:extLst>
            </p:cNvPr>
            <p:cNvSpPr>
              <a:spLocks/>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56467598-B389-5699-37BC-D31AECD130BE}"/>
              </a:ext>
            </a:extLst>
          </p:cNvPr>
          <p:cNvSpPr>
            <a:spLocks noGrp="1"/>
          </p:cNvSpPr>
          <p:nvPr>
            <p:ph type="title"/>
          </p:nvPr>
        </p:nvSpPr>
        <p:spPr>
          <a:xfrm>
            <a:off x="6888479" y="358011"/>
            <a:ext cx="5345469" cy="882686"/>
          </a:xfrm>
        </p:spPr>
        <p:txBody>
          <a:bodyPr>
            <a:noAutofit/>
          </a:bodyPr>
          <a:lstStyle/>
          <a:p>
            <a:r>
              <a:rPr lang="en-US" sz="3200" dirty="0">
                <a:solidFill>
                  <a:schemeClr val="bg1"/>
                </a:solidFill>
                <a:latin typeface="+mn-lt"/>
              </a:rPr>
              <a:t>Injury/Incident Causes #2: Struck-By</a:t>
            </a:r>
          </a:p>
        </p:txBody>
      </p:sp>
      <p:sp>
        <p:nvSpPr>
          <p:cNvPr id="4" name="Content Placeholder 2">
            <a:extLst>
              <a:ext uri="{FF2B5EF4-FFF2-40B4-BE49-F238E27FC236}">
                <a16:creationId xmlns:a16="http://schemas.microsoft.com/office/drawing/2014/main" id="{E8B524C6-353D-022F-E460-A1D6B6BD5F31}"/>
              </a:ext>
            </a:extLst>
          </p:cNvPr>
          <p:cNvSpPr txBox="1">
            <a:spLocks/>
          </p:cNvSpPr>
          <p:nvPr/>
        </p:nvSpPr>
        <p:spPr>
          <a:xfrm>
            <a:off x="238414" y="1815898"/>
            <a:ext cx="3643375" cy="910332"/>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i="1" dirty="0"/>
              <a:t>EQUIPMENT HAZARDS WHILE MOVING MATERIAL</a:t>
            </a:r>
          </a:p>
        </p:txBody>
      </p:sp>
      <p:pic>
        <p:nvPicPr>
          <p:cNvPr id="12" name="Picture 11">
            <a:extLst>
              <a:ext uri="{FF2B5EF4-FFF2-40B4-BE49-F238E27FC236}">
                <a16:creationId xmlns:a16="http://schemas.microsoft.com/office/drawing/2014/main" id="{214B3277-7E3A-6EDB-7093-A3BB141D3A0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177301" y="2523148"/>
            <a:ext cx="3890176" cy="3623215"/>
          </a:xfrm>
          <a:prstGeom prst="rect">
            <a:avLst/>
          </a:prstGeom>
        </p:spPr>
      </p:pic>
      <p:sp>
        <p:nvSpPr>
          <p:cNvPr id="17" name="Content Placeholder 2">
            <a:extLst>
              <a:ext uri="{FF2B5EF4-FFF2-40B4-BE49-F238E27FC236}">
                <a16:creationId xmlns:a16="http://schemas.microsoft.com/office/drawing/2014/main" id="{8CA655A4-05CB-979A-28D4-8534CC8F691D}"/>
              </a:ext>
            </a:extLst>
          </p:cNvPr>
          <p:cNvSpPr txBox="1">
            <a:spLocks/>
          </p:cNvSpPr>
          <p:nvPr/>
        </p:nvSpPr>
        <p:spPr>
          <a:xfrm>
            <a:off x="631574" y="430321"/>
            <a:ext cx="5383343" cy="93536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solidFill>
                  <a:srgbClr val="C00000"/>
                </a:solidFill>
                <a:latin typeface="Arial Black" panose="020B0A04020102020204" pitchFamily="34" charset="0"/>
              </a:rPr>
              <a:t>COMMON OFFENDERS:</a:t>
            </a:r>
          </a:p>
          <a:p>
            <a:pPr marL="0" indent="0" algn="ctr">
              <a:buFont typeface="Arial" panose="020B0604020202020204" pitchFamily="34" charset="0"/>
              <a:buNone/>
            </a:pPr>
            <a:r>
              <a:rPr lang="en-US" dirty="0">
                <a:solidFill>
                  <a:srgbClr val="C00000"/>
                </a:solidFill>
              </a:rPr>
              <a:t>Struck-by while handling material</a:t>
            </a:r>
          </a:p>
        </p:txBody>
      </p:sp>
      <p:grpSp>
        <p:nvGrpSpPr>
          <p:cNvPr id="28" name="Group 27">
            <a:extLst>
              <a:ext uri="{FF2B5EF4-FFF2-40B4-BE49-F238E27FC236}">
                <a16:creationId xmlns:a16="http://schemas.microsoft.com/office/drawing/2014/main" id="{D2645E4E-F151-8F14-F40F-BB58853C7F8B}"/>
              </a:ext>
            </a:extLst>
          </p:cNvPr>
          <p:cNvGrpSpPr/>
          <p:nvPr/>
        </p:nvGrpSpPr>
        <p:grpSpPr>
          <a:xfrm>
            <a:off x="4234540" y="1659947"/>
            <a:ext cx="3643375" cy="4506736"/>
            <a:chOff x="1124516" y="1895394"/>
            <a:chExt cx="3643375" cy="4506736"/>
          </a:xfrm>
        </p:grpSpPr>
        <p:pic>
          <p:nvPicPr>
            <p:cNvPr id="22" name="Picture 21">
              <a:extLst>
                <a:ext uri="{FF2B5EF4-FFF2-40B4-BE49-F238E27FC236}">
                  <a16:creationId xmlns:a16="http://schemas.microsoft.com/office/drawing/2014/main" id="{6DBCD64D-1C5E-C9A9-175A-B36EB02BB0A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24516" y="2766298"/>
              <a:ext cx="3643375" cy="3635832"/>
            </a:xfrm>
            <a:prstGeom prst="rect">
              <a:avLst/>
            </a:prstGeom>
          </p:spPr>
        </p:pic>
        <p:sp>
          <p:nvSpPr>
            <p:cNvPr id="27" name="Content Placeholder 2">
              <a:extLst>
                <a:ext uri="{FF2B5EF4-FFF2-40B4-BE49-F238E27FC236}">
                  <a16:creationId xmlns:a16="http://schemas.microsoft.com/office/drawing/2014/main" id="{19BE3614-7879-8490-9429-986895A3805B}"/>
                </a:ext>
              </a:extLst>
            </p:cNvPr>
            <p:cNvSpPr txBox="1">
              <a:spLocks/>
            </p:cNvSpPr>
            <p:nvPr/>
          </p:nvSpPr>
          <p:spPr>
            <a:xfrm>
              <a:off x="1124516" y="1895394"/>
              <a:ext cx="3643375" cy="91033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i="1" dirty="0"/>
                <a:t>MATERIAL NEAR </a:t>
              </a:r>
            </a:p>
            <a:p>
              <a:pPr marL="0" indent="0" algn="ctr">
                <a:buFont typeface="Arial" panose="020B0604020202020204" pitchFamily="34" charset="0"/>
                <a:buNone/>
              </a:pPr>
              <a:r>
                <a:rPr lang="en-US" b="1" i="1" dirty="0"/>
                <a:t>UNPROTECTED EDGES</a:t>
              </a:r>
            </a:p>
          </p:txBody>
        </p:sp>
      </p:grpSp>
      <p:pic>
        <p:nvPicPr>
          <p:cNvPr id="32" name="Picture 31">
            <a:extLst>
              <a:ext uri="{FF2B5EF4-FFF2-40B4-BE49-F238E27FC236}">
                <a16:creationId xmlns:a16="http://schemas.microsoft.com/office/drawing/2014/main" id="{962384D2-825D-26B9-1FDE-BE1ED5380A6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12523" y="2510531"/>
            <a:ext cx="3495521" cy="3670856"/>
          </a:xfrm>
          <a:prstGeom prst="rect">
            <a:avLst/>
          </a:prstGeom>
        </p:spPr>
      </p:pic>
    </p:spTree>
    <p:extLst>
      <p:ext uri="{BB962C8B-B14F-4D97-AF65-F5344CB8AC3E}">
        <p14:creationId xmlns:p14="http://schemas.microsoft.com/office/powerpoint/2010/main" val="4163582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CF6DDE-FDFD-076C-CFCF-FE173C6F9AAD}"/>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60B83DD-39A3-3D3A-FC20-FB0D9F02657F}"/>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rPr>
              <a:t>Q3 2024 – MANUAL MATERIAL HANDLING</a:t>
            </a:r>
            <a:endPar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F2E03138-92A2-D907-20AC-681305274479}"/>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0BB64837-21A1-37AB-A074-13F20EC7E081}"/>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57B81762-C217-E310-8825-1180BD72CC43}"/>
              </a:ext>
            </a:extLst>
          </p:cNvPr>
          <p:cNvGrpSpPr>
            <a:grpSpLocks/>
          </p:cNvGrpSpPr>
          <p:nvPr/>
        </p:nvGrpSpPr>
        <p:grpSpPr>
          <a:xfrm>
            <a:off x="4704080" y="128227"/>
            <a:ext cx="7487920" cy="786342"/>
            <a:chOff x="4217514" y="490670"/>
            <a:chExt cx="8035817" cy="786342"/>
          </a:xfrm>
        </p:grpSpPr>
        <p:sp>
          <p:nvSpPr>
            <p:cNvPr id="10" name="Rectangle 9">
              <a:extLst>
                <a:ext uri="{FF2B5EF4-FFF2-40B4-BE49-F238E27FC236}">
                  <a16:creationId xmlns:a16="http://schemas.microsoft.com/office/drawing/2014/main" id="{B65AC99E-0CB4-F169-A178-92E825F44F8A}"/>
                </a:ext>
              </a:extLst>
            </p:cNvPr>
            <p:cNvSpPr>
              <a:spLocks/>
            </p:cNvSpPr>
            <p:nvPr/>
          </p:nvSpPr>
          <p:spPr>
            <a:xfrm>
              <a:off x="4217514" y="594745"/>
              <a:ext cx="8035817"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4236FE84-7F5B-41B2-E9F3-929D0414D0B2}"/>
                </a:ext>
              </a:extLst>
            </p:cNvPr>
            <p:cNvSpPr>
              <a:spLocks/>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56467598-B389-5699-37BC-D31AECD130BE}"/>
              </a:ext>
            </a:extLst>
          </p:cNvPr>
          <p:cNvSpPr>
            <a:spLocks noGrp="1"/>
          </p:cNvSpPr>
          <p:nvPr>
            <p:ph type="title"/>
          </p:nvPr>
        </p:nvSpPr>
        <p:spPr>
          <a:xfrm>
            <a:off x="5210115" y="296913"/>
            <a:ext cx="8740874" cy="630016"/>
          </a:xfrm>
        </p:spPr>
        <p:txBody>
          <a:bodyPr>
            <a:noAutofit/>
          </a:bodyPr>
          <a:lstStyle/>
          <a:p>
            <a:r>
              <a:rPr lang="en-US" sz="2800" dirty="0">
                <a:solidFill>
                  <a:schemeClr val="bg1"/>
                </a:solidFill>
                <a:latin typeface="+mn-lt"/>
              </a:rPr>
              <a:t>Injury/incident Causes #2: Struck-By</a:t>
            </a:r>
          </a:p>
        </p:txBody>
      </p:sp>
      <p:sp>
        <p:nvSpPr>
          <p:cNvPr id="5" name="Content Placeholder 2">
            <a:extLst>
              <a:ext uri="{FF2B5EF4-FFF2-40B4-BE49-F238E27FC236}">
                <a16:creationId xmlns:a16="http://schemas.microsoft.com/office/drawing/2014/main" id="{2EEA516C-E695-31EB-B4F9-1E650EB101CA}"/>
              </a:ext>
            </a:extLst>
          </p:cNvPr>
          <p:cNvSpPr txBox="1">
            <a:spLocks/>
          </p:cNvSpPr>
          <p:nvPr/>
        </p:nvSpPr>
        <p:spPr>
          <a:xfrm>
            <a:off x="4984955" y="1449865"/>
            <a:ext cx="6686190" cy="478948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i="1" dirty="0">
                <a:solidFill>
                  <a:srgbClr val="000000"/>
                </a:solidFill>
                <a:latin typeface="Lato" panose="020F0502020204030203" pitchFamily="34" charset="0"/>
              </a:rPr>
              <a:t>DROP ZONE DANGERS:</a:t>
            </a:r>
          </a:p>
          <a:p>
            <a:endParaRPr lang="en-US" dirty="0">
              <a:solidFill>
                <a:srgbClr val="000000"/>
              </a:solidFill>
              <a:latin typeface="Lato" panose="020F0502020204030203" pitchFamily="34" charset="0"/>
            </a:endParaRPr>
          </a:p>
          <a:p>
            <a:r>
              <a:rPr lang="en-US" dirty="0">
                <a:solidFill>
                  <a:srgbClr val="000000"/>
                </a:solidFill>
                <a:latin typeface="Lato" panose="020F0502020204030203" pitchFamily="34" charset="0"/>
              </a:rPr>
              <a:t>Head/arm injuries from falling material (drop-zone, demo work, throwing out trash)</a:t>
            </a:r>
          </a:p>
          <a:p>
            <a:endParaRPr lang="en-US" dirty="0">
              <a:solidFill>
                <a:srgbClr val="000000"/>
              </a:solidFill>
              <a:latin typeface="Lato" panose="020F0502020204030203" pitchFamily="34" charset="0"/>
            </a:endParaRPr>
          </a:p>
          <a:p>
            <a:r>
              <a:rPr lang="en-US" dirty="0">
                <a:solidFill>
                  <a:srgbClr val="000000"/>
                </a:solidFill>
                <a:latin typeface="Lato" panose="020F0502020204030203" pitchFamily="34" charset="0"/>
              </a:rPr>
              <a:t>Foot injuries from dropped loads</a:t>
            </a:r>
          </a:p>
          <a:p>
            <a:endParaRPr lang="en-US" dirty="0">
              <a:solidFill>
                <a:srgbClr val="000000"/>
              </a:solidFill>
              <a:latin typeface="Lato" panose="020F0502020204030203" pitchFamily="34" charset="0"/>
            </a:endParaRPr>
          </a:p>
          <a:p>
            <a:r>
              <a:rPr lang="en-US" dirty="0">
                <a:solidFill>
                  <a:srgbClr val="000000"/>
                </a:solidFill>
                <a:latin typeface="Lato" panose="020F0502020204030203" pitchFamily="34" charset="0"/>
              </a:rPr>
              <a:t>Mechanical failures (broken sling or sudden load shifting)</a:t>
            </a:r>
          </a:p>
          <a:p>
            <a:endParaRPr lang="en-US" dirty="0">
              <a:solidFill>
                <a:srgbClr val="000000"/>
              </a:solidFill>
              <a:latin typeface="Lato" panose="020F0502020204030203" pitchFamily="34" charset="0"/>
            </a:endParaRPr>
          </a:p>
          <a:p>
            <a:r>
              <a:rPr lang="en-US" dirty="0">
                <a:solidFill>
                  <a:srgbClr val="000000"/>
                </a:solidFill>
                <a:latin typeface="Lato" panose="020F0502020204030203" pitchFamily="34" charset="0"/>
              </a:rPr>
              <a:t>Heavy winds or weather causing material to  move or slip</a:t>
            </a:r>
          </a:p>
        </p:txBody>
      </p:sp>
      <p:pic>
        <p:nvPicPr>
          <p:cNvPr id="21" name="Picture 20" descr="A black background with a black square&#10;&#10;Description automatically generated with medium confidence">
            <a:extLst>
              <a:ext uri="{FF2B5EF4-FFF2-40B4-BE49-F238E27FC236}">
                <a16:creationId xmlns:a16="http://schemas.microsoft.com/office/drawing/2014/main" id="{CD982B14-6B56-50B5-3B1E-2C3BC92B999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9779" y="0"/>
            <a:ext cx="4188771" cy="6239352"/>
          </a:xfrm>
          <a:prstGeom prst="rect">
            <a:avLst/>
          </a:prstGeom>
        </p:spPr>
      </p:pic>
      <p:pic>
        <p:nvPicPr>
          <p:cNvPr id="29" name="Picture 28" descr="A black background with a black square&#10;&#10;Description automatically generated with medium confidence">
            <a:extLst>
              <a:ext uri="{FF2B5EF4-FFF2-40B4-BE49-F238E27FC236}">
                <a16:creationId xmlns:a16="http://schemas.microsoft.com/office/drawing/2014/main" id="{D545C2D0-9265-FC69-7C21-55D47A79E338}"/>
              </a:ext>
            </a:extLst>
          </p:cNvPr>
          <p:cNvPicPr>
            <a:picLocks noChangeAspect="1"/>
          </p:cNvPicPr>
          <p:nvPr/>
        </p:nvPicPr>
        <p:blipFill rotWithShape="1">
          <a:blip r:embed="rId5" cstate="email">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17697687" flipH="1">
            <a:off x="2541068" y="769249"/>
            <a:ext cx="1168327" cy="1478760"/>
          </a:xfrm>
          <a:prstGeom prst="rect">
            <a:avLst/>
          </a:prstGeom>
        </p:spPr>
      </p:pic>
      <p:sp>
        <p:nvSpPr>
          <p:cNvPr id="30" name="Cylinder 29">
            <a:extLst>
              <a:ext uri="{FF2B5EF4-FFF2-40B4-BE49-F238E27FC236}">
                <a16:creationId xmlns:a16="http://schemas.microsoft.com/office/drawing/2014/main" id="{3168A43F-59CD-91DC-D7D9-BB56BB4BE338}"/>
              </a:ext>
            </a:extLst>
          </p:cNvPr>
          <p:cNvSpPr/>
          <p:nvPr/>
        </p:nvSpPr>
        <p:spPr>
          <a:xfrm>
            <a:off x="88491" y="3952568"/>
            <a:ext cx="3814916" cy="2403782"/>
          </a:xfrm>
          <a:prstGeom prst="can">
            <a:avLst>
              <a:gd name="adj" fmla="val 14110"/>
            </a:avLst>
          </a:prstGeom>
          <a:solidFill>
            <a:srgbClr val="FF0000">
              <a:alpha val="48000"/>
            </a:srgb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solidFill>
            </a:endParaRPr>
          </a:p>
          <a:p>
            <a:pPr algn="ctr"/>
            <a:endParaRPr lang="en-US" b="1" dirty="0">
              <a:solidFill>
                <a:schemeClr val="tx1"/>
              </a:solidFill>
            </a:endParaRPr>
          </a:p>
          <a:p>
            <a:pPr algn="ctr"/>
            <a:endParaRPr lang="en-US" b="1" dirty="0">
              <a:solidFill>
                <a:schemeClr val="tx1"/>
              </a:solidFill>
            </a:endParaRPr>
          </a:p>
          <a:p>
            <a:pPr algn="ctr"/>
            <a:r>
              <a:rPr lang="en-US" b="1" dirty="0">
                <a:solidFill>
                  <a:schemeClr val="tx1"/>
                </a:solidFill>
              </a:rPr>
              <a:t>DROP</a:t>
            </a:r>
          </a:p>
          <a:p>
            <a:pPr algn="ctr"/>
            <a:r>
              <a:rPr lang="en-US" b="1" dirty="0">
                <a:solidFill>
                  <a:schemeClr val="tx1"/>
                </a:solidFill>
              </a:rPr>
              <a:t>ZONE</a:t>
            </a:r>
          </a:p>
        </p:txBody>
      </p:sp>
      <p:pic>
        <p:nvPicPr>
          <p:cNvPr id="27" name="Picture 26" descr="A black background with a black square&#10;&#10;Description automatically generated with medium confidence">
            <a:extLst>
              <a:ext uri="{FF2B5EF4-FFF2-40B4-BE49-F238E27FC236}">
                <a16:creationId xmlns:a16="http://schemas.microsoft.com/office/drawing/2014/main" id="{711CC843-90D9-F870-1F84-96A193C53B27}"/>
              </a:ext>
            </a:extLst>
          </p:cNvPr>
          <p:cNvPicPr>
            <a:picLocks noChangeAspect="1"/>
          </p:cNvPicPr>
          <p:nvPr/>
        </p:nvPicPr>
        <p:blipFill>
          <a:blip r:embed="rId6" cstate="email">
            <a:duotone>
              <a:schemeClr val="accent1">
                <a:shade val="45000"/>
                <a:satMod val="135000"/>
              </a:schemeClr>
              <a:prstClr val="white"/>
            </a:duotone>
            <a:extLst>
              <a:ext uri="{BEBA8EAE-BF5A-486C-A8C5-ECC9F3942E4B}">
                <a14:imgProps xmlns:a14="http://schemas.microsoft.com/office/drawing/2010/main">
                  <a14:imgLayer r:embed="rId7">
                    <a14:imgEffect>
                      <a14:artisticPencilSketch/>
                    </a14:imgEffect>
                    <a14:imgEffect>
                      <a14:colorTemperature colorTemp="3212"/>
                    </a14:imgEffect>
                    <a14:imgEffect>
                      <a14:saturation sat="151000"/>
                    </a14:imgEffect>
                  </a14:imgLayer>
                </a14:imgProps>
              </a:ext>
              <a:ext uri="{28A0092B-C50C-407E-A947-70E740481C1C}">
                <a14:useLocalDpi xmlns:a14="http://schemas.microsoft.com/office/drawing/2010/main"/>
              </a:ext>
            </a:extLst>
          </a:blip>
          <a:stretch>
            <a:fillRect/>
          </a:stretch>
        </p:blipFill>
        <p:spPr>
          <a:xfrm>
            <a:off x="2398676" y="4442423"/>
            <a:ext cx="1748571" cy="1748571"/>
          </a:xfrm>
          <a:prstGeom prst="rect">
            <a:avLst/>
          </a:prstGeom>
          <a:noFill/>
        </p:spPr>
      </p:pic>
      <p:cxnSp>
        <p:nvCxnSpPr>
          <p:cNvPr id="36" name="Straight Connector 35">
            <a:extLst>
              <a:ext uri="{FF2B5EF4-FFF2-40B4-BE49-F238E27FC236}">
                <a16:creationId xmlns:a16="http://schemas.microsoft.com/office/drawing/2014/main" id="{E72DA4DE-A58D-296C-BBF7-823B6D4B0FA7}"/>
              </a:ext>
            </a:extLst>
          </p:cNvPr>
          <p:cNvCxnSpPr>
            <a:cxnSpLocks/>
          </p:cNvCxnSpPr>
          <p:nvPr/>
        </p:nvCxnSpPr>
        <p:spPr>
          <a:xfrm>
            <a:off x="3239941" y="3774440"/>
            <a:ext cx="0" cy="807196"/>
          </a:xfrm>
          <a:prstGeom prst="line">
            <a:avLst/>
          </a:prstGeom>
          <a:ln w="12700">
            <a:solidFill>
              <a:srgbClr val="0070C0"/>
            </a:solidFill>
            <a:tailEnd type="none" w="med" len="lg"/>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DF6F0B1-D078-37E7-371F-9B5F77ABDAEC}"/>
              </a:ext>
            </a:extLst>
          </p:cNvPr>
          <p:cNvCxnSpPr>
            <a:cxnSpLocks/>
          </p:cNvCxnSpPr>
          <p:nvPr/>
        </p:nvCxnSpPr>
        <p:spPr>
          <a:xfrm>
            <a:off x="3272961" y="3929380"/>
            <a:ext cx="0" cy="616839"/>
          </a:xfrm>
          <a:prstGeom prst="line">
            <a:avLst/>
          </a:prstGeom>
          <a:ln w="9525">
            <a:solidFill>
              <a:srgbClr val="0070C0"/>
            </a:solidFill>
            <a:tailEnd type="non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53292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CF6DDE-FDFD-076C-CFCF-FE173C6F9AAD}"/>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60B83DD-39A3-3D3A-FC20-FB0D9F02657F}"/>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rPr>
              <a:t>Q3 2024 – MANUAL MATERIAL HANDLING</a:t>
            </a:r>
            <a:endPar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F2E03138-92A2-D907-20AC-681305274479}"/>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0BB64837-21A1-37AB-A074-13F20EC7E081}"/>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57B81762-C217-E310-8825-1180BD72CC43}"/>
              </a:ext>
            </a:extLst>
          </p:cNvPr>
          <p:cNvGrpSpPr>
            <a:grpSpLocks/>
          </p:cNvGrpSpPr>
          <p:nvPr/>
        </p:nvGrpSpPr>
        <p:grpSpPr>
          <a:xfrm>
            <a:off x="6162906" y="128227"/>
            <a:ext cx="6029093" cy="786342"/>
            <a:chOff x="6912280" y="490670"/>
            <a:chExt cx="5341050" cy="786342"/>
          </a:xfrm>
        </p:grpSpPr>
        <p:sp>
          <p:nvSpPr>
            <p:cNvPr id="10" name="Rectangle 9">
              <a:extLst>
                <a:ext uri="{FF2B5EF4-FFF2-40B4-BE49-F238E27FC236}">
                  <a16:creationId xmlns:a16="http://schemas.microsoft.com/office/drawing/2014/main" id="{B65AC99E-0CB4-F169-A178-92E825F44F8A}"/>
                </a:ext>
              </a:extLst>
            </p:cNvPr>
            <p:cNvSpPr>
              <a:spLocks/>
            </p:cNvSpPr>
            <p:nvPr/>
          </p:nvSpPr>
          <p:spPr>
            <a:xfrm>
              <a:off x="6912280" y="594745"/>
              <a:ext cx="5341050"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4236FE84-7F5B-41B2-E9F3-929D0414D0B2}"/>
                </a:ext>
              </a:extLst>
            </p:cNvPr>
            <p:cNvSpPr>
              <a:spLocks/>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 name="Content Placeholder 2">
            <a:extLst>
              <a:ext uri="{FF2B5EF4-FFF2-40B4-BE49-F238E27FC236}">
                <a16:creationId xmlns:a16="http://schemas.microsoft.com/office/drawing/2014/main" id="{67BFEB72-3F81-A4C6-82EC-4CE40C54D544}"/>
              </a:ext>
            </a:extLst>
          </p:cNvPr>
          <p:cNvSpPr txBox="1">
            <a:spLocks/>
          </p:cNvSpPr>
          <p:nvPr/>
        </p:nvSpPr>
        <p:spPr>
          <a:xfrm>
            <a:off x="6418546" y="1567853"/>
            <a:ext cx="5508237" cy="448684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i="1" dirty="0">
                <a:solidFill>
                  <a:srgbClr val="000000"/>
                </a:solidFill>
                <a:latin typeface="Lato" panose="020F0502020204030203" pitchFamily="34" charset="0"/>
              </a:rPr>
              <a:t>HOW HEAVY IS “DEADLY”?</a:t>
            </a:r>
          </a:p>
          <a:p>
            <a:endParaRPr lang="en-US" dirty="0">
              <a:solidFill>
                <a:srgbClr val="000000"/>
              </a:solidFill>
              <a:latin typeface="Lato" panose="020F0502020204030203" pitchFamily="34" charset="0"/>
            </a:endParaRPr>
          </a:p>
          <a:p>
            <a:r>
              <a:rPr lang="en-US" dirty="0">
                <a:solidFill>
                  <a:srgbClr val="000000"/>
                </a:solidFill>
                <a:latin typeface="Lato" panose="020F0502020204030203" pitchFamily="34" charset="0"/>
              </a:rPr>
              <a:t>Just 1 pound from 6 feet can cause a serious injury.</a:t>
            </a:r>
          </a:p>
          <a:p>
            <a:endParaRPr lang="en-US" dirty="0">
              <a:solidFill>
                <a:srgbClr val="000000"/>
              </a:solidFill>
              <a:latin typeface="Lato" panose="020F0502020204030203" pitchFamily="34" charset="0"/>
            </a:endParaRPr>
          </a:p>
          <a:p>
            <a:r>
              <a:rPr lang="en-US" dirty="0">
                <a:solidFill>
                  <a:srgbClr val="000000"/>
                </a:solidFill>
                <a:latin typeface="Lato" panose="020F0502020204030203" pitchFamily="34" charset="0"/>
              </a:rPr>
              <a:t>5 pounds from just 10 feet can be Severe.</a:t>
            </a:r>
          </a:p>
          <a:p>
            <a:endParaRPr lang="en-US" dirty="0">
              <a:solidFill>
                <a:srgbClr val="000000"/>
              </a:solidFill>
              <a:latin typeface="Lato" panose="020F0502020204030203" pitchFamily="34" charset="0"/>
            </a:endParaRPr>
          </a:p>
          <a:p>
            <a:r>
              <a:rPr lang="en-US" dirty="0">
                <a:solidFill>
                  <a:srgbClr val="000000"/>
                </a:solidFill>
                <a:latin typeface="Lato" panose="020F0502020204030203" pitchFamily="34" charset="0"/>
              </a:rPr>
              <a:t>Just 10 pounds from 20 feet can be severe to DEADLY.</a:t>
            </a:r>
          </a:p>
          <a:p>
            <a:pPr marL="0" indent="0">
              <a:buNone/>
            </a:pPr>
            <a:endParaRPr lang="en-US" dirty="0">
              <a:solidFill>
                <a:srgbClr val="000000"/>
              </a:solidFill>
              <a:latin typeface="Lato" panose="020F0502020204030203" pitchFamily="34" charset="0"/>
            </a:endParaRPr>
          </a:p>
        </p:txBody>
      </p:sp>
      <p:pic>
        <p:nvPicPr>
          <p:cNvPr id="17" name="Picture 16">
            <a:extLst>
              <a:ext uri="{FF2B5EF4-FFF2-40B4-BE49-F238E27FC236}">
                <a16:creationId xmlns:a16="http://schemas.microsoft.com/office/drawing/2014/main" id="{0F1D8668-015E-FA82-86C4-42C8EA424FA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 y="17966"/>
            <a:ext cx="6029093" cy="6588084"/>
          </a:xfrm>
          <a:prstGeom prst="rect">
            <a:avLst/>
          </a:prstGeom>
        </p:spPr>
      </p:pic>
      <p:sp>
        <p:nvSpPr>
          <p:cNvPr id="20" name="Title 1">
            <a:extLst>
              <a:ext uri="{FF2B5EF4-FFF2-40B4-BE49-F238E27FC236}">
                <a16:creationId xmlns:a16="http://schemas.microsoft.com/office/drawing/2014/main" id="{1C1E0945-F2E1-68D7-F400-9FA1C7830C64}"/>
              </a:ext>
            </a:extLst>
          </p:cNvPr>
          <p:cNvSpPr txBox="1">
            <a:spLocks/>
          </p:cNvSpPr>
          <p:nvPr/>
        </p:nvSpPr>
        <p:spPr>
          <a:xfrm>
            <a:off x="6309360" y="349299"/>
            <a:ext cx="6113717" cy="51430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a:solidFill>
                  <a:schemeClr val="bg1"/>
                </a:solidFill>
                <a:latin typeface="+mn-lt"/>
              </a:rPr>
              <a:t>Injury/Incident Causes #2: Struck-By Material</a:t>
            </a:r>
          </a:p>
        </p:txBody>
      </p:sp>
    </p:spTree>
    <p:extLst>
      <p:ext uri="{BB962C8B-B14F-4D97-AF65-F5344CB8AC3E}">
        <p14:creationId xmlns:p14="http://schemas.microsoft.com/office/powerpoint/2010/main" val="2137188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CF6DDE-FDFD-076C-CFCF-FE173C6F9AAD}"/>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60B83DD-39A3-3D3A-FC20-FB0D9F02657F}"/>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rPr>
              <a:t>Q3 2024 – MANUAL MATERIAL HANDLING</a:t>
            </a:r>
            <a:endPar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F2E03138-92A2-D907-20AC-681305274479}"/>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0BB64837-21A1-37AB-A074-13F20EC7E081}"/>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57B81762-C217-E310-8825-1180BD72CC43}"/>
              </a:ext>
            </a:extLst>
          </p:cNvPr>
          <p:cNvGrpSpPr>
            <a:grpSpLocks/>
          </p:cNvGrpSpPr>
          <p:nvPr/>
        </p:nvGrpSpPr>
        <p:grpSpPr>
          <a:xfrm>
            <a:off x="0" y="62725"/>
            <a:ext cx="6360160" cy="1034795"/>
            <a:chOff x="4698320" y="473208"/>
            <a:chExt cx="6825538" cy="803804"/>
          </a:xfrm>
        </p:grpSpPr>
        <p:sp>
          <p:nvSpPr>
            <p:cNvPr id="10" name="Rectangle 9">
              <a:extLst>
                <a:ext uri="{FF2B5EF4-FFF2-40B4-BE49-F238E27FC236}">
                  <a16:creationId xmlns:a16="http://schemas.microsoft.com/office/drawing/2014/main" id="{B65AC99E-0CB4-F169-A178-92E825F44F8A}"/>
                </a:ext>
              </a:extLst>
            </p:cNvPr>
            <p:cNvSpPr>
              <a:spLocks/>
            </p:cNvSpPr>
            <p:nvPr/>
          </p:nvSpPr>
          <p:spPr>
            <a:xfrm>
              <a:off x="4698320" y="594745"/>
              <a:ext cx="6825538"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4236FE84-7F5B-41B2-E9F3-929D0414D0B2}"/>
                </a:ext>
              </a:extLst>
            </p:cNvPr>
            <p:cNvSpPr>
              <a:spLocks/>
            </p:cNvSpPr>
            <p:nvPr/>
          </p:nvSpPr>
          <p:spPr>
            <a:xfrm>
              <a:off x="7799351" y="473208"/>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56467598-B389-5699-37BC-D31AECD130BE}"/>
              </a:ext>
            </a:extLst>
          </p:cNvPr>
          <p:cNvSpPr>
            <a:spLocks noGrp="1"/>
          </p:cNvSpPr>
          <p:nvPr>
            <p:ph type="title"/>
          </p:nvPr>
        </p:nvSpPr>
        <p:spPr>
          <a:xfrm>
            <a:off x="504562" y="396944"/>
            <a:ext cx="6535333" cy="575486"/>
          </a:xfrm>
        </p:spPr>
        <p:txBody>
          <a:bodyPr>
            <a:noAutofit/>
          </a:bodyPr>
          <a:lstStyle/>
          <a:p>
            <a:r>
              <a:rPr lang="en-US" sz="2800" dirty="0">
                <a:solidFill>
                  <a:schemeClr val="bg1"/>
                </a:solidFill>
                <a:latin typeface="+mn-lt"/>
              </a:rPr>
              <a:t>Injury causes #3: </a:t>
            </a:r>
            <a:br>
              <a:rPr lang="en-US" sz="2800" dirty="0">
                <a:solidFill>
                  <a:schemeClr val="bg1"/>
                </a:solidFill>
                <a:latin typeface="+mn-lt"/>
              </a:rPr>
            </a:br>
            <a:r>
              <a:rPr lang="en-US" sz="2800" dirty="0">
                <a:solidFill>
                  <a:schemeClr val="bg1"/>
                </a:solidFill>
                <a:latin typeface="+mn-lt"/>
              </a:rPr>
              <a:t>Caught in or Caught-Between Material</a:t>
            </a:r>
          </a:p>
        </p:txBody>
      </p:sp>
      <p:sp>
        <p:nvSpPr>
          <p:cNvPr id="5" name="Content Placeholder 2">
            <a:extLst>
              <a:ext uri="{FF2B5EF4-FFF2-40B4-BE49-F238E27FC236}">
                <a16:creationId xmlns:a16="http://schemas.microsoft.com/office/drawing/2014/main" id="{A4733E80-742F-084B-9E77-2120D28591C8}"/>
              </a:ext>
            </a:extLst>
          </p:cNvPr>
          <p:cNvSpPr txBox="1">
            <a:spLocks/>
          </p:cNvSpPr>
          <p:nvPr/>
        </p:nvSpPr>
        <p:spPr>
          <a:xfrm>
            <a:off x="5869857" y="1449864"/>
            <a:ext cx="6076337" cy="50801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000000"/>
                </a:solidFill>
                <a:latin typeface="Lato" panose="020F0502020204030203" pitchFamily="34" charset="0"/>
              </a:rPr>
              <a:t>Trying to free jammed/stuck material with body parts in line-of-fire</a:t>
            </a:r>
          </a:p>
          <a:p>
            <a:endParaRPr lang="en-US" dirty="0">
              <a:solidFill>
                <a:srgbClr val="000000"/>
              </a:solidFill>
              <a:latin typeface="Lato" panose="020F0502020204030203" pitchFamily="34" charset="0"/>
            </a:endParaRPr>
          </a:p>
          <a:p>
            <a:r>
              <a:rPr lang="en-US" dirty="0">
                <a:solidFill>
                  <a:srgbClr val="000000"/>
                </a:solidFill>
                <a:latin typeface="Lato" panose="020F0502020204030203" pitchFamily="34" charset="0"/>
              </a:rPr>
              <a:t>Crushing injuries while placing or moving materials with heavy equipment (trucks, forklift, cranes)</a:t>
            </a:r>
          </a:p>
          <a:p>
            <a:endParaRPr lang="en-US" dirty="0">
              <a:solidFill>
                <a:srgbClr val="000000"/>
              </a:solidFill>
              <a:latin typeface="Lato" panose="020F0502020204030203" pitchFamily="34" charset="0"/>
            </a:endParaRPr>
          </a:p>
          <a:p>
            <a:r>
              <a:rPr lang="en-US" dirty="0">
                <a:solidFill>
                  <a:srgbClr val="000000"/>
                </a:solidFill>
                <a:latin typeface="Lato" panose="020F0502020204030203" pitchFamily="34" charset="0"/>
              </a:rPr>
              <a:t>Shifting material due to poor staging, unbalanced load, weather conditions, etc.</a:t>
            </a:r>
          </a:p>
        </p:txBody>
      </p:sp>
      <p:pic>
        <p:nvPicPr>
          <p:cNvPr id="15" name="Picture 14" descr="A person in a safety vest and white helmet carrying large logs&#10;&#10;Description automatically generated">
            <a:extLst>
              <a:ext uri="{FF2B5EF4-FFF2-40B4-BE49-F238E27FC236}">
                <a16:creationId xmlns:a16="http://schemas.microsoft.com/office/drawing/2014/main" id="{2E3B1FD8-2AE2-8991-E59F-1D8D74C576F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1476903"/>
            <a:ext cx="5486400" cy="4611329"/>
          </a:xfrm>
          <a:prstGeom prst="rect">
            <a:avLst/>
          </a:prstGeom>
        </p:spPr>
      </p:pic>
      <p:sp>
        <p:nvSpPr>
          <p:cNvPr id="16" name="Content Placeholder 2">
            <a:extLst>
              <a:ext uri="{FF2B5EF4-FFF2-40B4-BE49-F238E27FC236}">
                <a16:creationId xmlns:a16="http://schemas.microsoft.com/office/drawing/2014/main" id="{0C2A8913-23FE-C8C4-B073-576EFA0A0F52}"/>
              </a:ext>
            </a:extLst>
          </p:cNvPr>
          <p:cNvSpPr txBox="1">
            <a:spLocks/>
          </p:cNvSpPr>
          <p:nvPr/>
        </p:nvSpPr>
        <p:spPr>
          <a:xfrm>
            <a:off x="6360160" y="344719"/>
            <a:ext cx="5383343" cy="9353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solidFill>
                  <a:srgbClr val="C00000"/>
                </a:solidFill>
                <a:latin typeface="Arial Black" panose="020B0A04020102020204" pitchFamily="34" charset="0"/>
              </a:rPr>
              <a:t>COMMON OFFENDERS </a:t>
            </a:r>
            <a:r>
              <a:rPr lang="en-US" sz="2400" dirty="0">
                <a:solidFill>
                  <a:srgbClr val="C00000"/>
                </a:solidFill>
              </a:rPr>
              <a:t>(caught in/caught between)</a:t>
            </a:r>
            <a:r>
              <a:rPr lang="en-US" dirty="0">
                <a:solidFill>
                  <a:srgbClr val="C00000"/>
                </a:solidFill>
              </a:rPr>
              <a:t>:</a:t>
            </a:r>
          </a:p>
        </p:txBody>
      </p:sp>
    </p:spTree>
    <p:extLst>
      <p:ext uri="{BB962C8B-B14F-4D97-AF65-F5344CB8AC3E}">
        <p14:creationId xmlns:p14="http://schemas.microsoft.com/office/powerpoint/2010/main" val="1476002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CF6DDE-FDFD-076C-CFCF-FE173C6F9AAD}"/>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60B83DD-39A3-3D3A-FC20-FB0D9F02657F}"/>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rPr>
              <a:t>Q3 2024 – MANUAL MATERIAL HANDLING</a:t>
            </a:r>
            <a:endPar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F2E03138-92A2-D907-20AC-681305274479}"/>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0BB64837-21A1-37AB-A074-13F20EC7E081}"/>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57B81762-C217-E310-8825-1180BD72CC43}"/>
              </a:ext>
            </a:extLst>
          </p:cNvPr>
          <p:cNvGrpSpPr>
            <a:grpSpLocks/>
          </p:cNvGrpSpPr>
          <p:nvPr/>
        </p:nvGrpSpPr>
        <p:grpSpPr>
          <a:xfrm>
            <a:off x="0" y="62725"/>
            <a:ext cx="6360160" cy="1034795"/>
            <a:chOff x="4698320" y="473208"/>
            <a:chExt cx="6825538" cy="803804"/>
          </a:xfrm>
        </p:grpSpPr>
        <p:sp>
          <p:nvSpPr>
            <p:cNvPr id="10" name="Rectangle 9">
              <a:extLst>
                <a:ext uri="{FF2B5EF4-FFF2-40B4-BE49-F238E27FC236}">
                  <a16:creationId xmlns:a16="http://schemas.microsoft.com/office/drawing/2014/main" id="{B65AC99E-0CB4-F169-A178-92E825F44F8A}"/>
                </a:ext>
              </a:extLst>
            </p:cNvPr>
            <p:cNvSpPr>
              <a:spLocks/>
            </p:cNvSpPr>
            <p:nvPr/>
          </p:nvSpPr>
          <p:spPr>
            <a:xfrm>
              <a:off x="4698320" y="594745"/>
              <a:ext cx="6825538"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4236FE84-7F5B-41B2-E9F3-929D0414D0B2}"/>
                </a:ext>
              </a:extLst>
            </p:cNvPr>
            <p:cNvSpPr>
              <a:spLocks/>
            </p:cNvSpPr>
            <p:nvPr/>
          </p:nvSpPr>
          <p:spPr>
            <a:xfrm>
              <a:off x="7799351" y="473208"/>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56467598-B389-5699-37BC-D31AECD130BE}"/>
              </a:ext>
            </a:extLst>
          </p:cNvPr>
          <p:cNvSpPr>
            <a:spLocks noGrp="1"/>
          </p:cNvSpPr>
          <p:nvPr>
            <p:ph type="title"/>
          </p:nvPr>
        </p:nvSpPr>
        <p:spPr>
          <a:xfrm>
            <a:off x="504562" y="396944"/>
            <a:ext cx="6535333" cy="575486"/>
          </a:xfrm>
        </p:spPr>
        <p:txBody>
          <a:bodyPr>
            <a:noAutofit/>
          </a:bodyPr>
          <a:lstStyle/>
          <a:p>
            <a:r>
              <a:rPr lang="en-US" sz="2800" dirty="0">
                <a:solidFill>
                  <a:schemeClr val="bg1"/>
                </a:solidFill>
                <a:latin typeface="+mn-lt"/>
              </a:rPr>
              <a:t>Injury causes #3: </a:t>
            </a:r>
            <a:br>
              <a:rPr lang="en-US" sz="2800" dirty="0">
                <a:solidFill>
                  <a:schemeClr val="bg1"/>
                </a:solidFill>
                <a:latin typeface="+mn-lt"/>
              </a:rPr>
            </a:br>
            <a:r>
              <a:rPr lang="en-US" sz="2800" dirty="0">
                <a:solidFill>
                  <a:schemeClr val="bg1"/>
                </a:solidFill>
                <a:latin typeface="+mn-lt"/>
              </a:rPr>
              <a:t>Caught in or Caught-Between Material</a:t>
            </a:r>
          </a:p>
        </p:txBody>
      </p:sp>
      <p:sp>
        <p:nvSpPr>
          <p:cNvPr id="3" name="Text Placeholder 5">
            <a:extLst>
              <a:ext uri="{FF2B5EF4-FFF2-40B4-BE49-F238E27FC236}">
                <a16:creationId xmlns:a16="http://schemas.microsoft.com/office/drawing/2014/main" id="{B4064C08-D146-D262-51D0-E7F9710F8F29}"/>
              </a:ext>
            </a:extLst>
          </p:cNvPr>
          <p:cNvSpPr txBox="1">
            <a:spLocks/>
          </p:cNvSpPr>
          <p:nvPr/>
        </p:nvSpPr>
        <p:spPr>
          <a:xfrm>
            <a:off x="1032882" y="1429757"/>
            <a:ext cx="4986235" cy="19977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2400" dirty="0">
                <a:solidFill>
                  <a:prstClr val="black"/>
                </a:solidFill>
                <a:latin typeface="Calibri" panose="020F0502020204030204"/>
              </a:rPr>
              <a:t>Getting injured due to being caught in or between material/equipment doesn’t necessarily require a major equipment failure or operator error. </a:t>
            </a:r>
          </a:p>
        </p:txBody>
      </p:sp>
      <p:pic>
        <p:nvPicPr>
          <p:cNvPr id="17" name="Picture 16" descr="A person holding a forklift&#10;&#10;Description automatically generated">
            <a:extLst>
              <a:ext uri="{FF2B5EF4-FFF2-40B4-BE49-F238E27FC236}">
                <a16:creationId xmlns:a16="http://schemas.microsoft.com/office/drawing/2014/main" id="{75EE5E18-0026-5FA9-A815-6879AC4D6AF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57638" y="262126"/>
            <a:ext cx="4876800" cy="2743200"/>
          </a:xfrm>
          <a:prstGeom prst="rect">
            <a:avLst/>
          </a:prstGeom>
        </p:spPr>
      </p:pic>
      <p:pic>
        <p:nvPicPr>
          <p:cNvPr id="14" name="Picture 13">
            <a:extLst>
              <a:ext uri="{FF2B5EF4-FFF2-40B4-BE49-F238E27FC236}">
                <a16:creationId xmlns:a16="http://schemas.microsoft.com/office/drawing/2014/main" id="{0E996753-5B75-1CF6-8A27-539AF107772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32882" y="3017521"/>
            <a:ext cx="4550870" cy="3166046"/>
          </a:xfrm>
          <a:prstGeom prst="rect">
            <a:avLst/>
          </a:prstGeom>
        </p:spPr>
      </p:pic>
      <p:sp>
        <p:nvSpPr>
          <p:cNvPr id="19" name="TextBox 18">
            <a:extLst>
              <a:ext uri="{FF2B5EF4-FFF2-40B4-BE49-F238E27FC236}">
                <a16:creationId xmlns:a16="http://schemas.microsoft.com/office/drawing/2014/main" id="{6793847E-E612-7E87-79C9-B3EFCDC2FF1C}"/>
              </a:ext>
            </a:extLst>
          </p:cNvPr>
          <p:cNvSpPr txBox="1"/>
          <p:nvPr/>
        </p:nvSpPr>
        <p:spPr>
          <a:xfrm>
            <a:off x="6658425" y="3676108"/>
            <a:ext cx="5075225" cy="2677656"/>
          </a:xfrm>
          <a:prstGeom prst="rect">
            <a:avLst/>
          </a:prstGeom>
          <a:noFill/>
        </p:spPr>
        <p:txBody>
          <a:bodyPr wrap="square">
            <a:spAutoFit/>
          </a:bodyPr>
          <a:lstStyle/>
          <a:p>
            <a:pPr marL="0" indent="0">
              <a:buNone/>
            </a:pPr>
            <a:r>
              <a:rPr lang="en-US" altLang="en-US" sz="2400" dirty="0">
                <a:solidFill>
                  <a:prstClr val="black"/>
                </a:solidFill>
                <a:latin typeface="Calibri" panose="020F0502020204030204"/>
              </a:rPr>
              <a:t>Material handling injuries can happen during routine, simple tasks. For example, having your hands in the wrong place under weight of a heavy insulator, or adjusting the fork widths on a forklift, or not watching for your co-worker’s hand placement.</a:t>
            </a:r>
            <a:endPar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47732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AC390A-51A2-EC5C-14AC-9991E0259291}"/>
              </a:ext>
            </a:extLst>
          </p:cNvPr>
          <p:cNvSpPr>
            <a:spLocks noGrp="1"/>
          </p:cNvSpPr>
          <p:nvPr>
            <p:ph idx="1"/>
          </p:nvPr>
        </p:nvSpPr>
        <p:spPr>
          <a:xfrm>
            <a:off x="444189" y="6606051"/>
            <a:ext cx="3570250" cy="289119"/>
          </a:xfrm>
        </p:spPr>
        <p:txBody>
          <a:bodyPr>
            <a:normAutofit fontScale="55000" lnSpcReduction="20000"/>
          </a:bodyPr>
          <a:lstStyle/>
          <a:p>
            <a:pPr marL="0" indent="0">
              <a:buNone/>
            </a:pPr>
            <a:r>
              <a:rPr lang="en-US" dirty="0">
                <a:solidFill>
                  <a:schemeClr val="accent4">
                    <a:lumMod val="20000"/>
                    <a:lumOff val="80000"/>
                  </a:schemeClr>
                </a:solidFill>
              </a:rPr>
              <a:t>Q3 2024 – MANUAL MATERIAL HANDLING</a:t>
            </a:r>
          </a:p>
        </p:txBody>
      </p:sp>
      <p:sp>
        <p:nvSpPr>
          <p:cNvPr id="4" name="Content Placeholder 2">
            <a:extLst>
              <a:ext uri="{FF2B5EF4-FFF2-40B4-BE49-F238E27FC236}">
                <a16:creationId xmlns:a16="http://schemas.microsoft.com/office/drawing/2014/main" id="{E7E7262A-CB60-B9D3-7030-0D355840EDC3}"/>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US" dirty="0">
                <a:solidFill>
                  <a:schemeClr val="accent4">
                    <a:lumMod val="20000"/>
                    <a:lumOff val="80000"/>
                  </a:schemeClr>
                </a:solidFill>
              </a:rPr>
              <a:t>OSHA ELECTRICAL TRANSMISSION &amp; DISTRIBUTION PARTNERSHIP</a:t>
            </a:r>
          </a:p>
        </p:txBody>
      </p:sp>
      <p:sp>
        <p:nvSpPr>
          <p:cNvPr id="5" name="Slide Number Placeholder 4">
            <a:extLst>
              <a:ext uri="{FF2B5EF4-FFF2-40B4-BE49-F238E27FC236}">
                <a16:creationId xmlns:a16="http://schemas.microsoft.com/office/drawing/2014/main" id="{666E0A51-6172-6627-06C7-9EE36F48B0FC}"/>
              </a:ext>
            </a:extLst>
          </p:cNvPr>
          <p:cNvSpPr>
            <a:spLocks noGrp="1"/>
          </p:cNvSpPr>
          <p:nvPr>
            <p:ph type="sldNum" sz="quarter" idx="12"/>
          </p:nvPr>
        </p:nvSpPr>
        <p:spPr>
          <a:xfrm>
            <a:off x="11634438" y="6530044"/>
            <a:ext cx="433039" cy="365125"/>
          </a:xfrm>
        </p:spPr>
        <p:txBody>
          <a:bodyPr/>
          <a:lstStyle/>
          <a:p>
            <a:fld id="{AF06B5B2-58D7-4A2E-ACF6-E9765C5AA68F}" type="slidenum">
              <a:rPr lang="en-US" sz="1400" smtClean="0">
                <a:solidFill>
                  <a:schemeClr val="accent4">
                    <a:lumMod val="20000"/>
                    <a:lumOff val="80000"/>
                  </a:schemeClr>
                </a:solidFill>
              </a:rPr>
              <a:t>16</a:t>
            </a:fld>
            <a:endParaRPr lang="en-US" sz="1400">
              <a:solidFill>
                <a:schemeClr val="accent4">
                  <a:lumMod val="20000"/>
                  <a:lumOff val="80000"/>
                </a:schemeClr>
              </a:solidFill>
            </a:endParaRPr>
          </a:p>
        </p:txBody>
      </p:sp>
      <p:sp>
        <p:nvSpPr>
          <p:cNvPr id="6" name="TextBox 5">
            <a:extLst>
              <a:ext uri="{FF2B5EF4-FFF2-40B4-BE49-F238E27FC236}">
                <a16:creationId xmlns:a16="http://schemas.microsoft.com/office/drawing/2014/main" id="{CFE9FC69-8885-B31A-F484-C939358DE82B}"/>
              </a:ext>
            </a:extLst>
          </p:cNvPr>
          <p:cNvSpPr txBox="1"/>
          <p:nvPr/>
        </p:nvSpPr>
        <p:spPr>
          <a:xfrm>
            <a:off x="444189" y="1624700"/>
            <a:ext cx="6880735" cy="4524315"/>
          </a:xfrm>
          <a:prstGeom prst="rect">
            <a:avLst/>
          </a:prstGeom>
          <a:noFill/>
        </p:spPr>
        <p:txBody>
          <a:bodyPr wrap="square" rtlCol="0">
            <a:spAutoFit/>
          </a:bodyPr>
          <a:lstStyle/>
          <a:p>
            <a:pPr marL="285750" indent="-285750">
              <a:buFont typeface="Arial" panose="020B0604020202020204" pitchFamily="34" charset="0"/>
              <a:buChar char="•"/>
            </a:pPr>
            <a:r>
              <a:rPr lang="en-US" sz="3200" dirty="0"/>
              <a:t>Obstructed view due to large material</a:t>
            </a:r>
          </a:p>
          <a:p>
            <a:pPr marL="285750" indent="-285750">
              <a:buFont typeface="Arial" panose="020B0604020202020204" pitchFamily="34" charset="0"/>
              <a:buChar char="•"/>
            </a:pPr>
            <a:r>
              <a:rPr lang="en-US" sz="3200" dirty="0"/>
              <a:t>Messy work site</a:t>
            </a:r>
          </a:p>
          <a:p>
            <a:pPr marL="285750" indent="-285750">
              <a:buFont typeface="Arial" panose="020B0604020202020204" pitchFamily="34" charset="0"/>
              <a:buChar char="•"/>
            </a:pPr>
            <a:r>
              <a:rPr lang="en-US" sz="3200" dirty="0"/>
              <a:t>Uneven surfaces</a:t>
            </a:r>
          </a:p>
          <a:p>
            <a:pPr marL="285750" indent="-285750">
              <a:buFont typeface="Arial" panose="020B0604020202020204" pitchFamily="34" charset="0"/>
              <a:buChar char="•"/>
            </a:pPr>
            <a:r>
              <a:rPr lang="en-US" sz="3200" dirty="0"/>
              <a:t>Open holes</a:t>
            </a:r>
          </a:p>
          <a:p>
            <a:pPr marL="285750" indent="-285750">
              <a:buFont typeface="Arial" panose="020B0604020202020204" pitchFamily="34" charset="0"/>
              <a:buChar char="•"/>
            </a:pPr>
            <a:r>
              <a:rPr lang="en-US" sz="3200" dirty="0"/>
              <a:t>Handling obscure objects</a:t>
            </a:r>
          </a:p>
          <a:p>
            <a:pPr marL="285750" indent="-285750">
              <a:buFont typeface="Arial" panose="020B0604020202020204" pitchFamily="34" charset="0"/>
              <a:buChar char="•"/>
            </a:pPr>
            <a:r>
              <a:rPr lang="en-US" sz="3200" dirty="0"/>
              <a:t>Icy/wet conditions</a:t>
            </a:r>
          </a:p>
          <a:p>
            <a:pPr marL="285750" indent="-285750">
              <a:buFont typeface="Arial" panose="020B0604020202020204" pitchFamily="34" charset="0"/>
              <a:buChar char="•"/>
            </a:pPr>
            <a:r>
              <a:rPr lang="en-US" sz="3200" dirty="0"/>
              <a:t>Working atop equipment (Wire trailers, pulling equipment, etc.)</a:t>
            </a:r>
          </a:p>
          <a:p>
            <a:pPr marL="285750" indent="-285750">
              <a:buFont typeface="Arial" panose="020B0604020202020204" pitchFamily="34" charset="0"/>
              <a:buChar char="•"/>
            </a:pPr>
            <a:endParaRPr lang="en-US" sz="3200" dirty="0"/>
          </a:p>
        </p:txBody>
      </p:sp>
      <p:grpSp>
        <p:nvGrpSpPr>
          <p:cNvPr id="7" name="Group 6">
            <a:extLst>
              <a:ext uri="{FF2B5EF4-FFF2-40B4-BE49-F238E27FC236}">
                <a16:creationId xmlns:a16="http://schemas.microsoft.com/office/drawing/2014/main" id="{72AD8DCF-CB19-DD65-656A-E58B13D66BFB}"/>
              </a:ext>
            </a:extLst>
          </p:cNvPr>
          <p:cNvGrpSpPr>
            <a:grpSpLocks/>
          </p:cNvGrpSpPr>
          <p:nvPr/>
        </p:nvGrpSpPr>
        <p:grpSpPr>
          <a:xfrm>
            <a:off x="7081519" y="128227"/>
            <a:ext cx="5110479" cy="786342"/>
            <a:chOff x="7726061" y="490670"/>
            <a:chExt cx="4527269" cy="786342"/>
          </a:xfrm>
        </p:grpSpPr>
        <p:sp>
          <p:nvSpPr>
            <p:cNvPr id="9" name="Rectangle 8">
              <a:extLst>
                <a:ext uri="{FF2B5EF4-FFF2-40B4-BE49-F238E27FC236}">
                  <a16:creationId xmlns:a16="http://schemas.microsoft.com/office/drawing/2014/main" id="{84E68805-247D-08D3-4F74-CB19581B607F}"/>
                </a:ext>
              </a:extLst>
            </p:cNvPr>
            <p:cNvSpPr>
              <a:spLocks/>
            </p:cNvSpPr>
            <p:nvPr/>
          </p:nvSpPr>
          <p:spPr>
            <a:xfrm>
              <a:off x="7726061" y="594745"/>
              <a:ext cx="4527269"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4351312B-C689-7067-9C14-05E51ECC7D10}"/>
                </a:ext>
              </a:extLst>
            </p:cNvPr>
            <p:cNvSpPr>
              <a:spLocks/>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1" name="Title 1">
            <a:extLst>
              <a:ext uri="{FF2B5EF4-FFF2-40B4-BE49-F238E27FC236}">
                <a16:creationId xmlns:a16="http://schemas.microsoft.com/office/drawing/2014/main" id="{9B5333E4-0680-43E7-DBE3-4617C36D5CAD}"/>
              </a:ext>
            </a:extLst>
          </p:cNvPr>
          <p:cNvSpPr txBox="1">
            <a:spLocks/>
          </p:cNvSpPr>
          <p:nvPr/>
        </p:nvSpPr>
        <p:spPr>
          <a:xfrm>
            <a:off x="7512637" y="349299"/>
            <a:ext cx="4338320" cy="51430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a:solidFill>
                  <a:schemeClr val="bg1"/>
                </a:solidFill>
                <a:latin typeface="+mn-lt"/>
              </a:rPr>
              <a:t>Injury/Incident Causes #4: Falls</a:t>
            </a:r>
          </a:p>
        </p:txBody>
      </p:sp>
      <p:sp>
        <p:nvSpPr>
          <p:cNvPr id="12" name="Content Placeholder 2">
            <a:extLst>
              <a:ext uri="{FF2B5EF4-FFF2-40B4-BE49-F238E27FC236}">
                <a16:creationId xmlns:a16="http://schemas.microsoft.com/office/drawing/2014/main" id="{7AD2ABF2-CE0F-84A3-7425-D37FD6AB33E6}"/>
              </a:ext>
            </a:extLst>
          </p:cNvPr>
          <p:cNvSpPr txBox="1">
            <a:spLocks/>
          </p:cNvSpPr>
          <p:nvPr/>
        </p:nvSpPr>
        <p:spPr>
          <a:xfrm>
            <a:off x="733066" y="232302"/>
            <a:ext cx="5383343" cy="93536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solidFill>
                  <a:srgbClr val="C00000"/>
                </a:solidFill>
                <a:latin typeface="Arial Black" panose="020B0A04020102020204" pitchFamily="34" charset="0"/>
              </a:rPr>
              <a:t>COMMON OFFENDERS </a:t>
            </a:r>
          </a:p>
          <a:p>
            <a:pPr marL="0" indent="0" algn="ctr">
              <a:buFont typeface="Arial" panose="020B0604020202020204" pitchFamily="34" charset="0"/>
              <a:buNone/>
            </a:pPr>
            <a:r>
              <a:rPr lang="en-US" sz="2400" dirty="0">
                <a:solidFill>
                  <a:srgbClr val="C00000"/>
                </a:solidFill>
              </a:rPr>
              <a:t>(Falls while handling materials manually)</a:t>
            </a:r>
            <a:r>
              <a:rPr lang="en-US" dirty="0">
                <a:solidFill>
                  <a:srgbClr val="C00000"/>
                </a:solidFill>
              </a:rPr>
              <a:t>:</a:t>
            </a:r>
          </a:p>
        </p:txBody>
      </p:sp>
      <p:pic>
        <p:nvPicPr>
          <p:cNvPr id="15" name="Content Placeholder 6">
            <a:extLst>
              <a:ext uri="{FF2B5EF4-FFF2-40B4-BE49-F238E27FC236}">
                <a16:creationId xmlns:a16="http://schemas.microsoft.com/office/drawing/2014/main" id="{9F3EA625-0CA3-7811-B44C-DCD035B8CC68}"/>
              </a:ext>
            </a:extLst>
          </p:cNvPr>
          <p:cNvPicPr>
            <a:picLocks noChangeAspect="1"/>
          </p:cNvPicPr>
          <p:nvPr/>
        </p:nvPicPr>
        <p:blipFill>
          <a:blip r:embed="rId4" cstate="email">
            <a:alphaModFix/>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6956727" y="3761084"/>
            <a:ext cx="5235273" cy="2819483"/>
          </a:xfrm>
          <a:prstGeom prst="rect">
            <a:avLst/>
          </a:prstGeom>
        </p:spPr>
      </p:pic>
      <p:pic>
        <p:nvPicPr>
          <p:cNvPr id="16" name="Picture 15">
            <a:extLst>
              <a:ext uri="{FF2B5EF4-FFF2-40B4-BE49-F238E27FC236}">
                <a16:creationId xmlns:a16="http://schemas.microsoft.com/office/drawing/2014/main" id="{521503F8-ECA2-3BA2-6DA1-1ECB781A0519}"/>
              </a:ext>
            </a:extLst>
          </p:cNvPr>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98333" y="1234161"/>
            <a:ext cx="1422401" cy="2526923"/>
          </a:xfrm>
          <a:prstGeom prst="rect">
            <a:avLst/>
          </a:prstGeom>
        </p:spPr>
      </p:pic>
      <p:pic>
        <p:nvPicPr>
          <p:cNvPr id="8" name="Picture 7" descr="A logo for a power line company&#10;&#10;Description automatically generated">
            <a:extLst>
              <a:ext uri="{FF2B5EF4-FFF2-40B4-BE49-F238E27FC236}">
                <a16:creationId xmlns:a16="http://schemas.microsoft.com/office/drawing/2014/main" id="{DBC5DDD6-7614-047D-8729-A5F8DFB76BB5}"/>
              </a:ext>
            </a:extLst>
          </p:cNvPr>
          <p:cNvPicPr>
            <a:picLocks noChangeAspect="1"/>
          </p:cNvPicPr>
          <p:nvPr/>
        </p:nvPicPr>
        <p:blipFill>
          <a:blip r:embed="rId7"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631680" y="1636453"/>
            <a:ext cx="1334708" cy="1414500"/>
          </a:xfrm>
          <a:prstGeom prst="rect">
            <a:avLst/>
          </a:prstGeom>
        </p:spPr>
      </p:pic>
    </p:spTree>
    <p:extLst>
      <p:ext uri="{BB962C8B-B14F-4D97-AF65-F5344CB8AC3E}">
        <p14:creationId xmlns:p14="http://schemas.microsoft.com/office/powerpoint/2010/main" val="38081868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CF6DDE-FDFD-076C-CFCF-FE173C6F9AAD}"/>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60B83DD-39A3-3D3A-FC20-FB0D9F02657F}"/>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rPr>
              <a:t>Q3 2024 – MANUAL MATERIAL HANDLING</a:t>
            </a:r>
            <a:endPar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F2E03138-92A2-D907-20AC-681305274479}"/>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0BB64837-21A1-37AB-A074-13F20EC7E081}"/>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57B81762-C217-E310-8825-1180BD72CC43}"/>
              </a:ext>
            </a:extLst>
          </p:cNvPr>
          <p:cNvGrpSpPr>
            <a:grpSpLocks/>
          </p:cNvGrpSpPr>
          <p:nvPr/>
        </p:nvGrpSpPr>
        <p:grpSpPr>
          <a:xfrm>
            <a:off x="0" y="62725"/>
            <a:ext cx="6360160" cy="1034795"/>
            <a:chOff x="4698320" y="473208"/>
            <a:chExt cx="6825538" cy="803804"/>
          </a:xfrm>
        </p:grpSpPr>
        <p:sp>
          <p:nvSpPr>
            <p:cNvPr id="10" name="Rectangle 9">
              <a:extLst>
                <a:ext uri="{FF2B5EF4-FFF2-40B4-BE49-F238E27FC236}">
                  <a16:creationId xmlns:a16="http://schemas.microsoft.com/office/drawing/2014/main" id="{B65AC99E-0CB4-F169-A178-92E825F44F8A}"/>
                </a:ext>
              </a:extLst>
            </p:cNvPr>
            <p:cNvSpPr>
              <a:spLocks/>
            </p:cNvSpPr>
            <p:nvPr/>
          </p:nvSpPr>
          <p:spPr>
            <a:xfrm>
              <a:off x="4698320" y="594745"/>
              <a:ext cx="6825538"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4236FE84-7F5B-41B2-E9F3-929D0414D0B2}"/>
                </a:ext>
              </a:extLst>
            </p:cNvPr>
            <p:cNvSpPr>
              <a:spLocks/>
            </p:cNvSpPr>
            <p:nvPr/>
          </p:nvSpPr>
          <p:spPr>
            <a:xfrm>
              <a:off x="7799351" y="473208"/>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56467598-B389-5699-37BC-D31AECD130BE}"/>
              </a:ext>
            </a:extLst>
          </p:cNvPr>
          <p:cNvSpPr>
            <a:spLocks noGrp="1"/>
          </p:cNvSpPr>
          <p:nvPr>
            <p:ph type="title"/>
          </p:nvPr>
        </p:nvSpPr>
        <p:spPr>
          <a:xfrm>
            <a:off x="504562" y="396944"/>
            <a:ext cx="6535333" cy="575486"/>
          </a:xfrm>
        </p:spPr>
        <p:txBody>
          <a:bodyPr>
            <a:noAutofit/>
          </a:bodyPr>
          <a:lstStyle/>
          <a:p>
            <a:r>
              <a:rPr lang="en-US" sz="2800" dirty="0">
                <a:solidFill>
                  <a:schemeClr val="bg1"/>
                </a:solidFill>
                <a:latin typeface="+mn-lt"/>
              </a:rPr>
              <a:t>Injury causes #5: </a:t>
            </a:r>
            <a:br>
              <a:rPr lang="en-US" sz="2800" dirty="0">
                <a:solidFill>
                  <a:schemeClr val="bg1"/>
                </a:solidFill>
                <a:latin typeface="+mn-lt"/>
              </a:rPr>
            </a:br>
            <a:r>
              <a:rPr lang="en-US" sz="2800" dirty="0">
                <a:solidFill>
                  <a:schemeClr val="bg1"/>
                </a:solidFill>
                <a:latin typeface="+mn-lt"/>
              </a:rPr>
              <a:t>Repetitive Motion</a:t>
            </a:r>
          </a:p>
        </p:txBody>
      </p:sp>
      <p:sp>
        <p:nvSpPr>
          <p:cNvPr id="5" name="Content Placeholder 2">
            <a:extLst>
              <a:ext uri="{FF2B5EF4-FFF2-40B4-BE49-F238E27FC236}">
                <a16:creationId xmlns:a16="http://schemas.microsoft.com/office/drawing/2014/main" id="{21996690-BFCE-CEB0-8B57-B05D47A70105}"/>
              </a:ext>
            </a:extLst>
          </p:cNvPr>
          <p:cNvSpPr txBox="1">
            <a:spLocks/>
          </p:cNvSpPr>
          <p:nvPr/>
        </p:nvSpPr>
        <p:spPr>
          <a:xfrm>
            <a:off x="6684134" y="396944"/>
            <a:ext cx="5383343" cy="93536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solidFill>
                  <a:srgbClr val="C00000"/>
                </a:solidFill>
                <a:latin typeface="Arial Black" panose="020B0A04020102020204" pitchFamily="34" charset="0"/>
              </a:rPr>
              <a:t>COMMON OFFENDERS </a:t>
            </a:r>
          </a:p>
          <a:p>
            <a:pPr marL="0" indent="0" algn="ctr">
              <a:buFont typeface="Arial" panose="020B0604020202020204" pitchFamily="34" charset="0"/>
              <a:buNone/>
            </a:pPr>
            <a:r>
              <a:rPr lang="en-US" sz="2400" dirty="0">
                <a:solidFill>
                  <a:srgbClr val="C00000"/>
                </a:solidFill>
              </a:rPr>
              <a:t>(repetitive motion)</a:t>
            </a:r>
            <a:r>
              <a:rPr lang="en-US" dirty="0">
                <a:solidFill>
                  <a:srgbClr val="C00000"/>
                </a:solidFill>
              </a:rPr>
              <a:t>:</a:t>
            </a:r>
          </a:p>
        </p:txBody>
      </p:sp>
      <p:pic>
        <p:nvPicPr>
          <p:cNvPr id="12" name="Picture 11" descr="A group of men working on a construction site&#10;&#10;Description automatically generated">
            <a:extLst>
              <a:ext uri="{FF2B5EF4-FFF2-40B4-BE49-F238E27FC236}">
                <a16:creationId xmlns:a16="http://schemas.microsoft.com/office/drawing/2014/main" id="{CB6CE8A6-B5EE-C0DE-3E73-5539C64FAF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610795"/>
            <a:ext cx="6535333" cy="4356889"/>
          </a:xfrm>
          <a:prstGeom prst="rect">
            <a:avLst/>
          </a:prstGeom>
        </p:spPr>
      </p:pic>
      <p:sp>
        <p:nvSpPr>
          <p:cNvPr id="15" name="TextBox 14">
            <a:extLst>
              <a:ext uri="{FF2B5EF4-FFF2-40B4-BE49-F238E27FC236}">
                <a16:creationId xmlns:a16="http://schemas.microsoft.com/office/drawing/2014/main" id="{11317FC4-69E2-FF25-ACAF-4F7F76CE20A0}"/>
              </a:ext>
            </a:extLst>
          </p:cNvPr>
          <p:cNvSpPr txBox="1"/>
          <p:nvPr/>
        </p:nvSpPr>
        <p:spPr>
          <a:xfrm>
            <a:off x="6817360" y="1610795"/>
            <a:ext cx="5039360" cy="4154984"/>
          </a:xfrm>
          <a:prstGeom prst="rect">
            <a:avLst/>
          </a:prstGeom>
          <a:noFill/>
        </p:spPr>
        <p:txBody>
          <a:bodyPr wrap="square" rtlCol="0">
            <a:spAutoFit/>
          </a:bodyPr>
          <a:lstStyle/>
          <a:p>
            <a:pPr marL="342900" indent="-342900">
              <a:buFont typeface="+mj-lt"/>
              <a:buAutoNum type="arabicPeriod"/>
            </a:pPr>
            <a:r>
              <a:rPr lang="en-US" sz="2400" b="1" i="1" dirty="0"/>
              <a:t>Tendinitis:</a:t>
            </a:r>
            <a:r>
              <a:rPr lang="en-US" sz="2400" dirty="0"/>
              <a:t> Inflammation due to repetitive gripping or overhead tasks.</a:t>
            </a:r>
          </a:p>
          <a:p>
            <a:pPr marL="342900" indent="-342900">
              <a:buFont typeface="+mj-lt"/>
              <a:buAutoNum type="arabicPeriod"/>
            </a:pPr>
            <a:r>
              <a:rPr lang="en-US" sz="2400" b="1" i="1" dirty="0"/>
              <a:t>Rotator Cuff Injuries:</a:t>
            </a:r>
            <a:r>
              <a:rPr lang="en-US" sz="2400" dirty="0"/>
              <a:t> Strain or tears from overhead lifting or reaching.</a:t>
            </a:r>
            <a:endParaRPr lang="en-US" sz="2400" b="1" i="1" dirty="0"/>
          </a:p>
          <a:p>
            <a:pPr marL="342900" indent="-342900">
              <a:buFont typeface="+mj-lt"/>
              <a:buAutoNum type="arabicPeriod"/>
            </a:pPr>
            <a:r>
              <a:rPr lang="en-US" sz="2400" b="1" i="1" dirty="0"/>
              <a:t>Epicondylitis:</a:t>
            </a:r>
            <a:r>
              <a:rPr lang="en-US" sz="2400" dirty="0"/>
              <a:t> Elbow tendon inflammation from repetitive motions.</a:t>
            </a:r>
          </a:p>
          <a:p>
            <a:pPr marL="342900" indent="-342900">
              <a:buFont typeface="+mj-lt"/>
              <a:buAutoNum type="arabicPeriod"/>
            </a:pPr>
            <a:r>
              <a:rPr lang="en-US" sz="2400" b="1" i="1" dirty="0"/>
              <a:t>Carpal Tunnel Syndrome: </a:t>
            </a:r>
            <a:r>
              <a:rPr lang="en-US" sz="2400" dirty="0"/>
              <a:t>From repetitive hand tool use, causing wrist nerve compression.</a:t>
            </a:r>
          </a:p>
        </p:txBody>
      </p:sp>
    </p:spTree>
    <p:extLst>
      <p:ext uri="{BB962C8B-B14F-4D97-AF65-F5344CB8AC3E}">
        <p14:creationId xmlns:p14="http://schemas.microsoft.com/office/powerpoint/2010/main" val="1409855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AC390A-51A2-EC5C-14AC-9991E0259291}"/>
              </a:ext>
            </a:extLst>
          </p:cNvPr>
          <p:cNvSpPr>
            <a:spLocks noGrp="1"/>
          </p:cNvSpPr>
          <p:nvPr>
            <p:ph idx="1"/>
          </p:nvPr>
        </p:nvSpPr>
        <p:spPr>
          <a:xfrm>
            <a:off x="444189" y="6606051"/>
            <a:ext cx="3570250" cy="289119"/>
          </a:xfrm>
        </p:spPr>
        <p:txBody>
          <a:bodyPr>
            <a:normAutofit fontScale="55000" lnSpcReduction="20000"/>
          </a:bodyPr>
          <a:lstStyle/>
          <a:p>
            <a:pPr marL="0" indent="0">
              <a:buNone/>
            </a:pPr>
            <a:r>
              <a:rPr lang="en-US" dirty="0">
                <a:solidFill>
                  <a:schemeClr val="accent4">
                    <a:lumMod val="20000"/>
                    <a:lumOff val="80000"/>
                  </a:schemeClr>
                </a:solidFill>
              </a:rPr>
              <a:t>Q3 2024 – MANUAL MATERIAL HANDLING</a:t>
            </a:r>
          </a:p>
        </p:txBody>
      </p:sp>
      <p:sp>
        <p:nvSpPr>
          <p:cNvPr id="4" name="Content Placeholder 2">
            <a:extLst>
              <a:ext uri="{FF2B5EF4-FFF2-40B4-BE49-F238E27FC236}">
                <a16:creationId xmlns:a16="http://schemas.microsoft.com/office/drawing/2014/main" id="{E7E7262A-CB60-B9D3-7030-0D355840EDC3}"/>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666E0A51-6172-6627-06C7-9EE36F48B0FC}"/>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CFE9FC69-8885-B31A-F484-C939358DE82B}"/>
              </a:ext>
            </a:extLst>
          </p:cNvPr>
          <p:cNvSpPr txBox="1"/>
          <p:nvPr/>
        </p:nvSpPr>
        <p:spPr>
          <a:xfrm>
            <a:off x="444188" y="1624700"/>
            <a:ext cx="7543505" cy="452431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Failure to use the right tool for the task</a:t>
            </a:r>
          </a:p>
          <a:p>
            <a:pPr marL="742950" lvl="1" indent="-285750">
              <a:buFont typeface="Arial" panose="020B0604020202020204" pitchFamily="34" charset="0"/>
              <a:buChar char="•"/>
            </a:pPr>
            <a:r>
              <a:rPr lang="en-US" sz="3200" dirty="0">
                <a:solidFill>
                  <a:prstClr val="black"/>
                </a:solidFill>
                <a:latin typeface="Calibri" panose="020F0502020204030204"/>
              </a:rPr>
              <a:t>Would a </a:t>
            </a:r>
            <a:r>
              <a:rPr lang="en-US" sz="3200" dirty="0" err="1">
                <a:solidFill>
                  <a:prstClr val="black"/>
                </a:solidFill>
                <a:latin typeface="Calibri" panose="020F0502020204030204"/>
              </a:rPr>
              <a:t>chainfall</a:t>
            </a:r>
            <a:r>
              <a:rPr lang="en-US" sz="3200" dirty="0">
                <a:solidFill>
                  <a:prstClr val="black"/>
                </a:solidFill>
                <a:latin typeface="Calibri" panose="020F0502020204030204"/>
              </a:rPr>
              <a:t>, come-along, or other rigging system help?</a:t>
            </a:r>
          </a:p>
          <a:p>
            <a:pPr marL="742950" lvl="1" indent="-285750">
              <a:buFont typeface="Arial" panose="020B0604020202020204" pitchFamily="34" charset="0"/>
              <a:buChar cha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Would a dolly, pallet jack, forklift, crane</a:t>
            </a:r>
            <a:r>
              <a:rPr lang="en-US" sz="3200" dirty="0">
                <a:solidFill>
                  <a:prstClr val="black"/>
                </a:solidFill>
                <a:latin typeface="Calibri" panose="020F0502020204030204"/>
              </a:rPr>
              <a:t>, or other method save your back or hands from strains?</a:t>
            </a:r>
          </a:p>
          <a:p>
            <a:pPr marL="742950" lvl="1" indent="-285750">
              <a:buFont typeface="Arial" panose="020B0604020202020204" pitchFamily="34" charset="0"/>
              <a:buChar cha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Overconfidence: “I’ve lifted heavier objects before.”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72AD8DCF-CB19-DD65-656A-E58B13D66BFB}"/>
              </a:ext>
            </a:extLst>
          </p:cNvPr>
          <p:cNvGrpSpPr>
            <a:grpSpLocks/>
          </p:cNvGrpSpPr>
          <p:nvPr/>
        </p:nvGrpSpPr>
        <p:grpSpPr>
          <a:xfrm>
            <a:off x="7081519" y="128227"/>
            <a:ext cx="5110479" cy="786342"/>
            <a:chOff x="7726061" y="490670"/>
            <a:chExt cx="4527269" cy="786342"/>
          </a:xfrm>
        </p:grpSpPr>
        <p:sp>
          <p:nvSpPr>
            <p:cNvPr id="9" name="Rectangle 8">
              <a:extLst>
                <a:ext uri="{FF2B5EF4-FFF2-40B4-BE49-F238E27FC236}">
                  <a16:creationId xmlns:a16="http://schemas.microsoft.com/office/drawing/2014/main" id="{84E68805-247D-08D3-4F74-CB19581B607F}"/>
                </a:ext>
              </a:extLst>
            </p:cNvPr>
            <p:cNvSpPr>
              <a:spLocks/>
            </p:cNvSpPr>
            <p:nvPr/>
          </p:nvSpPr>
          <p:spPr>
            <a:xfrm>
              <a:off x="7726061" y="594745"/>
              <a:ext cx="4527269"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4351312B-C689-7067-9C14-05E51ECC7D10}"/>
                </a:ext>
              </a:extLst>
            </p:cNvPr>
            <p:cNvSpPr>
              <a:spLocks/>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1" name="Title 1">
            <a:extLst>
              <a:ext uri="{FF2B5EF4-FFF2-40B4-BE49-F238E27FC236}">
                <a16:creationId xmlns:a16="http://schemas.microsoft.com/office/drawing/2014/main" id="{9B5333E4-0680-43E7-DBE3-4617C36D5CAD}"/>
              </a:ext>
            </a:extLst>
          </p:cNvPr>
          <p:cNvSpPr txBox="1">
            <a:spLocks/>
          </p:cNvSpPr>
          <p:nvPr/>
        </p:nvSpPr>
        <p:spPr>
          <a:xfrm>
            <a:off x="7233919" y="343137"/>
            <a:ext cx="4985958" cy="51430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j-ea"/>
                <a:cs typeface="+mj-cs"/>
              </a:rPr>
              <a:t>Injury/Incident Causes #6: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j-ea"/>
                <a:cs typeface="+mj-cs"/>
              </a:rPr>
              <a:t>Lack of/Improper use of equipment</a:t>
            </a:r>
          </a:p>
        </p:txBody>
      </p:sp>
      <p:sp>
        <p:nvSpPr>
          <p:cNvPr id="12" name="Content Placeholder 2">
            <a:extLst>
              <a:ext uri="{FF2B5EF4-FFF2-40B4-BE49-F238E27FC236}">
                <a16:creationId xmlns:a16="http://schemas.microsoft.com/office/drawing/2014/main" id="{7AD2ABF2-CE0F-84A3-7425-D37FD6AB33E6}"/>
              </a:ext>
            </a:extLst>
          </p:cNvPr>
          <p:cNvSpPr txBox="1">
            <a:spLocks/>
          </p:cNvSpPr>
          <p:nvPr/>
        </p:nvSpPr>
        <p:spPr>
          <a:xfrm>
            <a:off x="733066" y="232302"/>
            <a:ext cx="5383343" cy="93536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C00000"/>
                </a:solidFill>
                <a:effectLst/>
                <a:uLnTx/>
                <a:uFillTx/>
                <a:latin typeface="Arial Black" panose="020B0A04020102020204" pitchFamily="34" charset="0"/>
                <a:ea typeface="+mn-ea"/>
                <a:cs typeface="+mn-cs"/>
              </a:rPr>
              <a:t>COMMON OFFENDERS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C00000"/>
                </a:solidFill>
                <a:effectLst/>
                <a:uLnTx/>
                <a:uFillTx/>
                <a:latin typeface="Calibri" panose="020F0502020204030204"/>
                <a:ea typeface="+mn-ea"/>
                <a:cs typeface="+mn-cs"/>
              </a:rPr>
              <a:t>(Lack of/Improper use of equipment)</a:t>
            </a: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a:t>
            </a:r>
          </a:p>
        </p:txBody>
      </p:sp>
      <p:pic>
        <p:nvPicPr>
          <p:cNvPr id="13" name="Picture 12" descr="A black background with a black square&#10;&#10;Description automatically generated with medium confidence">
            <a:extLst>
              <a:ext uri="{FF2B5EF4-FFF2-40B4-BE49-F238E27FC236}">
                <a16:creationId xmlns:a16="http://schemas.microsoft.com/office/drawing/2014/main" id="{F74E96B2-A8E2-77B3-2722-9B1D4411EA4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88793" y="1532425"/>
            <a:ext cx="2087535" cy="2087535"/>
          </a:xfrm>
          <a:prstGeom prst="rect">
            <a:avLst/>
          </a:prstGeom>
        </p:spPr>
      </p:pic>
      <p:pic>
        <p:nvPicPr>
          <p:cNvPr id="19" name="Picture 18" descr="A green and red thumbs up and thumbs down&#10;&#10;Description automatically generated">
            <a:extLst>
              <a:ext uri="{FF2B5EF4-FFF2-40B4-BE49-F238E27FC236}">
                <a16:creationId xmlns:a16="http://schemas.microsoft.com/office/drawing/2014/main" id="{B9EAC593-CEA0-5147-06D9-5D32ECFBB80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581876" y="4939322"/>
            <a:ext cx="829467" cy="997383"/>
          </a:xfrm>
          <a:prstGeom prst="rect">
            <a:avLst/>
          </a:prstGeom>
        </p:spPr>
      </p:pic>
      <p:grpSp>
        <p:nvGrpSpPr>
          <p:cNvPr id="24" name="Group 23">
            <a:extLst>
              <a:ext uri="{FF2B5EF4-FFF2-40B4-BE49-F238E27FC236}">
                <a16:creationId xmlns:a16="http://schemas.microsoft.com/office/drawing/2014/main" id="{281CC488-4E85-7D5A-F44C-79BC0436FE2C}"/>
              </a:ext>
            </a:extLst>
          </p:cNvPr>
          <p:cNvGrpSpPr/>
          <p:nvPr/>
        </p:nvGrpSpPr>
        <p:grpSpPr>
          <a:xfrm>
            <a:off x="8968717" y="4076996"/>
            <a:ext cx="2779095" cy="2270252"/>
            <a:chOff x="7947658" y="4177976"/>
            <a:chExt cx="2615887" cy="2169271"/>
          </a:xfrm>
        </p:grpSpPr>
        <p:pic>
          <p:nvPicPr>
            <p:cNvPr id="21" name="Picture 20" descr="A black background with a black square&#10;&#10;Description automatically generated with medium confidence">
              <a:extLst>
                <a:ext uri="{FF2B5EF4-FFF2-40B4-BE49-F238E27FC236}">
                  <a16:creationId xmlns:a16="http://schemas.microsoft.com/office/drawing/2014/main" id="{87192992-7707-F4FE-AEA4-799FB5F3857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8991426" y="4744332"/>
              <a:ext cx="1572119" cy="1602915"/>
            </a:xfrm>
            <a:prstGeom prst="rect">
              <a:avLst/>
            </a:prstGeom>
          </p:spPr>
        </p:pic>
        <p:pic>
          <p:nvPicPr>
            <p:cNvPr id="23" name="Picture 22" descr="A black background with a black square&#10;&#10;Description automatically generated with medium confidence">
              <a:extLst>
                <a:ext uri="{FF2B5EF4-FFF2-40B4-BE49-F238E27FC236}">
                  <a16:creationId xmlns:a16="http://schemas.microsoft.com/office/drawing/2014/main" id="{6806849E-BE9E-4270-A6B9-A7D9C675EBD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947658" y="4177976"/>
              <a:ext cx="2087535" cy="2087535"/>
            </a:xfrm>
            <a:prstGeom prst="rect">
              <a:avLst/>
            </a:prstGeom>
          </p:spPr>
        </p:pic>
      </p:grpSp>
      <p:pic>
        <p:nvPicPr>
          <p:cNvPr id="25" name="Picture 24" descr="A green and red thumbs up and thumbs down&#10;&#10;Description automatically generated">
            <a:extLst>
              <a:ext uri="{FF2B5EF4-FFF2-40B4-BE49-F238E27FC236}">
                <a16:creationId xmlns:a16="http://schemas.microsoft.com/office/drawing/2014/main" id="{67B37C90-152B-A2AD-26C1-AE8ECEEF19BB}"/>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8660281" y="2280315"/>
            <a:ext cx="801378" cy="997383"/>
          </a:xfrm>
          <a:prstGeom prst="rect">
            <a:avLst/>
          </a:prstGeom>
        </p:spPr>
      </p:pic>
    </p:spTree>
    <p:extLst>
      <p:ext uri="{BB962C8B-B14F-4D97-AF65-F5344CB8AC3E}">
        <p14:creationId xmlns:p14="http://schemas.microsoft.com/office/powerpoint/2010/main" val="4007011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856F3D-BD47-E98E-8316-A7D4181DE244}"/>
              </a:ext>
            </a:extLst>
          </p:cNvPr>
          <p:cNvPicPr>
            <a:picLocks noChangeAspect="1"/>
          </p:cNvPicPr>
          <p:nvPr/>
        </p:nvPicPr>
        <p:blipFill rotWithShape="1">
          <a:blip r:embed="rId3">
            <a:duotone>
              <a:prstClr val="black"/>
              <a:schemeClr val="accent3">
                <a:tint val="45000"/>
                <a:satMod val="400000"/>
              </a:schemeClr>
            </a:duotone>
            <a:alphaModFix amt="48000"/>
            <a:extLst>
              <a:ext uri="{28A0092B-C50C-407E-A947-70E740481C1C}">
                <a14:useLocalDpi xmlns:a14="http://schemas.microsoft.com/office/drawing/2010/main"/>
              </a:ext>
            </a:extLst>
          </a:blip>
          <a:srcRect/>
          <a:stretch/>
        </p:blipFill>
        <p:spPr>
          <a:xfrm>
            <a:off x="1" y="1"/>
            <a:ext cx="12192000" cy="6858000"/>
          </a:xfrm>
          <a:prstGeom prst="rect">
            <a:avLst/>
          </a:prstGeom>
        </p:spPr>
      </p:pic>
      <p:sp>
        <p:nvSpPr>
          <p:cNvPr id="6" name="Slide Number Placeholder 5">
            <a:extLst>
              <a:ext uri="{FF2B5EF4-FFF2-40B4-BE49-F238E27FC236}">
                <a16:creationId xmlns:a16="http://schemas.microsoft.com/office/drawing/2014/main" id="{2BA09F92-D61B-6AA7-8194-5110044C5A63}"/>
              </a:ext>
            </a:extLst>
          </p:cNvPr>
          <p:cNvSpPr>
            <a:spLocks noGrp="1"/>
          </p:cNvSpPr>
          <p:nvPr>
            <p:ph type="sldNum" sz="quarter" idx="12"/>
          </p:nvPr>
        </p:nvSpPr>
        <p:spPr/>
        <p:txBody>
          <a:bodyPr/>
          <a:lstStyle/>
          <a:p>
            <a:fld id="{AF06B5B2-58D7-4A2E-ACF6-E9765C5AA68F}" type="slidenum">
              <a:rPr lang="en-US" smtClean="0"/>
              <a:t>19</a:t>
            </a:fld>
            <a:endParaRPr lang="en-US"/>
          </a:p>
        </p:txBody>
      </p:sp>
      <p:grpSp>
        <p:nvGrpSpPr>
          <p:cNvPr id="12" name="Group 11">
            <a:extLst>
              <a:ext uri="{FF2B5EF4-FFF2-40B4-BE49-F238E27FC236}">
                <a16:creationId xmlns:a16="http://schemas.microsoft.com/office/drawing/2014/main" id="{F633D4B9-932C-E9A2-1949-D445E45C0DF1}"/>
              </a:ext>
            </a:extLst>
          </p:cNvPr>
          <p:cNvGrpSpPr/>
          <p:nvPr/>
        </p:nvGrpSpPr>
        <p:grpSpPr>
          <a:xfrm>
            <a:off x="0" y="2200737"/>
            <a:ext cx="12192000" cy="4664697"/>
            <a:chOff x="0" y="2200737"/>
            <a:chExt cx="12192000" cy="4664697"/>
          </a:xfrm>
        </p:grpSpPr>
        <p:sp>
          <p:nvSpPr>
            <p:cNvPr id="7" name="Rectangle 6">
              <a:extLst>
                <a:ext uri="{FF2B5EF4-FFF2-40B4-BE49-F238E27FC236}">
                  <a16:creationId xmlns:a16="http://schemas.microsoft.com/office/drawing/2014/main" id="{DCEF5541-4876-79B3-C1B5-3009BF532AE9}"/>
                </a:ext>
              </a:extLst>
            </p:cNvPr>
            <p:cNvSpPr/>
            <p:nvPr/>
          </p:nvSpPr>
          <p:spPr>
            <a:xfrm>
              <a:off x="0" y="4066478"/>
              <a:ext cx="12192000" cy="2798956"/>
            </a:xfrm>
            <a:prstGeom prst="rect">
              <a:avLst/>
            </a:prstGeom>
            <a:solidFill>
              <a:srgbClr val="5D7C8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18B9F0D-D9A0-A195-83D6-49277F9FBE31}"/>
                </a:ext>
              </a:extLst>
            </p:cNvPr>
            <p:cNvSpPr/>
            <p:nvPr/>
          </p:nvSpPr>
          <p:spPr>
            <a:xfrm>
              <a:off x="0" y="3591889"/>
              <a:ext cx="12192000" cy="27037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sp>
          <p:nvSpPr>
            <p:cNvPr id="9" name="Oval 8">
              <a:extLst>
                <a:ext uri="{FF2B5EF4-FFF2-40B4-BE49-F238E27FC236}">
                  <a16:creationId xmlns:a16="http://schemas.microsoft.com/office/drawing/2014/main" id="{0F2E2A2D-D6E2-8013-F38F-913BA9BE5DA1}"/>
                </a:ext>
              </a:extLst>
            </p:cNvPr>
            <p:cNvSpPr/>
            <p:nvPr/>
          </p:nvSpPr>
          <p:spPr>
            <a:xfrm>
              <a:off x="4508809" y="2200737"/>
              <a:ext cx="3174381" cy="3174381"/>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logo for a power line company&#10;&#10;Description automatically generated">
              <a:extLst>
                <a:ext uri="{FF2B5EF4-FFF2-40B4-BE49-F238E27FC236}">
                  <a16:creationId xmlns:a16="http://schemas.microsoft.com/office/drawing/2014/main" id="{5D05ACFA-2A21-866D-4FF5-6A0A4F50982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09995" y="2319064"/>
              <a:ext cx="2772008" cy="2937726"/>
            </a:xfrm>
            <a:prstGeom prst="rect">
              <a:avLst/>
            </a:prstGeom>
          </p:spPr>
        </p:pic>
      </p:grpSp>
      <p:sp>
        <p:nvSpPr>
          <p:cNvPr id="2" name="Title 1">
            <a:extLst>
              <a:ext uri="{FF2B5EF4-FFF2-40B4-BE49-F238E27FC236}">
                <a16:creationId xmlns:a16="http://schemas.microsoft.com/office/drawing/2014/main" id="{2C6F3E0E-531D-0E97-7961-4D7DF7848CCD}"/>
              </a:ext>
            </a:extLst>
          </p:cNvPr>
          <p:cNvSpPr>
            <a:spLocks noGrp="1"/>
          </p:cNvSpPr>
          <p:nvPr>
            <p:ph type="title"/>
          </p:nvPr>
        </p:nvSpPr>
        <p:spPr>
          <a:xfrm>
            <a:off x="248920" y="5030787"/>
            <a:ext cx="10515600" cy="1325563"/>
          </a:xfrm>
        </p:spPr>
        <p:txBody>
          <a:bodyPr>
            <a:normAutofit fontScale="90000"/>
          </a:bodyPr>
          <a:lstStyle/>
          <a:p>
            <a:r>
              <a:rPr lang="en-US" sz="4000" b="1" dirty="0">
                <a:solidFill>
                  <a:schemeClr val="bg1"/>
                </a:solidFill>
                <a:latin typeface="+mn-lt"/>
              </a:rPr>
              <a:t>PART 2 of 2: </a:t>
            </a:r>
            <a:br>
              <a:rPr lang="en-US" sz="4800" b="1" dirty="0">
                <a:solidFill>
                  <a:schemeClr val="bg1"/>
                </a:solidFill>
                <a:latin typeface="+mn-lt"/>
              </a:rPr>
            </a:br>
            <a:r>
              <a:rPr lang="en-US" sz="4800" b="1" dirty="0">
                <a:solidFill>
                  <a:schemeClr val="bg1"/>
                </a:solidFill>
                <a:latin typeface="+mn-lt"/>
              </a:rPr>
              <a:t>BEST PRACTICES</a:t>
            </a:r>
            <a:br>
              <a:rPr lang="en-US" sz="4800" b="1" dirty="0">
                <a:solidFill>
                  <a:schemeClr val="bg1"/>
                </a:solidFill>
                <a:latin typeface="+mn-lt"/>
              </a:rPr>
            </a:br>
            <a:r>
              <a:rPr lang="en-US" sz="4000" dirty="0">
                <a:solidFill>
                  <a:schemeClr val="bg1"/>
                </a:solidFill>
                <a:latin typeface="+mn-lt"/>
              </a:rPr>
              <a:t>Specific Methods for Safe Manual Material Handling</a:t>
            </a:r>
            <a:endParaRPr lang="en-US" sz="3600" dirty="0">
              <a:solidFill>
                <a:schemeClr val="bg1"/>
              </a:solidFill>
              <a:latin typeface="+mn-lt"/>
            </a:endParaRPr>
          </a:p>
        </p:txBody>
      </p:sp>
    </p:spTree>
    <p:extLst>
      <p:ext uri="{BB962C8B-B14F-4D97-AF65-F5344CB8AC3E}">
        <p14:creationId xmlns:p14="http://schemas.microsoft.com/office/powerpoint/2010/main" val="479525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B01D8BA-B3B8-0AE3-F13D-A3A692C57947}"/>
              </a:ext>
            </a:extLst>
          </p:cNvPr>
          <p:cNvPicPr>
            <a:picLocks noGrp="1" noChangeAspect="1"/>
          </p:cNvPicPr>
          <p:nvPr>
            <p:ph idx="1"/>
          </p:nvPr>
        </p:nvPicPr>
        <p:blipFill rotWithShape="1">
          <a:blip r:embed="rId4" cstate="email">
            <a:duotone>
              <a:schemeClr val="bg2">
                <a:shade val="45000"/>
                <a:satMod val="135000"/>
              </a:schemeClr>
              <a:prstClr val="white"/>
            </a:duotone>
            <a:alphaModFix amt="41000"/>
            <a:extLst>
              <a:ext uri="{28A0092B-C50C-407E-A947-70E740481C1C}">
                <a14:useLocalDpi xmlns:a14="http://schemas.microsoft.com/office/drawing/2010/main"/>
              </a:ext>
            </a:extLst>
          </a:blip>
          <a:srcRect/>
          <a:stretch/>
        </p:blipFill>
        <p:spPr>
          <a:xfrm>
            <a:off x="0" y="0"/>
            <a:ext cx="12192000" cy="6594092"/>
          </a:xfrm>
        </p:spPr>
      </p:pic>
      <p:sp>
        <p:nvSpPr>
          <p:cNvPr id="4" name="Slide Number Placeholder 3">
            <a:extLst>
              <a:ext uri="{FF2B5EF4-FFF2-40B4-BE49-F238E27FC236}">
                <a16:creationId xmlns:a16="http://schemas.microsoft.com/office/drawing/2014/main" id="{0796F71C-1536-B651-020F-EE90E0833DA9}"/>
              </a:ext>
            </a:extLst>
          </p:cNvPr>
          <p:cNvSpPr>
            <a:spLocks noGrp="1"/>
          </p:cNvSpPr>
          <p:nvPr>
            <p:ph type="sldNum" sz="quarter" idx="12"/>
          </p:nvPr>
        </p:nvSpPr>
        <p:spPr>
          <a:xfrm>
            <a:off x="9264805" y="6537268"/>
            <a:ext cx="2743200" cy="365125"/>
          </a:xfrm>
        </p:spPr>
        <p:txBody>
          <a:bodyPr/>
          <a:lstStyle/>
          <a:p>
            <a:fld id="{AF06B5B2-58D7-4A2E-ACF6-E9765C5AA68F}" type="slidenum">
              <a:rPr lang="en-US" sz="1400" smtClean="0">
                <a:solidFill>
                  <a:schemeClr val="accent4">
                    <a:lumMod val="20000"/>
                    <a:lumOff val="80000"/>
                  </a:schemeClr>
                </a:solidFill>
              </a:rPr>
              <a:t>2</a:t>
            </a:fld>
            <a:endParaRPr lang="en-US" sz="1400" dirty="0">
              <a:solidFill>
                <a:schemeClr val="accent4">
                  <a:lumMod val="20000"/>
                  <a:lumOff val="80000"/>
                </a:schemeClr>
              </a:solidFill>
            </a:endParaRPr>
          </a:p>
        </p:txBody>
      </p:sp>
      <p:sp>
        <p:nvSpPr>
          <p:cNvPr id="5" name="TextBox 4">
            <a:extLst>
              <a:ext uri="{FF2B5EF4-FFF2-40B4-BE49-F238E27FC236}">
                <a16:creationId xmlns:a16="http://schemas.microsoft.com/office/drawing/2014/main" id="{5C8F0D92-FE6A-42EA-8C24-B3082269623E}"/>
              </a:ext>
            </a:extLst>
          </p:cNvPr>
          <p:cNvSpPr txBox="1"/>
          <p:nvPr/>
        </p:nvSpPr>
        <p:spPr>
          <a:xfrm>
            <a:off x="500351" y="390201"/>
            <a:ext cx="7077242" cy="523220"/>
          </a:xfrm>
          <a:prstGeom prst="rect">
            <a:avLst/>
          </a:prstGeom>
          <a:noFill/>
        </p:spPr>
        <p:txBody>
          <a:bodyPr wrap="square" rtlCol="0">
            <a:spAutoFit/>
          </a:bodyPr>
          <a:lstStyle/>
          <a:p>
            <a:r>
              <a:rPr lang="en-US" sz="2800" dirty="0">
                <a:solidFill>
                  <a:schemeClr val="bg1"/>
                </a:solidFill>
              </a:rPr>
              <a:t>OBJECTIVES – Q3 MATERIAL HANDLING</a:t>
            </a:r>
          </a:p>
        </p:txBody>
      </p:sp>
      <p:sp>
        <p:nvSpPr>
          <p:cNvPr id="8" name="Content Placeholder 2">
            <a:extLst>
              <a:ext uri="{FF2B5EF4-FFF2-40B4-BE49-F238E27FC236}">
                <a16:creationId xmlns:a16="http://schemas.microsoft.com/office/drawing/2014/main" id="{D9DBBFA3-FFBA-59D2-2199-BADB04DB1AAB}"/>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US" dirty="0">
                <a:solidFill>
                  <a:schemeClr val="accent4">
                    <a:lumMod val="20000"/>
                    <a:lumOff val="80000"/>
                  </a:schemeClr>
                </a:solidFill>
              </a:rPr>
              <a:t>OSHA ELECTRICAL TRANSMISSION &amp; DISTRIBUTION PARTNERSHIP</a:t>
            </a:r>
          </a:p>
        </p:txBody>
      </p:sp>
      <p:pic>
        <p:nvPicPr>
          <p:cNvPr id="6" name="Picture 5" descr="A logo for a power line company&#10;&#10;Description automatically generated">
            <a:extLst>
              <a:ext uri="{FF2B5EF4-FFF2-40B4-BE49-F238E27FC236}">
                <a16:creationId xmlns:a16="http://schemas.microsoft.com/office/drawing/2014/main" id="{2459C175-0B96-CFBF-A9AB-FC9CA31EB035}"/>
              </a:ext>
            </a:extLst>
          </p:cNvPr>
          <p:cNvPicPr>
            <a:picLocks noChangeAspect="1"/>
          </p:cNvPicPr>
          <p:nvPr/>
        </p:nvPicPr>
        <p:blipFill>
          <a:blip r:embed="rId5">
            <a:duotone>
              <a:schemeClr val="bg2">
                <a:shade val="45000"/>
                <a:satMod val="135000"/>
              </a:schemeClr>
              <a:prstClr val="white"/>
            </a:duotone>
            <a:alphaModFix/>
            <a:extLst>
              <a:ext uri="{28A0092B-C50C-407E-A947-70E740481C1C}">
                <a14:useLocalDpi xmlns:a14="http://schemas.microsoft.com/office/drawing/2010/main"/>
              </a:ext>
            </a:extLst>
          </a:blip>
          <a:stretch>
            <a:fillRect/>
          </a:stretch>
        </p:blipFill>
        <p:spPr>
          <a:xfrm>
            <a:off x="10029593" y="4485229"/>
            <a:ext cx="1752600" cy="1857375"/>
          </a:xfrm>
          <a:prstGeom prst="rect">
            <a:avLst/>
          </a:prstGeom>
          <a:effectLst/>
        </p:spPr>
      </p:pic>
      <p:sp>
        <p:nvSpPr>
          <p:cNvPr id="9" name="TextBox 8">
            <a:extLst>
              <a:ext uri="{FF2B5EF4-FFF2-40B4-BE49-F238E27FC236}">
                <a16:creationId xmlns:a16="http://schemas.microsoft.com/office/drawing/2014/main" id="{BE849F7F-AA88-9189-CDC1-607FFB3E71F9}"/>
              </a:ext>
            </a:extLst>
          </p:cNvPr>
          <p:cNvSpPr txBox="1"/>
          <p:nvPr/>
        </p:nvSpPr>
        <p:spPr>
          <a:xfrm>
            <a:off x="1311383" y="1750807"/>
            <a:ext cx="9049215" cy="3785652"/>
          </a:xfrm>
          <a:prstGeom prst="rect">
            <a:avLst/>
          </a:prstGeom>
          <a:noFill/>
        </p:spPr>
        <p:txBody>
          <a:bodyPr wrap="square" rtlCol="0">
            <a:spAutoFit/>
          </a:bodyPr>
          <a:lstStyle/>
          <a:p>
            <a:pPr marL="742950" indent="-742950">
              <a:buFont typeface="+mj-lt"/>
              <a:buAutoNum type="arabicPeriod"/>
            </a:pPr>
            <a:r>
              <a:rPr lang="en-US" sz="4000" b="1" dirty="0"/>
              <a:t>Identify common causes </a:t>
            </a:r>
            <a:r>
              <a:rPr lang="en-US" sz="4000" dirty="0"/>
              <a:t>of manual material handling injuries.</a:t>
            </a:r>
          </a:p>
          <a:p>
            <a:pPr marL="742950" indent="-742950">
              <a:buFont typeface="+mj-lt"/>
              <a:buAutoNum type="arabicPeriod"/>
            </a:pPr>
            <a:endParaRPr lang="en-US" sz="4000" dirty="0"/>
          </a:p>
          <a:p>
            <a:pPr marL="742950" indent="-742950">
              <a:buFont typeface="+mj-lt"/>
              <a:buAutoNum type="arabicPeriod"/>
            </a:pPr>
            <a:r>
              <a:rPr lang="en-US" sz="4000" b="1" dirty="0"/>
              <a:t>Understand specific methods and best practices </a:t>
            </a:r>
            <a:r>
              <a:rPr lang="en-US" sz="4000" dirty="0"/>
              <a:t>for safely performing manual material handling.</a:t>
            </a:r>
          </a:p>
        </p:txBody>
      </p:sp>
    </p:spTree>
    <p:extLst>
      <p:ext uri="{BB962C8B-B14F-4D97-AF65-F5344CB8AC3E}">
        <p14:creationId xmlns:p14="http://schemas.microsoft.com/office/powerpoint/2010/main" val="14643817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2AC999-4F59-5B1F-07B8-A23C7D16B9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168E57-9319-CF49-ECD0-A69523CAF33A}"/>
              </a:ext>
            </a:extLst>
          </p:cNvPr>
          <p:cNvSpPr>
            <a:spLocks noGrp="1"/>
          </p:cNvSpPr>
          <p:nvPr>
            <p:ph type="title"/>
          </p:nvPr>
        </p:nvSpPr>
        <p:spPr>
          <a:xfrm>
            <a:off x="362875" y="209533"/>
            <a:ext cx="5733125" cy="1325563"/>
          </a:xfrm>
        </p:spPr>
        <p:txBody>
          <a:bodyPr>
            <a:normAutofit fontScale="90000"/>
          </a:bodyPr>
          <a:lstStyle/>
          <a:p>
            <a:r>
              <a:rPr lang="en-US" sz="4800" b="1" dirty="0">
                <a:latin typeface="+mn-lt"/>
              </a:rPr>
              <a:t>Best practices:</a:t>
            </a:r>
            <a:br>
              <a:rPr lang="en-US" sz="4800" b="1" dirty="0">
                <a:latin typeface="+mn-lt"/>
              </a:rPr>
            </a:br>
            <a:r>
              <a:rPr lang="en-US" sz="4800" b="1" dirty="0">
                <a:latin typeface="+mn-lt"/>
              </a:rPr>
              <a:t>OVEREXERTION</a:t>
            </a:r>
          </a:p>
        </p:txBody>
      </p:sp>
      <p:sp>
        <p:nvSpPr>
          <p:cNvPr id="3" name="Content Placeholder 2">
            <a:extLst>
              <a:ext uri="{FF2B5EF4-FFF2-40B4-BE49-F238E27FC236}">
                <a16:creationId xmlns:a16="http://schemas.microsoft.com/office/drawing/2014/main" id="{A9027C25-66C6-F848-B96C-BE6853FF3666}"/>
              </a:ext>
            </a:extLst>
          </p:cNvPr>
          <p:cNvSpPr>
            <a:spLocks noGrp="1"/>
          </p:cNvSpPr>
          <p:nvPr>
            <p:ph idx="1"/>
          </p:nvPr>
        </p:nvSpPr>
        <p:spPr>
          <a:xfrm>
            <a:off x="230828" y="6593841"/>
            <a:ext cx="6153439" cy="474050"/>
          </a:xfrm>
        </p:spPr>
        <p:txBody>
          <a:bodyPr>
            <a:normAutofit/>
          </a:bodyPr>
          <a:lstStyle/>
          <a:p>
            <a:pPr marL="0" indent="0">
              <a:buNone/>
            </a:pPr>
            <a:r>
              <a:rPr lang="en-US" sz="1400" dirty="0">
                <a:solidFill>
                  <a:schemeClr val="accent4">
                    <a:lumMod val="20000"/>
                    <a:lumOff val="80000"/>
                  </a:schemeClr>
                </a:solidFill>
              </a:rPr>
              <a:t>Q3 2024 – MANUAL MATERIAL HANDLING – BEST PRACTICES</a:t>
            </a:r>
          </a:p>
        </p:txBody>
      </p:sp>
      <p:sp>
        <p:nvSpPr>
          <p:cNvPr id="4" name="Content Placeholder 2">
            <a:extLst>
              <a:ext uri="{FF2B5EF4-FFF2-40B4-BE49-F238E27FC236}">
                <a16:creationId xmlns:a16="http://schemas.microsoft.com/office/drawing/2014/main" id="{A11876F7-FB63-534F-6CB6-2B800E305724}"/>
              </a:ext>
            </a:extLst>
          </p:cNvPr>
          <p:cNvSpPr txBox="1">
            <a:spLocks/>
          </p:cNvSpPr>
          <p:nvPr/>
        </p:nvSpPr>
        <p:spPr>
          <a:xfrm>
            <a:off x="6244188" y="6606050"/>
            <a:ext cx="5397190" cy="28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D4DBA69E-1C7B-13BA-F407-0225FC822D7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A0A69277-5389-E671-6128-53C5068299F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671967" y="0"/>
            <a:ext cx="5520033" cy="6606050"/>
          </a:xfrm>
          <a:prstGeom prst="rect">
            <a:avLst/>
          </a:prstGeom>
        </p:spPr>
      </p:pic>
      <p:pic>
        <p:nvPicPr>
          <p:cNvPr id="8" name="Picture 7" descr="A logo for a power line company&#10;&#10;Description automatically generated">
            <a:extLst>
              <a:ext uri="{FF2B5EF4-FFF2-40B4-BE49-F238E27FC236}">
                <a16:creationId xmlns:a16="http://schemas.microsoft.com/office/drawing/2014/main" id="{B2458BAD-6967-9D42-C1E0-F7A17EC607B7}"/>
              </a:ext>
            </a:extLst>
          </p:cNvPr>
          <p:cNvPicPr>
            <a:picLocks noChangeAspect="1"/>
          </p:cNvPicPr>
          <p:nvPr/>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0959789" y="5295595"/>
            <a:ext cx="1073553" cy="1137733"/>
          </a:xfrm>
          <a:prstGeom prst="rect">
            <a:avLst/>
          </a:prstGeom>
        </p:spPr>
      </p:pic>
      <p:sp>
        <p:nvSpPr>
          <p:cNvPr id="9" name="TextBox 8">
            <a:extLst>
              <a:ext uri="{FF2B5EF4-FFF2-40B4-BE49-F238E27FC236}">
                <a16:creationId xmlns:a16="http://schemas.microsoft.com/office/drawing/2014/main" id="{103A978A-9A55-2C57-3EE0-6E8A65D5E58D}"/>
              </a:ext>
            </a:extLst>
          </p:cNvPr>
          <p:cNvSpPr txBox="1"/>
          <p:nvPr/>
        </p:nvSpPr>
        <p:spPr>
          <a:xfrm>
            <a:off x="407249" y="1758616"/>
            <a:ext cx="5977018" cy="4524315"/>
          </a:xfrm>
          <a:prstGeom prst="rect">
            <a:avLst/>
          </a:prstGeom>
          <a:noFill/>
        </p:spPr>
        <p:txBody>
          <a:bodyPr wrap="square" rtlCol="0">
            <a:spAutoFit/>
          </a:bodyPr>
          <a:lstStyle/>
          <a:p>
            <a:pPr marL="285750" indent="-285750">
              <a:buFont typeface="Arial" panose="020B0604020202020204" pitchFamily="34" charset="0"/>
              <a:buChar char="•"/>
              <a:defRPr/>
            </a:pPr>
            <a:r>
              <a:rPr kumimoji="0" lang="en-US" sz="2400" b="0" i="0" u="none" strike="noStrike" kern="1200" cap="none" spc="0" normalizeH="0" baseline="0" noProof="0" dirty="0">
                <a:ln>
                  <a:noFill/>
                </a:ln>
                <a:effectLst/>
                <a:uLnTx/>
                <a:uFillTx/>
                <a:latin typeface="Calibri" panose="020F0502020204030204"/>
                <a:ea typeface="+mn-ea"/>
                <a:cs typeface="+mn-cs"/>
              </a:rPr>
              <a:t>Implement breaks during strenuous tasks to </a:t>
            </a:r>
            <a:r>
              <a:rPr kumimoji="0" lang="en-US" sz="2400" b="0" i="0" u="none" strike="noStrike" kern="1200" cap="none" spc="0" normalizeH="0" baseline="0" noProof="0" dirty="0">
                <a:ln>
                  <a:noFill/>
                </a:ln>
                <a:solidFill>
                  <a:srgbClr val="C00000"/>
                </a:solidFill>
                <a:effectLst/>
                <a:uLnTx/>
                <a:uFillTx/>
                <a:latin typeface="Calibri" panose="020F0502020204030204"/>
                <a:ea typeface="+mn-ea"/>
                <a:cs typeface="+mn-cs"/>
              </a:rPr>
              <a:t>allow muscles to recover from </a:t>
            </a:r>
            <a:r>
              <a:rPr kumimoji="0" lang="en-US" sz="2400" b="0" i="0" u="none" strike="noStrike" kern="1200" cap="none" spc="0" normalizeH="0" baseline="0" noProof="0" dirty="0">
                <a:ln>
                  <a:noFill/>
                </a:ln>
                <a:effectLst/>
                <a:uLnTx/>
                <a:uFillTx/>
                <a:latin typeface="Calibri" panose="020F0502020204030204"/>
                <a:ea typeface="+mn-ea"/>
                <a:cs typeface="+mn-cs"/>
              </a:rPr>
              <a:t>lifting or tight gripping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effectLst/>
              <a:uLnTx/>
              <a:uFillTx/>
              <a:latin typeface="Calibri" panose="020F0502020204030204"/>
              <a:ea typeface="+mn-ea"/>
              <a:cs typeface="+mn-cs"/>
            </a:endParaRPr>
          </a:p>
          <a:p>
            <a:pPr marL="285750" indent="-285750">
              <a:buFont typeface="Arial" panose="020B0604020202020204" pitchFamily="34" charset="0"/>
              <a:buChar char="•"/>
              <a:defRPr/>
            </a:pPr>
            <a:r>
              <a:rPr kumimoji="0" lang="en-US" sz="2400" b="0" i="0" u="none" strike="noStrike" kern="1200" cap="none" spc="0" normalizeH="0" baseline="0" noProof="0" dirty="0">
                <a:ln>
                  <a:noFill/>
                </a:ln>
                <a:solidFill>
                  <a:srgbClr val="C00000"/>
                </a:solidFill>
                <a:effectLst/>
                <a:uLnTx/>
                <a:uFillTx/>
                <a:latin typeface="Calibri" panose="020F0502020204030204"/>
                <a:ea typeface="+mn-ea"/>
                <a:cs typeface="+mn-cs"/>
              </a:rPr>
              <a:t>Mechanically lift/leverage/tie down </a:t>
            </a:r>
            <a:r>
              <a:rPr kumimoji="0" lang="en-US" sz="2400" b="0" i="0" u="none" strike="noStrike" kern="1200" cap="none" spc="0" normalizeH="0" baseline="0" noProof="0" dirty="0">
                <a:ln>
                  <a:noFill/>
                </a:ln>
                <a:effectLst/>
                <a:uLnTx/>
                <a:uFillTx/>
                <a:latin typeface="Calibri" panose="020F0502020204030204"/>
                <a:ea typeface="+mn-ea"/>
                <a:cs typeface="+mn-cs"/>
              </a:rPr>
              <a:t>materials that are awkward or heavy.</a:t>
            </a:r>
            <a:endParaRPr lang="en-US" sz="2400" dirty="0">
              <a:solidFill>
                <a:prstClr val="black"/>
              </a:solidFill>
              <a:latin typeface="Calibri" panose="020F0502020204030204"/>
            </a:endParaRPr>
          </a:p>
          <a:p>
            <a:pPr marL="285750" indent="-285750">
              <a:buFont typeface="Arial" panose="020B0604020202020204" pitchFamily="34" charset="0"/>
              <a:buChar char="•"/>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indent="-285750">
              <a:buFont typeface="Arial" panose="020B0604020202020204" pitchFamily="34" charset="0"/>
              <a:buChar char="•"/>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Use </a:t>
            </a:r>
            <a:r>
              <a:rPr kumimoji="0" lang="en-US" sz="2400" b="0" i="0" u="none" strike="noStrike" kern="1200" cap="none" spc="0" normalizeH="0" baseline="0" noProof="0" dirty="0">
                <a:ln>
                  <a:noFill/>
                </a:ln>
                <a:solidFill>
                  <a:srgbClr val="C00000"/>
                </a:solidFill>
                <a:effectLst/>
                <a:uLnTx/>
                <a:uFillTx/>
                <a:latin typeface="Calibri" panose="020F0502020204030204"/>
                <a:ea typeface="+mn-ea"/>
                <a:cs typeface="+mn-cs"/>
              </a:rPr>
              <a:t>mechanical aids </a:t>
            </a:r>
            <a:r>
              <a:rPr lang="en-US" sz="2400" dirty="0">
                <a:latin typeface="Calibri" panose="020F0502020204030204"/>
              </a:rPr>
              <a:t>to move items around;</a:t>
            </a:r>
            <a:r>
              <a:rPr kumimoji="0" lang="en-US" sz="2400" b="0" i="0" u="none" strike="noStrike" kern="1200" cap="none" spc="0" normalizeH="0" baseline="0" noProof="0" dirty="0">
                <a:ln>
                  <a:noFill/>
                </a:ln>
                <a:effectLst/>
                <a:uLnTx/>
                <a:uFillTx/>
                <a:latin typeface="Calibri" panose="020F0502020204030204"/>
                <a:ea typeface="+mn-ea"/>
                <a:cs typeface="+mn-cs"/>
              </a:rPr>
              <a:t> use dollies, hand trucks, carts, etc.</a:t>
            </a:r>
          </a:p>
          <a:p>
            <a:pPr marL="285750" indent="-285750">
              <a:buFont typeface="Arial" panose="020B0604020202020204" pitchFamily="34" charset="0"/>
              <a:buChar char="•"/>
              <a:defRPr/>
            </a:pPr>
            <a:endParaRPr lang="en-US" sz="2400" dirty="0">
              <a:latin typeface="Calibri" panose="020F0502020204030204"/>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effectLst/>
                <a:uLnTx/>
                <a:uFillTx/>
                <a:latin typeface="Calibri" panose="020F0502020204030204"/>
                <a:ea typeface="+mn-ea"/>
                <a:cs typeface="+mn-cs"/>
              </a:rPr>
              <a:t>Pay attention to </a:t>
            </a:r>
            <a:r>
              <a:rPr kumimoji="0" lang="en-US" sz="2400" b="0" i="0" u="none" strike="noStrike" kern="1200" cap="none" spc="0" normalizeH="0" baseline="0" noProof="0" dirty="0">
                <a:ln>
                  <a:noFill/>
                </a:ln>
                <a:solidFill>
                  <a:srgbClr val="C00000"/>
                </a:solidFill>
                <a:effectLst/>
                <a:uLnTx/>
                <a:uFillTx/>
                <a:latin typeface="Calibri" panose="020F0502020204030204"/>
                <a:ea typeface="+mn-ea"/>
                <a:cs typeface="+mn-cs"/>
              </a:rPr>
              <a:t>body positioning </a:t>
            </a:r>
            <a:r>
              <a:rPr kumimoji="0" lang="en-US" sz="2400" b="0" i="0" u="none" strike="noStrike" kern="1200" cap="none" spc="0" normalizeH="0" baseline="0" noProof="0" dirty="0">
                <a:ln>
                  <a:noFill/>
                </a:ln>
                <a:effectLst/>
                <a:uLnTx/>
                <a:uFillTx/>
                <a:latin typeface="Calibri" panose="020F0502020204030204"/>
                <a:ea typeface="+mn-ea"/>
                <a:cs typeface="+mn-cs"/>
              </a:rPr>
              <a:t>for best ergonomic relief.</a:t>
            </a:r>
          </a:p>
        </p:txBody>
      </p:sp>
    </p:spTree>
    <p:extLst>
      <p:ext uri="{BB962C8B-B14F-4D97-AF65-F5344CB8AC3E}">
        <p14:creationId xmlns:p14="http://schemas.microsoft.com/office/powerpoint/2010/main" val="2709065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2AC999-4F59-5B1F-07B8-A23C7D16B9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168E57-9319-CF49-ECD0-A69523CAF33A}"/>
              </a:ext>
            </a:extLst>
          </p:cNvPr>
          <p:cNvSpPr>
            <a:spLocks noGrp="1"/>
          </p:cNvSpPr>
          <p:nvPr>
            <p:ph type="title"/>
          </p:nvPr>
        </p:nvSpPr>
        <p:spPr>
          <a:xfrm>
            <a:off x="362875" y="209533"/>
            <a:ext cx="5733125" cy="1325563"/>
          </a:xfrm>
        </p:spPr>
        <p:txBody>
          <a:bodyPr>
            <a:normAutofit fontScale="90000"/>
          </a:bodyPr>
          <a:lstStyle/>
          <a:p>
            <a:r>
              <a:rPr lang="en-US" sz="4800" b="1" dirty="0">
                <a:latin typeface="+mn-lt"/>
              </a:rPr>
              <a:t>Best Practices:</a:t>
            </a:r>
            <a:br>
              <a:rPr lang="en-US" sz="4800" b="1" dirty="0">
                <a:latin typeface="+mn-lt"/>
              </a:rPr>
            </a:br>
            <a:r>
              <a:rPr lang="en-US" sz="4800" b="1" dirty="0">
                <a:latin typeface="+mn-lt"/>
              </a:rPr>
              <a:t>OVEREXERTION</a:t>
            </a:r>
          </a:p>
        </p:txBody>
      </p:sp>
      <p:sp>
        <p:nvSpPr>
          <p:cNvPr id="3" name="Content Placeholder 2">
            <a:extLst>
              <a:ext uri="{FF2B5EF4-FFF2-40B4-BE49-F238E27FC236}">
                <a16:creationId xmlns:a16="http://schemas.microsoft.com/office/drawing/2014/main" id="{A9027C25-66C6-F848-B96C-BE6853FF3666}"/>
              </a:ext>
            </a:extLst>
          </p:cNvPr>
          <p:cNvSpPr>
            <a:spLocks noGrp="1"/>
          </p:cNvSpPr>
          <p:nvPr>
            <p:ph idx="1"/>
          </p:nvPr>
        </p:nvSpPr>
        <p:spPr>
          <a:xfrm>
            <a:off x="230828" y="6593841"/>
            <a:ext cx="6153439" cy="474050"/>
          </a:xfrm>
        </p:spPr>
        <p:txBody>
          <a:bodyPr>
            <a:normAutofit/>
          </a:bodyPr>
          <a:lstStyle/>
          <a:p>
            <a:pPr marL="0" indent="0">
              <a:buNone/>
            </a:pPr>
            <a:r>
              <a:rPr lang="en-US" sz="1400" dirty="0">
                <a:solidFill>
                  <a:schemeClr val="accent4">
                    <a:lumMod val="20000"/>
                    <a:lumOff val="80000"/>
                  </a:schemeClr>
                </a:solidFill>
              </a:rPr>
              <a:t>Q3 2024 – MANUAL MATERIAL HANDLING – BEST PRACTICES</a:t>
            </a:r>
          </a:p>
        </p:txBody>
      </p:sp>
      <p:sp>
        <p:nvSpPr>
          <p:cNvPr id="4" name="Content Placeholder 2">
            <a:extLst>
              <a:ext uri="{FF2B5EF4-FFF2-40B4-BE49-F238E27FC236}">
                <a16:creationId xmlns:a16="http://schemas.microsoft.com/office/drawing/2014/main" id="{A11876F7-FB63-534F-6CB6-2B800E305724}"/>
              </a:ext>
            </a:extLst>
          </p:cNvPr>
          <p:cNvSpPr txBox="1">
            <a:spLocks/>
          </p:cNvSpPr>
          <p:nvPr/>
        </p:nvSpPr>
        <p:spPr>
          <a:xfrm>
            <a:off x="6244188" y="6606050"/>
            <a:ext cx="5397190" cy="28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D4DBA69E-1C7B-13BA-F407-0225FC822D7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42063D6-6F64-8DEF-7368-ED0EB32ADBAF}"/>
              </a:ext>
            </a:extLst>
          </p:cNvPr>
          <p:cNvSpPr txBox="1"/>
          <p:nvPr/>
        </p:nvSpPr>
        <p:spPr>
          <a:xfrm>
            <a:off x="651142" y="1535096"/>
            <a:ext cx="5644376" cy="353943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effectLst/>
                <a:uLnTx/>
                <a:uFillTx/>
                <a:latin typeface="Calibri" panose="020F0502020204030204"/>
                <a:ea typeface="+mn-ea"/>
                <a:cs typeface="+mn-cs"/>
              </a:rPr>
              <a:t>Make sure the crew is </a:t>
            </a:r>
            <a:r>
              <a:rPr kumimoji="0" lang="en-US" sz="3200" b="0" i="0" u="none" strike="noStrike" kern="1200" cap="none" spc="0" normalizeH="0" baseline="0" noProof="0" dirty="0">
                <a:ln>
                  <a:noFill/>
                </a:ln>
                <a:solidFill>
                  <a:srgbClr val="C00000"/>
                </a:solidFill>
                <a:effectLst/>
                <a:uLnTx/>
                <a:uFillTx/>
                <a:latin typeface="Calibri" panose="020F0502020204030204"/>
                <a:ea typeface="+mn-ea"/>
                <a:cs typeface="+mn-cs"/>
              </a:rPr>
              <a:t>trained </a:t>
            </a:r>
            <a:r>
              <a:rPr kumimoji="0" lang="en-US" sz="3200" b="0" i="0" u="none" strike="noStrike" kern="1200" cap="none" spc="0" normalizeH="0" baseline="0" noProof="0" dirty="0">
                <a:ln>
                  <a:noFill/>
                </a:ln>
                <a:effectLst/>
                <a:uLnTx/>
                <a:uFillTx/>
                <a:latin typeface="Calibri" panose="020F0502020204030204"/>
                <a:ea typeface="+mn-ea"/>
                <a:cs typeface="+mn-cs"/>
              </a:rPr>
              <a:t>on proper lifting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effectLst/>
                <a:uLnTx/>
                <a:uFillTx/>
                <a:latin typeface="Calibri" panose="020F0502020204030204"/>
                <a:ea typeface="+mn-ea"/>
                <a:cs typeface="+mn-cs"/>
              </a:rPr>
              <a:t>Incorporate a </a:t>
            </a:r>
            <a:r>
              <a:rPr kumimoji="0" lang="en-US" sz="3200" b="0" i="0" u="none" strike="noStrike" kern="1200" cap="none" spc="0" normalizeH="0" baseline="0" noProof="0" dirty="0">
                <a:ln>
                  <a:noFill/>
                </a:ln>
                <a:solidFill>
                  <a:srgbClr val="C00000"/>
                </a:solidFill>
                <a:effectLst/>
                <a:uLnTx/>
                <a:uFillTx/>
                <a:latin typeface="Calibri" panose="020F0502020204030204"/>
                <a:ea typeface="+mn-ea"/>
                <a:cs typeface="+mn-cs"/>
              </a:rPr>
              <a:t>stretch-and-flex</a:t>
            </a:r>
            <a:r>
              <a:rPr kumimoji="0" lang="en-US" sz="3200" b="0" i="0" u="none" strike="noStrike" kern="1200" cap="none" spc="0" normalizeH="0" baseline="0" noProof="0" dirty="0">
                <a:ln>
                  <a:noFill/>
                </a:ln>
                <a:effectLst/>
                <a:uLnTx/>
                <a:uFillTx/>
                <a:latin typeface="Calibri" panose="020F0502020204030204"/>
                <a:ea typeface="+mn-ea"/>
                <a:cs typeface="+mn-cs"/>
              </a:rPr>
              <a:t> program prior to work and after breaks.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C00000"/>
                </a:solidFill>
                <a:effectLst/>
                <a:uLnTx/>
                <a:uFillTx/>
                <a:latin typeface="Calibri" panose="020F0502020204030204"/>
                <a:ea typeface="+mn-ea"/>
                <a:cs typeface="+mn-cs"/>
              </a:rPr>
              <a:t>2-person lift</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1" u="none" strike="noStrike" kern="1200" cap="none" spc="0" normalizeH="0" baseline="0" noProof="0" dirty="0">
                <a:ln>
                  <a:noFill/>
                </a:ln>
                <a:solidFill>
                  <a:prstClr val="black"/>
                </a:solidFill>
                <a:effectLst/>
                <a:uLnTx/>
                <a:uFillTx/>
                <a:latin typeface="Calibri" panose="020F0502020204030204"/>
                <a:ea typeface="+mn-ea"/>
                <a:cs typeface="+mn-cs"/>
              </a:rPr>
              <a:t>if it’s awkward or over 50 </a:t>
            </a:r>
            <a:r>
              <a:rPr kumimoji="0" lang="en-US" sz="3200" b="0" i="1" u="none" strike="noStrike" kern="1200" cap="none" spc="0" normalizeH="0" baseline="0" noProof="0" dirty="0" err="1">
                <a:ln>
                  <a:noFill/>
                </a:ln>
                <a:solidFill>
                  <a:prstClr val="black"/>
                </a:solidFill>
                <a:effectLst/>
                <a:uLnTx/>
                <a:uFillTx/>
                <a:latin typeface="Calibri" panose="020F0502020204030204"/>
                <a:ea typeface="+mn-ea"/>
                <a:cs typeface="+mn-cs"/>
              </a:rPr>
              <a:t>lbs</a:t>
            </a:r>
            <a:r>
              <a:rPr kumimoji="0" lang="en-US" sz="3200" b="0" i="1"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A0A69277-5389-E671-6128-53C5068299F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671967" y="0"/>
            <a:ext cx="5520033" cy="6606050"/>
          </a:xfrm>
          <a:prstGeom prst="rect">
            <a:avLst/>
          </a:prstGeom>
        </p:spPr>
      </p:pic>
      <p:pic>
        <p:nvPicPr>
          <p:cNvPr id="8" name="Picture 7" descr="A logo for a power line company&#10;&#10;Description automatically generated">
            <a:extLst>
              <a:ext uri="{FF2B5EF4-FFF2-40B4-BE49-F238E27FC236}">
                <a16:creationId xmlns:a16="http://schemas.microsoft.com/office/drawing/2014/main" id="{B2458BAD-6967-9D42-C1E0-F7A17EC607B7}"/>
              </a:ext>
            </a:extLst>
          </p:cNvPr>
          <p:cNvPicPr>
            <a:picLocks noChangeAspect="1"/>
          </p:cNvPicPr>
          <p:nvPr/>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0959789" y="5295595"/>
            <a:ext cx="1073553" cy="1137733"/>
          </a:xfrm>
          <a:prstGeom prst="rect">
            <a:avLst/>
          </a:prstGeom>
        </p:spPr>
      </p:pic>
    </p:spTree>
    <p:extLst>
      <p:ext uri="{BB962C8B-B14F-4D97-AF65-F5344CB8AC3E}">
        <p14:creationId xmlns:p14="http://schemas.microsoft.com/office/powerpoint/2010/main" val="4861471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2AC999-4F59-5B1F-07B8-A23C7D16B9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168E57-9319-CF49-ECD0-A69523CAF33A}"/>
              </a:ext>
            </a:extLst>
          </p:cNvPr>
          <p:cNvSpPr>
            <a:spLocks noGrp="1"/>
          </p:cNvSpPr>
          <p:nvPr>
            <p:ph type="title"/>
          </p:nvPr>
        </p:nvSpPr>
        <p:spPr>
          <a:xfrm>
            <a:off x="362875" y="209533"/>
            <a:ext cx="5733125" cy="1325563"/>
          </a:xfrm>
        </p:spPr>
        <p:txBody>
          <a:bodyPr>
            <a:normAutofit fontScale="90000"/>
          </a:bodyPr>
          <a:lstStyle/>
          <a:p>
            <a:r>
              <a:rPr lang="en-US" sz="4800" b="1" dirty="0">
                <a:latin typeface="+mn-lt"/>
              </a:rPr>
              <a:t>Best Practices:</a:t>
            </a:r>
            <a:br>
              <a:rPr lang="en-US" sz="4800" b="1" dirty="0">
                <a:latin typeface="+mn-lt"/>
              </a:rPr>
            </a:br>
            <a:r>
              <a:rPr lang="en-US" sz="4800" b="1" dirty="0">
                <a:latin typeface="+mn-lt"/>
              </a:rPr>
              <a:t>OVEREXERTION</a:t>
            </a:r>
          </a:p>
        </p:txBody>
      </p:sp>
      <p:sp>
        <p:nvSpPr>
          <p:cNvPr id="3" name="Content Placeholder 2">
            <a:extLst>
              <a:ext uri="{FF2B5EF4-FFF2-40B4-BE49-F238E27FC236}">
                <a16:creationId xmlns:a16="http://schemas.microsoft.com/office/drawing/2014/main" id="{A9027C25-66C6-F848-B96C-BE6853FF3666}"/>
              </a:ext>
            </a:extLst>
          </p:cNvPr>
          <p:cNvSpPr>
            <a:spLocks noGrp="1"/>
          </p:cNvSpPr>
          <p:nvPr>
            <p:ph idx="1"/>
          </p:nvPr>
        </p:nvSpPr>
        <p:spPr>
          <a:xfrm>
            <a:off x="230828" y="6593841"/>
            <a:ext cx="6153439" cy="474050"/>
          </a:xfrm>
        </p:spPr>
        <p:txBody>
          <a:bodyPr>
            <a:normAutofit/>
          </a:bodyPr>
          <a:lstStyle/>
          <a:p>
            <a:pPr marL="0" indent="0">
              <a:buNone/>
            </a:pPr>
            <a:r>
              <a:rPr lang="en-US" sz="1400" dirty="0">
                <a:solidFill>
                  <a:schemeClr val="accent4">
                    <a:lumMod val="20000"/>
                    <a:lumOff val="80000"/>
                  </a:schemeClr>
                </a:solidFill>
              </a:rPr>
              <a:t>Q3 2024 – MANUAL MATERIAL HANDLING – BEST PRACTICES</a:t>
            </a:r>
          </a:p>
        </p:txBody>
      </p:sp>
      <p:sp>
        <p:nvSpPr>
          <p:cNvPr id="4" name="Content Placeholder 2">
            <a:extLst>
              <a:ext uri="{FF2B5EF4-FFF2-40B4-BE49-F238E27FC236}">
                <a16:creationId xmlns:a16="http://schemas.microsoft.com/office/drawing/2014/main" id="{A11876F7-FB63-534F-6CB6-2B800E305724}"/>
              </a:ext>
            </a:extLst>
          </p:cNvPr>
          <p:cNvSpPr txBox="1">
            <a:spLocks/>
          </p:cNvSpPr>
          <p:nvPr/>
        </p:nvSpPr>
        <p:spPr>
          <a:xfrm>
            <a:off x="6244188" y="6606050"/>
            <a:ext cx="5397190" cy="28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D4DBA69E-1C7B-13BA-F407-0225FC822D7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42063D6-6F64-8DEF-7368-ED0EB32ADBAF}"/>
              </a:ext>
            </a:extLst>
          </p:cNvPr>
          <p:cNvSpPr txBox="1"/>
          <p:nvPr/>
        </p:nvSpPr>
        <p:spPr>
          <a:xfrm>
            <a:off x="362875" y="2987250"/>
            <a:ext cx="7724186" cy="107721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Implement a Stretch-and-Flex program to combat Musculoskeletal Disorders (MSD)</a:t>
            </a:r>
          </a:p>
        </p:txBody>
      </p:sp>
      <p:pic>
        <p:nvPicPr>
          <p:cNvPr id="8" name="Picture 7" descr="A logo for a power line company&#10;&#10;Description automatically generated">
            <a:extLst>
              <a:ext uri="{FF2B5EF4-FFF2-40B4-BE49-F238E27FC236}">
                <a16:creationId xmlns:a16="http://schemas.microsoft.com/office/drawing/2014/main" id="{B2458BAD-6967-9D42-C1E0-F7A17EC607B7}"/>
              </a:ext>
            </a:extLst>
          </p:cNvPr>
          <p:cNvPicPr>
            <a:picLocks noChangeAspect="1"/>
          </p:cNvPicPr>
          <p:nvPr/>
        </p:nvPicPr>
        <p:blipFill>
          <a:blip r:embed="rId4"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0959789" y="5295595"/>
            <a:ext cx="1073553" cy="1137733"/>
          </a:xfrm>
          <a:prstGeom prst="rect">
            <a:avLst/>
          </a:prstGeom>
        </p:spPr>
      </p:pic>
      <p:pic>
        <p:nvPicPr>
          <p:cNvPr id="11" name="Picture 10">
            <a:extLst>
              <a:ext uri="{FF2B5EF4-FFF2-40B4-BE49-F238E27FC236}">
                <a16:creationId xmlns:a16="http://schemas.microsoft.com/office/drawing/2014/main" id="{C7BF18CD-A8F0-40CD-160B-2CB2FB2F73D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429956" y="820847"/>
            <a:ext cx="3066609" cy="4088812"/>
          </a:xfrm>
          <a:prstGeom prst="rect">
            <a:avLst/>
          </a:prstGeom>
        </p:spPr>
      </p:pic>
    </p:spTree>
    <p:extLst>
      <p:ext uri="{BB962C8B-B14F-4D97-AF65-F5344CB8AC3E}">
        <p14:creationId xmlns:p14="http://schemas.microsoft.com/office/powerpoint/2010/main" val="13522764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2AC999-4F59-5B1F-07B8-A23C7D16B96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50DB463-8ED9-86CD-A99D-EBE84AA19B1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73796" y="1328090"/>
            <a:ext cx="5559546" cy="4617250"/>
          </a:xfrm>
          <a:prstGeom prst="rect">
            <a:avLst/>
          </a:prstGeom>
        </p:spPr>
      </p:pic>
      <p:sp>
        <p:nvSpPr>
          <p:cNvPr id="3" name="Content Placeholder 2">
            <a:extLst>
              <a:ext uri="{FF2B5EF4-FFF2-40B4-BE49-F238E27FC236}">
                <a16:creationId xmlns:a16="http://schemas.microsoft.com/office/drawing/2014/main" id="{A9027C25-66C6-F848-B96C-BE6853FF3666}"/>
              </a:ext>
            </a:extLst>
          </p:cNvPr>
          <p:cNvSpPr>
            <a:spLocks noGrp="1"/>
          </p:cNvSpPr>
          <p:nvPr>
            <p:ph idx="1"/>
          </p:nvPr>
        </p:nvSpPr>
        <p:spPr>
          <a:xfrm>
            <a:off x="230828" y="6593841"/>
            <a:ext cx="6153439" cy="474050"/>
          </a:xfrm>
        </p:spPr>
        <p:txBody>
          <a:bodyPr>
            <a:normAutofit/>
          </a:bodyPr>
          <a:lstStyle/>
          <a:p>
            <a:pPr marL="0" indent="0">
              <a:buNone/>
            </a:pPr>
            <a:r>
              <a:rPr lang="en-US" sz="1400" dirty="0">
                <a:solidFill>
                  <a:schemeClr val="accent4">
                    <a:lumMod val="20000"/>
                    <a:lumOff val="80000"/>
                  </a:schemeClr>
                </a:solidFill>
              </a:rPr>
              <a:t>Q3 2024 – MANUAL MATERIAL HANDLING – BEST PRACTICES</a:t>
            </a:r>
          </a:p>
        </p:txBody>
      </p:sp>
      <p:sp>
        <p:nvSpPr>
          <p:cNvPr id="4" name="Content Placeholder 2">
            <a:extLst>
              <a:ext uri="{FF2B5EF4-FFF2-40B4-BE49-F238E27FC236}">
                <a16:creationId xmlns:a16="http://schemas.microsoft.com/office/drawing/2014/main" id="{A11876F7-FB63-534F-6CB6-2B800E305724}"/>
              </a:ext>
            </a:extLst>
          </p:cNvPr>
          <p:cNvSpPr txBox="1">
            <a:spLocks/>
          </p:cNvSpPr>
          <p:nvPr/>
        </p:nvSpPr>
        <p:spPr>
          <a:xfrm>
            <a:off x="6244188" y="6606050"/>
            <a:ext cx="5397190" cy="28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D4DBA69E-1C7B-13BA-F407-0225FC822D7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pic>
        <p:nvPicPr>
          <p:cNvPr id="8" name="Picture 7" descr="A logo for a power line company&#10;&#10;Description automatically generated">
            <a:extLst>
              <a:ext uri="{FF2B5EF4-FFF2-40B4-BE49-F238E27FC236}">
                <a16:creationId xmlns:a16="http://schemas.microsoft.com/office/drawing/2014/main" id="{B2458BAD-6967-9D42-C1E0-F7A17EC607B7}"/>
              </a:ext>
            </a:extLst>
          </p:cNvPr>
          <p:cNvPicPr>
            <a:picLocks noChangeAspect="1"/>
          </p:cNvPicPr>
          <p:nvPr/>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0959789" y="5295595"/>
            <a:ext cx="1073553" cy="1137733"/>
          </a:xfrm>
          <a:prstGeom prst="rect">
            <a:avLst/>
          </a:prstGeom>
        </p:spPr>
      </p:pic>
      <p:sp>
        <p:nvSpPr>
          <p:cNvPr id="10" name="Title 3">
            <a:extLst>
              <a:ext uri="{FF2B5EF4-FFF2-40B4-BE49-F238E27FC236}">
                <a16:creationId xmlns:a16="http://schemas.microsoft.com/office/drawing/2014/main" id="{B8222540-8C4D-656F-A9BF-DFEE2CEBE76D}"/>
              </a:ext>
            </a:extLst>
          </p:cNvPr>
          <p:cNvSpPr txBox="1">
            <a:spLocks/>
          </p:cNvSpPr>
          <p:nvPr/>
        </p:nvSpPr>
        <p:spPr>
          <a:xfrm>
            <a:off x="4766468" y="568227"/>
            <a:ext cx="6472362" cy="587141"/>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rgbClr val="C00000"/>
                </a:solidFill>
                <a:effectLst/>
                <a:uLnTx/>
                <a:uFillTx/>
                <a:latin typeface="Anton" panose="00000500000000000000" pitchFamily="2" charset="0"/>
                <a:ea typeface="+mj-ea"/>
                <a:cs typeface="+mj-cs"/>
              </a:rPr>
              <a:t>Trunk and Low Back Stretches</a:t>
            </a:r>
          </a:p>
        </p:txBody>
      </p:sp>
      <p:pic>
        <p:nvPicPr>
          <p:cNvPr id="13" name="Picture 12">
            <a:extLst>
              <a:ext uri="{FF2B5EF4-FFF2-40B4-BE49-F238E27FC236}">
                <a16:creationId xmlns:a16="http://schemas.microsoft.com/office/drawing/2014/main" id="{0CF44B34-FD73-A13E-F0AB-62423406B35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30828" y="1328090"/>
            <a:ext cx="6153439" cy="4617250"/>
          </a:xfrm>
          <a:prstGeom prst="rect">
            <a:avLst/>
          </a:prstGeom>
        </p:spPr>
      </p:pic>
      <p:sp>
        <p:nvSpPr>
          <p:cNvPr id="14" name="Title 1">
            <a:extLst>
              <a:ext uri="{FF2B5EF4-FFF2-40B4-BE49-F238E27FC236}">
                <a16:creationId xmlns:a16="http://schemas.microsoft.com/office/drawing/2014/main" id="{C70E4090-0C31-9DD8-67A2-445F4EF6BA04}"/>
              </a:ext>
            </a:extLst>
          </p:cNvPr>
          <p:cNvSpPr>
            <a:spLocks noGrp="1"/>
          </p:cNvSpPr>
          <p:nvPr>
            <p:ph type="title"/>
          </p:nvPr>
        </p:nvSpPr>
        <p:spPr>
          <a:xfrm>
            <a:off x="325714" y="16807"/>
            <a:ext cx="2842549" cy="1325563"/>
          </a:xfrm>
        </p:spPr>
        <p:txBody>
          <a:bodyPr>
            <a:normAutofit/>
          </a:bodyPr>
          <a:lstStyle/>
          <a:p>
            <a:r>
              <a:rPr lang="en-US" sz="2800" b="1" dirty="0">
                <a:latin typeface="+mn-lt"/>
              </a:rPr>
              <a:t>Best Practices:</a:t>
            </a:r>
            <a:br>
              <a:rPr lang="en-US" sz="2800" b="1" dirty="0">
                <a:latin typeface="+mn-lt"/>
              </a:rPr>
            </a:br>
            <a:r>
              <a:rPr lang="en-US" sz="2800" b="1" dirty="0">
                <a:latin typeface="+mn-lt"/>
              </a:rPr>
              <a:t>Stretch-and-Flex</a:t>
            </a:r>
          </a:p>
        </p:txBody>
      </p:sp>
    </p:spTree>
    <p:extLst>
      <p:ext uri="{BB962C8B-B14F-4D97-AF65-F5344CB8AC3E}">
        <p14:creationId xmlns:p14="http://schemas.microsoft.com/office/powerpoint/2010/main" val="37754089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2AC999-4F59-5B1F-07B8-A23C7D16B96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027C25-66C6-F848-B96C-BE6853FF3666}"/>
              </a:ext>
            </a:extLst>
          </p:cNvPr>
          <p:cNvSpPr>
            <a:spLocks noGrp="1"/>
          </p:cNvSpPr>
          <p:nvPr>
            <p:ph idx="1"/>
          </p:nvPr>
        </p:nvSpPr>
        <p:spPr>
          <a:xfrm>
            <a:off x="230828" y="6593841"/>
            <a:ext cx="6153439" cy="474050"/>
          </a:xfrm>
        </p:spPr>
        <p:txBody>
          <a:bodyPr>
            <a:normAutofit/>
          </a:bodyPr>
          <a:lstStyle/>
          <a:p>
            <a:pPr marL="0" indent="0">
              <a:buNone/>
            </a:pPr>
            <a:r>
              <a:rPr lang="en-US" sz="1400" dirty="0">
                <a:solidFill>
                  <a:schemeClr val="accent4">
                    <a:lumMod val="20000"/>
                    <a:lumOff val="80000"/>
                  </a:schemeClr>
                </a:solidFill>
              </a:rPr>
              <a:t>Q3 2024 – MANUAL MATERIAL HANDLING – BEST PRACTICES</a:t>
            </a:r>
          </a:p>
        </p:txBody>
      </p:sp>
      <p:sp>
        <p:nvSpPr>
          <p:cNvPr id="4" name="Content Placeholder 2">
            <a:extLst>
              <a:ext uri="{FF2B5EF4-FFF2-40B4-BE49-F238E27FC236}">
                <a16:creationId xmlns:a16="http://schemas.microsoft.com/office/drawing/2014/main" id="{A11876F7-FB63-534F-6CB6-2B800E305724}"/>
              </a:ext>
            </a:extLst>
          </p:cNvPr>
          <p:cNvSpPr txBox="1">
            <a:spLocks/>
          </p:cNvSpPr>
          <p:nvPr/>
        </p:nvSpPr>
        <p:spPr>
          <a:xfrm>
            <a:off x="6244188" y="6606050"/>
            <a:ext cx="5397190" cy="28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D4DBA69E-1C7B-13BA-F407-0225FC822D7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pic>
        <p:nvPicPr>
          <p:cNvPr id="8" name="Picture 7" descr="A logo for a power line company&#10;&#10;Description automatically generated">
            <a:extLst>
              <a:ext uri="{FF2B5EF4-FFF2-40B4-BE49-F238E27FC236}">
                <a16:creationId xmlns:a16="http://schemas.microsoft.com/office/drawing/2014/main" id="{B2458BAD-6967-9D42-C1E0-F7A17EC607B7}"/>
              </a:ext>
            </a:extLst>
          </p:cNvPr>
          <p:cNvPicPr>
            <a:picLocks noChangeAspect="1"/>
          </p:cNvPicPr>
          <p:nvPr/>
        </p:nvPicPr>
        <p:blipFill>
          <a:blip r:embed="rId4"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0560885" y="244409"/>
            <a:ext cx="1073553" cy="1137733"/>
          </a:xfrm>
          <a:prstGeom prst="rect">
            <a:avLst/>
          </a:prstGeom>
        </p:spPr>
      </p:pic>
      <p:sp>
        <p:nvSpPr>
          <p:cNvPr id="10" name="Title 3">
            <a:extLst>
              <a:ext uri="{FF2B5EF4-FFF2-40B4-BE49-F238E27FC236}">
                <a16:creationId xmlns:a16="http://schemas.microsoft.com/office/drawing/2014/main" id="{B8222540-8C4D-656F-A9BF-DFEE2CEBE76D}"/>
              </a:ext>
            </a:extLst>
          </p:cNvPr>
          <p:cNvSpPr txBox="1">
            <a:spLocks/>
          </p:cNvSpPr>
          <p:nvPr/>
        </p:nvSpPr>
        <p:spPr>
          <a:xfrm>
            <a:off x="3751585" y="1760695"/>
            <a:ext cx="6472362" cy="587141"/>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rgbClr val="C00000"/>
                </a:solidFill>
                <a:effectLst/>
                <a:uLnTx/>
                <a:uFillTx/>
                <a:latin typeface="Anton" panose="00000500000000000000" pitchFamily="2" charset="0"/>
                <a:ea typeface="+mj-ea"/>
                <a:cs typeface="+mj-cs"/>
              </a:rPr>
              <a:t>Upper Body Stretches</a:t>
            </a:r>
          </a:p>
        </p:txBody>
      </p:sp>
      <p:sp>
        <p:nvSpPr>
          <p:cNvPr id="14" name="Title 1">
            <a:extLst>
              <a:ext uri="{FF2B5EF4-FFF2-40B4-BE49-F238E27FC236}">
                <a16:creationId xmlns:a16="http://schemas.microsoft.com/office/drawing/2014/main" id="{C70E4090-0C31-9DD8-67A2-445F4EF6BA04}"/>
              </a:ext>
            </a:extLst>
          </p:cNvPr>
          <p:cNvSpPr>
            <a:spLocks noGrp="1"/>
          </p:cNvSpPr>
          <p:nvPr>
            <p:ph type="title"/>
          </p:nvPr>
        </p:nvSpPr>
        <p:spPr>
          <a:xfrm>
            <a:off x="325714" y="16807"/>
            <a:ext cx="2842549" cy="1325563"/>
          </a:xfrm>
        </p:spPr>
        <p:txBody>
          <a:bodyPr>
            <a:normAutofit/>
          </a:bodyPr>
          <a:lstStyle/>
          <a:p>
            <a:r>
              <a:rPr lang="en-US" sz="2800" b="1" dirty="0">
                <a:latin typeface="+mn-lt"/>
              </a:rPr>
              <a:t>Best Practices:</a:t>
            </a:r>
            <a:br>
              <a:rPr lang="en-US" sz="2800" b="1" dirty="0">
                <a:latin typeface="+mn-lt"/>
              </a:rPr>
            </a:br>
            <a:r>
              <a:rPr lang="en-US" sz="2800" b="1" dirty="0">
                <a:latin typeface="+mn-lt"/>
              </a:rPr>
              <a:t>Stretch-and-Flex</a:t>
            </a:r>
          </a:p>
        </p:txBody>
      </p:sp>
      <p:pic>
        <p:nvPicPr>
          <p:cNvPr id="2" name="Picture 1">
            <a:extLst>
              <a:ext uri="{FF2B5EF4-FFF2-40B4-BE49-F238E27FC236}">
                <a16:creationId xmlns:a16="http://schemas.microsoft.com/office/drawing/2014/main" id="{F87D8AD4-1039-F862-71B1-E37014D88A2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87119" y="2741375"/>
            <a:ext cx="5546223" cy="3535312"/>
          </a:xfrm>
          <a:prstGeom prst="rect">
            <a:avLst/>
          </a:prstGeom>
        </p:spPr>
      </p:pic>
      <p:pic>
        <p:nvPicPr>
          <p:cNvPr id="6" name="Picture 5">
            <a:extLst>
              <a:ext uri="{FF2B5EF4-FFF2-40B4-BE49-F238E27FC236}">
                <a16:creationId xmlns:a16="http://schemas.microsoft.com/office/drawing/2014/main" id="{39C66762-2F19-D4C8-71DE-357C6D4FAF1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8658" y="3110026"/>
            <a:ext cx="6208303" cy="3181642"/>
          </a:xfrm>
          <a:prstGeom prst="rect">
            <a:avLst/>
          </a:prstGeom>
        </p:spPr>
      </p:pic>
    </p:spTree>
    <p:extLst>
      <p:ext uri="{BB962C8B-B14F-4D97-AF65-F5344CB8AC3E}">
        <p14:creationId xmlns:p14="http://schemas.microsoft.com/office/powerpoint/2010/main" val="15110561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2AC999-4F59-5B1F-07B8-A23C7D16B966}"/>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13C2B4E-33AF-A480-BB1A-7286E8CE354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58951" y="568227"/>
            <a:ext cx="6175487" cy="5688660"/>
          </a:xfrm>
          <a:prstGeom prst="rect">
            <a:avLst/>
          </a:prstGeom>
        </p:spPr>
      </p:pic>
      <p:sp>
        <p:nvSpPr>
          <p:cNvPr id="3" name="Content Placeholder 2">
            <a:extLst>
              <a:ext uri="{FF2B5EF4-FFF2-40B4-BE49-F238E27FC236}">
                <a16:creationId xmlns:a16="http://schemas.microsoft.com/office/drawing/2014/main" id="{A9027C25-66C6-F848-B96C-BE6853FF3666}"/>
              </a:ext>
            </a:extLst>
          </p:cNvPr>
          <p:cNvSpPr>
            <a:spLocks noGrp="1"/>
          </p:cNvSpPr>
          <p:nvPr>
            <p:ph idx="1"/>
          </p:nvPr>
        </p:nvSpPr>
        <p:spPr>
          <a:xfrm>
            <a:off x="230828" y="6593841"/>
            <a:ext cx="6153439" cy="474050"/>
          </a:xfrm>
        </p:spPr>
        <p:txBody>
          <a:bodyPr>
            <a:normAutofit/>
          </a:bodyPr>
          <a:lstStyle/>
          <a:p>
            <a:pPr marL="0" indent="0">
              <a:buNone/>
            </a:pPr>
            <a:r>
              <a:rPr lang="en-US" sz="1400" dirty="0">
                <a:solidFill>
                  <a:schemeClr val="accent4">
                    <a:lumMod val="20000"/>
                    <a:lumOff val="80000"/>
                  </a:schemeClr>
                </a:solidFill>
              </a:rPr>
              <a:t>Q3 2024 – MANUAL MATERIAL HANDLING – BEST PRACTICES</a:t>
            </a:r>
          </a:p>
        </p:txBody>
      </p:sp>
      <p:sp>
        <p:nvSpPr>
          <p:cNvPr id="4" name="Content Placeholder 2">
            <a:extLst>
              <a:ext uri="{FF2B5EF4-FFF2-40B4-BE49-F238E27FC236}">
                <a16:creationId xmlns:a16="http://schemas.microsoft.com/office/drawing/2014/main" id="{A11876F7-FB63-534F-6CB6-2B800E305724}"/>
              </a:ext>
            </a:extLst>
          </p:cNvPr>
          <p:cNvSpPr txBox="1">
            <a:spLocks/>
          </p:cNvSpPr>
          <p:nvPr/>
        </p:nvSpPr>
        <p:spPr>
          <a:xfrm>
            <a:off x="6244188" y="6606050"/>
            <a:ext cx="5397190" cy="28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D4DBA69E-1C7B-13BA-F407-0225FC822D7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pic>
        <p:nvPicPr>
          <p:cNvPr id="8" name="Picture 7" descr="A logo for a power line company&#10;&#10;Description automatically generated">
            <a:extLst>
              <a:ext uri="{FF2B5EF4-FFF2-40B4-BE49-F238E27FC236}">
                <a16:creationId xmlns:a16="http://schemas.microsoft.com/office/drawing/2014/main" id="{B2458BAD-6967-9D42-C1E0-F7A17EC607B7}"/>
              </a:ext>
            </a:extLst>
          </p:cNvPr>
          <p:cNvPicPr>
            <a:picLocks noChangeAspect="1"/>
          </p:cNvPicPr>
          <p:nvPr/>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0959789" y="5295595"/>
            <a:ext cx="1073553" cy="1137733"/>
          </a:xfrm>
          <a:prstGeom prst="rect">
            <a:avLst/>
          </a:prstGeom>
        </p:spPr>
      </p:pic>
      <p:sp>
        <p:nvSpPr>
          <p:cNvPr id="10" name="Title 3">
            <a:extLst>
              <a:ext uri="{FF2B5EF4-FFF2-40B4-BE49-F238E27FC236}">
                <a16:creationId xmlns:a16="http://schemas.microsoft.com/office/drawing/2014/main" id="{B8222540-8C4D-656F-A9BF-DFEE2CEBE76D}"/>
              </a:ext>
            </a:extLst>
          </p:cNvPr>
          <p:cNvSpPr txBox="1">
            <a:spLocks/>
          </p:cNvSpPr>
          <p:nvPr/>
        </p:nvSpPr>
        <p:spPr>
          <a:xfrm>
            <a:off x="1421931" y="3135429"/>
            <a:ext cx="6472362" cy="587141"/>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rgbClr val="C00000"/>
                </a:solidFill>
                <a:effectLst/>
                <a:uLnTx/>
                <a:uFillTx/>
                <a:latin typeface="Anton" panose="00000500000000000000" pitchFamily="2" charset="0"/>
                <a:ea typeface="+mj-ea"/>
                <a:cs typeface="+mj-cs"/>
              </a:rPr>
              <a:t>Leg Stretch</a:t>
            </a:r>
          </a:p>
        </p:txBody>
      </p:sp>
      <p:sp>
        <p:nvSpPr>
          <p:cNvPr id="14" name="Title 1">
            <a:extLst>
              <a:ext uri="{FF2B5EF4-FFF2-40B4-BE49-F238E27FC236}">
                <a16:creationId xmlns:a16="http://schemas.microsoft.com/office/drawing/2014/main" id="{C70E4090-0C31-9DD8-67A2-445F4EF6BA04}"/>
              </a:ext>
            </a:extLst>
          </p:cNvPr>
          <p:cNvSpPr>
            <a:spLocks noGrp="1"/>
          </p:cNvSpPr>
          <p:nvPr>
            <p:ph type="title"/>
          </p:nvPr>
        </p:nvSpPr>
        <p:spPr>
          <a:xfrm>
            <a:off x="325714" y="16807"/>
            <a:ext cx="2842549" cy="1325563"/>
          </a:xfrm>
        </p:spPr>
        <p:txBody>
          <a:bodyPr>
            <a:normAutofit/>
          </a:bodyPr>
          <a:lstStyle/>
          <a:p>
            <a:r>
              <a:rPr lang="en-US" sz="2800" b="1" dirty="0">
                <a:latin typeface="+mn-lt"/>
              </a:rPr>
              <a:t>Best Practices:</a:t>
            </a:r>
            <a:br>
              <a:rPr lang="en-US" sz="2800" b="1" dirty="0">
                <a:latin typeface="+mn-lt"/>
              </a:rPr>
            </a:br>
            <a:r>
              <a:rPr lang="en-US" sz="2800" b="1" dirty="0">
                <a:latin typeface="+mn-lt"/>
              </a:rPr>
              <a:t>Stretch-and-Flex</a:t>
            </a:r>
          </a:p>
        </p:txBody>
      </p:sp>
    </p:spTree>
    <p:extLst>
      <p:ext uri="{BB962C8B-B14F-4D97-AF65-F5344CB8AC3E}">
        <p14:creationId xmlns:p14="http://schemas.microsoft.com/office/powerpoint/2010/main" val="7381289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2AC999-4F59-5B1F-07B8-A23C7D16B9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168E57-9319-CF49-ECD0-A69523CAF33A}"/>
              </a:ext>
            </a:extLst>
          </p:cNvPr>
          <p:cNvSpPr>
            <a:spLocks noGrp="1"/>
          </p:cNvSpPr>
          <p:nvPr>
            <p:ph type="title"/>
          </p:nvPr>
        </p:nvSpPr>
        <p:spPr>
          <a:xfrm>
            <a:off x="777691" y="85263"/>
            <a:ext cx="10636618" cy="1325563"/>
          </a:xfrm>
        </p:spPr>
        <p:txBody>
          <a:bodyPr>
            <a:normAutofit/>
          </a:bodyPr>
          <a:lstStyle/>
          <a:p>
            <a:r>
              <a:rPr lang="en-US" sz="4800" b="1" dirty="0">
                <a:latin typeface="+mn-lt"/>
              </a:rPr>
              <a:t>OVEREXERTION: how to save your back</a:t>
            </a:r>
          </a:p>
        </p:txBody>
      </p:sp>
      <p:sp>
        <p:nvSpPr>
          <p:cNvPr id="3" name="Content Placeholder 2">
            <a:extLst>
              <a:ext uri="{FF2B5EF4-FFF2-40B4-BE49-F238E27FC236}">
                <a16:creationId xmlns:a16="http://schemas.microsoft.com/office/drawing/2014/main" id="{A9027C25-66C6-F848-B96C-BE6853FF3666}"/>
              </a:ext>
            </a:extLst>
          </p:cNvPr>
          <p:cNvSpPr>
            <a:spLocks noGrp="1"/>
          </p:cNvSpPr>
          <p:nvPr>
            <p:ph idx="1"/>
          </p:nvPr>
        </p:nvSpPr>
        <p:spPr>
          <a:xfrm>
            <a:off x="230828" y="6593841"/>
            <a:ext cx="6153439" cy="474050"/>
          </a:xfrm>
        </p:spPr>
        <p:txBody>
          <a:bodyPr>
            <a:normAutofit/>
          </a:bodyPr>
          <a:lstStyle/>
          <a:p>
            <a:pPr marL="0" indent="0">
              <a:buNone/>
            </a:pPr>
            <a:r>
              <a:rPr lang="en-US" sz="1400" dirty="0">
                <a:solidFill>
                  <a:schemeClr val="accent4">
                    <a:lumMod val="20000"/>
                    <a:lumOff val="80000"/>
                  </a:schemeClr>
                </a:solidFill>
              </a:rPr>
              <a:t>Q3 2024 – MANUAL MATERIAL HANDLING – BEST PRACTICES</a:t>
            </a:r>
          </a:p>
        </p:txBody>
      </p:sp>
      <p:sp>
        <p:nvSpPr>
          <p:cNvPr id="4" name="Content Placeholder 2">
            <a:extLst>
              <a:ext uri="{FF2B5EF4-FFF2-40B4-BE49-F238E27FC236}">
                <a16:creationId xmlns:a16="http://schemas.microsoft.com/office/drawing/2014/main" id="{A11876F7-FB63-534F-6CB6-2B800E305724}"/>
              </a:ext>
            </a:extLst>
          </p:cNvPr>
          <p:cNvSpPr txBox="1">
            <a:spLocks/>
          </p:cNvSpPr>
          <p:nvPr/>
        </p:nvSpPr>
        <p:spPr>
          <a:xfrm>
            <a:off x="6244188" y="6606050"/>
            <a:ext cx="5397190" cy="28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D4DBA69E-1C7B-13BA-F407-0225FC822D7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42063D6-6F64-8DEF-7368-ED0EB32ADBAF}"/>
              </a:ext>
            </a:extLst>
          </p:cNvPr>
          <p:cNvSpPr txBox="1"/>
          <p:nvPr/>
        </p:nvSpPr>
        <p:spPr>
          <a:xfrm>
            <a:off x="230828" y="2283807"/>
            <a:ext cx="3616960" cy="2554545"/>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3200" b="0" i="0" u="none" strike="noStrike" kern="1200" cap="none" spc="0" normalizeH="0" baseline="0" noProof="0" dirty="0">
                <a:ln>
                  <a:noFill/>
                </a:ln>
                <a:effectLst/>
                <a:uLnTx/>
                <a:uFillTx/>
                <a:latin typeface="Calibri" panose="020F0502020204030204"/>
                <a:ea typeface="+mn-ea"/>
                <a:cs typeface="+mn-cs"/>
              </a:rPr>
              <a:t>Assess the weight and stability of the object before lifting. </a:t>
            </a:r>
          </a:p>
          <a:p>
            <a:pPr marR="0" lvl="0" algn="l" defTabSz="914400" rtl="0" eaLnBrk="1" fontAlgn="auto" latinLnBrk="0" hangingPunct="1">
              <a:lnSpc>
                <a:spcPct val="100000"/>
              </a:lnSpc>
              <a:spcBef>
                <a:spcPts val="0"/>
              </a:spcBef>
              <a:spcAft>
                <a:spcPts val="0"/>
              </a:spcAft>
              <a:buClrTx/>
              <a:buSzTx/>
              <a:tabLst/>
              <a:defRPr/>
            </a:pPr>
            <a:r>
              <a:rPr kumimoji="0" lang="en-US" sz="3200" b="0" i="1" u="none" strike="noStrike" kern="1200" cap="none" spc="0" normalizeH="0" baseline="0" noProof="0" dirty="0">
                <a:ln>
                  <a:noFill/>
                </a:ln>
                <a:solidFill>
                  <a:srgbClr val="C00000"/>
                </a:solidFill>
                <a:effectLst/>
                <a:uLnTx/>
                <a:uFillTx/>
                <a:latin typeface="Calibri" panose="020F0502020204030204"/>
                <a:ea typeface="+mn-ea"/>
                <a:cs typeface="+mn-cs"/>
              </a:rPr>
              <a:t>Don’t overestimate your abilities!</a:t>
            </a:r>
          </a:p>
        </p:txBody>
      </p:sp>
      <p:pic>
        <p:nvPicPr>
          <p:cNvPr id="10" name="Picture 9">
            <a:extLst>
              <a:ext uri="{FF2B5EF4-FFF2-40B4-BE49-F238E27FC236}">
                <a16:creationId xmlns:a16="http://schemas.microsoft.com/office/drawing/2014/main" id="{8002A816-5452-CD21-697E-87DC83D9244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56860" y="1165789"/>
            <a:ext cx="7777578" cy="5191533"/>
          </a:xfrm>
          <a:prstGeom prst="rect">
            <a:avLst/>
          </a:prstGeom>
        </p:spPr>
      </p:pic>
    </p:spTree>
    <p:extLst>
      <p:ext uri="{BB962C8B-B14F-4D97-AF65-F5344CB8AC3E}">
        <p14:creationId xmlns:p14="http://schemas.microsoft.com/office/powerpoint/2010/main" val="14694296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2AC999-4F59-5B1F-07B8-A23C7D16B9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168E57-9319-CF49-ECD0-A69523CAF33A}"/>
              </a:ext>
            </a:extLst>
          </p:cNvPr>
          <p:cNvSpPr>
            <a:spLocks noGrp="1"/>
          </p:cNvSpPr>
          <p:nvPr>
            <p:ph type="title"/>
          </p:nvPr>
        </p:nvSpPr>
        <p:spPr>
          <a:xfrm>
            <a:off x="777691" y="85263"/>
            <a:ext cx="10636618" cy="1325563"/>
          </a:xfrm>
        </p:spPr>
        <p:txBody>
          <a:bodyPr>
            <a:normAutofit/>
          </a:bodyPr>
          <a:lstStyle/>
          <a:p>
            <a:r>
              <a:rPr lang="en-US" sz="4800" b="1" dirty="0">
                <a:latin typeface="+mn-lt"/>
              </a:rPr>
              <a:t>OVEREXERTION: how to save your back</a:t>
            </a:r>
          </a:p>
        </p:txBody>
      </p:sp>
      <p:sp>
        <p:nvSpPr>
          <p:cNvPr id="3" name="Content Placeholder 2">
            <a:extLst>
              <a:ext uri="{FF2B5EF4-FFF2-40B4-BE49-F238E27FC236}">
                <a16:creationId xmlns:a16="http://schemas.microsoft.com/office/drawing/2014/main" id="{A9027C25-66C6-F848-B96C-BE6853FF3666}"/>
              </a:ext>
            </a:extLst>
          </p:cNvPr>
          <p:cNvSpPr>
            <a:spLocks noGrp="1"/>
          </p:cNvSpPr>
          <p:nvPr>
            <p:ph idx="1"/>
          </p:nvPr>
        </p:nvSpPr>
        <p:spPr>
          <a:xfrm>
            <a:off x="230828" y="6593841"/>
            <a:ext cx="6153439" cy="474050"/>
          </a:xfrm>
        </p:spPr>
        <p:txBody>
          <a:bodyPr>
            <a:normAutofit/>
          </a:bodyPr>
          <a:lstStyle/>
          <a:p>
            <a:pPr marL="0" indent="0">
              <a:buNone/>
            </a:pPr>
            <a:r>
              <a:rPr lang="en-US" sz="1400" dirty="0">
                <a:solidFill>
                  <a:schemeClr val="accent4">
                    <a:lumMod val="20000"/>
                    <a:lumOff val="80000"/>
                  </a:schemeClr>
                </a:solidFill>
              </a:rPr>
              <a:t>Q3 2024 – MANUAL MATERIAL HANDLING – BEST PRACTICES</a:t>
            </a:r>
          </a:p>
        </p:txBody>
      </p:sp>
      <p:sp>
        <p:nvSpPr>
          <p:cNvPr id="4" name="Content Placeholder 2">
            <a:extLst>
              <a:ext uri="{FF2B5EF4-FFF2-40B4-BE49-F238E27FC236}">
                <a16:creationId xmlns:a16="http://schemas.microsoft.com/office/drawing/2014/main" id="{A11876F7-FB63-534F-6CB6-2B800E305724}"/>
              </a:ext>
            </a:extLst>
          </p:cNvPr>
          <p:cNvSpPr txBox="1">
            <a:spLocks/>
          </p:cNvSpPr>
          <p:nvPr/>
        </p:nvSpPr>
        <p:spPr>
          <a:xfrm>
            <a:off x="6244188" y="6606050"/>
            <a:ext cx="5397190" cy="28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D4DBA69E-1C7B-13BA-F407-0225FC822D7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sp>
        <p:nvSpPr>
          <p:cNvPr id="7" name="Content Placeholder 1">
            <a:extLst>
              <a:ext uri="{FF2B5EF4-FFF2-40B4-BE49-F238E27FC236}">
                <a16:creationId xmlns:a16="http://schemas.microsoft.com/office/drawing/2014/main" id="{E287CBC7-C250-7355-B85A-251A1935E86B}"/>
              </a:ext>
            </a:extLst>
          </p:cNvPr>
          <p:cNvSpPr txBox="1">
            <a:spLocks/>
          </p:cNvSpPr>
          <p:nvPr/>
        </p:nvSpPr>
        <p:spPr>
          <a:xfrm>
            <a:off x="291549" y="1927384"/>
            <a:ext cx="6096000" cy="38306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t>Break load into parts</a:t>
            </a:r>
          </a:p>
          <a:p>
            <a:r>
              <a:rPr lang="en-US" altLang="en-US" dirty="0">
                <a:solidFill>
                  <a:schemeClr val="accent5">
                    <a:lumMod val="75000"/>
                  </a:schemeClr>
                </a:solidFill>
              </a:rPr>
              <a:t>Get help with heavy or bulky items</a:t>
            </a:r>
          </a:p>
          <a:p>
            <a:r>
              <a:rPr lang="en-US" altLang="en-US" dirty="0"/>
              <a:t>Lift with legs, keep back straight, do not twist</a:t>
            </a:r>
          </a:p>
          <a:p>
            <a:r>
              <a:rPr lang="en-US" altLang="en-US" dirty="0">
                <a:solidFill>
                  <a:schemeClr val="accent5">
                    <a:lumMod val="75000"/>
                  </a:schemeClr>
                </a:solidFill>
              </a:rPr>
              <a:t>Use handling aids - such as steps, trestles, shoulder pads, handles, and wheels</a:t>
            </a:r>
          </a:p>
          <a:p>
            <a:r>
              <a:rPr lang="en-US" altLang="en-US" dirty="0"/>
              <a:t>Avoid lifting above shoulder level</a:t>
            </a:r>
          </a:p>
          <a:p>
            <a:endParaRPr lang="en-US" altLang="en-US" dirty="0"/>
          </a:p>
        </p:txBody>
      </p:sp>
      <p:pic>
        <p:nvPicPr>
          <p:cNvPr id="8" name="Picture 3">
            <a:extLst>
              <a:ext uri="{FF2B5EF4-FFF2-40B4-BE49-F238E27FC236}">
                <a16:creationId xmlns:a16="http://schemas.microsoft.com/office/drawing/2014/main" id="{F51BB889-AB21-604F-564F-F4D79BC97032}"/>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244188" y="1079317"/>
            <a:ext cx="5656263" cy="294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a:extLst>
              <a:ext uri="{FF2B5EF4-FFF2-40B4-BE49-F238E27FC236}">
                <a16:creationId xmlns:a16="http://schemas.microsoft.com/office/drawing/2014/main" id="{7D89AACC-5C88-051E-C0EE-2C90BC3BBF3C}"/>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255301" y="4308658"/>
            <a:ext cx="5167312" cy="221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4142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39688E5-971F-37BF-8C6C-39BB621DCC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5B9701-35AB-37E7-C301-EE74737D254F}"/>
              </a:ext>
            </a:extLst>
          </p:cNvPr>
          <p:cNvSpPr>
            <a:spLocks noGrp="1"/>
          </p:cNvSpPr>
          <p:nvPr>
            <p:ph type="title"/>
          </p:nvPr>
        </p:nvSpPr>
        <p:spPr>
          <a:xfrm>
            <a:off x="2142521" y="334396"/>
            <a:ext cx="7661879" cy="1325563"/>
          </a:xfrm>
        </p:spPr>
        <p:txBody>
          <a:bodyPr>
            <a:normAutofit fontScale="90000"/>
          </a:bodyPr>
          <a:lstStyle/>
          <a:p>
            <a:r>
              <a:rPr lang="en-US" sz="4800" b="1" dirty="0">
                <a:latin typeface="+mn-lt"/>
              </a:rPr>
              <a:t>STRUCK-BY INJURY AVOIDANCE</a:t>
            </a:r>
          </a:p>
        </p:txBody>
      </p:sp>
      <p:sp>
        <p:nvSpPr>
          <p:cNvPr id="3" name="Content Placeholder 2">
            <a:extLst>
              <a:ext uri="{FF2B5EF4-FFF2-40B4-BE49-F238E27FC236}">
                <a16:creationId xmlns:a16="http://schemas.microsoft.com/office/drawing/2014/main" id="{C8C87B85-40DB-05E4-0AAF-D01FA9238A8C}"/>
              </a:ext>
            </a:extLst>
          </p:cNvPr>
          <p:cNvSpPr>
            <a:spLocks noGrp="1"/>
          </p:cNvSpPr>
          <p:nvPr>
            <p:ph idx="1"/>
          </p:nvPr>
        </p:nvSpPr>
        <p:spPr>
          <a:xfrm>
            <a:off x="444189" y="6606051"/>
            <a:ext cx="3570250" cy="289119"/>
          </a:xfrm>
        </p:spPr>
        <p:txBody>
          <a:bodyPr>
            <a:normAutofit fontScale="55000" lnSpcReduction="20000"/>
          </a:bodyPr>
          <a:lstStyle/>
          <a:p>
            <a:pPr marL="0" indent="0">
              <a:buNone/>
            </a:pPr>
            <a:r>
              <a:rPr lang="en-US" dirty="0">
                <a:solidFill>
                  <a:schemeClr val="accent4">
                    <a:lumMod val="20000"/>
                    <a:lumOff val="80000"/>
                  </a:schemeClr>
                </a:solidFill>
              </a:rPr>
              <a:t>Q3 2024 – MANUAL MATERIAL HANDLING</a:t>
            </a:r>
          </a:p>
        </p:txBody>
      </p:sp>
      <p:sp>
        <p:nvSpPr>
          <p:cNvPr id="4" name="Content Placeholder 2">
            <a:extLst>
              <a:ext uri="{FF2B5EF4-FFF2-40B4-BE49-F238E27FC236}">
                <a16:creationId xmlns:a16="http://schemas.microsoft.com/office/drawing/2014/main" id="{AD4141D0-C028-2C1B-D11C-D3A6BE7D32CD}"/>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487BFF23-7D9B-38B6-CFE8-1A6B5DE39D0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A2C81762-DDB9-5CEA-11B8-558898BE60BB}"/>
              </a:ext>
            </a:extLst>
          </p:cNvPr>
          <p:cNvSpPr txBox="1"/>
          <p:nvPr/>
        </p:nvSpPr>
        <p:spPr>
          <a:xfrm>
            <a:off x="5261037" y="2028288"/>
            <a:ext cx="6681360" cy="341632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600" dirty="0">
                <a:solidFill>
                  <a:prstClr val="black"/>
                </a:solidFill>
                <a:latin typeface="Calibri" panose="020F0502020204030204"/>
              </a:rPr>
              <a:t>When people have the potential to work above crew areas, establish drop-zone barricades/barriers and discuss procedures in the daily job briefing.</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40D4A045-9E64-44A8-2B25-B9D2063E909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1043" y="2350206"/>
            <a:ext cx="4493126" cy="2772484"/>
          </a:xfrm>
          <a:prstGeom prst="rect">
            <a:avLst/>
          </a:prstGeom>
        </p:spPr>
      </p:pic>
    </p:spTree>
    <p:extLst>
      <p:ext uri="{BB962C8B-B14F-4D97-AF65-F5344CB8AC3E}">
        <p14:creationId xmlns:p14="http://schemas.microsoft.com/office/powerpoint/2010/main" val="3623265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39688E5-971F-37BF-8C6C-39BB621DCC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5B9701-35AB-37E7-C301-EE74737D254F}"/>
              </a:ext>
            </a:extLst>
          </p:cNvPr>
          <p:cNvSpPr>
            <a:spLocks noGrp="1"/>
          </p:cNvSpPr>
          <p:nvPr>
            <p:ph type="title"/>
          </p:nvPr>
        </p:nvSpPr>
        <p:spPr>
          <a:xfrm>
            <a:off x="341042" y="108986"/>
            <a:ext cx="4766279" cy="1325563"/>
          </a:xfrm>
        </p:spPr>
        <p:txBody>
          <a:bodyPr>
            <a:normAutofit fontScale="90000"/>
          </a:bodyPr>
          <a:lstStyle/>
          <a:p>
            <a:pPr algn="ctr"/>
            <a:r>
              <a:rPr lang="en-US" sz="4800" b="1" dirty="0">
                <a:latin typeface="+mn-lt"/>
              </a:rPr>
              <a:t>STRUCK-BY </a:t>
            </a:r>
            <a:br>
              <a:rPr lang="en-US" sz="4800" b="1" dirty="0">
                <a:latin typeface="+mn-lt"/>
              </a:rPr>
            </a:br>
            <a:r>
              <a:rPr lang="en-US" sz="4800" b="1" dirty="0">
                <a:latin typeface="+mn-lt"/>
              </a:rPr>
              <a:t>INJURY AVOIDANCE</a:t>
            </a:r>
          </a:p>
        </p:txBody>
      </p:sp>
      <p:sp>
        <p:nvSpPr>
          <p:cNvPr id="3" name="Content Placeholder 2">
            <a:extLst>
              <a:ext uri="{FF2B5EF4-FFF2-40B4-BE49-F238E27FC236}">
                <a16:creationId xmlns:a16="http://schemas.microsoft.com/office/drawing/2014/main" id="{C8C87B85-40DB-05E4-0AAF-D01FA9238A8C}"/>
              </a:ext>
            </a:extLst>
          </p:cNvPr>
          <p:cNvSpPr>
            <a:spLocks noGrp="1"/>
          </p:cNvSpPr>
          <p:nvPr>
            <p:ph idx="1"/>
          </p:nvPr>
        </p:nvSpPr>
        <p:spPr>
          <a:xfrm>
            <a:off x="444189" y="6606051"/>
            <a:ext cx="3570250" cy="289119"/>
          </a:xfrm>
        </p:spPr>
        <p:txBody>
          <a:bodyPr>
            <a:normAutofit fontScale="55000" lnSpcReduction="20000"/>
          </a:bodyPr>
          <a:lstStyle/>
          <a:p>
            <a:pPr marL="0" indent="0">
              <a:buNone/>
            </a:pPr>
            <a:r>
              <a:rPr lang="en-US" dirty="0">
                <a:solidFill>
                  <a:schemeClr val="accent4">
                    <a:lumMod val="20000"/>
                    <a:lumOff val="80000"/>
                  </a:schemeClr>
                </a:solidFill>
              </a:rPr>
              <a:t>Q3 2024 – MANUAL MATERIAL HANDLING</a:t>
            </a:r>
          </a:p>
        </p:txBody>
      </p:sp>
      <p:sp>
        <p:nvSpPr>
          <p:cNvPr id="4" name="Content Placeholder 2">
            <a:extLst>
              <a:ext uri="{FF2B5EF4-FFF2-40B4-BE49-F238E27FC236}">
                <a16:creationId xmlns:a16="http://schemas.microsoft.com/office/drawing/2014/main" id="{AD4141D0-C028-2C1B-D11C-D3A6BE7D32CD}"/>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487BFF23-7D9B-38B6-CFE8-1A6B5DE39D0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A2C81762-DDB9-5CEA-11B8-558898BE60BB}"/>
              </a:ext>
            </a:extLst>
          </p:cNvPr>
          <p:cNvSpPr txBox="1"/>
          <p:nvPr/>
        </p:nvSpPr>
        <p:spPr>
          <a:xfrm>
            <a:off x="5316579" y="920621"/>
            <a:ext cx="6681360" cy="501675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latin typeface="Calibri" panose="020F0502020204030204"/>
              </a:rPr>
              <a:t>Material can fall from unstable edges of any surface.</a:t>
            </a:r>
          </a:p>
          <a:p>
            <a:pPr marL="742950" lvl="1" indent="-285750">
              <a:buFont typeface="Arial" panose="020B0604020202020204" pitchFamily="34" charset="0"/>
              <a:buChar char="•"/>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Trenches</a:t>
            </a:r>
          </a:p>
          <a:p>
            <a:pPr marL="742950" lvl="1" indent="-285750">
              <a:buFont typeface="Arial" panose="020B0604020202020204" pitchFamily="34" charset="0"/>
              <a:buChar char="•"/>
              <a:defRPr/>
            </a:pPr>
            <a:r>
              <a:rPr lang="en-US" sz="3200" dirty="0">
                <a:solidFill>
                  <a:prstClr val="black"/>
                </a:solidFill>
                <a:latin typeface="Calibri" panose="020F0502020204030204"/>
              </a:rPr>
              <a:t>Underground Vault Openings</a:t>
            </a:r>
          </a:p>
          <a:p>
            <a:pPr marL="742950" lvl="1" indent="-285750">
              <a:buFont typeface="Arial" panose="020B0604020202020204" pitchFamily="34" charset="0"/>
              <a:buChar char="•"/>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Structures</a:t>
            </a:r>
          </a:p>
          <a:p>
            <a:pPr marL="742950" lvl="1" indent="-285750">
              <a:buFont typeface="Arial" panose="020B0604020202020204" pitchFamily="34" charset="0"/>
              <a:buChar char="•"/>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Equipment</a:t>
            </a:r>
          </a:p>
          <a:p>
            <a:pPr marL="742950" lvl="1" indent="-285750">
              <a:buFont typeface="Arial" panose="020B0604020202020204" pitchFamily="34" charset="0"/>
              <a:buChar char="•"/>
              <a:defRPr/>
            </a:pPr>
            <a:endParaRPr lang="en-US" sz="3200" dirty="0">
              <a:solidFill>
                <a:prstClr val="black"/>
              </a:solidFill>
              <a:latin typeface="Calibri" panose="020F0502020204030204"/>
            </a:endParaRPr>
          </a:p>
          <a:p>
            <a:pPr marL="285750" indent="-285750">
              <a:buFont typeface="Arial" panose="020B0604020202020204" pitchFamily="34" charset="0"/>
              <a:buChar char="•"/>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Be sure material is secured and/or stored away from workers below open holes and leading edges.</a:t>
            </a:r>
          </a:p>
        </p:txBody>
      </p:sp>
      <p:pic>
        <p:nvPicPr>
          <p:cNvPr id="11" name="Picture 10">
            <a:extLst>
              <a:ext uri="{FF2B5EF4-FFF2-40B4-BE49-F238E27FC236}">
                <a16:creationId xmlns:a16="http://schemas.microsoft.com/office/drawing/2014/main" id="{FD7A1F83-1BD2-C48F-259C-CF1D0BC719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99525" y="1434549"/>
            <a:ext cx="2849312" cy="2843413"/>
          </a:xfrm>
          <a:prstGeom prst="rect">
            <a:avLst/>
          </a:prstGeom>
        </p:spPr>
      </p:pic>
      <p:pic>
        <p:nvPicPr>
          <p:cNvPr id="8" name="Picture 7">
            <a:extLst>
              <a:ext uri="{FF2B5EF4-FFF2-40B4-BE49-F238E27FC236}">
                <a16:creationId xmlns:a16="http://schemas.microsoft.com/office/drawing/2014/main" id="{4A060CF7-5725-C85A-7474-047B2DE903E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1042" y="4015896"/>
            <a:ext cx="4845448" cy="2514148"/>
          </a:xfrm>
          <a:prstGeom prst="rect">
            <a:avLst/>
          </a:prstGeom>
        </p:spPr>
      </p:pic>
    </p:spTree>
    <p:extLst>
      <p:ext uri="{BB962C8B-B14F-4D97-AF65-F5344CB8AC3E}">
        <p14:creationId xmlns:p14="http://schemas.microsoft.com/office/powerpoint/2010/main" val="3804293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4FDA8F-616C-30B6-F123-0898709B354C}"/>
              </a:ext>
            </a:extLst>
          </p:cNvPr>
          <p:cNvPicPr>
            <a:picLocks noChangeAspect="1"/>
          </p:cNvPicPr>
          <p:nvPr/>
        </p:nvPicPr>
        <p:blipFill rotWithShape="1">
          <a:blip r:embed="rId3" cstate="email">
            <a:duotone>
              <a:prstClr val="black"/>
              <a:schemeClr val="tx2">
                <a:tint val="45000"/>
                <a:satMod val="400000"/>
              </a:schemeClr>
            </a:duotone>
            <a:alphaModFix amt="75000"/>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6" name="Slide Number Placeholder 5">
            <a:extLst>
              <a:ext uri="{FF2B5EF4-FFF2-40B4-BE49-F238E27FC236}">
                <a16:creationId xmlns:a16="http://schemas.microsoft.com/office/drawing/2014/main" id="{2BA09F92-D61B-6AA7-8194-5110044C5A63}"/>
              </a:ext>
            </a:extLst>
          </p:cNvPr>
          <p:cNvSpPr>
            <a:spLocks noGrp="1"/>
          </p:cNvSpPr>
          <p:nvPr>
            <p:ph type="sldNum" sz="quarter" idx="12"/>
          </p:nvPr>
        </p:nvSpPr>
        <p:spPr/>
        <p:txBody>
          <a:bodyPr/>
          <a:lstStyle/>
          <a:p>
            <a:fld id="{AF06B5B2-58D7-4A2E-ACF6-E9765C5AA68F}" type="slidenum">
              <a:rPr lang="en-US" smtClean="0"/>
              <a:t>3</a:t>
            </a:fld>
            <a:endParaRPr lang="en-US"/>
          </a:p>
        </p:txBody>
      </p:sp>
      <p:grpSp>
        <p:nvGrpSpPr>
          <p:cNvPr id="12" name="Group 11">
            <a:extLst>
              <a:ext uri="{FF2B5EF4-FFF2-40B4-BE49-F238E27FC236}">
                <a16:creationId xmlns:a16="http://schemas.microsoft.com/office/drawing/2014/main" id="{F633D4B9-932C-E9A2-1949-D445E45C0DF1}"/>
              </a:ext>
            </a:extLst>
          </p:cNvPr>
          <p:cNvGrpSpPr/>
          <p:nvPr/>
        </p:nvGrpSpPr>
        <p:grpSpPr>
          <a:xfrm>
            <a:off x="0" y="2200737"/>
            <a:ext cx="12192000" cy="4664697"/>
            <a:chOff x="0" y="2200737"/>
            <a:chExt cx="12192000" cy="4664697"/>
          </a:xfrm>
        </p:grpSpPr>
        <p:sp>
          <p:nvSpPr>
            <p:cNvPr id="7" name="Rectangle 6">
              <a:extLst>
                <a:ext uri="{FF2B5EF4-FFF2-40B4-BE49-F238E27FC236}">
                  <a16:creationId xmlns:a16="http://schemas.microsoft.com/office/drawing/2014/main" id="{DCEF5541-4876-79B3-C1B5-3009BF532AE9}"/>
                </a:ext>
              </a:extLst>
            </p:cNvPr>
            <p:cNvSpPr/>
            <p:nvPr/>
          </p:nvSpPr>
          <p:spPr>
            <a:xfrm>
              <a:off x="0" y="4066478"/>
              <a:ext cx="12192000" cy="2798956"/>
            </a:xfrm>
            <a:prstGeom prst="rect">
              <a:avLst/>
            </a:prstGeom>
            <a:solidFill>
              <a:srgbClr val="5D7C8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18B9F0D-D9A0-A195-83D6-49277F9FBE31}"/>
                </a:ext>
              </a:extLst>
            </p:cNvPr>
            <p:cNvSpPr/>
            <p:nvPr/>
          </p:nvSpPr>
          <p:spPr>
            <a:xfrm>
              <a:off x="0" y="3591889"/>
              <a:ext cx="12192000" cy="27037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sp>
          <p:nvSpPr>
            <p:cNvPr id="9" name="Oval 8">
              <a:extLst>
                <a:ext uri="{FF2B5EF4-FFF2-40B4-BE49-F238E27FC236}">
                  <a16:creationId xmlns:a16="http://schemas.microsoft.com/office/drawing/2014/main" id="{0F2E2A2D-D6E2-8013-F38F-913BA9BE5DA1}"/>
                </a:ext>
              </a:extLst>
            </p:cNvPr>
            <p:cNvSpPr/>
            <p:nvPr/>
          </p:nvSpPr>
          <p:spPr>
            <a:xfrm>
              <a:off x="4508809" y="2200737"/>
              <a:ext cx="3174381" cy="3174381"/>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logo for a power line company&#10;&#10;Description automatically generated">
              <a:extLst>
                <a:ext uri="{FF2B5EF4-FFF2-40B4-BE49-F238E27FC236}">
                  <a16:creationId xmlns:a16="http://schemas.microsoft.com/office/drawing/2014/main" id="{5D05ACFA-2A21-866D-4FF5-6A0A4F50982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09995" y="2319064"/>
              <a:ext cx="2772008" cy="2937726"/>
            </a:xfrm>
            <a:prstGeom prst="rect">
              <a:avLst/>
            </a:prstGeom>
          </p:spPr>
        </p:pic>
      </p:grpSp>
      <p:sp>
        <p:nvSpPr>
          <p:cNvPr id="2" name="Title 1">
            <a:extLst>
              <a:ext uri="{FF2B5EF4-FFF2-40B4-BE49-F238E27FC236}">
                <a16:creationId xmlns:a16="http://schemas.microsoft.com/office/drawing/2014/main" id="{2C6F3E0E-531D-0E97-7961-4D7DF7848CCD}"/>
              </a:ext>
            </a:extLst>
          </p:cNvPr>
          <p:cNvSpPr>
            <a:spLocks noGrp="1"/>
          </p:cNvSpPr>
          <p:nvPr>
            <p:ph type="title"/>
          </p:nvPr>
        </p:nvSpPr>
        <p:spPr>
          <a:xfrm>
            <a:off x="309880" y="5229698"/>
            <a:ext cx="10515600" cy="1325563"/>
          </a:xfrm>
        </p:spPr>
        <p:txBody>
          <a:bodyPr>
            <a:normAutofit fontScale="90000"/>
          </a:bodyPr>
          <a:lstStyle/>
          <a:p>
            <a:r>
              <a:rPr lang="en-US" sz="3600" b="1" dirty="0">
                <a:solidFill>
                  <a:schemeClr val="bg1"/>
                </a:solidFill>
                <a:latin typeface="+mn-lt"/>
              </a:rPr>
              <a:t>PART 1 of 2:</a:t>
            </a:r>
            <a:br>
              <a:rPr lang="en-US" sz="4800" b="1" dirty="0">
                <a:solidFill>
                  <a:schemeClr val="bg1"/>
                </a:solidFill>
                <a:latin typeface="+mn-lt"/>
              </a:rPr>
            </a:br>
            <a:r>
              <a:rPr lang="en-US" sz="4800" b="1" dirty="0">
                <a:solidFill>
                  <a:schemeClr val="bg1"/>
                </a:solidFill>
                <a:latin typeface="+mn-lt"/>
              </a:rPr>
              <a:t>COMMON CAUSES</a:t>
            </a:r>
            <a:br>
              <a:rPr lang="en-US" sz="4800" b="1" dirty="0">
                <a:solidFill>
                  <a:schemeClr val="bg1"/>
                </a:solidFill>
                <a:latin typeface="+mn-lt"/>
              </a:rPr>
            </a:br>
            <a:r>
              <a:rPr lang="en-US" sz="4000" dirty="0">
                <a:solidFill>
                  <a:schemeClr val="bg1"/>
                </a:solidFill>
                <a:latin typeface="+mn-lt"/>
              </a:rPr>
              <a:t>Of manual material handling injuries</a:t>
            </a:r>
            <a:endParaRPr lang="en-US" sz="3600" dirty="0">
              <a:solidFill>
                <a:schemeClr val="bg1"/>
              </a:solidFill>
              <a:latin typeface="+mn-lt"/>
            </a:endParaRPr>
          </a:p>
        </p:txBody>
      </p:sp>
    </p:spTree>
    <p:extLst>
      <p:ext uri="{BB962C8B-B14F-4D97-AF65-F5344CB8AC3E}">
        <p14:creationId xmlns:p14="http://schemas.microsoft.com/office/powerpoint/2010/main" val="3246238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70A8CAC-1F3A-572E-84C2-23DBCAB679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A37488-892D-7221-CF7B-8EACD75EECFF}"/>
              </a:ext>
            </a:extLst>
          </p:cNvPr>
          <p:cNvSpPr>
            <a:spLocks noGrp="1"/>
          </p:cNvSpPr>
          <p:nvPr>
            <p:ph type="title"/>
          </p:nvPr>
        </p:nvSpPr>
        <p:spPr>
          <a:xfrm>
            <a:off x="5715097" y="1391072"/>
            <a:ext cx="6067096" cy="1325563"/>
          </a:xfrm>
        </p:spPr>
        <p:txBody>
          <a:bodyPr>
            <a:normAutofit/>
          </a:bodyPr>
          <a:lstStyle/>
          <a:p>
            <a:r>
              <a:rPr lang="en-US" sz="5400" b="1" dirty="0">
                <a:solidFill>
                  <a:srgbClr val="C00000"/>
                </a:solidFill>
                <a:latin typeface="+mn-lt"/>
              </a:rPr>
              <a:t>Stay out of the bite!</a:t>
            </a:r>
          </a:p>
        </p:txBody>
      </p:sp>
      <p:sp>
        <p:nvSpPr>
          <p:cNvPr id="3" name="Content Placeholder 2">
            <a:extLst>
              <a:ext uri="{FF2B5EF4-FFF2-40B4-BE49-F238E27FC236}">
                <a16:creationId xmlns:a16="http://schemas.microsoft.com/office/drawing/2014/main" id="{6DE940D7-758B-B4B9-230A-43A756617179}"/>
              </a:ext>
            </a:extLst>
          </p:cNvPr>
          <p:cNvSpPr>
            <a:spLocks noGrp="1"/>
          </p:cNvSpPr>
          <p:nvPr>
            <p:ph idx="1"/>
          </p:nvPr>
        </p:nvSpPr>
        <p:spPr>
          <a:xfrm>
            <a:off x="5984117" y="2716635"/>
            <a:ext cx="5754772" cy="3511445"/>
          </a:xfrm>
        </p:spPr>
        <p:txBody>
          <a:bodyPr>
            <a:normAutofit/>
          </a:bodyPr>
          <a:lstStyle/>
          <a:p>
            <a:r>
              <a:rPr lang="en-US" sz="3600" dirty="0"/>
              <a:t>Don’t let material handling distract you from pinch points. </a:t>
            </a:r>
          </a:p>
          <a:p>
            <a:r>
              <a:rPr lang="en-US" sz="3600" b="1" dirty="0">
                <a:latin typeface="+mn-lt"/>
              </a:rPr>
              <a:t>Don’t put yourself between moving equipment or material and objects.</a:t>
            </a:r>
            <a:endParaRPr lang="en-US" sz="3600" dirty="0"/>
          </a:p>
        </p:txBody>
      </p:sp>
      <p:pic>
        <p:nvPicPr>
          <p:cNvPr id="6" name="Picture 5" descr="A logo for a power line company&#10;&#10;Description automatically generated">
            <a:extLst>
              <a:ext uri="{FF2B5EF4-FFF2-40B4-BE49-F238E27FC236}">
                <a16:creationId xmlns:a16="http://schemas.microsoft.com/office/drawing/2014/main" id="{B0B76A6A-9758-6F8A-4FF4-3B46BC3C6016}"/>
              </a:ext>
            </a:extLst>
          </p:cNvPr>
          <p:cNvPicPr>
            <a:picLocks noChangeAspect="1"/>
          </p:cNvPicPr>
          <p:nvPr/>
        </p:nvPicPr>
        <p:blipFill>
          <a:blip r:embed="rId4"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0910106" y="5505693"/>
            <a:ext cx="872087" cy="924223"/>
          </a:xfrm>
          <a:prstGeom prst="rect">
            <a:avLst/>
          </a:prstGeom>
        </p:spPr>
      </p:pic>
      <p:sp>
        <p:nvSpPr>
          <p:cNvPr id="7" name="Content Placeholder 2">
            <a:extLst>
              <a:ext uri="{FF2B5EF4-FFF2-40B4-BE49-F238E27FC236}">
                <a16:creationId xmlns:a16="http://schemas.microsoft.com/office/drawing/2014/main" id="{F2F4F0B3-F5BF-8C98-CA67-6FF94D19BC74}"/>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rPr>
              <a:t>Q3 2024 – MANUAL MATERIAL HANDLING</a:t>
            </a:r>
            <a:endPar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4985B4F9-4F27-0FCF-E787-7105E0739687}"/>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0E25D66B-31C0-13F6-48EA-715F1785E3AE}"/>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4" name="Title 1">
            <a:extLst>
              <a:ext uri="{FF2B5EF4-FFF2-40B4-BE49-F238E27FC236}">
                <a16:creationId xmlns:a16="http://schemas.microsoft.com/office/drawing/2014/main" id="{30619539-84EF-E87B-0A8F-858565E0358C}"/>
              </a:ext>
            </a:extLst>
          </p:cNvPr>
          <p:cNvSpPr txBox="1">
            <a:spLocks/>
          </p:cNvSpPr>
          <p:nvPr/>
        </p:nvSpPr>
        <p:spPr>
          <a:xfrm>
            <a:off x="5430732" y="451130"/>
            <a:ext cx="6420225" cy="1123944"/>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latin typeface="+mn-lt"/>
              </a:rPr>
              <a:t>CAUGHT-BETWEEN </a:t>
            </a:r>
          </a:p>
          <a:p>
            <a:pPr algn="ctr"/>
            <a:r>
              <a:rPr lang="en-US" sz="4800" b="1" dirty="0">
                <a:latin typeface="+mn-lt"/>
              </a:rPr>
              <a:t>INJURY AVOIDANCE</a:t>
            </a:r>
          </a:p>
        </p:txBody>
      </p:sp>
      <p:grpSp>
        <p:nvGrpSpPr>
          <p:cNvPr id="12" name="Group 11">
            <a:extLst>
              <a:ext uri="{FF2B5EF4-FFF2-40B4-BE49-F238E27FC236}">
                <a16:creationId xmlns:a16="http://schemas.microsoft.com/office/drawing/2014/main" id="{4AF137C9-0485-BC76-D2EC-CC8B4059BD39}"/>
              </a:ext>
            </a:extLst>
          </p:cNvPr>
          <p:cNvGrpSpPr/>
          <p:nvPr/>
        </p:nvGrpSpPr>
        <p:grpSpPr>
          <a:xfrm>
            <a:off x="1" y="1"/>
            <a:ext cx="5061452" cy="6606050"/>
            <a:chOff x="1" y="1"/>
            <a:chExt cx="5061452" cy="6606050"/>
          </a:xfrm>
        </p:grpSpPr>
        <p:pic>
          <p:nvPicPr>
            <p:cNvPr id="10" name="Picture 9">
              <a:extLst>
                <a:ext uri="{FF2B5EF4-FFF2-40B4-BE49-F238E27FC236}">
                  <a16:creationId xmlns:a16="http://schemas.microsoft.com/office/drawing/2014/main" id="{90350055-6B4F-9594-F260-3C16886D91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 y="1"/>
              <a:ext cx="5061452" cy="6606050"/>
            </a:xfrm>
            <a:prstGeom prst="rect">
              <a:avLst/>
            </a:prstGeom>
          </p:spPr>
        </p:pic>
        <p:sp>
          <p:nvSpPr>
            <p:cNvPr id="11" name="Rectangle 10">
              <a:extLst>
                <a:ext uri="{FF2B5EF4-FFF2-40B4-BE49-F238E27FC236}">
                  <a16:creationId xmlns:a16="http://schemas.microsoft.com/office/drawing/2014/main" id="{DCC5EB3D-59DA-2207-A6A7-A688521746E0}"/>
                </a:ext>
              </a:extLst>
            </p:cNvPr>
            <p:cNvSpPr/>
            <p:nvPr/>
          </p:nvSpPr>
          <p:spPr>
            <a:xfrm rot="506290">
              <a:off x="2466340" y="2749100"/>
              <a:ext cx="452120" cy="130810"/>
            </a:xfrm>
            <a:prstGeom prst="rect">
              <a:avLst/>
            </a:prstGeom>
            <a:solidFill>
              <a:srgbClr val="FBFB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quot;Not Allowed&quot; Symbol 12">
            <a:extLst>
              <a:ext uri="{FF2B5EF4-FFF2-40B4-BE49-F238E27FC236}">
                <a16:creationId xmlns:a16="http://schemas.microsoft.com/office/drawing/2014/main" id="{6E136735-C5F3-D733-09D6-6650E6FDE911}"/>
              </a:ext>
            </a:extLst>
          </p:cNvPr>
          <p:cNvSpPr/>
          <p:nvPr/>
        </p:nvSpPr>
        <p:spPr>
          <a:xfrm>
            <a:off x="1284771" y="3071866"/>
            <a:ext cx="3281680" cy="3210560"/>
          </a:xfrm>
          <a:prstGeom prst="noSmoking">
            <a:avLst>
              <a:gd name="adj" fmla="val 6284"/>
            </a:avLst>
          </a:prstGeom>
          <a:solidFill>
            <a:srgbClr val="FF0000">
              <a:alpha val="4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000525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2BDFA65-D213-C5B4-BADB-4C241B171567}"/>
              </a:ext>
            </a:extLst>
          </p:cNvPr>
          <p:cNvSpPr>
            <a:spLocks noGrp="1"/>
          </p:cNvSpPr>
          <p:nvPr>
            <p:ph idx="1"/>
          </p:nvPr>
        </p:nvSpPr>
        <p:spPr>
          <a:xfrm>
            <a:off x="250626" y="361741"/>
            <a:ext cx="6702833" cy="6244309"/>
          </a:xfrm>
        </p:spPr>
        <p:txBody>
          <a:bodyPr>
            <a:normAutofit/>
          </a:bodyPr>
          <a:lstStyle/>
          <a:p>
            <a:pPr marL="514350" indent="-514350">
              <a:buFont typeface="+mj-lt"/>
              <a:buAutoNum type="arabicPeriod"/>
            </a:pPr>
            <a:r>
              <a:rPr lang="en-US" dirty="0"/>
              <a:t>Consider the (6) common types of injuries with material handling :</a:t>
            </a:r>
          </a:p>
          <a:p>
            <a:pPr marL="1428750" lvl="2" indent="-514350">
              <a:lnSpc>
                <a:spcPct val="100000"/>
              </a:lnSpc>
              <a:spcBef>
                <a:spcPts val="0"/>
              </a:spcBef>
              <a:buAutoNum type="arabicPeriod"/>
            </a:pPr>
            <a:r>
              <a:rPr lang="en-US" sz="1900" dirty="0"/>
              <a:t>Overexertion</a:t>
            </a:r>
          </a:p>
          <a:p>
            <a:pPr marL="1428750" lvl="2" indent="-514350">
              <a:lnSpc>
                <a:spcPct val="100000"/>
              </a:lnSpc>
              <a:spcBef>
                <a:spcPts val="0"/>
              </a:spcBef>
              <a:buAutoNum type="arabicPeriod"/>
            </a:pPr>
            <a:r>
              <a:rPr lang="en-US" sz="1900" dirty="0"/>
              <a:t>Struck-By</a:t>
            </a:r>
          </a:p>
          <a:p>
            <a:pPr marL="1428750" lvl="2" indent="-514350">
              <a:lnSpc>
                <a:spcPct val="100000"/>
              </a:lnSpc>
              <a:spcBef>
                <a:spcPts val="0"/>
              </a:spcBef>
              <a:buAutoNum type="arabicPeriod"/>
            </a:pPr>
            <a:r>
              <a:rPr lang="en-US" sz="1900" dirty="0"/>
              <a:t>Caught-Between</a:t>
            </a:r>
          </a:p>
          <a:p>
            <a:pPr marL="1428750" lvl="2" indent="-514350">
              <a:lnSpc>
                <a:spcPct val="100000"/>
              </a:lnSpc>
              <a:spcBef>
                <a:spcPts val="0"/>
              </a:spcBef>
              <a:buAutoNum type="arabicPeriod"/>
            </a:pPr>
            <a:r>
              <a:rPr lang="en-US" sz="1900" dirty="0"/>
              <a:t>Falls</a:t>
            </a:r>
          </a:p>
          <a:p>
            <a:pPr marL="1428750" lvl="2" indent="-514350">
              <a:lnSpc>
                <a:spcPct val="100000"/>
              </a:lnSpc>
              <a:spcBef>
                <a:spcPts val="0"/>
              </a:spcBef>
              <a:buAutoNum type="arabicPeriod"/>
            </a:pPr>
            <a:r>
              <a:rPr lang="en-US" sz="1900" dirty="0"/>
              <a:t>Repetitive Motion</a:t>
            </a:r>
          </a:p>
          <a:p>
            <a:pPr marL="1428750" lvl="2" indent="-514350">
              <a:lnSpc>
                <a:spcPct val="100000"/>
              </a:lnSpc>
              <a:spcBef>
                <a:spcPts val="0"/>
              </a:spcBef>
              <a:buAutoNum type="arabicPeriod"/>
            </a:pPr>
            <a:r>
              <a:rPr lang="en-US" sz="1900" dirty="0"/>
              <a:t>Lack of proper tool/incorrect use</a:t>
            </a:r>
          </a:p>
          <a:p>
            <a:pPr marL="514350" indent="-514350">
              <a:buAutoNum type="arabicPeriod"/>
            </a:pPr>
            <a:r>
              <a:rPr lang="en-US" dirty="0"/>
              <a:t>Use tools to prevent injury:</a:t>
            </a:r>
          </a:p>
          <a:p>
            <a:pPr marL="1428750" lvl="2" indent="-514350">
              <a:buAutoNum type="arabicPeriod"/>
            </a:pPr>
            <a:r>
              <a:rPr lang="en-US" dirty="0"/>
              <a:t>Allow muscles to recover</a:t>
            </a:r>
          </a:p>
          <a:p>
            <a:pPr marL="1428750" lvl="2" indent="-514350">
              <a:buAutoNum type="arabicPeriod"/>
            </a:pPr>
            <a:r>
              <a:rPr lang="en-US" dirty="0"/>
              <a:t>Use mechanical means</a:t>
            </a:r>
          </a:p>
          <a:p>
            <a:pPr marL="1428750" lvl="2" indent="-514350">
              <a:buAutoNum type="arabicPeriod"/>
            </a:pPr>
            <a:r>
              <a:rPr lang="en-US" dirty="0"/>
              <a:t>Pay attention to body position</a:t>
            </a:r>
          </a:p>
          <a:p>
            <a:pPr marL="1428750" lvl="2" indent="-514350">
              <a:buAutoNum type="arabicPeriod"/>
            </a:pPr>
            <a:r>
              <a:rPr lang="en-US" dirty="0"/>
              <a:t>Get training on proper lifting</a:t>
            </a:r>
          </a:p>
          <a:p>
            <a:pPr marL="1428750" lvl="2" indent="-514350">
              <a:buAutoNum type="arabicPeriod"/>
            </a:pPr>
            <a:r>
              <a:rPr lang="en-US" dirty="0"/>
              <a:t>Stretch-and-Flex</a:t>
            </a:r>
          </a:p>
          <a:p>
            <a:pPr marL="1428750" lvl="2" indent="-514350">
              <a:buAutoNum type="arabicPeriod"/>
            </a:pPr>
            <a:r>
              <a:rPr lang="en-US" dirty="0"/>
              <a:t>2-person lift for heavy or awkward items</a:t>
            </a:r>
          </a:p>
          <a:p>
            <a:pPr marL="1428750" lvl="2" indent="-514350">
              <a:buAutoNum type="arabicPeriod"/>
            </a:pPr>
            <a:r>
              <a:rPr lang="en-US" dirty="0"/>
              <a:t>Establish and respect drop zones</a:t>
            </a:r>
          </a:p>
          <a:p>
            <a:pPr marL="1428750" lvl="2" indent="-514350">
              <a:buAutoNum type="arabicPeriod"/>
            </a:pPr>
            <a:r>
              <a:rPr lang="en-US" dirty="0"/>
              <a:t>Stay out of the bite!</a:t>
            </a:r>
          </a:p>
          <a:p>
            <a:pPr marL="514350" indent="-514350">
              <a:buAutoNum type="arabicPeriod"/>
            </a:pPr>
            <a:endParaRPr lang="en-US" dirty="0"/>
          </a:p>
        </p:txBody>
      </p:sp>
      <p:sp>
        <p:nvSpPr>
          <p:cNvPr id="4" name="Slide Number Placeholder 3">
            <a:extLst>
              <a:ext uri="{FF2B5EF4-FFF2-40B4-BE49-F238E27FC236}">
                <a16:creationId xmlns:a16="http://schemas.microsoft.com/office/drawing/2014/main" id="{B70A9C3C-7561-53C1-7C47-F761E96EE36D}"/>
              </a:ext>
            </a:extLst>
          </p:cNvPr>
          <p:cNvSpPr>
            <a:spLocks noGrp="1"/>
          </p:cNvSpPr>
          <p:nvPr>
            <p:ph type="sldNum" sz="quarter" idx="12"/>
          </p:nvPr>
        </p:nvSpPr>
        <p:spPr/>
        <p:txBody>
          <a:bodyPr/>
          <a:lstStyle/>
          <a:p>
            <a:fld id="{AF06B5B2-58D7-4A2E-ACF6-E9765C5AA68F}" type="slidenum">
              <a:rPr lang="en-US" smtClean="0"/>
              <a:t>31</a:t>
            </a:fld>
            <a:endParaRPr lang="en-US"/>
          </a:p>
        </p:txBody>
      </p:sp>
      <p:pic>
        <p:nvPicPr>
          <p:cNvPr id="6" name="Picture 5" descr="A logo for a power line company&#10;&#10;Description automatically generated">
            <a:extLst>
              <a:ext uri="{FF2B5EF4-FFF2-40B4-BE49-F238E27FC236}">
                <a16:creationId xmlns:a16="http://schemas.microsoft.com/office/drawing/2014/main" id="{09652387-7065-71DF-8AC1-12549161D89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0029593" y="4485229"/>
            <a:ext cx="1752600" cy="1857375"/>
          </a:xfrm>
          <a:prstGeom prst="rect">
            <a:avLst/>
          </a:prstGeom>
        </p:spPr>
      </p:pic>
      <p:pic>
        <p:nvPicPr>
          <p:cNvPr id="5" name="Picture 4">
            <a:extLst>
              <a:ext uri="{FF2B5EF4-FFF2-40B4-BE49-F238E27FC236}">
                <a16:creationId xmlns:a16="http://schemas.microsoft.com/office/drawing/2014/main" id="{F631C12F-B991-E7A7-BD83-34E42C8816A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14761"/>
          <a:stretch/>
        </p:blipFill>
        <p:spPr>
          <a:xfrm>
            <a:off x="6410848" y="0"/>
            <a:ext cx="5781152" cy="6615211"/>
          </a:xfrm>
          <a:prstGeom prst="rect">
            <a:avLst/>
          </a:prstGeom>
        </p:spPr>
      </p:pic>
      <p:sp>
        <p:nvSpPr>
          <p:cNvPr id="7" name="Content Placeholder 2">
            <a:extLst>
              <a:ext uri="{FF2B5EF4-FFF2-40B4-BE49-F238E27FC236}">
                <a16:creationId xmlns:a16="http://schemas.microsoft.com/office/drawing/2014/main" id="{27A261CA-F453-2C73-B18D-F7B349267051}"/>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solidFill>
                  <a:schemeClr val="accent4">
                    <a:lumMod val="20000"/>
                    <a:lumOff val="80000"/>
                  </a:schemeClr>
                </a:solidFill>
              </a:rPr>
              <a:t>Q3 2024 – MANUAL MATERIAL HANDLING</a:t>
            </a:r>
            <a:endParaRPr lang="en-US" dirty="0">
              <a:solidFill>
                <a:schemeClr val="accent4">
                  <a:lumMod val="20000"/>
                  <a:lumOff val="80000"/>
                </a:schemeClr>
              </a:solidFill>
            </a:endParaRPr>
          </a:p>
        </p:txBody>
      </p:sp>
      <p:sp>
        <p:nvSpPr>
          <p:cNvPr id="8" name="Content Placeholder 2">
            <a:extLst>
              <a:ext uri="{FF2B5EF4-FFF2-40B4-BE49-F238E27FC236}">
                <a16:creationId xmlns:a16="http://schemas.microsoft.com/office/drawing/2014/main" id="{9467C236-6639-F382-917E-CC1B6A57AA9D}"/>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9CD0F64E-7E72-E6C2-D9DA-B2F73978CC08}"/>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F06B5B2-58D7-4A2E-ACF6-E9765C5AA68F}" type="slidenum">
              <a:rPr lang="en-US" sz="1400" smtClean="0">
                <a:solidFill>
                  <a:srgbClr val="FFC000">
                    <a:lumMod val="20000"/>
                    <a:lumOff val="80000"/>
                  </a:srgbClr>
                </a:solidFill>
                <a:latin typeface="Calibri" panose="020F0502020204030204"/>
              </a:rPr>
              <a:pPr/>
              <a:t>31</a:t>
            </a:fld>
            <a:endParaRPr lang="en-US" sz="1400" dirty="0">
              <a:solidFill>
                <a:srgbClr val="FFC000">
                  <a:lumMod val="20000"/>
                  <a:lumOff val="80000"/>
                </a:srgbClr>
              </a:solidFill>
              <a:latin typeface="Calibri" panose="020F0502020204030204"/>
            </a:endParaRPr>
          </a:p>
        </p:txBody>
      </p:sp>
      <p:sp>
        <p:nvSpPr>
          <p:cNvPr id="12" name="Title 1">
            <a:extLst>
              <a:ext uri="{FF2B5EF4-FFF2-40B4-BE49-F238E27FC236}">
                <a16:creationId xmlns:a16="http://schemas.microsoft.com/office/drawing/2014/main" id="{F3FC5604-5BF7-91D6-E05B-9A357ECE8AD9}"/>
              </a:ext>
            </a:extLst>
          </p:cNvPr>
          <p:cNvSpPr txBox="1">
            <a:spLocks/>
          </p:cNvSpPr>
          <p:nvPr/>
        </p:nvSpPr>
        <p:spPr>
          <a:xfrm>
            <a:off x="4704539" y="-32821"/>
            <a:ext cx="606709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6000" b="1">
                <a:solidFill>
                  <a:schemeClr val="bg1"/>
                </a:solidFill>
                <a:latin typeface="+mn-lt"/>
              </a:rPr>
              <a:t>REVIEW</a:t>
            </a:r>
            <a:endParaRPr lang="en-US" sz="6000" b="1" dirty="0">
              <a:solidFill>
                <a:schemeClr val="bg1"/>
              </a:solidFill>
              <a:latin typeface="+mn-lt"/>
            </a:endParaRPr>
          </a:p>
        </p:txBody>
      </p:sp>
    </p:spTree>
    <p:extLst>
      <p:ext uri="{BB962C8B-B14F-4D97-AF65-F5344CB8AC3E}">
        <p14:creationId xmlns:p14="http://schemas.microsoft.com/office/powerpoint/2010/main" val="39867181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F3E0E-531D-0E97-7961-4D7DF7848CCD}"/>
              </a:ext>
            </a:extLst>
          </p:cNvPr>
          <p:cNvSpPr>
            <a:spLocks noGrp="1"/>
          </p:cNvSpPr>
          <p:nvPr>
            <p:ph type="title"/>
          </p:nvPr>
        </p:nvSpPr>
        <p:spPr/>
        <p:txBody>
          <a:bodyPr/>
          <a:lstStyle/>
          <a:p>
            <a:r>
              <a:rPr lang="en-US" sz="4800" b="1" dirty="0">
                <a:latin typeface="+mn-lt"/>
              </a:rPr>
              <a:t>Thank You</a:t>
            </a:r>
            <a:r>
              <a:rPr lang="en-US" b="1" dirty="0">
                <a:latin typeface="+mn-lt"/>
              </a:rPr>
              <a:t>!</a:t>
            </a:r>
          </a:p>
        </p:txBody>
      </p:sp>
      <p:sp>
        <p:nvSpPr>
          <p:cNvPr id="6" name="Slide Number Placeholder 5">
            <a:extLst>
              <a:ext uri="{FF2B5EF4-FFF2-40B4-BE49-F238E27FC236}">
                <a16:creationId xmlns:a16="http://schemas.microsoft.com/office/drawing/2014/main" id="{2BA09F92-D61B-6AA7-8194-5110044C5A63}"/>
              </a:ext>
            </a:extLst>
          </p:cNvPr>
          <p:cNvSpPr>
            <a:spLocks noGrp="1"/>
          </p:cNvSpPr>
          <p:nvPr>
            <p:ph type="sldNum" sz="quarter" idx="12"/>
          </p:nvPr>
        </p:nvSpPr>
        <p:spPr/>
        <p:txBody>
          <a:bodyPr/>
          <a:lstStyle/>
          <a:p>
            <a:fld id="{AF06B5B2-58D7-4A2E-ACF6-E9765C5AA68F}" type="slidenum">
              <a:rPr lang="en-US" smtClean="0"/>
              <a:t>32</a:t>
            </a:fld>
            <a:endParaRPr lang="en-US"/>
          </a:p>
        </p:txBody>
      </p:sp>
      <p:grpSp>
        <p:nvGrpSpPr>
          <p:cNvPr id="12" name="Group 11">
            <a:extLst>
              <a:ext uri="{FF2B5EF4-FFF2-40B4-BE49-F238E27FC236}">
                <a16:creationId xmlns:a16="http://schemas.microsoft.com/office/drawing/2014/main" id="{F633D4B9-932C-E9A2-1949-D445E45C0DF1}"/>
              </a:ext>
            </a:extLst>
          </p:cNvPr>
          <p:cNvGrpSpPr/>
          <p:nvPr/>
        </p:nvGrpSpPr>
        <p:grpSpPr>
          <a:xfrm>
            <a:off x="0" y="2200737"/>
            <a:ext cx="12192000" cy="4664697"/>
            <a:chOff x="0" y="2200737"/>
            <a:chExt cx="12192000" cy="4664697"/>
          </a:xfrm>
        </p:grpSpPr>
        <p:sp>
          <p:nvSpPr>
            <p:cNvPr id="7" name="Rectangle 6">
              <a:extLst>
                <a:ext uri="{FF2B5EF4-FFF2-40B4-BE49-F238E27FC236}">
                  <a16:creationId xmlns:a16="http://schemas.microsoft.com/office/drawing/2014/main" id="{DCEF5541-4876-79B3-C1B5-3009BF532AE9}"/>
                </a:ext>
              </a:extLst>
            </p:cNvPr>
            <p:cNvSpPr/>
            <p:nvPr/>
          </p:nvSpPr>
          <p:spPr>
            <a:xfrm>
              <a:off x="0" y="4066478"/>
              <a:ext cx="12192000" cy="2798956"/>
            </a:xfrm>
            <a:prstGeom prst="rect">
              <a:avLst/>
            </a:prstGeom>
            <a:solidFill>
              <a:srgbClr val="5D7C8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18B9F0D-D9A0-A195-83D6-49277F9FBE31}"/>
                </a:ext>
              </a:extLst>
            </p:cNvPr>
            <p:cNvSpPr/>
            <p:nvPr/>
          </p:nvSpPr>
          <p:spPr>
            <a:xfrm>
              <a:off x="0" y="3591889"/>
              <a:ext cx="12192000" cy="27037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0000"/>
                </a:highlight>
              </a:endParaRPr>
            </a:p>
          </p:txBody>
        </p:sp>
        <p:sp>
          <p:nvSpPr>
            <p:cNvPr id="9" name="Oval 8">
              <a:extLst>
                <a:ext uri="{FF2B5EF4-FFF2-40B4-BE49-F238E27FC236}">
                  <a16:creationId xmlns:a16="http://schemas.microsoft.com/office/drawing/2014/main" id="{0F2E2A2D-D6E2-8013-F38F-913BA9BE5DA1}"/>
                </a:ext>
              </a:extLst>
            </p:cNvPr>
            <p:cNvSpPr/>
            <p:nvPr/>
          </p:nvSpPr>
          <p:spPr>
            <a:xfrm>
              <a:off x="4508809" y="2200737"/>
              <a:ext cx="3174381" cy="3174381"/>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logo for a power line company&#10;&#10;Description automatically generated">
              <a:extLst>
                <a:ext uri="{FF2B5EF4-FFF2-40B4-BE49-F238E27FC236}">
                  <a16:creationId xmlns:a16="http://schemas.microsoft.com/office/drawing/2014/main" id="{5D05ACFA-2A21-866D-4FF5-6A0A4F50982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09995" y="2319064"/>
              <a:ext cx="2772008" cy="2937726"/>
            </a:xfrm>
            <a:prstGeom prst="rect">
              <a:avLst/>
            </a:prstGeom>
          </p:spPr>
        </p:pic>
      </p:grpSp>
    </p:spTree>
    <p:extLst>
      <p:ext uri="{BB962C8B-B14F-4D97-AF65-F5344CB8AC3E}">
        <p14:creationId xmlns:p14="http://schemas.microsoft.com/office/powerpoint/2010/main" val="25019178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C18A9BA-5A05-8622-3648-9CF10AE1A3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A2455C-E3BD-2394-A552-0E59F06990F8}"/>
              </a:ext>
            </a:extLst>
          </p:cNvPr>
          <p:cNvSpPr>
            <a:spLocks noGrp="1"/>
          </p:cNvSpPr>
          <p:nvPr>
            <p:ph type="title"/>
          </p:nvPr>
        </p:nvSpPr>
        <p:spPr>
          <a:xfrm>
            <a:off x="5754031" y="1822218"/>
            <a:ext cx="6274418" cy="1606782"/>
          </a:xfrm>
        </p:spPr>
        <p:txBody>
          <a:bodyPr>
            <a:normAutofit/>
          </a:bodyPr>
          <a:lstStyle/>
          <a:p>
            <a:r>
              <a:rPr lang="en-US" b="1" dirty="0">
                <a:solidFill>
                  <a:schemeClr val="bg1"/>
                </a:solidFill>
              </a:rPr>
              <a:t>Manual Material Handling</a:t>
            </a:r>
          </a:p>
        </p:txBody>
      </p:sp>
      <p:sp>
        <p:nvSpPr>
          <p:cNvPr id="5" name="TextBox 4">
            <a:extLst>
              <a:ext uri="{FF2B5EF4-FFF2-40B4-BE49-F238E27FC236}">
                <a16:creationId xmlns:a16="http://schemas.microsoft.com/office/drawing/2014/main" id="{1539D9B8-3EEF-67D1-8246-9567CABA9CCB}"/>
              </a:ext>
            </a:extLst>
          </p:cNvPr>
          <p:cNvSpPr txBox="1"/>
          <p:nvPr/>
        </p:nvSpPr>
        <p:spPr>
          <a:xfrm>
            <a:off x="5828372" y="527825"/>
            <a:ext cx="547339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OSHA ELECTRICAL TRANSMISSION &amp; DISTRIBUTION PARTNERSHIP</a:t>
            </a:r>
          </a:p>
        </p:txBody>
      </p:sp>
      <p:sp>
        <p:nvSpPr>
          <p:cNvPr id="6" name="TextBox 5">
            <a:extLst>
              <a:ext uri="{FF2B5EF4-FFF2-40B4-BE49-F238E27FC236}">
                <a16:creationId xmlns:a16="http://schemas.microsoft.com/office/drawing/2014/main" id="{EF794668-9577-EE65-B842-E7BD4BED5DE3}"/>
              </a:ext>
            </a:extLst>
          </p:cNvPr>
          <p:cNvSpPr txBox="1"/>
          <p:nvPr/>
        </p:nvSpPr>
        <p:spPr>
          <a:xfrm>
            <a:off x="5754031" y="4445620"/>
            <a:ext cx="32189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3</a:t>
            </a:r>
            <a:r>
              <a:rPr kumimoji="0" lang="en-US" sz="2400" b="0" i="0" u="none" strike="noStrike" kern="1200" cap="none" spc="0" normalizeH="0" baseline="30000" noProof="0" dirty="0">
                <a:ln>
                  <a:noFill/>
                </a:ln>
                <a:solidFill>
                  <a:prstClr val="white"/>
                </a:solidFill>
                <a:effectLst/>
                <a:uLnTx/>
                <a:uFillTx/>
                <a:latin typeface="Calibri" panose="020F0502020204030204"/>
                <a:ea typeface="+mn-ea"/>
                <a:cs typeface="+mn-cs"/>
              </a:rPr>
              <a:t>RD</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QUARTER 2024</a:t>
            </a:r>
          </a:p>
        </p:txBody>
      </p:sp>
      <p:sp>
        <p:nvSpPr>
          <p:cNvPr id="7" name="Slide Number Placeholder 6">
            <a:extLst>
              <a:ext uri="{FF2B5EF4-FFF2-40B4-BE49-F238E27FC236}">
                <a16:creationId xmlns:a16="http://schemas.microsoft.com/office/drawing/2014/main" id="{AD97E74C-2ACF-8D28-435B-AB492CED0B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4" name="Picture 3" descr="A group of men in safety vests working on a construction site&#10;&#10;Description automatically generated">
            <a:extLst>
              <a:ext uri="{FF2B5EF4-FFF2-40B4-BE49-F238E27FC236}">
                <a16:creationId xmlns:a16="http://schemas.microsoft.com/office/drawing/2014/main" id="{21470D44-303F-E08D-2E97-E60A02CEDA32}"/>
              </a:ext>
            </a:extLst>
          </p:cNvPr>
          <p:cNvPicPr>
            <a:picLocks noChangeAspect="1"/>
          </p:cNvPicPr>
          <p:nvPr/>
        </p:nvPicPr>
        <p:blipFill rotWithShape="1">
          <a:blip r:embed="rId4" cstate="email">
            <a:duotone>
              <a:prstClr val="black"/>
              <a:srgbClr val="D9C3A5">
                <a:tint val="50000"/>
                <a:satMod val="180000"/>
              </a:srgbClr>
            </a:duotone>
            <a:alphaModFix amt="7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182"/>
          <a:stretch/>
        </p:blipFill>
        <p:spPr>
          <a:xfrm>
            <a:off x="208105" y="-88288"/>
            <a:ext cx="5271989" cy="6615211"/>
          </a:xfrm>
          <a:prstGeom prst="rect">
            <a:avLst/>
          </a:prstGeom>
        </p:spPr>
      </p:pic>
    </p:spTree>
    <p:extLst>
      <p:ext uri="{BB962C8B-B14F-4D97-AF65-F5344CB8AC3E}">
        <p14:creationId xmlns:p14="http://schemas.microsoft.com/office/powerpoint/2010/main" val="3804567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rotWithShape="1">
          <a:blip r:embed="rId4" cstate="email">
            <a:grayscl/>
            <a:alphaModFix amt="13000"/>
            <a:extLst>
              <a:ext uri="{28A0092B-C50C-407E-A947-70E740481C1C}">
                <a14:useLocalDpi xmlns:a14="http://schemas.microsoft.com/office/drawing/2010/main"/>
              </a:ext>
            </a:extLst>
          </a:blip>
          <a:srcRect/>
          <a:stretch/>
        </p:blipFill>
        <p:spPr>
          <a:xfrm>
            <a:off x="-52039" y="1"/>
            <a:ext cx="12244039" cy="6594087"/>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4" y="113586"/>
            <a:ext cx="582093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dirty="0">
                <a:solidFill>
                  <a:prstClr val="white"/>
                </a:solidFill>
                <a:latin typeface="Calibri" panose="020F0502020204030204"/>
              </a:rPr>
              <a:t>Q3 - MATERIAL HANDLING</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pic>
        <p:nvPicPr>
          <p:cNvPr id="6" name="Picture 5" descr="A logo for a power line company&#10;&#10;Description automatically generated">
            <a:extLst>
              <a:ext uri="{FF2B5EF4-FFF2-40B4-BE49-F238E27FC236}">
                <a16:creationId xmlns:a16="http://schemas.microsoft.com/office/drawing/2014/main" id="{AFF73AB4-0BF5-D47A-CDC9-D76155364065}"/>
              </a:ext>
            </a:extLst>
          </p:cNvPr>
          <p:cNvPicPr>
            <a:picLocks noChangeAspect="1"/>
          </p:cNvPicPr>
          <p:nvPr/>
        </p:nvPicPr>
        <p:blipFill>
          <a:blip r:embed="rId5" cstate="email">
            <a:duotone>
              <a:schemeClr val="bg2">
                <a:shade val="45000"/>
                <a:satMod val="135000"/>
              </a:schemeClr>
              <a:prstClr val="white"/>
            </a:duotone>
            <a:alphaModFix/>
            <a:extLst>
              <a:ext uri="{28A0092B-C50C-407E-A947-70E740481C1C}">
                <a14:useLocalDpi xmlns:a14="http://schemas.microsoft.com/office/drawing/2010/main"/>
              </a:ext>
            </a:extLst>
          </a:blip>
          <a:stretch>
            <a:fillRect/>
          </a:stretch>
        </p:blipFill>
        <p:spPr>
          <a:xfrm>
            <a:off x="10931354" y="263912"/>
            <a:ext cx="944695" cy="1001171"/>
          </a:xfrm>
          <a:prstGeom prst="rect">
            <a:avLst/>
          </a:prstGeom>
          <a:effectLst/>
        </p:spPr>
      </p:pic>
      <p:sp>
        <p:nvSpPr>
          <p:cNvPr id="3" name="TextBox 2">
            <a:extLst>
              <a:ext uri="{FF2B5EF4-FFF2-40B4-BE49-F238E27FC236}">
                <a16:creationId xmlns:a16="http://schemas.microsoft.com/office/drawing/2014/main" id="{DF01F84A-0689-CA19-1C7D-8FD21FBE3561}"/>
              </a:ext>
            </a:extLst>
          </p:cNvPr>
          <p:cNvSpPr txBox="1"/>
          <p:nvPr/>
        </p:nvSpPr>
        <p:spPr>
          <a:xfrm>
            <a:off x="316881" y="1277045"/>
            <a:ext cx="11692054" cy="4830168"/>
          </a:xfrm>
          <a:prstGeom prst="rect">
            <a:avLst/>
          </a:prstGeom>
          <a:noFill/>
        </p:spPr>
        <p:txBody>
          <a:bodyPr wrap="square" rtlCol="0">
            <a:spAutoFit/>
          </a:bodyPr>
          <a:lstStyle/>
          <a:p>
            <a:r>
              <a:rPr lang="en-US" sz="4000" dirty="0"/>
              <a:t>(6) COMMON CAUSES OF INJURIES:</a:t>
            </a:r>
          </a:p>
          <a:p>
            <a:endParaRPr lang="en-US" dirty="0"/>
          </a:p>
          <a:p>
            <a:pPr marL="342900" marR="0" indent="-342900">
              <a:spcBef>
                <a:spcPts val="0"/>
              </a:spcBef>
              <a:spcAft>
                <a:spcPts val="800"/>
              </a:spcAft>
              <a:buFont typeface="+mj-lt"/>
              <a:buAutoNum type="arabicPeriod"/>
            </a:pPr>
            <a:r>
              <a:rPr lang="en-US" sz="2400" b="1" kern="100" dirty="0">
                <a:effectLst/>
                <a:latin typeface="Calibri" panose="020F0502020204030204" pitchFamily="34" charset="0"/>
                <a:ea typeface="Calibri" panose="020F0502020204030204" pitchFamily="34" charset="0"/>
                <a:cs typeface="Times New Roman" panose="02020603050405020304" pitchFamily="18" charset="0"/>
              </a:rPr>
              <a:t>Overexertion Injuries: </a:t>
            </a:r>
            <a:r>
              <a:rPr lang="en-US" sz="2400"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Overexertion from lifting, lowering, or carrying heavy materials is a leading cause of material handling injuries and musculoskeletal disorders (MSD).</a:t>
            </a:r>
          </a:p>
          <a:p>
            <a:pPr marL="342900" marR="0" indent="-342900">
              <a:spcBef>
                <a:spcPts val="0"/>
              </a:spcBef>
              <a:spcAft>
                <a:spcPts val="800"/>
              </a:spcAft>
              <a:buFont typeface="+mj-lt"/>
              <a:buAutoNum type="arabicPeriod"/>
            </a:pPr>
            <a:endParaRPr lang="en-US" sz="2400"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indent="-342900">
              <a:spcBef>
                <a:spcPts val="0"/>
              </a:spcBef>
              <a:spcAft>
                <a:spcPts val="800"/>
              </a:spcAft>
              <a:buFont typeface="+mj-lt"/>
              <a:buAutoNum type="arabicPeriod"/>
            </a:pPr>
            <a:r>
              <a:rPr lang="en-US" sz="2400" b="1" kern="100" dirty="0">
                <a:effectLst/>
                <a:latin typeface="Calibri" panose="020F0502020204030204" pitchFamily="34" charset="0"/>
                <a:ea typeface="Calibri" panose="020F0502020204030204" pitchFamily="34" charset="0"/>
                <a:cs typeface="Times New Roman" panose="02020603050405020304" pitchFamily="18" charset="0"/>
              </a:rPr>
              <a:t>Struck-by accidents: </a:t>
            </a:r>
            <a:r>
              <a:rPr lang="en-US" sz="2400"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Workers can be struck by materials being dropped from heights or falling from unprotected edges.</a:t>
            </a:r>
          </a:p>
          <a:p>
            <a:pPr marL="342900" marR="0" indent="-342900">
              <a:spcBef>
                <a:spcPts val="0"/>
              </a:spcBef>
              <a:spcAft>
                <a:spcPts val="800"/>
              </a:spcAft>
              <a:buFont typeface="+mj-lt"/>
              <a:buAutoNum type="arabicPeriod"/>
            </a:pPr>
            <a:endParaRPr lang="en-US" sz="24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indent="-342900">
              <a:spcBef>
                <a:spcPts val="0"/>
              </a:spcBef>
              <a:spcAft>
                <a:spcPts val="800"/>
              </a:spcAft>
              <a:buFont typeface="+mj-lt"/>
              <a:buAutoNum type="arabicPeriod"/>
            </a:pPr>
            <a:r>
              <a:rPr lang="en-US" sz="2400" b="1" kern="100" dirty="0">
                <a:effectLst/>
                <a:latin typeface="Calibri" panose="020F0502020204030204" pitchFamily="34" charset="0"/>
                <a:ea typeface="Calibri" panose="020F0502020204030204" pitchFamily="34" charset="0"/>
                <a:cs typeface="Times New Roman" panose="02020603050405020304" pitchFamily="18" charset="0"/>
              </a:rPr>
              <a:t>Caught-in or caught-between accidents: </a:t>
            </a:r>
            <a:r>
              <a:rPr lang="en-US" sz="2400"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Workers can be crushed or pinned due to being caught in or between materials during manual material handling.</a:t>
            </a:r>
          </a:p>
          <a:p>
            <a:pPr marR="0" algn="r">
              <a:lnSpc>
                <a:spcPct val="107000"/>
              </a:lnSpc>
              <a:spcBef>
                <a:spcPts val="0"/>
              </a:spcBef>
              <a:spcAft>
                <a:spcPts val="800"/>
              </a:spcAft>
            </a:pP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…continues on next slide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8390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A10539B-13A0-5477-1214-DC5A87A7AFC8}"/>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B2ABF6-51ED-29EA-D4F0-140F6787357B}"/>
              </a:ext>
            </a:extLst>
          </p:cNvPr>
          <p:cNvPicPr>
            <a:picLocks noGrp="1" noChangeAspect="1"/>
          </p:cNvPicPr>
          <p:nvPr>
            <p:ph idx="1"/>
          </p:nvPr>
        </p:nvPicPr>
        <p:blipFill>
          <a:blip r:embed="rId4" cstate="email">
            <a:alphaModFix amt="2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52039" y="-1"/>
            <a:ext cx="12244039" cy="6594089"/>
          </a:xfrm>
        </p:spPr>
      </p:pic>
      <p:sp>
        <p:nvSpPr>
          <p:cNvPr id="4" name="Slide Number Placeholder 3">
            <a:extLst>
              <a:ext uri="{FF2B5EF4-FFF2-40B4-BE49-F238E27FC236}">
                <a16:creationId xmlns:a16="http://schemas.microsoft.com/office/drawing/2014/main" id="{4943CA4A-4DCA-20F8-2DA1-1000D3F6ECC1}"/>
              </a:ext>
            </a:extLst>
          </p:cNvPr>
          <p:cNvSpPr>
            <a:spLocks noGrp="1"/>
          </p:cNvSpPr>
          <p:nvPr>
            <p:ph type="sldNum" sz="quarter" idx="12"/>
          </p:nvPr>
        </p:nvSpPr>
        <p:spPr>
          <a:xfrm>
            <a:off x="9264805" y="653726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950055B-26F2-F963-1114-32F5B116F154}"/>
              </a:ext>
            </a:extLst>
          </p:cNvPr>
          <p:cNvSpPr txBox="1"/>
          <p:nvPr/>
        </p:nvSpPr>
        <p:spPr>
          <a:xfrm>
            <a:off x="579864" y="113586"/>
            <a:ext cx="582093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Q3 - MATERIAL HANDLING</a:t>
            </a:r>
          </a:p>
        </p:txBody>
      </p:sp>
      <p:sp>
        <p:nvSpPr>
          <p:cNvPr id="8" name="Content Placeholder 2">
            <a:extLst>
              <a:ext uri="{FF2B5EF4-FFF2-40B4-BE49-F238E27FC236}">
                <a16:creationId xmlns:a16="http://schemas.microsoft.com/office/drawing/2014/main" id="{DA806CF1-3A2D-F7B1-8DA1-21865F1E3954}"/>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pic>
        <p:nvPicPr>
          <p:cNvPr id="6" name="Picture 5" descr="A logo for a power line company&#10;&#10;Description automatically generated">
            <a:extLst>
              <a:ext uri="{FF2B5EF4-FFF2-40B4-BE49-F238E27FC236}">
                <a16:creationId xmlns:a16="http://schemas.microsoft.com/office/drawing/2014/main" id="{AFF73AB4-0BF5-D47A-CDC9-D76155364065}"/>
              </a:ext>
            </a:extLst>
          </p:cNvPr>
          <p:cNvPicPr>
            <a:picLocks noChangeAspect="1"/>
          </p:cNvPicPr>
          <p:nvPr/>
        </p:nvPicPr>
        <p:blipFill>
          <a:blip r:embed="rId6" cstate="email">
            <a:duotone>
              <a:schemeClr val="bg2">
                <a:shade val="45000"/>
                <a:satMod val="135000"/>
              </a:schemeClr>
              <a:prstClr val="white"/>
            </a:duotone>
            <a:alphaModFix/>
            <a:extLst>
              <a:ext uri="{28A0092B-C50C-407E-A947-70E740481C1C}">
                <a14:useLocalDpi xmlns:a14="http://schemas.microsoft.com/office/drawing/2010/main"/>
              </a:ext>
            </a:extLst>
          </a:blip>
          <a:stretch>
            <a:fillRect/>
          </a:stretch>
        </p:blipFill>
        <p:spPr>
          <a:xfrm>
            <a:off x="10860253" y="263912"/>
            <a:ext cx="947045" cy="1003662"/>
          </a:xfrm>
          <a:prstGeom prst="rect">
            <a:avLst/>
          </a:prstGeom>
          <a:effectLst/>
        </p:spPr>
      </p:pic>
      <p:sp>
        <p:nvSpPr>
          <p:cNvPr id="3" name="TextBox 2">
            <a:extLst>
              <a:ext uri="{FF2B5EF4-FFF2-40B4-BE49-F238E27FC236}">
                <a16:creationId xmlns:a16="http://schemas.microsoft.com/office/drawing/2014/main" id="{DF01F84A-0689-CA19-1C7D-8FD21FBE3561}"/>
              </a:ext>
            </a:extLst>
          </p:cNvPr>
          <p:cNvSpPr txBox="1"/>
          <p:nvPr/>
        </p:nvSpPr>
        <p:spPr>
          <a:xfrm>
            <a:off x="335161" y="962274"/>
            <a:ext cx="11469637" cy="5581015"/>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(6) COMMON CAUSES OF INJURIES </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(continued)</a:t>
            </a: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spcBef>
                <a:spcPts val="0"/>
              </a:spcBef>
              <a:spcAft>
                <a:spcPts val="800"/>
              </a:spcAft>
              <a:buClrTx/>
              <a:buSzTx/>
              <a:buFont typeface="+mj-lt"/>
              <a:buAutoNum type="arabicPeriod" startAt="4"/>
              <a:tabLst/>
              <a:defRPr/>
            </a:pPr>
            <a:r>
              <a:rPr kumimoji="0" lang="en-US" sz="2800" b="1"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Falls: </a:t>
            </a:r>
            <a:r>
              <a:rPr kumimoji="0" lang="en-US" sz="2800" b="0" i="0" u="none" strike="noStrike" kern="1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Falls from elevated surfaces while handling materials, such as structures, ladders, or equipment, are a significant risk</a:t>
            </a:r>
            <a:r>
              <a:rPr kumimoji="0" lang="en-US" sz="2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t>
            </a:r>
          </a:p>
          <a:p>
            <a:pPr marL="342900" marR="0" lvl="0" indent="-342900" algn="l" defTabSz="914400" rtl="0" eaLnBrk="1" fontAlgn="auto" latinLnBrk="0" hangingPunct="1">
              <a:spcBef>
                <a:spcPts val="0"/>
              </a:spcBef>
              <a:spcAft>
                <a:spcPts val="800"/>
              </a:spcAft>
              <a:buClrTx/>
              <a:buSzTx/>
              <a:buFont typeface="+mj-lt"/>
              <a:buAutoNum type="arabicPeriod" startAt="4"/>
              <a:tabLst/>
              <a:defRPr/>
            </a:pPr>
            <a:endParaRPr kumimoji="0" lang="en-US" sz="16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spcBef>
                <a:spcPts val="0"/>
              </a:spcBef>
              <a:spcAft>
                <a:spcPts val="800"/>
              </a:spcAft>
              <a:buClrTx/>
              <a:buSzTx/>
              <a:buFont typeface="+mj-lt"/>
              <a:buAutoNum type="arabicPeriod" startAt="4"/>
              <a:tabLst/>
              <a:defRPr/>
            </a:pPr>
            <a:r>
              <a:rPr kumimoji="0" lang="en-US" sz="2800" b="1"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Repetitive motion: </a:t>
            </a:r>
            <a:r>
              <a:rPr lang="en-US" sz="2800" kern="100" dirty="0">
                <a:solidFill>
                  <a:srgbClr val="C00000"/>
                </a:solidFill>
                <a:latin typeface="Calibri" panose="020F0502020204030204" pitchFamily="34" charset="0"/>
                <a:ea typeface="Calibri" panose="020F0502020204030204" pitchFamily="34" charset="0"/>
                <a:cs typeface="Times New Roman" panose="02020603050405020304" pitchFamily="18" charset="0"/>
              </a:rPr>
              <a:t>O</a:t>
            </a:r>
            <a:r>
              <a:rPr kumimoji="0" lang="en-US" sz="2800" b="0" i="0" u="none" strike="noStrike" kern="1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ver</a:t>
            </a:r>
            <a:r>
              <a:rPr kumimoji="0" lang="en-US" sz="2800" b="0" i="0" u="none" strike="noStrike" kern="1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time, continuous handling of materials with poor ergonomic care can lead to musculoskeletal disorders.</a:t>
            </a:r>
          </a:p>
          <a:p>
            <a:pPr marL="342900" marR="0" lvl="0" indent="-342900" algn="l" defTabSz="914400" rtl="0" eaLnBrk="1" fontAlgn="auto" latinLnBrk="0" hangingPunct="1">
              <a:spcBef>
                <a:spcPts val="0"/>
              </a:spcBef>
              <a:spcAft>
                <a:spcPts val="800"/>
              </a:spcAft>
              <a:buClrTx/>
              <a:buSzTx/>
              <a:buFont typeface="+mj-lt"/>
              <a:buAutoNum type="arabicPeriod" startAt="4"/>
              <a:tabLst/>
              <a:defRPr/>
            </a:pPr>
            <a:endParaRPr kumimoji="0" lang="en-US" b="1"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spcBef>
                <a:spcPts val="0"/>
              </a:spcBef>
              <a:spcAft>
                <a:spcPts val="800"/>
              </a:spcAft>
              <a:buClrTx/>
              <a:buSzTx/>
              <a:buFont typeface="+mj-lt"/>
              <a:buAutoNum type="arabicPeriod" startAt="4"/>
              <a:tabLst/>
              <a:defRPr/>
            </a:pPr>
            <a:r>
              <a:rPr lang="en-US" sz="2800" b="1" kern="100" dirty="0">
                <a:solidFill>
                  <a:prstClr val="black"/>
                </a:solidFill>
                <a:latin typeface="Calibri" panose="020F0502020204030204" pitchFamily="34" charset="0"/>
                <a:ea typeface="Calibri" panose="020F0502020204030204" pitchFamily="34" charset="0"/>
                <a:cs typeface="Times New Roman" panose="02020603050405020304" pitchFamily="18" charset="0"/>
              </a:rPr>
              <a:t>Lack of using proper equipment (or incorrect use)</a:t>
            </a:r>
            <a:r>
              <a:rPr kumimoji="0" lang="en-US" sz="2800" b="1"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lang="en-US" sz="2800" kern="100" dirty="0">
                <a:solidFill>
                  <a:srgbClr val="C00000"/>
                </a:solidFill>
                <a:latin typeface="Calibri" panose="020F0502020204030204" pitchFamily="34" charset="0"/>
                <a:ea typeface="Calibri" panose="020F0502020204030204" pitchFamily="34" charset="0"/>
                <a:cs typeface="Times New Roman" panose="02020603050405020304" pitchFamily="18" charset="0"/>
              </a:rPr>
              <a:t>O</a:t>
            </a:r>
            <a:r>
              <a:rPr kumimoji="0" lang="en-US" sz="2800" b="0" i="0" u="none" strike="noStrike" kern="1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pting</a:t>
            </a:r>
            <a:r>
              <a:rPr kumimoji="0" lang="en-US" sz="2800" b="0" i="0" u="none" strike="noStrike" kern="1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to manually handle material when there is a superior </a:t>
            </a:r>
            <a:r>
              <a:rPr kumimoji="0" lang="en-US" sz="2800" b="0" i="0" u="none" strike="noStrike" kern="100" cap="none" spc="0" normalizeH="0" baseline="0" noProof="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mechanical option, </a:t>
            </a:r>
            <a:r>
              <a:rPr kumimoji="0" lang="en-US" sz="2800" b="0" i="0" u="none" strike="noStrike" kern="1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can result in injuries. Likewise, incorrect use of equipment can result in injury or damage to equipment or property.</a:t>
            </a:r>
          </a:p>
        </p:txBody>
      </p:sp>
    </p:spTree>
    <p:extLst>
      <p:ext uri="{BB962C8B-B14F-4D97-AF65-F5344CB8AC3E}">
        <p14:creationId xmlns:p14="http://schemas.microsoft.com/office/powerpoint/2010/main" val="1298998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CF6DDE-FDFD-076C-CFCF-FE173C6F9AAD}"/>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D6252491-A422-A538-3A6B-49D926B8B9F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62539" y="697081"/>
            <a:ext cx="7594050" cy="5692702"/>
          </a:xfrm>
          <a:prstGeom prst="rect">
            <a:avLst/>
          </a:prstGeom>
        </p:spPr>
      </p:pic>
      <p:sp>
        <p:nvSpPr>
          <p:cNvPr id="3" name="Content Placeholder 2">
            <a:extLst>
              <a:ext uri="{FF2B5EF4-FFF2-40B4-BE49-F238E27FC236}">
                <a16:creationId xmlns:a16="http://schemas.microsoft.com/office/drawing/2014/main" id="{CA93AC5E-9EC2-C135-C1DD-590BECE5B99C}"/>
              </a:ext>
            </a:extLst>
          </p:cNvPr>
          <p:cNvSpPr>
            <a:spLocks noGrp="1"/>
          </p:cNvSpPr>
          <p:nvPr>
            <p:ph idx="1"/>
          </p:nvPr>
        </p:nvSpPr>
        <p:spPr>
          <a:xfrm>
            <a:off x="230428" y="1641986"/>
            <a:ext cx="4457192" cy="4635705"/>
          </a:xfrm>
        </p:spPr>
        <p:txBody>
          <a:bodyPr>
            <a:normAutofit fontScale="85000" lnSpcReduction="20000"/>
          </a:bodyPr>
          <a:lstStyle/>
          <a:p>
            <a:r>
              <a:rPr lang="en-US" b="0" i="0" dirty="0">
                <a:solidFill>
                  <a:srgbClr val="000000"/>
                </a:solidFill>
                <a:effectLst/>
                <a:latin typeface="Lato" panose="020F0502020204030203" pitchFamily="34" charset="0"/>
              </a:rPr>
              <a:t>In many cases, overexertion injuries are the result of a single incident, such as lifting a weight that is designed for more than one person.</a:t>
            </a:r>
          </a:p>
          <a:p>
            <a:endParaRPr lang="en-US" b="0" i="0" dirty="0">
              <a:solidFill>
                <a:srgbClr val="000000"/>
              </a:solidFill>
              <a:effectLst/>
              <a:latin typeface="Lato" panose="020F0502020204030203" pitchFamily="34" charset="0"/>
            </a:endParaRPr>
          </a:p>
          <a:p>
            <a:r>
              <a:rPr lang="en-US" dirty="0">
                <a:solidFill>
                  <a:schemeClr val="accent5">
                    <a:lumMod val="75000"/>
                  </a:schemeClr>
                </a:solidFill>
              </a:rPr>
              <a:t>Almost half (41%) of all construction injuries are a result of overexertion.</a:t>
            </a:r>
          </a:p>
          <a:p>
            <a:endParaRPr lang="en-US" dirty="0"/>
          </a:p>
          <a:p>
            <a:r>
              <a:rPr lang="en-US" dirty="0"/>
              <a:t>Days away from Work in construction are approx. 70% due to sprains, strains and tears, mostly to the upper body.</a:t>
            </a:r>
          </a:p>
        </p:txBody>
      </p:sp>
      <p:sp>
        <p:nvSpPr>
          <p:cNvPr id="7" name="Content Placeholder 2">
            <a:extLst>
              <a:ext uri="{FF2B5EF4-FFF2-40B4-BE49-F238E27FC236}">
                <a16:creationId xmlns:a16="http://schemas.microsoft.com/office/drawing/2014/main" id="{860B83DD-39A3-3D3A-FC20-FB0D9F02657F}"/>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rPr>
              <a:t>Q3 2024 – MANUAL MATERIAL HANDLING</a:t>
            </a:r>
            <a:endPar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F2E03138-92A2-D907-20AC-681305274479}"/>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0BB64837-21A1-37AB-A074-13F20EC7E081}"/>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57B81762-C217-E310-8825-1180BD72CC43}"/>
              </a:ext>
            </a:extLst>
          </p:cNvPr>
          <p:cNvGrpSpPr>
            <a:grpSpLocks/>
          </p:cNvGrpSpPr>
          <p:nvPr/>
        </p:nvGrpSpPr>
        <p:grpSpPr>
          <a:xfrm>
            <a:off x="-7912" y="140223"/>
            <a:ext cx="7039896" cy="786342"/>
            <a:chOff x="4698320" y="490670"/>
            <a:chExt cx="7555011" cy="786342"/>
          </a:xfrm>
        </p:grpSpPr>
        <p:sp>
          <p:nvSpPr>
            <p:cNvPr id="10" name="Rectangle 9">
              <a:extLst>
                <a:ext uri="{FF2B5EF4-FFF2-40B4-BE49-F238E27FC236}">
                  <a16:creationId xmlns:a16="http://schemas.microsoft.com/office/drawing/2014/main" id="{B65AC99E-0CB4-F169-A178-92E825F44F8A}"/>
                </a:ext>
              </a:extLst>
            </p:cNvPr>
            <p:cNvSpPr>
              <a:spLocks/>
            </p:cNvSpPr>
            <p:nvPr/>
          </p:nvSpPr>
          <p:spPr>
            <a:xfrm>
              <a:off x="4698320" y="594745"/>
              <a:ext cx="7555011"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4236FE84-7F5B-41B2-E9F3-929D0414D0B2}"/>
                </a:ext>
              </a:extLst>
            </p:cNvPr>
            <p:cNvSpPr>
              <a:spLocks/>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56467598-B389-5699-37BC-D31AECD130BE}"/>
              </a:ext>
            </a:extLst>
          </p:cNvPr>
          <p:cNvSpPr>
            <a:spLocks noGrp="1"/>
          </p:cNvSpPr>
          <p:nvPr>
            <p:ph type="title"/>
          </p:nvPr>
        </p:nvSpPr>
        <p:spPr>
          <a:xfrm>
            <a:off x="361874" y="297688"/>
            <a:ext cx="6304397" cy="575486"/>
          </a:xfrm>
        </p:spPr>
        <p:txBody>
          <a:bodyPr>
            <a:noAutofit/>
          </a:bodyPr>
          <a:lstStyle/>
          <a:p>
            <a:r>
              <a:rPr lang="en-US" sz="2800" dirty="0">
                <a:solidFill>
                  <a:schemeClr val="bg1"/>
                </a:solidFill>
                <a:latin typeface="+mn-lt"/>
              </a:rPr>
              <a:t>Injury Causes #1: Overexertion</a:t>
            </a:r>
          </a:p>
        </p:txBody>
      </p:sp>
    </p:spTree>
    <p:extLst>
      <p:ext uri="{BB962C8B-B14F-4D97-AF65-F5344CB8AC3E}">
        <p14:creationId xmlns:p14="http://schemas.microsoft.com/office/powerpoint/2010/main" val="3783380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CF6DDE-FDFD-076C-CFCF-FE173C6F9AA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93AC5E-9EC2-C135-C1DD-590BECE5B99C}"/>
              </a:ext>
            </a:extLst>
          </p:cNvPr>
          <p:cNvSpPr>
            <a:spLocks noGrp="1"/>
          </p:cNvSpPr>
          <p:nvPr>
            <p:ph idx="1"/>
          </p:nvPr>
        </p:nvSpPr>
        <p:spPr>
          <a:xfrm>
            <a:off x="5138454" y="216494"/>
            <a:ext cx="3723049" cy="1058153"/>
          </a:xfrm>
        </p:spPr>
        <p:txBody>
          <a:bodyPr>
            <a:normAutofit fontScale="92500"/>
          </a:bodyPr>
          <a:lstStyle/>
          <a:p>
            <a:pPr marL="0" indent="0">
              <a:buNone/>
            </a:pPr>
            <a:r>
              <a:rPr lang="en-US" dirty="0">
                <a:solidFill>
                  <a:srgbClr val="C00000"/>
                </a:solidFill>
                <a:latin typeface="Arial Black" panose="020B0A04020102020204" pitchFamily="34" charset="0"/>
              </a:rPr>
              <a:t>WORST OFFENDER: </a:t>
            </a:r>
          </a:p>
          <a:p>
            <a:pPr marL="0" indent="0">
              <a:buNone/>
            </a:pPr>
            <a:r>
              <a:rPr lang="en-US" dirty="0">
                <a:solidFill>
                  <a:srgbClr val="C00000"/>
                </a:solidFill>
                <a:latin typeface="Arial Black" panose="020B0A04020102020204" pitchFamily="34" charset="0"/>
              </a:rPr>
              <a:t>BACK INJURY</a:t>
            </a:r>
          </a:p>
        </p:txBody>
      </p:sp>
      <p:sp>
        <p:nvSpPr>
          <p:cNvPr id="7" name="Content Placeholder 2">
            <a:extLst>
              <a:ext uri="{FF2B5EF4-FFF2-40B4-BE49-F238E27FC236}">
                <a16:creationId xmlns:a16="http://schemas.microsoft.com/office/drawing/2014/main" id="{860B83DD-39A3-3D3A-FC20-FB0D9F02657F}"/>
              </a:ext>
            </a:extLst>
          </p:cNvPr>
          <p:cNvSpPr txBox="1">
            <a:spLocks/>
          </p:cNvSpPr>
          <p:nvPr/>
        </p:nvSpPr>
        <p:spPr>
          <a:xfrm>
            <a:off x="444189" y="6606051"/>
            <a:ext cx="357025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rPr>
              <a:t>Q3 2024 – MANUAL MATERIAL HANDLING</a:t>
            </a:r>
            <a:endPar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sp>
        <p:nvSpPr>
          <p:cNvPr id="8" name="Content Placeholder 2">
            <a:extLst>
              <a:ext uri="{FF2B5EF4-FFF2-40B4-BE49-F238E27FC236}">
                <a16:creationId xmlns:a16="http://schemas.microsoft.com/office/drawing/2014/main" id="{F2E03138-92A2-D907-20AC-681305274479}"/>
              </a:ext>
            </a:extLst>
          </p:cNvPr>
          <p:cNvSpPr txBox="1">
            <a:spLocks/>
          </p:cNvSpPr>
          <p:nvPr/>
        </p:nvSpPr>
        <p:spPr>
          <a:xfrm>
            <a:off x="6162908" y="6606050"/>
            <a:ext cx="5397190" cy="28911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9" name="Slide Number Placeholder 4">
            <a:extLst>
              <a:ext uri="{FF2B5EF4-FFF2-40B4-BE49-F238E27FC236}">
                <a16:creationId xmlns:a16="http://schemas.microsoft.com/office/drawing/2014/main" id="{0BB64837-21A1-37AB-A074-13F20EC7E081}"/>
              </a:ext>
            </a:extLst>
          </p:cNvPr>
          <p:cNvSpPr txBox="1">
            <a:spLocks/>
          </p:cNvSpPr>
          <p:nvPr/>
        </p:nvSpPr>
        <p:spPr>
          <a:xfrm>
            <a:off x="11634438" y="6530044"/>
            <a:ext cx="433039"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57B81762-C217-E310-8825-1180BD72CC43}"/>
              </a:ext>
            </a:extLst>
          </p:cNvPr>
          <p:cNvGrpSpPr>
            <a:grpSpLocks/>
          </p:cNvGrpSpPr>
          <p:nvPr/>
        </p:nvGrpSpPr>
        <p:grpSpPr>
          <a:xfrm>
            <a:off x="0" y="179125"/>
            <a:ext cx="4621161" cy="786342"/>
            <a:chOff x="7294035" y="490670"/>
            <a:chExt cx="4959295" cy="786342"/>
          </a:xfrm>
        </p:grpSpPr>
        <p:sp>
          <p:nvSpPr>
            <p:cNvPr id="10" name="Rectangle 9">
              <a:extLst>
                <a:ext uri="{FF2B5EF4-FFF2-40B4-BE49-F238E27FC236}">
                  <a16:creationId xmlns:a16="http://schemas.microsoft.com/office/drawing/2014/main" id="{B65AC99E-0CB4-F169-A178-92E825F44F8A}"/>
                </a:ext>
              </a:extLst>
            </p:cNvPr>
            <p:cNvSpPr>
              <a:spLocks/>
            </p:cNvSpPr>
            <p:nvPr/>
          </p:nvSpPr>
          <p:spPr>
            <a:xfrm>
              <a:off x="7294035" y="594745"/>
              <a:ext cx="4959295"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4236FE84-7F5B-41B2-E9F3-929D0414D0B2}"/>
                </a:ext>
              </a:extLst>
            </p:cNvPr>
            <p:cNvSpPr>
              <a:spLocks/>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56467598-B389-5699-37BC-D31AECD130BE}"/>
              </a:ext>
            </a:extLst>
          </p:cNvPr>
          <p:cNvSpPr>
            <a:spLocks noGrp="1"/>
          </p:cNvSpPr>
          <p:nvPr>
            <p:ph type="title"/>
          </p:nvPr>
        </p:nvSpPr>
        <p:spPr>
          <a:xfrm>
            <a:off x="305634" y="347018"/>
            <a:ext cx="4315527" cy="575486"/>
          </a:xfrm>
        </p:spPr>
        <p:txBody>
          <a:bodyPr>
            <a:noAutofit/>
          </a:bodyPr>
          <a:lstStyle/>
          <a:p>
            <a:r>
              <a:rPr lang="en-US" sz="2400" dirty="0">
                <a:solidFill>
                  <a:schemeClr val="bg1"/>
                </a:solidFill>
                <a:latin typeface="+mn-lt"/>
              </a:rPr>
              <a:t>Injury Causes #1: Overexertion</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88335840-4C3A-6DB0-6722-20FFF7151E2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727355" y="-314446"/>
            <a:ext cx="3625924" cy="3981892"/>
          </a:xfrm>
          <a:prstGeom prst="rect">
            <a:avLst/>
          </a:prstGeom>
        </p:spPr>
      </p:pic>
      <p:sp>
        <p:nvSpPr>
          <p:cNvPr id="15" name="Text Placeholder 5">
            <a:extLst>
              <a:ext uri="{FF2B5EF4-FFF2-40B4-BE49-F238E27FC236}">
                <a16:creationId xmlns:a16="http://schemas.microsoft.com/office/drawing/2014/main" id="{B4064C08-D146-D262-51D0-E7F9710F8F29}"/>
              </a:ext>
            </a:extLst>
          </p:cNvPr>
          <p:cNvSpPr txBox="1">
            <a:spLocks/>
          </p:cNvSpPr>
          <p:nvPr/>
        </p:nvSpPr>
        <p:spPr>
          <a:xfrm>
            <a:off x="433101" y="2066928"/>
            <a:ext cx="11325797" cy="41406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4000" b="1" i="1" dirty="0"/>
              <a:t>Every Year:</a:t>
            </a:r>
            <a:endParaRPr lang="en-US" altLang="en-US" sz="3200" dirty="0"/>
          </a:p>
          <a:p>
            <a:pPr lvl="1"/>
            <a:r>
              <a:rPr lang="en-US" altLang="en-US" sz="2800" dirty="0"/>
              <a:t>Back injuries make up 25% of all injuries reported.</a:t>
            </a:r>
          </a:p>
          <a:p>
            <a:pPr lvl="1"/>
            <a:endParaRPr lang="en-US" altLang="en-US" sz="2800" dirty="0"/>
          </a:p>
          <a:p>
            <a:pPr lvl="1"/>
            <a:r>
              <a:rPr lang="en-US" altLang="en-US" sz="2800" dirty="0"/>
              <a:t>A back injury causes 1 out of every 100 workers to miss work.</a:t>
            </a:r>
          </a:p>
          <a:p>
            <a:pPr lvl="2"/>
            <a:r>
              <a:rPr lang="en-US" altLang="en-US" sz="2400" i="1" dirty="0">
                <a:solidFill>
                  <a:srgbClr val="FF0000"/>
                </a:solidFill>
              </a:rPr>
              <a:t>Workers with back/neck injuries lose an average of 7 work days, and sometimes more than 30.</a:t>
            </a:r>
          </a:p>
          <a:p>
            <a:pPr lvl="2"/>
            <a:endParaRPr lang="en-US" altLang="en-US" sz="2400" dirty="0"/>
          </a:p>
          <a:p>
            <a:pPr lvl="1"/>
            <a:r>
              <a:rPr lang="en-US" altLang="en-US" sz="2800" dirty="0"/>
              <a:t>Careers in construction often end prematurely, due to permanent damage resulting from repeated back injuries.</a:t>
            </a:r>
          </a:p>
        </p:txBody>
      </p:sp>
    </p:spTree>
    <p:extLst>
      <p:ext uri="{BB962C8B-B14F-4D97-AF65-F5344CB8AC3E}">
        <p14:creationId xmlns:p14="http://schemas.microsoft.com/office/powerpoint/2010/main" val="2406307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2AC999-4F59-5B1F-07B8-A23C7D16B9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168E57-9319-CF49-ECD0-A69523CAF33A}"/>
              </a:ext>
            </a:extLst>
          </p:cNvPr>
          <p:cNvSpPr>
            <a:spLocks noGrp="1"/>
          </p:cNvSpPr>
          <p:nvPr>
            <p:ph type="title"/>
          </p:nvPr>
        </p:nvSpPr>
        <p:spPr>
          <a:xfrm>
            <a:off x="633130" y="727159"/>
            <a:ext cx="4751124" cy="2963885"/>
          </a:xfrm>
        </p:spPr>
        <p:txBody>
          <a:bodyPr>
            <a:noAutofit/>
          </a:bodyPr>
          <a:lstStyle/>
          <a:p>
            <a:r>
              <a:rPr lang="en-US" sz="4000" b="1" dirty="0">
                <a:latin typeface="+mn-lt"/>
              </a:rPr>
              <a:t>MUSCULOSKELETAL DISORDERS (MSD)</a:t>
            </a:r>
            <a:br>
              <a:rPr lang="en-US" sz="2800" dirty="0">
                <a:latin typeface="+mn-lt"/>
              </a:rPr>
            </a:br>
            <a:r>
              <a:rPr lang="en-US" sz="2800" dirty="0">
                <a:latin typeface="+mn-lt"/>
              </a:rPr>
              <a:t>Resulting from overexertion</a:t>
            </a:r>
          </a:p>
        </p:txBody>
      </p:sp>
      <p:sp>
        <p:nvSpPr>
          <p:cNvPr id="3" name="Content Placeholder 2">
            <a:extLst>
              <a:ext uri="{FF2B5EF4-FFF2-40B4-BE49-F238E27FC236}">
                <a16:creationId xmlns:a16="http://schemas.microsoft.com/office/drawing/2014/main" id="{A9027C25-66C6-F848-B96C-BE6853FF3666}"/>
              </a:ext>
            </a:extLst>
          </p:cNvPr>
          <p:cNvSpPr>
            <a:spLocks noGrp="1"/>
          </p:cNvSpPr>
          <p:nvPr>
            <p:ph idx="1"/>
          </p:nvPr>
        </p:nvSpPr>
        <p:spPr>
          <a:xfrm>
            <a:off x="230828" y="6593841"/>
            <a:ext cx="6153439" cy="474050"/>
          </a:xfrm>
        </p:spPr>
        <p:txBody>
          <a:bodyPr>
            <a:normAutofit/>
          </a:bodyPr>
          <a:lstStyle/>
          <a:p>
            <a:pPr marL="0" indent="0">
              <a:buNone/>
            </a:pPr>
            <a:r>
              <a:rPr lang="en-US" sz="1400" dirty="0">
                <a:solidFill>
                  <a:schemeClr val="accent4">
                    <a:lumMod val="20000"/>
                    <a:lumOff val="80000"/>
                  </a:schemeClr>
                </a:solidFill>
              </a:rPr>
              <a:t>Q3 2024 – MANUAL MATERIAL HANDLING – BEST PRACTICES</a:t>
            </a:r>
          </a:p>
        </p:txBody>
      </p:sp>
      <p:sp>
        <p:nvSpPr>
          <p:cNvPr id="4" name="Content Placeholder 2">
            <a:extLst>
              <a:ext uri="{FF2B5EF4-FFF2-40B4-BE49-F238E27FC236}">
                <a16:creationId xmlns:a16="http://schemas.microsoft.com/office/drawing/2014/main" id="{A11876F7-FB63-534F-6CB6-2B800E305724}"/>
              </a:ext>
            </a:extLst>
          </p:cNvPr>
          <p:cNvSpPr txBox="1">
            <a:spLocks/>
          </p:cNvSpPr>
          <p:nvPr/>
        </p:nvSpPr>
        <p:spPr>
          <a:xfrm>
            <a:off x="6244188" y="6606050"/>
            <a:ext cx="5397190" cy="28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D4DBA69E-1C7B-13BA-F407-0225FC822D7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42063D6-6F64-8DEF-7368-ED0EB32ADBAF}"/>
              </a:ext>
            </a:extLst>
          </p:cNvPr>
          <p:cNvSpPr txBox="1"/>
          <p:nvPr/>
        </p:nvSpPr>
        <p:spPr>
          <a:xfrm>
            <a:off x="697095" y="3124199"/>
            <a:ext cx="4148132" cy="2554545"/>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latin typeface="Calibri" panose="020F0502020204030204"/>
              </a:rPr>
              <a:t>Repetitive Motions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latin typeface="Calibri" panose="020F0502020204030204"/>
              </a:rPr>
              <a:t>Awkward Positions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latin typeface="Calibri" panose="020F0502020204030204"/>
              </a:rPr>
              <a:t>Vibration (tools)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latin typeface="Calibri" panose="020F0502020204030204"/>
              </a:rPr>
              <a:t>Contact Stress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latin typeface="Calibri" panose="020F0502020204030204"/>
              </a:rPr>
              <a:t>Vibration </a:t>
            </a:r>
          </a:p>
        </p:txBody>
      </p:sp>
      <p:pic>
        <p:nvPicPr>
          <p:cNvPr id="7" name="Picture 2" descr="Image result for awkward work position images">
            <a:extLst>
              <a:ext uri="{FF2B5EF4-FFF2-40B4-BE49-F238E27FC236}">
                <a16:creationId xmlns:a16="http://schemas.microsoft.com/office/drawing/2014/main" id="{CB7E9113-0013-3CAF-E95C-6B83BE4E9853}"/>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a:stretch/>
        </p:blipFill>
        <p:spPr bwMode="auto">
          <a:xfrm>
            <a:off x="5923280" y="1436810"/>
            <a:ext cx="5222670" cy="472554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EAAA10F6-623F-15DD-0B91-2A086C323182}"/>
              </a:ext>
            </a:extLst>
          </p:cNvPr>
          <p:cNvGrpSpPr>
            <a:grpSpLocks/>
          </p:cNvGrpSpPr>
          <p:nvPr/>
        </p:nvGrpSpPr>
        <p:grpSpPr>
          <a:xfrm>
            <a:off x="-7912" y="140223"/>
            <a:ext cx="7039896" cy="786342"/>
            <a:chOff x="4698320" y="490670"/>
            <a:chExt cx="7555011" cy="786342"/>
          </a:xfrm>
        </p:grpSpPr>
        <p:sp>
          <p:nvSpPr>
            <p:cNvPr id="9" name="Rectangle 8">
              <a:extLst>
                <a:ext uri="{FF2B5EF4-FFF2-40B4-BE49-F238E27FC236}">
                  <a16:creationId xmlns:a16="http://schemas.microsoft.com/office/drawing/2014/main" id="{353E5991-7696-305F-3870-4E1ED9F1C197}"/>
                </a:ext>
              </a:extLst>
            </p:cNvPr>
            <p:cNvSpPr>
              <a:spLocks/>
            </p:cNvSpPr>
            <p:nvPr/>
          </p:nvSpPr>
          <p:spPr>
            <a:xfrm>
              <a:off x="4698320" y="594745"/>
              <a:ext cx="7555011"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435001C-9F6F-299E-24E5-3FD25AC2949F}"/>
                </a:ext>
              </a:extLst>
            </p:cNvPr>
            <p:cNvSpPr>
              <a:spLocks/>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itle 1">
            <a:extLst>
              <a:ext uri="{FF2B5EF4-FFF2-40B4-BE49-F238E27FC236}">
                <a16:creationId xmlns:a16="http://schemas.microsoft.com/office/drawing/2014/main" id="{882733B2-1C4F-7416-F1F9-AA6D6C2B1B51}"/>
              </a:ext>
            </a:extLst>
          </p:cNvPr>
          <p:cNvSpPr txBox="1">
            <a:spLocks/>
          </p:cNvSpPr>
          <p:nvPr/>
        </p:nvSpPr>
        <p:spPr>
          <a:xfrm>
            <a:off x="361874" y="297688"/>
            <a:ext cx="6304397" cy="57548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a:solidFill>
                  <a:schemeClr val="bg1"/>
                </a:solidFill>
                <a:latin typeface="+mn-lt"/>
              </a:rPr>
              <a:t>Injury Causes #1: Overexertion</a:t>
            </a:r>
            <a:endParaRPr lang="en-US" sz="2800" dirty="0">
              <a:solidFill>
                <a:schemeClr val="bg1"/>
              </a:solidFill>
              <a:latin typeface="+mn-lt"/>
            </a:endParaRPr>
          </a:p>
        </p:txBody>
      </p:sp>
      <p:pic>
        <p:nvPicPr>
          <p:cNvPr id="13" name="Picture 12">
            <a:extLst>
              <a:ext uri="{FF2B5EF4-FFF2-40B4-BE49-F238E27FC236}">
                <a16:creationId xmlns:a16="http://schemas.microsoft.com/office/drawing/2014/main" id="{DA91F51B-E57B-459E-6F21-9C396651284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596351" y="3027666"/>
            <a:ext cx="2597893" cy="3350431"/>
          </a:xfrm>
          <a:prstGeom prst="rect">
            <a:avLst/>
          </a:prstGeom>
        </p:spPr>
      </p:pic>
    </p:spTree>
    <p:extLst>
      <p:ext uri="{BB962C8B-B14F-4D97-AF65-F5344CB8AC3E}">
        <p14:creationId xmlns:p14="http://schemas.microsoft.com/office/powerpoint/2010/main" val="41583345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2AC999-4F59-5B1F-07B8-A23C7D16B9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168E57-9319-CF49-ECD0-A69523CAF33A}"/>
              </a:ext>
            </a:extLst>
          </p:cNvPr>
          <p:cNvSpPr>
            <a:spLocks noGrp="1"/>
          </p:cNvSpPr>
          <p:nvPr>
            <p:ph type="title"/>
          </p:nvPr>
        </p:nvSpPr>
        <p:spPr>
          <a:xfrm>
            <a:off x="840217" y="1140256"/>
            <a:ext cx="4751124" cy="1879600"/>
          </a:xfrm>
        </p:spPr>
        <p:txBody>
          <a:bodyPr>
            <a:noAutofit/>
          </a:bodyPr>
          <a:lstStyle/>
          <a:p>
            <a:r>
              <a:rPr lang="en-US" sz="4000" b="1" dirty="0">
                <a:latin typeface="+mn-lt"/>
              </a:rPr>
              <a:t>HOW TO RECOGNIZE MUSCULOSKELETAL DISORDERS (MSD)</a:t>
            </a:r>
          </a:p>
        </p:txBody>
      </p:sp>
      <p:sp>
        <p:nvSpPr>
          <p:cNvPr id="3" name="Content Placeholder 2">
            <a:extLst>
              <a:ext uri="{FF2B5EF4-FFF2-40B4-BE49-F238E27FC236}">
                <a16:creationId xmlns:a16="http://schemas.microsoft.com/office/drawing/2014/main" id="{A9027C25-66C6-F848-B96C-BE6853FF3666}"/>
              </a:ext>
            </a:extLst>
          </p:cNvPr>
          <p:cNvSpPr>
            <a:spLocks noGrp="1"/>
          </p:cNvSpPr>
          <p:nvPr>
            <p:ph idx="1"/>
          </p:nvPr>
        </p:nvSpPr>
        <p:spPr>
          <a:xfrm>
            <a:off x="230828" y="6593841"/>
            <a:ext cx="6153439" cy="474050"/>
          </a:xfrm>
        </p:spPr>
        <p:txBody>
          <a:bodyPr>
            <a:normAutofit/>
          </a:bodyPr>
          <a:lstStyle/>
          <a:p>
            <a:pPr marL="0" indent="0">
              <a:buNone/>
            </a:pPr>
            <a:r>
              <a:rPr lang="en-US" sz="1400" dirty="0">
                <a:solidFill>
                  <a:schemeClr val="accent4">
                    <a:lumMod val="20000"/>
                    <a:lumOff val="80000"/>
                  </a:schemeClr>
                </a:solidFill>
              </a:rPr>
              <a:t>Q3 2024 – MANUAL MATERIAL HANDLING – BEST PRACTICES</a:t>
            </a:r>
          </a:p>
        </p:txBody>
      </p:sp>
      <p:sp>
        <p:nvSpPr>
          <p:cNvPr id="4" name="Content Placeholder 2">
            <a:extLst>
              <a:ext uri="{FF2B5EF4-FFF2-40B4-BE49-F238E27FC236}">
                <a16:creationId xmlns:a16="http://schemas.microsoft.com/office/drawing/2014/main" id="{A11876F7-FB63-534F-6CB6-2B800E305724}"/>
              </a:ext>
            </a:extLst>
          </p:cNvPr>
          <p:cNvSpPr txBox="1">
            <a:spLocks/>
          </p:cNvSpPr>
          <p:nvPr/>
        </p:nvSpPr>
        <p:spPr>
          <a:xfrm>
            <a:off x="6244188" y="6606050"/>
            <a:ext cx="5397190" cy="28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FFC000">
                    <a:lumMod val="20000"/>
                    <a:lumOff val="80000"/>
                  </a:srgbClr>
                </a:solidFill>
                <a:effectLst/>
                <a:uLnTx/>
                <a:uFillTx/>
                <a:latin typeface="Calibri" panose="020F0502020204030204"/>
                <a:ea typeface="+mn-ea"/>
                <a:cs typeface="+mn-cs"/>
              </a:rPr>
              <a:t>OSHA ELECTRICAL TRANSMISSION &amp; DISTRIBUTION PARTNERSHIP</a:t>
            </a:r>
          </a:p>
        </p:txBody>
      </p:sp>
      <p:sp>
        <p:nvSpPr>
          <p:cNvPr id="5" name="Slide Number Placeholder 4">
            <a:extLst>
              <a:ext uri="{FF2B5EF4-FFF2-40B4-BE49-F238E27FC236}">
                <a16:creationId xmlns:a16="http://schemas.microsoft.com/office/drawing/2014/main" id="{D4DBA69E-1C7B-13BA-F407-0225FC822D7F}"/>
              </a:ext>
            </a:extLst>
          </p:cNvPr>
          <p:cNvSpPr>
            <a:spLocks noGrp="1"/>
          </p:cNvSpPr>
          <p:nvPr>
            <p:ph type="sldNum" sz="quarter" idx="12"/>
          </p:nvPr>
        </p:nvSpPr>
        <p:spPr>
          <a:xfrm>
            <a:off x="11634438" y="6530044"/>
            <a:ext cx="4330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06B5B2-58D7-4A2E-ACF6-E9765C5AA68F}" type="slidenum">
              <a:rPr kumimoji="0" lang="en-US" sz="1400" b="0" i="0" u="none" strike="noStrike" kern="1200" cap="none" spc="0" normalizeH="0" baseline="0" noProof="0" smtClean="0">
                <a:ln>
                  <a:noFill/>
                </a:ln>
                <a:solidFill>
                  <a:srgbClr val="FFC000">
                    <a:lumMod val="20000"/>
                    <a:lumOff val="80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400" b="0" i="0" u="none" strike="noStrike" kern="1200" cap="none" spc="0" normalizeH="0" baseline="0" noProof="0">
              <a:ln>
                <a:noFill/>
              </a:ln>
              <a:solidFill>
                <a:srgbClr val="FFC000">
                  <a:lumMod val="20000"/>
                  <a:lumOff val="80000"/>
                </a:srgbClr>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42063D6-6F64-8DEF-7368-ED0EB32ADBAF}"/>
              </a:ext>
            </a:extLst>
          </p:cNvPr>
          <p:cNvSpPr txBox="1"/>
          <p:nvPr/>
        </p:nvSpPr>
        <p:spPr>
          <a:xfrm>
            <a:off x="6131865" y="1026754"/>
            <a:ext cx="5397189" cy="2062103"/>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3200" b="1" i="1" u="none" strike="noStrike" kern="1200" cap="none" spc="0" normalizeH="0" baseline="0" noProof="0" dirty="0">
                <a:ln>
                  <a:noFill/>
                </a:ln>
                <a:solidFill>
                  <a:prstClr val="black"/>
                </a:solidFill>
                <a:effectLst/>
                <a:uLnTx/>
                <a:uFillTx/>
                <a:latin typeface="Calibri" panose="020F0502020204030204"/>
                <a:ea typeface="+mn-ea"/>
                <a:cs typeface="+mn-cs"/>
              </a:rPr>
              <a:t>WARNING SIGNS: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latin typeface="Calibri" panose="020F0502020204030204"/>
              </a:rPr>
              <a:t>Weakened grip strength</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latin typeface="Calibri" panose="020F0502020204030204"/>
              </a:rPr>
              <a:t>Decreased range of motion</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Loss of muscle function</a:t>
            </a:r>
          </a:p>
        </p:txBody>
      </p:sp>
      <p:pic>
        <p:nvPicPr>
          <p:cNvPr id="8" name="Picture 6" descr="Image result for hand  pain images">
            <a:extLst>
              <a:ext uri="{FF2B5EF4-FFF2-40B4-BE49-F238E27FC236}">
                <a16:creationId xmlns:a16="http://schemas.microsoft.com/office/drawing/2014/main" id="{BD232AEE-5309-69D4-3E48-1DD91277E5C5}"/>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545577" y="3086847"/>
            <a:ext cx="5142813" cy="199998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9" name="Picture 4" descr="Image result for hand  pain images">
            <a:extLst>
              <a:ext uri="{FF2B5EF4-FFF2-40B4-BE49-F238E27FC236}">
                <a16:creationId xmlns:a16="http://schemas.microsoft.com/office/drawing/2014/main" id="{71C961E1-3671-7B0E-3B04-F78963C6F366}"/>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42522" y="5110480"/>
            <a:ext cx="2509685" cy="141436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 name="Picture 2" descr="Image result for hand  pain images">
            <a:extLst>
              <a:ext uri="{FF2B5EF4-FFF2-40B4-BE49-F238E27FC236}">
                <a16:creationId xmlns:a16="http://schemas.microsoft.com/office/drawing/2014/main" id="{48A6728A-DD11-63E6-CB2E-F6FCBEA09D5C}"/>
              </a:ext>
            </a:extLst>
          </p:cNvPr>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3438992" y="5233529"/>
            <a:ext cx="2509685" cy="975988"/>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5C04058-FE99-B975-55C4-4C34DB24F2EF}"/>
              </a:ext>
            </a:extLst>
          </p:cNvPr>
          <p:cNvGrpSpPr>
            <a:grpSpLocks/>
          </p:cNvGrpSpPr>
          <p:nvPr/>
        </p:nvGrpSpPr>
        <p:grpSpPr>
          <a:xfrm>
            <a:off x="-7912" y="140223"/>
            <a:ext cx="7039896" cy="786342"/>
            <a:chOff x="4698320" y="490670"/>
            <a:chExt cx="7555011" cy="786342"/>
          </a:xfrm>
        </p:grpSpPr>
        <p:sp>
          <p:nvSpPr>
            <p:cNvPr id="12" name="Rectangle 11">
              <a:extLst>
                <a:ext uri="{FF2B5EF4-FFF2-40B4-BE49-F238E27FC236}">
                  <a16:creationId xmlns:a16="http://schemas.microsoft.com/office/drawing/2014/main" id="{993F5223-1F05-3C5A-9B94-3439A8BECD17}"/>
                </a:ext>
              </a:extLst>
            </p:cNvPr>
            <p:cNvSpPr>
              <a:spLocks/>
            </p:cNvSpPr>
            <p:nvPr/>
          </p:nvSpPr>
          <p:spPr>
            <a:xfrm>
              <a:off x="4698320" y="594745"/>
              <a:ext cx="7555011" cy="682267"/>
            </a:xfrm>
            <a:prstGeom prst="rect">
              <a:avLst/>
            </a:prstGeom>
            <a:solidFill>
              <a:srgbClr val="5D7C8E"/>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3EAA004C-6C66-8FF0-6137-B41AF25241F3}"/>
                </a:ext>
              </a:extLst>
            </p:cNvPr>
            <p:cNvSpPr>
              <a:spLocks/>
            </p:cNvSpPr>
            <p:nvPr/>
          </p:nvSpPr>
          <p:spPr>
            <a:xfrm>
              <a:off x="8528823" y="490670"/>
              <a:ext cx="3724507" cy="11699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itle 1">
            <a:extLst>
              <a:ext uri="{FF2B5EF4-FFF2-40B4-BE49-F238E27FC236}">
                <a16:creationId xmlns:a16="http://schemas.microsoft.com/office/drawing/2014/main" id="{A0927F3E-EBBF-5F33-B365-A8DA34324F37}"/>
              </a:ext>
            </a:extLst>
          </p:cNvPr>
          <p:cNvSpPr txBox="1">
            <a:spLocks/>
          </p:cNvSpPr>
          <p:nvPr/>
        </p:nvSpPr>
        <p:spPr>
          <a:xfrm>
            <a:off x="361874" y="297688"/>
            <a:ext cx="6304397" cy="57548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a:solidFill>
                  <a:schemeClr val="bg1"/>
                </a:solidFill>
                <a:latin typeface="+mn-lt"/>
              </a:rPr>
              <a:t>Injury Causes #1: Overexertion</a:t>
            </a:r>
            <a:endParaRPr lang="en-US" sz="2800" dirty="0">
              <a:solidFill>
                <a:schemeClr val="bg1"/>
              </a:solidFill>
              <a:latin typeface="+mn-lt"/>
            </a:endParaRPr>
          </a:p>
        </p:txBody>
      </p:sp>
      <p:sp>
        <p:nvSpPr>
          <p:cNvPr id="15" name="TextBox 14">
            <a:extLst>
              <a:ext uri="{FF2B5EF4-FFF2-40B4-BE49-F238E27FC236}">
                <a16:creationId xmlns:a16="http://schemas.microsoft.com/office/drawing/2014/main" id="{3C969EEC-83AB-0DC6-FF2E-829E36CBE777}"/>
              </a:ext>
            </a:extLst>
          </p:cNvPr>
          <p:cNvSpPr txBox="1"/>
          <p:nvPr/>
        </p:nvSpPr>
        <p:spPr>
          <a:xfrm>
            <a:off x="6131865" y="3688107"/>
            <a:ext cx="5397189" cy="2554545"/>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3200" b="1" i="1" u="none" strike="noStrike" kern="1200" cap="none" spc="0" normalizeH="0" baseline="0" noProof="0" dirty="0">
                <a:ln>
                  <a:noFill/>
                </a:ln>
                <a:solidFill>
                  <a:prstClr val="black"/>
                </a:solidFill>
                <a:effectLst/>
                <a:uLnTx/>
                <a:uFillTx/>
                <a:latin typeface="Calibri" panose="020F0502020204030204"/>
                <a:ea typeface="+mn-ea"/>
                <a:cs typeface="+mn-cs"/>
              </a:rPr>
              <a:t>SYMPTOMS: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latin typeface="Calibri" panose="020F0502020204030204"/>
              </a:rPr>
              <a:t>Pain</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latin typeface="Calibri" panose="020F0502020204030204"/>
              </a:rPr>
              <a:t>Stiffness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Numbness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latin typeface="Calibri" panose="020F0502020204030204"/>
              </a:rPr>
              <a:t>Burning or Tingling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39699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34925">
          <a:solidFill>
            <a:srgbClr val="FF0000"/>
          </a:solidFill>
          <a:tailEnd type="triangle" w="med"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841</TotalTime>
  <Words>2867</Words>
  <Application>Microsoft Office PowerPoint</Application>
  <PresentationFormat>Widescreen</PresentationFormat>
  <Paragraphs>368</Paragraphs>
  <Slides>33</Slides>
  <Notes>33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Anton</vt:lpstr>
      <vt:lpstr>Arial</vt:lpstr>
      <vt:lpstr>Arial Black</vt:lpstr>
      <vt:lpstr>Calibri</vt:lpstr>
      <vt:lpstr>Calibri Light</vt:lpstr>
      <vt:lpstr>Lato</vt:lpstr>
      <vt:lpstr>Open Sans</vt:lpstr>
      <vt:lpstr>Roboto</vt:lpstr>
      <vt:lpstr>Rubik</vt:lpstr>
      <vt:lpstr>Office Theme</vt:lpstr>
      <vt:lpstr>Manual Material Handling</vt:lpstr>
      <vt:lpstr>PowerPoint Presentation</vt:lpstr>
      <vt:lpstr>PART 1 of 2: COMMON CAUSES Of manual material handling injuries</vt:lpstr>
      <vt:lpstr>PowerPoint Presentation</vt:lpstr>
      <vt:lpstr>PowerPoint Presentation</vt:lpstr>
      <vt:lpstr>Injury Causes #1: Overexertion</vt:lpstr>
      <vt:lpstr>Injury Causes #1: Overexertion</vt:lpstr>
      <vt:lpstr>MUSCULOSKELETAL DISORDERS (MSD) Resulting from overexertion</vt:lpstr>
      <vt:lpstr>HOW TO RECOGNIZE MUSCULOSKELETAL DISORDERS (MSD)</vt:lpstr>
      <vt:lpstr>WHEN SHOULD YOU REPORT MSD SYMPTOMS?</vt:lpstr>
      <vt:lpstr>Injury/Incident Causes #2: Struck-By</vt:lpstr>
      <vt:lpstr>Injury/incident Causes #2: Struck-By</vt:lpstr>
      <vt:lpstr>PowerPoint Presentation</vt:lpstr>
      <vt:lpstr>Injury causes #3:  Caught in or Caught-Between Material</vt:lpstr>
      <vt:lpstr>Injury causes #3:  Caught in or Caught-Between Material</vt:lpstr>
      <vt:lpstr>PowerPoint Presentation</vt:lpstr>
      <vt:lpstr>Injury causes #5:  Repetitive Motion</vt:lpstr>
      <vt:lpstr>PowerPoint Presentation</vt:lpstr>
      <vt:lpstr>PART 2 of 2:  BEST PRACTICES Specific Methods for Safe Manual Material Handling</vt:lpstr>
      <vt:lpstr>Best practices: OVEREXERTION</vt:lpstr>
      <vt:lpstr>Best Practices: OVEREXERTION</vt:lpstr>
      <vt:lpstr>Best Practices: OVEREXERTION</vt:lpstr>
      <vt:lpstr>Best Practices: Stretch-and-Flex</vt:lpstr>
      <vt:lpstr>Best Practices: Stretch-and-Flex</vt:lpstr>
      <vt:lpstr>Best Practices: Stretch-and-Flex</vt:lpstr>
      <vt:lpstr>OVEREXERTION: how to save your back</vt:lpstr>
      <vt:lpstr>OVEREXERTION: how to save your back</vt:lpstr>
      <vt:lpstr>STRUCK-BY INJURY AVOIDANCE</vt:lpstr>
      <vt:lpstr>STRUCK-BY  INJURY AVOIDANCE</vt:lpstr>
      <vt:lpstr>Stay out of the bite!</vt:lpstr>
      <vt:lpstr>PowerPoint Presentation</vt:lpstr>
      <vt:lpstr>Thank You!</vt:lpstr>
      <vt:lpstr>Manual Material Handling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Manual Material Handling</dc:title>
  <dc:creator>Rueben Wahab</dc:creator>
  <cp:lastModifiedBy>Rueben Wahab</cp:lastModifiedBy>
  <cp:revision>3</cp:revision>
  <dcterms:created xsi:type="dcterms:W3CDTF">2024-04-24T00:22:22Z</dcterms:created>
  <dcterms:modified xsi:type="dcterms:W3CDTF">2024-06-06T16:28:04Z</dcterms:modified>
</cp:coreProperties>
</file>