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9" r:id="rId2"/>
    <p:sldId id="286" r:id="rId3"/>
    <p:sldId id="285" r:id="rId4"/>
    <p:sldId id="284" r:id="rId5"/>
    <p:sldId id="283" r:id="rId6"/>
    <p:sldId id="260" r:id="rId7"/>
    <p:sldId id="266" r:id="rId8"/>
    <p:sldId id="273" r:id="rId9"/>
    <p:sldId id="276" r:id="rId10"/>
    <p:sldId id="268" r:id="rId11"/>
    <p:sldId id="274" r:id="rId12"/>
    <p:sldId id="275" r:id="rId13"/>
    <p:sldId id="277" r:id="rId14"/>
    <p:sldId id="278" r:id="rId15"/>
    <p:sldId id="279" r:id="rId16"/>
    <p:sldId id="280" r:id="rId17"/>
    <p:sldId id="291" r:id="rId18"/>
    <p:sldId id="292" r:id="rId19"/>
    <p:sldId id="261" r:id="rId20"/>
    <p:sldId id="282" r:id="rId21"/>
    <p:sldId id="269"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7C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8C2DA-BE73-4855-ADE3-E53B99BF2FDA}" v="1206" dt="2026-02-18T19:16:33.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9" autoAdjust="0"/>
    <p:restoredTop sz="57264" autoAdjust="0"/>
  </p:normalViewPr>
  <p:slideViewPr>
    <p:cSldViewPr snapToGrid="0">
      <p:cViewPr varScale="1">
        <p:scale>
          <a:sx n="63" d="100"/>
          <a:sy n="63" d="100"/>
        </p:scale>
        <p:origin x="2202" y="6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Travis" userId="46e667a3-9198-417f-9c32-abb6994bb8a5" providerId="ADAL" clId="{5DC95DB4-E97B-4FD8-B8E3-B5485681EC3B}"/>
    <pc:docChg chg="undo custSel addSld delSld modSld">
      <pc:chgData name="Johnson, Travis" userId="46e667a3-9198-417f-9c32-abb6994bb8a5" providerId="ADAL" clId="{5DC95DB4-E97B-4FD8-B8E3-B5485681EC3B}" dt="2026-02-19T18:46:01.557" v="14385" actId="113"/>
      <pc:docMkLst>
        <pc:docMk/>
      </pc:docMkLst>
      <pc:sldChg chg="addSp delSp modSp mod modNotesTx">
        <pc:chgData name="Johnson, Travis" userId="46e667a3-9198-417f-9c32-abb6994bb8a5" providerId="ADAL" clId="{5DC95DB4-E97B-4FD8-B8E3-B5485681EC3B}" dt="2026-02-18T19:18:46.167" v="14079" actId="20577"/>
        <pc:sldMkLst>
          <pc:docMk/>
          <pc:sldMk cId="3808186863" sldId="260"/>
        </pc:sldMkLst>
        <pc:spChg chg="add del mod">
          <ac:chgData name="Johnson, Travis" userId="46e667a3-9198-417f-9c32-abb6994bb8a5" providerId="ADAL" clId="{5DC95DB4-E97B-4FD8-B8E3-B5485681EC3B}" dt="2026-02-05T16:40:26.388" v="236" actId="14100"/>
          <ac:spMkLst>
            <pc:docMk/>
            <pc:sldMk cId="3808186863" sldId="260"/>
            <ac:spMk id="6" creationId="{CFE9FC69-8885-B31A-F484-C939358DE82B}"/>
          </ac:spMkLst>
        </pc:spChg>
        <pc:picChg chg="add mod">
          <ac:chgData name="Johnson, Travis" userId="46e667a3-9198-417f-9c32-abb6994bb8a5" providerId="ADAL" clId="{5DC95DB4-E97B-4FD8-B8E3-B5485681EC3B}" dt="2026-02-05T16:41:24.364" v="246" actId="1440"/>
          <ac:picMkLst>
            <pc:docMk/>
            <pc:sldMk cId="3808186863" sldId="260"/>
            <ac:picMk id="1028" creationId="{BE6D1595-7B90-B48F-8705-C33DF619B525}"/>
          </ac:picMkLst>
        </pc:picChg>
      </pc:sldChg>
      <pc:sldChg chg="modSp mod modNotesTx">
        <pc:chgData name="Johnson, Travis" userId="46e667a3-9198-417f-9c32-abb6994bb8a5" providerId="ADAL" clId="{5DC95DB4-E97B-4FD8-B8E3-B5485681EC3B}" dt="2026-02-16T15:04:09.630" v="13876" actId="20577"/>
        <pc:sldMkLst>
          <pc:docMk/>
          <pc:sldMk cId="3986718170" sldId="261"/>
        </pc:sldMkLst>
        <pc:spChg chg="mod">
          <ac:chgData name="Johnson, Travis" userId="46e667a3-9198-417f-9c32-abb6994bb8a5" providerId="ADAL" clId="{5DC95DB4-E97B-4FD8-B8E3-B5485681EC3B}" dt="2026-02-05T15:29:55.869" v="18" actId="1076"/>
          <ac:spMkLst>
            <pc:docMk/>
            <pc:sldMk cId="3986718170" sldId="261"/>
            <ac:spMk id="2" creationId="{F3FC5604-5BF7-91D6-E05B-9A357ECE8AD9}"/>
          </ac:spMkLst>
        </pc:spChg>
        <pc:picChg chg="mod">
          <ac:chgData name="Johnson, Travis" userId="46e667a3-9198-417f-9c32-abb6994bb8a5" providerId="ADAL" clId="{5DC95DB4-E97B-4FD8-B8E3-B5485681EC3B}" dt="2026-02-05T15:30:00.242" v="19" actId="14100"/>
          <ac:picMkLst>
            <pc:docMk/>
            <pc:sldMk cId="3986718170" sldId="261"/>
            <ac:picMk id="10" creationId="{962C899D-AED9-5EEF-C8D0-F7F6E1688D55}"/>
          </ac:picMkLst>
        </pc:picChg>
      </pc:sldChg>
      <pc:sldChg chg="modSp mod modNotesTx">
        <pc:chgData name="Johnson, Travis" userId="46e667a3-9198-417f-9c32-abb6994bb8a5" providerId="ADAL" clId="{5DC95DB4-E97B-4FD8-B8E3-B5485681EC3B}" dt="2026-02-11T17:56:16.183" v="6556" actId="20577"/>
        <pc:sldMkLst>
          <pc:docMk/>
          <pc:sldMk cId="486147138" sldId="266"/>
        </pc:sldMkLst>
        <pc:spChg chg="mod">
          <ac:chgData name="Johnson, Travis" userId="46e667a3-9198-417f-9c32-abb6994bb8a5" providerId="ADAL" clId="{5DC95DB4-E97B-4FD8-B8E3-B5485681EC3B}" dt="2026-02-11T17:56:16.183" v="6556" actId="20577"/>
          <ac:spMkLst>
            <pc:docMk/>
            <pc:sldMk cId="486147138" sldId="266"/>
            <ac:spMk id="10" creationId="{DCC015D6-F993-1EA5-2206-58AAD62A5FE2}"/>
          </ac:spMkLst>
        </pc:spChg>
      </pc:sldChg>
      <pc:sldChg chg="modSp mod modNotesTx">
        <pc:chgData name="Johnson, Travis" userId="46e667a3-9198-417f-9c32-abb6994bb8a5" providerId="ADAL" clId="{5DC95DB4-E97B-4FD8-B8E3-B5485681EC3B}" dt="2026-02-13T15:51:22.910" v="13834" actId="20577"/>
        <pc:sldMkLst>
          <pc:docMk/>
          <pc:sldMk cId="2900052563" sldId="268"/>
        </pc:sldMkLst>
        <pc:spChg chg="mod">
          <ac:chgData name="Johnson, Travis" userId="46e667a3-9198-417f-9c32-abb6994bb8a5" providerId="ADAL" clId="{5DC95DB4-E97B-4FD8-B8E3-B5485681EC3B}" dt="2026-02-13T15:51:01.580" v="13826" actId="20577"/>
          <ac:spMkLst>
            <pc:docMk/>
            <pc:sldMk cId="2900052563" sldId="268"/>
            <ac:spMk id="3" creationId="{6DE940D7-758B-B4B9-230A-43A756617179}"/>
          </ac:spMkLst>
        </pc:spChg>
      </pc:sldChg>
      <pc:sldChg chg="modSp mod modNotesTx">
        <pc:chgData name="Johnson, Travis" userId="46e667a3-9198-417f-9c32-abb6994bb8a5" providerId="ADAL" clId="{5DC95DB4-E97B-4FD8-B8E3-B5485681EC3B}" dt="2026-02-11T20:22:56.719" v="13807" actId="20577"/>
        <pc:sldMkLst>
          <pc:docMk/>
          <pc:sldMk cId="2991249867" sldId="269"/>
        </pc:sldMkLst>
        <pc:spChg chg="mod">
          <ac:chgData name="Johnson, Travis" userId="46e667a3-9198-417f-9c32-abb6994bb8a5" providerId="ADAL" clId="{5DC95DB4-E97B-4FD8-B8E3-B5485681EC3B}" dt="2026-02-05T15:30:29.161" v="23" actId="255"/>
          <ac:spMkLst>
            <pc:docMk/>
            <pc:sldMk cId="2991249867" sldId="269"/>
            <ac:spMk id="2" creationId="{A3528899-786E-B6E0-AFCD-8847C678DCD0}"/>
          </ac:spMkLst>
        </pc:spChg>
      </pc:sldChg>
      <pc:sldChg chg="modSp mod modNotesTx">
        <pc:chgData name="Johnson, Travis" userId="46e667a3-9198-417f-9c32-abb6994bb8a5" providerId="ADAL" clId="{5DC95DB4-E97B-4FD8-B8E3-B5485681EC3B}" dt="2026-02-13T16:21:19.772" v="13848" actId="20577"/>
        <pc:sldMkLst>
          <pc:docMk/>
          <pc:sldMk cId="504310040" sldId="273"/>
        </pc:sldMkLst>
        <pc:spChg chg="mod">
          <ac:chgData name="Johnson, Travis" userId="46e667a3-9198-417f-9c32-abb6994bb8a5" providerId="ADAL" clId="{5DC95DB4-E97B-4FD8-B8E3-B5485681EC3B}" dt="2026-02-11T19:07:22.519" v="7933" actId="1076"/>
          <ac:spMkLst>
            <pc:docMk/>
            <pc:sldMk cId="504310040" sldId="273"/>
            <ac:spMk id="10" creationId="{724CEDDF-8899-5891-F95B-BDBF7BCDD48E}"/>
          </ac:spMkLst>
        </pc:spChg>
        <pc:spChg chg="mod">
          <ac:chgData name="Johnson, Travis" userId="46e667a3-9198-417f-9c32-abb6994bb8a5" providerId="ADAL" clId="{5DC95DB4-E97B-4FD8-B8E3-B5485681EC3B}" dt="2026-02-11T19:07:19.533" v="7932" actId="1076"/>
          <ac:spMkLst>
            <pc:docMk/>
            <pc:sldMk cId="504310040" sldId="273"/>
            <ac:spMk id="11" creationId="{B4502481-9D38-FC06-CFF5-9F33EF657301}"/>
          </ac:spMkLst>
        </pc:spChg>
      </pc:sldChg>
      <pc:sldChg chg="modSp mod modNotesTx">
        <pc:chgData name="Johnson, Travis" userId="46e667a3-9198-417f-9c32-abb6994bb8a5" providerId="ADAL" clId="{5DC95DB4-E97B-4FD8-B8E3-B5485681EC3B}" dt="2026-02-18T18:30:59.661" v="14009" actId="20577"/>
        <pc:sldMkLst>
          <pc:docMk/>
          <pc:sldMk cId="3468071962" sldId="274"/>
        </pc:sldMkLst>
        <pc:spChg chg="mod">
          <ac:chgData name="Johnson, Travis" userId="46e667a3-9198-417f-9c32-abb6994bb8a5" providerId="ADAL" clId="{5DC95DB4-E97B-4FD8-B8E3-B5485681EC3B}" dt="2026-02-18T18:30:59.661" v="14009" actId="20577"/>
          <ac:spMkLst>
            <pc:docMk/>
            <pc:sldMk cId="3468071962" sldId="274"/>
            <ac:spMk id="10" creationId="{A6A52B0C-1BE8-DB4D-086B-DF7036D8A939}"/>
          </ac:spMkLst>
        </pc:spChg>
      </pc:sldChg>
      <pc:sldChg chg="addSp delSp modSp mod modNotesTx">
        <pc:chgData name="Johnson, Travis" userId="46e667a3-9198-417f-9c32-abb6994bb8a5" providerId="ADAL" clId="{5DC95DB4-E97B-4FD8-B8E3-B5485681EC3B}" dt="2026-02-19T18:43:40.337" v="14162" actId="20577"/>
        <pc:sldMkLst>
          <pc:docMk/>
          <pc:sldMk cId="2695176812" sldId="275"/>
        </pc:sldMkLst>
        <pc:spChg chg="mod">
          <ac:chgData name="Johnson, Travis" userId="46e667a3-9198-417f-9c32-abb6994bb8a5" providerId="ADAL" clId="{5DC95DB4-E97B-4FD8-B8E3-B5485681EC3B}" dt="2026-02-19T18:43:40.337" v="14162" actId="20577"/>
          <ac:spMkLst>
            <pc:docMk/>
            <pc:sldMk cId="2695176812" sldId="275"/>
            <ac:spMk id="3" creationId="{5023E45C-5855-C35E-0E0C-188E69DCEC46}"/>
          </ac:spMkLst>
        </pc:spChg>
        <pc:spChg chg="mod">
          <ac:chgData name="Johnson, Travis" userId="46e667a3-9198-417f-9c32-abb6994bb8a5" providerId="ADAL" clId="{5DC95DB4-E97B-4FD8-B8E3-B5485681EC3B}" dt="2026-02-18T18:31:14.411" v="14012" actId="20577"/>
          <ac:spMkLst>
            <pc:docMk/>
            <pc:sldMk cId="2695176812" sldId="275"/>
            <ac:spMk id="10" creationId="{8E2C3233-EDCF-8BFC-1139-28DB9E0F0BEF}"/>
          </ac:spMkLst>
        </pc:spChg>
        <pc:picChg chg="add mod">
          <ac:chgData name="Johnson, Travis" userId="46e667a3-9198-417f-9c32-abb6994bb8a5" providerId="ADAL" clId="{5DC95DB4-E97B-4FD8-B8E3-B5485681EC3B}" dt="2026-02-11T15:32:46.360" v="261" actId="1076"/>
          <ac:picMkLst>
            <pc:docMk/>
            <pc:sldMk cId="2695176812" sldId="275"/>
            <ac:picMk id="11" creationId="{F0ADC248-DB5F-6F3A-151E-A2D67F423272}"/>
          </ac:picMkLst>
        </pc:picChg>
      </pc:sldChg>
      <pc:sldChg chg="addSp delSp modSp mod modNotesTx">
        <pc:chgData name="Johnson, Travis" userId="46e667a3-9198-417f-9c32-abb6994bb8a5" providerId="ADAL" clId="{5DC95DB4-E97B-4FD8-B8E3-B5485681EC3B}" dt="2026-02-16T14:51:25.011" v="13849" actId="20577"/>
        <pc:sldMkLst>
          <pc:docMk/>
          <pc:sldMk cId="601557865" sldId="276"/>
        </pc:sldMkLst>
        <pc:picChg chg="add mod">
          <ac:chgData name="Johnson, Travis" userId="46e667a3-9198-417f-9c32-abb6994bb8a5" providerId="ADAL" clId="{5DC95DB4-E97B-4FD8-B8E3-B5485681EC3B}" dt="2026-02-11T19:18:07.691" v="8185" actId="1076"/>
          <ac:picMkLst>
            <pc:docMk/>
            <pc:sldMk cId="601557865" sldId="276"/>
            <ac:picMk id="8" creationId="{11028699-4B1E-C1BE-6EDC-988F3F5F4B64}"/>
          </ac:picMkLst>
        </pc:picChg>
      </pc:sldChg>
      <pc:sldChg chg="modSp mod modAnim modNotesTx">
        <pc:chgData name="Johnson, Travis" userId="46e667a3-9198-417f-9c32-abb6994bb8a5" providerId="ADAL" clId="{5DC95DB4-E97B-4FD8-B8E3-B5485681EC3B}" dt="2026-02-18T19:26:20.836" v="14088" actId="20577"/>
        <pc:sldMkLst>
          <pc:docMk/>
          <pc:sldMk cId="1680479030" sldId="277"/>
        </pc:sldMkLst>
        <pc:spChg chg="mod">
          <ac:chgData name="Johnson, Travis" userId="46e667a3-9198-417f-9c32-abb6994bb8a5" providerId="ADAL" clId="{5DC95DB4-E97B-4FD8-B8E3-B5485681EC3B}" dt="2026-02-18T19:26:20.836" v="14088" actId="20577"/>
          <ac:spMkLst>
            <pc:docMk/>
            <pc:sldMk cId="1680479030" sldId="277"/>
            <ac:spMk id="14" creationId="{BD44729C-8065-A0E9-53CC-0005F2097FD8}"/>
          </ac:spMkLst>
        </pc:spChg>
      </pc:sldChg>
      <pc:sldChg chg="modSp mod modAnim modNotesTx">
        <pc:chgData name="Johnson, Travis" userId="46e667a3-9198-417f-9c32-abb6994bb8a5" providerId="ADAL" clId="{5DC95DB4-E97B-4FD8-B8E3-B5485681EC3B}" dt="2026-02-18T18:31:33.950" v="14016" actId="20577"/>
        <pc:sldMkLst>
          <pc:docMk/>
          <pc:sldMk cId="985393566" sldId="278"/>
        </pc:sldMkLst>
        <pc:spChg chg="mod">
          <ac:chgData name="Johnson, Travis" userId="46e667a3-9198-417f-9c32-abb6994bb8a5" providerId="ADAL" clId="{5DC95DB4-E97B-4FD8-B8E3-B5485681EC3B}" dt="2026-02-18T18:31:33.950" v="14016" actId="20577"/>
          <ac:spMkLst>
            <pc:docMk/>
            <pc:sldMk cId="985393566" sldId="278"/>
            <ac:spMk id="13" creationId="{21282E24-99D9-FD0C-319B-0E2BC7D9A76C}"/>
          </ac:spMkLst>
        </pc:spChg>
      </pc:sldChg>
      <pc:sldChg chg="modAnim modNotesTx">
        <pc:chgData name="Johnson, Travis" userId="46e667a3-9198-417f-9c32-abb6994bb8a5" providerId="ADAL" clId="{5DC95DB4-E97B-4FD8-B8E3-B5485681EC3B}" dt="2026-02-11T19:45:21.879" v="10318" actId="20577"/>
        <pc:sldMkLst>
          <pc:docMk/>
          <pc:sldMk cId="678044830" sldId="279"/>
        </pc:sldMkLst>
      </pc:sldChg>
      <pc:sldChg chg="addSp delSp modSp mod delAnim modAnim modNotesTx">
        <pc:chgData name="Johnson, Travis" userId="46e667a3-9198-417f-9c32-abb6994bb8a5" providerId="ADAL" clId="{5DC95DB4-E97B-4FD8-B8E3-B5485681EC3B}" dt="2026-02-11T19:53:48.170" v="11166" actId="313"/>
        <pc:sldMkLst>
          <pc:docMk/>
          <pc:sldMk cId="2312386287" sldId="280"/>
        </pc:sldMkLst>
        <pc:spChg chg="add mod">
          <ac:chgData name="Johnson, Travis" userId="46e667a3-9198-417f-9c32-abb6994bb8a5" providerId="ADAL" clId="{5DC95DB4-E97B-4FD8-B8E3-B5485681EC3B}" dt="2026-02-11T19:48:29.214" v="10687" actId="20577"/>
          <ac:spMkLst>
            <pc:docMk/>
            <pc:sldMk cId="2312386287" sldId="280"/>
            <ac:spMk id="3" creationId="{CAD5A311-401C-1633-1C6E-F1CBC6ED8063}"/>
          </ac:spMkLst>
        </pc:spChg>
        <pc:spChg chg="mod">
          <ac:chgData name="Johnson, Travis" userId="46e667a3-9198-417f-9c32-abb6994bb8a5" providerId="ADAL" clId="{5DC95DB4-E97B-4FD8-B8E3-B5485681EC3B}" dt="2026-02-11T15:43:09.211" v="856" actId="403"/>
          <ac:spMkLst>
            <pc:docMk/>
            <pc:sldMk cId="2312386287" sldId="280"/>
            <ac:spMk id="10" creationId="{D188F710-BD75-F1DD-BDE9-22C57CFA688C}"/>
          </ac:spMkLst>
        </pc:spChg>
        <pc:picChg chg="mod">
          <ac:chgData name="Johnson, Travis" userId="46e667a3-9198-417f-9c32-abb6994bb8a5" providerId="ADAL" clId="{5DC95DB4-E97B-4FD8-B8E3-B5485681EC3B}" dt="2026-02-11T15:44:43.725" v="878" actId="14100"/>
          <ac:picMkLst>
            <pc:docMk/>
            <pc:sldMk cId="2312386287" sldId="280"/>
            <ac:picMk id="1026" creationId="{7775EAC8-EDD1-D951-0BFF-11539D32B0F5}"/>
          </ac:picMkLst>
        </pc:picChg>
      </pc:sldChg>
      <pc:sldChg chg="modSp mod modNotesTx">
        <pc:chgData name="Johnson, Travis" userId="46e667a3-9198-417f-9c32-abb6994bb8a5" providerId="ADAL" clId="{5DC95DB4-E97B-4FD8-B8E3-B5485681EC3B}" dt="2026-02-16T15:05:08.093" v="13877" actId="20577"/>
        <pc:sldMkLst>
          <pc:docMk/>
          <pc:sldMk cId="3321905005" sldId="282"/>
        </pc:sldMkLst>
        <pc:spChg chg="mod">
          <ac:chgData name="Johnson, Travis" userId="46e667a3-9198-417f-9c32-abb6994bb8a5" providerId="ADAL" clId="{5DC95DB4-E97B-4FD8-B8E3-B5485681EC3B}" dt="2026-02-05T15:30:53.099" v="25" actId="1076"/>
          <ac:spMkLst>
            <pc:docMk/>
            <pc:sldMk cId="3321905005" sldId="282"/>
            <ac:spMk id="2" creationId="{22162240-94A8-EC4D-EC9C-A035F191E3E1}"/>
          </ac:spMkLst>
        </pc:spChg>
        <pc:picChg chg="mod modCrop">
          <ac:chgData name="Johnson, Travis" userId="46e667a3-9198-417f-9c32-abb6994bb8a5" providerId="ADAL" clId="{5DC95DB4-E97B-4FD8-B8E3-B5485681EC3B}" dt="2026-02-05T15:31:14.869" v="29" actId="732"/>
          <ac:picMkLst>
            <pc:docMk/>
            <pc:sldMk cId="3321905005" sldId="282"/>
            <ac:picMk id="5" creationId="{C4564F38-0ED3-8E96-D9C9-03F6F690C8B3}"/>
          </ac:picMkLst>
        </pc:picChg>
      </pc:sldChg>
      <pc:sldChg chg="modSp mod modNotesTx">
        <pc:chgData name="Johnson, Travis" userId="46e667a3-9198-417f-9c32-abb6994bb8a5" providerId="ADAL" clId="{5DC95DB4-E97B-4FD8-B8E3-B5485681EC3B}" dt="2026-02-13T16:18:58.180" v="13847" actId="20577"/>
        <pc:sldMkLst>
          <pc:docMk/>
          <pc:sldMk cId="3177324720" sldId="283"/>
        </pc:sldMkLst>
        <pc:spChg chg="mod">
          <ac:chgData name="Johnson, Travis" userId="46e667a3-9198-417f-9c32-abb6994bb8a5" providerId="ADAL" clId="{5DC95DB4-E97B-4FD8-B8E3-B5485681EC3B}" dt="2026-02-11T17:44:05.991" v="5335" actId="20577"/>
          <ac:spMkLst>
            <pc:docMk/>
            <pc:sldMk cId="3177324720" sldId="283"/>
            <ac:spMk id="9" creationId="{13E6A14C-C54D-3200-76D6-DC19C88D14C8}"/>
          </ac:spMkLst>
        </pc:spChg>
      </pc:sldChg>
      <pc:sldChg chg="modNotesTx">
        <pc:chgData name="Johnson, Travis" userId="46e667a3-9198-417f-9c32-abb6994bb8a5" providerId="ADAL" clId="{5DC95DB4-E97B-4FD8-B8E3-B5485681EC3B}" dt="2026-02-13T16:17:03.928" v="13843" actId="20577"/>
        <pc:sldMkLst>
          <pc:docMk/>
          <pc:sldMk cId="3819710133" sldId="284"/>
        </pc:sldMkLst>
      </pc:sldChg>
      <pc:sldChg chg="modSp mod modNotesTx">
        <pc:chgData name="Johnson, Travis" userId="46e667a3-9198-417f-9c32-abb6994bb8a5" providerId="ADAL" clId="{5DC95DB4-E97B-4FD8-B8E3-B5485681EC3B}" dt="2026-02-18T19:17:07.896" v="14078" actId="20577"/>
        <pc:sldMkLst>
          <pc:docMk/>
          <pc:sldMk cId="2748560265" sldId="285"/>
        </pc:sldMkLst>
        <pc:spChg chg="mod">
          <ac:chgData name="Johnson, Travis" userId="46e667a3-9198-417f-9c32-abb6994bb8a5" providerId="ADAL" clId="{5DC95DB4-E97B-4FD8-B8E3-B5485681EC3B}" dt="2026-02-18T19:15:21.910" v="14018" actId="20577"/>
          <ac:spMkLst>
            <pc:docMk/>
            <pc:sldMk cId="2748560265" sldId="285"/>
            <ac:spMk id="6" creationId="{917790BF-1A36-3511-AAD6-F40864608E80}"/>
          </ac:spMkLst>
        </pc:spChg>
      </pc:sldChg>
      <pc:sldChg chg="addSp modSp mod modNotesTx">
        <pc:chgData name="Johnson, Travis" userId="46e667a3-9198-417f-9c32-abb6994bb8a5" providerId="ADAL" clId="{5DC95DB4-E97B-4FD8-B8E3-B5485681EC3B}" dt="2026-02-13T15:49:05.154" v="13817" actId="20577"/>
        <pc:sldMkLst>
          <pc:docMk/>
          <pc:sldMk cId="2185681656" sldId="286"/>
        </pc:sldMkLst>
        <pc:spChg chg="add mod">
          <ac:chgData name="Johnson, Travis" userId="46e667a3-9198-417f-9c32-abb6994bb8a5" providerId="ADAL" clId="{5DC95DB4-E97B-4FD8-B8E3-B5485681EC3B}" dt="2026-02-05T15:03:35.223" v="10" actId="1582"/>
          <ac:spMkLst>
            <pc:docMk/>
            <pc:sldMk cId="2185681656" sldId="286"/>
            <ac:spMk id="8" creationId="{250C45EB-8FF1-C260-D004-346952314DA7}"/>
          </ac:spMkLst>
        </pc:spChg>
      </pc:sldChg>
      <pc:sldChg chg="addSp delSp modSp add del mod modAnim modNotesTx">
        <pc:chgData name="Johnson, Travis" userId="46e667a3-9198-417f-9c32-abb6994bb8a5" providerId="ADAL" clId="{5DC95DB4-E97B-4FD8-B8E3-B5485681EC3B}" dt="2026-02-11T19:56:00.272" v="11241" actId="20577"/>
        <pc:sldMkLst>
          <pc:docMk/>
          <pc:sldMk cId="1218568215" sldId="291"/>
        </pc:sldMkLst>
        <pc:spChg chg="mod">
          <ac:chgData name="Johnson, Travis" userId="46e667a3-9198-417f-9c32-abb6994bb8a5" providerId="ADAL" clId="{5DC95DB4-E97B-4FD8-B8E3-B5485681EC3B}" dt="2026-02-11T15:48:36.132" v="954" actId="403"/>
          <ac:spMkLst>
            <pc:docMk/>
            <pc:sldMk cId="1218568215" sldId="291"/>
            <ac:spMk id="10" creationId="{3FFD8548-4C87-4714-8109-A7C8CBDEF364}"/>
          </ac:spMkLst>
        </pc:spChg>
        <pc:spChg chg="mod">
          <ac:chgData name="Johnson, Travis" userId="46e667a3-9198-417f-9c32-abb6994bb8a5" providerId="ADAL" clId="{5DC95DB4-E97B-4FD8-B8E3-B5485681EC3B}" dt="2026-02-11T15:48:40.933" v="955" actId="1076"/>
          <ac:spMkLst>
            <pc:docMk/>
            <pc:sldMk cId="1218568215" sldId="291"/>
            <ac:spMk id="13" creationId="{B2C475E3-4E48-7883-7E8B-C2024726A6FF}"/>
          </ac:spMkLst>
        </pc:spChg>
        <pc:picChg chg="add mod">
          <ac:chgData name="Johnson, Travis" userId="46e667a3-9198-417f-9c32-abb6994bb8a5" providerId="ADAL" clId="{5DC95DB4-E97B-4FD8-B8E3-B5485681EC3B}" dt="2026-02-11T15:48:43.745" v="956" actId="1076"/>
          <ac:picMkLst>
            <pc:docMk/>
            <pc:sldMk cId="1218568215" sldId="291"/>
            <ac:picMk id="6" creationId="{45821CA6-9740-34F7-54DF-379EDC4AD58A}"/>
          </ac:picMkLst>
        </pc:picChg>
      </pc:sldChg>
      <pc:sldChg chg="addSp delSp modSp add mod modAnim modNotesTx">
        <pc:chgData name="Johnson, Travis" userId="46e667a3-9198-417f-9c32-abb6994bb8a5" providerId="ADAL" clId="{5DC95DB4-E97B-4FD8-B8E3-B5485681EC3B}" dt="2026-02-19T18:46:01.557" v="14385" actId="113"/>
        <pc:sldMkLst>
          <pc:docMk/>
          <pc:sldMk cId="2767374290" sldId="292"/>
        </pc:sldMkLst>
        <pc:spChg chg="mod">
          <ac:chgData name="Johnson, Travis" userId="46e667a3-9198-417f-9c32-abb6994bb8a5" providerId="ADAL" clId="{5DC95DB4-E97B-4FD8-B8E3-B5485681EC3B}" dt="2026-02-19T18:44:30.885" v="14164" actId="14100"/>
          <ac:spMkLst>
            <pc:docMk/>
            <pc:sldMk cId="2767374290" sldId="292"/>
            <ac:spMk id="2" creationId="{4BEC77C8-FE0C-432C-779F-0678AD2E285D}"/>
          </ac:spMkLst>
        </pc:spChg>
        <pc:spChg chg="mod">
          <ac:chgData name="Johnson, Travis" userId="46e667a3-9198-417f-9c32-abb6994bb8a5" providerId="ADAL" clId="{5DC95DB4-E97B-4FD8-B8E3-B5485681EC3B}" dt="2026-02-19T18:44:33.994" v="14165" actId="1076"/>
          <ac:spMkLst>
            <pc:docMk/>
            <pc:sldMk cId="2767374290" sldId="292"/>
            <ac:spMk id="10" creationId="{B2784E46-26F9-3BCF-EB90-ABA4F0B04C84}"/>
          </ac:spMkLst>
        </pc:spChg>
        <pc:spChg chg="mod">
          <ac:chgData name="Johnson, Travis" userId="46e667a3-9198-417f-9c32-abb6994bb8a5" providerId="ADAL" clId="{5DC95DB4-E97B-4FD8-B8E3-B5485681EC3B}" dt="2026-02-19T18:46:01.557" v="14385" actId="113"/>
          <ac:spMkLst>
            <pc:docMk/>
            <pc:sldMk cId="2767374290" sldId="292"/>
            <ac:spMk id="13" creationId="{14D15704-8759-EE69-CCF4-CB09D352B433}"/>
          </ac:spMkLst>
        </pc:spChg>
        <pc:picChg chg="add mod">
          <ac:chgData name="Johnson, Travis" userId="46e667a3-9198-417f-9c32-abb6994bb8a5" providerId="ADAL" clId="{5DC95DB4-E97B-4FD8-B8E3-B5485681EC3B}" dt="2026-02-19T18:45:42.059" v="14380" actId="14100"/>
          <ac:picMkLst>
            <pc:docMk/>
            <pc:sldMk cId="2767374290" sldId="292"/>
            <ac:picMk id="5" creationId="{2FCECFB7-79C6-E6F9-F66B-EEE3A51F2EF5}"/>
          </ac:picMkLst>
        </pc:picChg>
        <pc:picChg chg="add mod">
          <ac:chgData name="Johnson, Travis" userId="46e667a3-9198-417f-9c32-abb6994bb8a5" providerId="ADAL" clId="{5DC95DB4-E97B-4FD8-B8E3-B5485681EC3B}" dt="2026-02-19T18:45:53.218" v="14383" actId="14100"/>
          <ac:picMkLst>
            <pc:docMk/>
            <pc:sldMk cId="2767374290" sldId="292"/>
            <ac:picMk id="12" creationId="{28898736-C3FA-E7ED-CDEE-1099DA612F2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16CEE-5440-4CB7-BD5E-12331009E1AD}" type="datetimeFigureOut">
              <a:rPr lang="en-US" smtClean="0"/>
              <a:t>2/19/2026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657A9-440E-4A40-BB10-0BBB088E0729}" type="slidenum">
              <a:rPr lang="en-US" smtClean="0"/>
              <a:t>‹#›</a:t>
            </a:fld>
            <a:endParaRPr lang="en-US" dirty="0"/>
          </a:p>
        </p:txBody>
      </p:sp>
    </p:spTree>
    <p:extLst>
      <p:ext uri="{BB962C8B-B14F-4D97-AF65-F5344CB8AC3E}">
        <p14:creationId xmlns:p14="http://schemas.microsoft.com/office/powerpoint/2010/main" val="27275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Introduce the module. Explain to the group that this module will discuss some general fall protection requirements and requirements for employees engaged in power transmission and distribution work.</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1</a:t>
            </a:fld>
            <a:endParaRPr lang="en-US" dirty="0"/>
          </a:p>
        </p:txBody>
      </p:sp>
    </p:spTree>
    <p:extLst>
      <p:ext uri="{BB962C8B-B14F-4D97-AF65-F5344CB8AC3E}">
        <p14:creationId xmlns:p14="http://schemas.microsoft.com/office/powerpoint/2010/main" val="486467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dirty="0"/>
              <a:t>Explain that all protective equipment must be inspected prior to use.</a:t>
            </a:r>
          </a:p>
          <a:p>
            <a:r>
              <a:rPr lang="en-US" altLang="en-US" dirty="0"/>
              <a:t>1926.954(b)(3): Care and use of personal fall protection equipment.</a:t>
            </a:r>
          </a:p>
          <a:p>
            <a:r>
              <a:rPr lang="en-US" altLang="en-US" dirty="0"/>
              <a:t>1926.954(b)(3)(i): Work‐positioning equipment shall be inspected before use each day to determine that the equipment is in safe working condition. Work‐positioning equipment that is not in safe working condition may not be used.</a:t>
            </a:r>
          </a:p>
          <a:p>
            <a:endParaRPr lang="en-US" altLang="en-US" dirty="0"/>
          </a:p>
          <a:p>
            <a:r>
              <a:rPr lang="en-US" altLang="en-US" dirty="0"/>
              <a:t>Visual Inspections shall be performed prior to, and during climbing, to ensure that the structure is in an acceptable condition for the safe execution of the tasks to be performed.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following specific items of the worker’s body belt shall be inspected to determine that: hardware has no cracks, distortion or corrosion; no loose or worn rivets are present; waist strap has no loose grommets; no worn materials that could affect the safety of the user are present; d-rings are compatible with the snap hooks which they are used; and no non-approved modifications have been made to carry tools or materials.  Not all d-rings are compatible with all snap hooks.  This is why it is important that equipment from the same manufacturer is used.  The incompatibility may cause roll-out or unintentional disengagement of the snap hook from the d-ring.  </a:t>
            </a:r>
            <a:endParaRPr lang="en-US" altLang="en-US" b="1" dirty="0"/>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10</a:t>
            </a:fld>
            <a:endParaRPr lang="en-US" dirty="0"/>
          </a:p>
        </p:txBody>
      </p:sp>
    </p:spTree>
    <p:extLst>
      <p:ext uri="{BB962C8B-B14F-4D97-AF65-F5344CB8AC3E}">
        <p14:creationId xmlns:p14="http://schemas.microsoft.com/office/powerpoint/2010/main" val="100336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CE94-D45E-6ACB-6E01-B2835093E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88D1-5174-E767-AE0F-5B3881B7E1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E7C75C-2343-01E1-49F5-0772D9FF1F60}"/>
              </a:ext>
            </a:extLst>
          </p:cNvPr>
          <p:cNvSpPr>
            <a:spLocks noGrp="1"/>
          </p:cNvSpPr>
          <p:nvPr>
            <p:ph type="body" idx="1"/>
          </p:nvPr>
        </p:nvSpPr>
        <p:spPr/>
        <p:txBody>
          <a:bodyPr/>
          <a:lstStyle/>
          <a:p>
            <a:pPr>
              <a:defRPr/>
            </a:pPr>
            <a:r>
              <a:rPr lang="en-US" altLang="en-US" dirty="0"/>
              <a:t>The following specific items of the harness shall be inspected to determine: </a:t>
            </a:r>
          </a:p>
          <a:p>
            <a:pPr marL="171425" indent="-171425">
              <a:buFont typeface="Wingdings" panose="05000000000000000000" pitchFamily="2" charset="2"/>
              <a:buChar char="ü"/>
              <a:defRPr/>
            </a:pPr>
            <a:r>
              <a:rPr lang="en-US" altLang="en-US" dirty="0"/>
              <a:t>Absence or illegibility of manufacturer’s markings</a:t>
            </a:r>
          </a:p>
          <a:p>
            <a:pPr marL="171425" indent="-171425">
              <a:buFont typeface="Wingdings" panose="05000000000000000000" pitchFamily="2" charset="2"/>
              <a:buChar char="ü"/>
              <a:defRPr/>
            </a:pPr>
            <a:r>
              <a:rPr lang="en-US" altLang="en-US" dirty="0"/>
              <a:t>Absence of any elements affecting the equipment </a:t>
            </a:r>
          </a:p>
          <a:p>
            <a:pPr marL="171425" indent="-171425">
              <a:buFont typeface="Wingdings" panose="05000000000000000000" pitchFamily="2" charset="2"/>
              <a:buChar char="ü"/>
              <a:defRPr/>
            </a:pPr>
            <a:r>
              <a:rPr lang="en-US" altLang="en-US" dirty="0"/>
              <a:t>Form, fit or function;</a:t>
            </a:r>
          </a:p>
          <a:p>
            <a:pPr marL="171425" indent="-171425">
              <a:buFont typeface="Wingdings" panose="05000000000000000000" pitchFamily="2" charset="2"/>
              <a:buChar char="ü"/>
              <a:defRPr/>
            </a:pPr>
            <a:r>
              <a:rPr lang="en-US" altLang="en-US" dirty="0"/>
              <a:t>Evidence of defects or damage to hardware elements including: </a:t>
            </a:r>
          </a:p>
          <a:p>
            <a:pPr lvl="1">
              <a:buFontTx/>
              <a:buChar char="•"/>
              <a:defRPr/>
            </a:pPr>
            <a:r>
              <a:rPr lang="en-US" altLang="en-US" dirty="0"/>
              <a:t>cracks, </a:t>
            </a:r>
          </a:p>
          <a:p>
            <a:pPr lvl="1">
              <a:buFontTx/>
              <a:buChar char="•"/>
              <a:defRPr/>
            </a:pPr>
            <a:r>
              <a:rPr lang="en-US" altLang="en-US" dirty="0"/>
              <a:t>sharp edges, </a:t>
            </a:r>
          </a:p>
          <a:p>
            <a:pPr lvl="1">
              <a:buFontTx/>
              <a:buChar char="•"/>
              <a:defRPr/>
            </a:pPr>
            <a:r>
              <a:rPr lang="en-US" altLang="en-US" dirty="0"/>
              <a:t>deformation, </a:t>
            </a:r>
          </a:p>
          <a:p>
            <a:pPr lvl="1">
              <a:buFontTx/>
              <a:buChar char="•"/>
              <a:defRPr/>
            </a:pPr>
            <a:r>
              <a:rPr lang="en-US" altLang="en-US" dirty="0"/>
              <a:t>corrosion, </a:t>
            </a:r>
          </a:p>
          <a:p>
            <a:pPr lvl="1">
              <a:buFontTx/>
              <a:buChar char="•"/>
              <a:defRPr/>
            </a:pPr>
            <a:r>
              <a:rPr lang="en-US" altLang="en-US" dirty="0"/>
              <a:t>chemical attack, </a:t>
            </a:r>
          </a:p>
          <a:p>
            <a:pPr lvl="1">
              <a:buFontTx/>
              <a:buChar char="•"/>
              <a:defRPr/>
            </a:pPr>
            <a:r>
              <a:rPr lang="en-US" altLang="en-US" dirty="0"/>
              <a:t>excessive heating, </a:t>
            </a:r>
          </a:p>
          <a:p>
            <a:pPr lvl="1">
              <a:buFontTx/>
              <a:buChar char="•"/>
              <a:defRPr/>
            </a:pPr>
            <a:r>
              <a:rPr lang="en-US" altLang="en-US" dirty="0"/>
              <a:t>alteration and excessive wear.</a:t>
            </a:r>
          </a:p>
          <a:p>
            <a:pPr marL="171425" indent="-171425">
              <a:buFont typeface="Wingdings" panose="05000000000000000000" pitchFamily="2" charset="2"/>
              <a:buChar char="ü"/>
              <a:defRPr/>
            </a:pPr>
            <a:r>
              <a:rPr lang="en-US" altLang="en-US" dirty="0"/>
              <a:t>Evidence of defects or damage to straps or ropes including:</a:t>
            </a:r>
          </a:p>
          <a:p>
            <a:pPr lvl="1">
              <a:buFontTx/>
              <a:buChar char="•"/>
              <a:defRPr/>
            </a:pPr>
            <a:r>
              <a:rPr lang="en-US" altLang="en-US" dirty="0"/>
              <a:t>fraying, </a:t>
            </a:r>
          </a:p>
          <a:p>
            <a:pPr lvl="1">
              <a:buFontTx/>
              <a:buChar char="•"/>
              <a:defRPr/>
            </a:pPr>
            <a:r>
              <a:rPr lang="en-US" altLang="en-US" dirty="0"/>
              <a:t>misplacing, </a:t>
            </a:r>
          </a:p>
          <a:p>
            <a:pPr lvl="1">
              <a:buFontTx/>
              <a:buChar char="•"/>
              <a:defRPr/>
            </a:pPr>
            <a:r>
              <a:rPr lang="en-US" altLang="en-US" dirty="0"/>
              <a:t>inlaying, </a:t>
            </a:r>
          </a:p>
          <a:p>
            <a:pPr lvl="1">
              <a:buFontTx/>
              <a:buChar char="•"/>
              <a:defRPr/>
            </a:pPr>
            <a:r>
              <a:rPr lang="en-US" altLang="en-US" dirty="0"/>
              <a:t>kinking, </a:t>
            </a:r>
          </a:p>
          <a:p>
            <a:pPr lvl="1">
              <a:buFontTx/>
              <a:buChar char="•"/>
              <a:defRPr/>
            </a:pPr>
            <a:r>
              <a:rPr lang="en-US" altLang="en-US" dirty="0"/>
              <a:t>knotting, </a:t>
            </a:r>
          </a:p>
          <a:p>
            <a:pPr lvl="1">
              <a:buFontTx/>
              <a:buChar char="•"/>
              <a:defRPr/>
            </a:pPr>
            <a:r>
              <a:rPr lang="en-US" altLang="en-US" dirty="0"/>
              <a:t>broken or pulled stitches, </a:t>
            </a:r>
          </a:p>
          <a:p>
            <a:pPr lvl="1">
              <a:buFontTx/>
              <a:buChar char="•"/>
              <a:defRPr/>
            </a:pPr>
            <a:r>
              <a:rPr lang="en-US" altLang="en-US" dirty="0"/>
              <a:t>excessive elongation, </a:t>
            </a:r>
          </a:p>
          <a:p>
            <a:pPr lvl="1">
              <a:buFontTx/>
              <a:buChar char="•"/>
              <a:defRPr/>
            </a:pPr>
            <a:r>
              <a:rPr lang="en-US" altLang="en-US" dirty="0"/>
              <a:t>chemical attack, </a:t>
            </a:r>
          </a:p>
          <a:p>
            <a:pPr lvl="1">
              <a:buFontTx/>
              <a:buChar char="•"/>
              <a:defRPr/>
            </a:pPr>
            <a:r>
              <a:rPr lang="en-US" altLang="en-US" dirty="0"/>
              <a:t>excessive soiling, </a:t>
            </a:r>
          </a:p>
          <a:p>
            <a:pPr lvl="1">
              <a:buFontTx/>
              <a:buChar char="•"/>
              <a:defRPr/>
            </a:pPr>
            <a:r>
              <a:rPr lang="en-US" altLang="en-US" dirty="0"/>
              <a:t>abrasion, </a:t>
            </a:r>
          </a:p>
          <a:p>
            <a:pPr lvl="1">
              <a:buFontTx/>
              <a:buChar char="•"/>
              <a:defRPr/>
            </a:pPr>
            <a:r>
              <a:rPr lang="en-US" altLang="en-US" dirty="0"/>
              <a:t>alteration, </a:t>
            </a:r>
          </a:p>
          <a:p>
            <a:pPr lvl="1">
              <a:buFontTx/>
              <a:buChar char="•"/>
              <a:defRPr/>
            </a:pPr>
            <a:r>
              <a:rPr lang="en-US" altLang="en-US" dirty="0"/>
              <a:t>needed or excessive lubrication, </a:t>
            </a:r>
          </a:p>
          <a:p>
            <a:pPr lvl="1">
              <a:buFontTx/>
              <a:buChar char="•"/>
              <a:defRPr/>
            </a:pPr>
            <a:r>
              <a:rPr lang="en-US" altLang="en-US" dirty="0"/>
              <a:t>excessive aging and excessive wear; </a:t>
            </a:r>
          </a:p>
          <a:p>
            <a:pPr lvl="1">
              <a:buFontTx/>
              <a:buChar char="•"/>
              <a:defRPr/>
            </a:pPr>
            <a:r>
              <a:rPr lang="en-US" altLang="en-US" dirty="0"/>
              <a:t>alteration, or absence of parts, </a:t>
            </a:r>
          </a:p>
          <a:p>
            <a:pPr lvl="1">
              <a:buFontTx/>
              <a:buChar char="•"/>
              <a:defRPr/>
            </a:pPr>
            <a:r>
              <a:rPr lang="en-US" altLang="en-US" dirty="0"/>
              <a:t>evidence of defects in, damage to or improper function of mechanical devices and connectors.</a:t>
            </a:r>
            <a:endParaRPr lang="en-US" altLang="en-US" b="1" dirty="0"/>
          </a:p>
          <a:p>
            <a:endParaRPr lang="en-US" dirty="0"/>
          </a:p>
        </p:txBody>
      </p:sp>
      <p:sp>
        <p:nvSpPr>
          <p:cNvPr id="4" name="Slide Number Placeholder 3">
            <a:extLst>
              <a:ext uri="{FF2B5EF4-FFF2-40B4-BE49-F238E27FC236}">
                <a16:creationId xmlns:a16="http://schemas.microsoft.com/office/drawing/2014/main" id="{A9B94B92-ED50-EB90-F087-9B1B5E060558}"/>
              </a:ext>
            </a:extLst>
          </p:cNvPr>
          <p:cNvSpPr>
            <a:spLocks noGrp="1"/>
          </p:cNvSpPr>
          <p:nvPr>
            <p:ph type="sldNum" sz="quarter" idx="5"/>
          </p:nvPr>
        </p:nvSpPr>
        <p:spPr/>
        <p:txBody>
          <a:bodyPr/>
          <a:lstStyle/>
          <a:p>
            <a:fld id="{0F1657A9-440E-4A40-BB10-0BBB088E0729}" type="slidenum">
              <a:rPr lang="en-US" smtClean="0"/>
              <a:t>11</a:t>
            </a:fld>
            <a:endParaRPr lang="en-US" dirty="0"/>
          </a:p>
        </p:txBody>
      </p:sp>
    </p:spTree>
    <p:extLst>
      <p:ext uri="{BB962C8B-B14F-4D97-AF65-F5344CB8AC3E}">
        <p14:creationId xmlns:p14="http://schemas.microsoft.com/office/powerpoint/2010/main" val="3118950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FFEB7-1ED2-CFBE-6F5E-EE95C6CE8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0B987-04ED-0FCC-07E8-D87ECDE2430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71053C-7699-8D2B-5F4A-231DEC26D6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following specific items of the worker’s body belt shall be inspected to determine that: hardware has no cracks, distortion or corrosion; no loose or worn rivets are present; waist strap has no loose grommets; no worn materials that could affect the safety of the user are present; d-rings are compatible with the snap hooks which they are used; and no non-approved modifications have been made to carry tools or materials.  Not all d-rings are compatible with all snap hooks.  This is why it is important that equipment from the same manufacturer is used.  The incompatibility may cause roll-out or unintentional disengagement of the snap hook from the d-ring.  Employers and employees also need to ensure fitment and adjustment of WPE. WPE shall be adjusted to limit free fall to two (2) feet. If the WPE in improperly adjusted employees may fall more than two (2) feet causing additional injuries to the employees. </a:t>
            </a:r>
            <a:endParaRPr lang="en-US" altLang="en-US" b="1" dirty="0"/>
          </a:p>
          <a:p>
            <a:pPr>
              <a:defRPr/>
            </a:pPr>
            <a:endParaRPr lang="en-US" dirty="0"/>
          </a:p>
        </p:txBody>
      </p:sp>
      <p:sp>
        <p:nvSpPr>
          <p:cNvPr id="4" name="Slide Number Placeholder 3">
            <a:extLst>
              <a:ext uri="{FF2B5EF4-FFF2-40B4-BE49-F238E27FC236}">
                <a16:creationId xmlns:a16="http://schemas.microsoft.com/office/drawing/2014/main" id="{7DB63031-98A8-B351-8F7B-DF7497F7F2E9}"/>
              </a:ext>
            </a:extLst>
          </p:cNvPr>
          <p:cNvSpPr>
            <a:spLocks noGrp="1"/>
          </p:cNvSpPr>
          <p:nvPr>
            <p:ph type="sldNum" sz="quarter" idx="5"/>
          </p:nvPr>
        </p:nvSpPr>
        <p:spPr/>
        <p:txBody>
          <a:bodyPr/>
          <a:lstStyle/>
          <a:p>
            <a:fld id="{0F1657A9-440E-4A40-BB10-0BBB088E0729}" type="slidenum">
              <a:rPr lang="en-US" smtClean="0"/>
              <a:t>12</a:t>
            </a:fld>
            <a:endParaRPr lang="en-US" dirty="0"/>
          </a:p>
        </p:txBody>
      </p:sp>
    </p:spTree>
    <p:extLst>
      <p:ext uri="{BB962C8B-B14F-4D97-AF65-F5344CB8AC3E}">
        <p14:creationId xmlns:p14="http://schemas.microsoft.com/office/powerpoint/2010/main" val="617534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 Employer is responsible for conducting the following training requirements:</a:t>
            </a:r>
          </a:p>
          <a:p>
            <a:pPr marL="171450" indent="-171450">
              <a:buFont typeface="Arial" panose="020B0604020202020204" pitchFamily="34" charset="0"/>
              <a:buChar char="•"/>
            </a:pPr>
            <a:r>
              <a:rPr lang="en-US" dirty="0"/>
              <a:t>Who is Trained?</a:t>
            </a:r>
          </a:p>
          <a:p>
            <a:pPr marL="628650" lvl="1" indent="-171450">
              <a:buFont typeface="Arial" panose="020B0604020202020204" pitchFamily="34" charset="0"/>
              <a:buChar char="•"/>
            </a:pPr>
            <a:r>
              <a:rPr lang="en-US" dirty="0"/>
              <a:t>Each employee who will be exposed to fall hazards</a:t>
            </a:r>
          </a:p>
          <a:p>
            <a:pPr marL="171450" indent="-171450">
              <a:buFont typeface="Arial" panose="020B0604020202020204" pitchFamily="34" charset="0"/>
              <a:buChar char="•"/>
            </a:pPr>
            <a:r>
              <a:rPr lang="en-US" dirty="0"/>
              <a:t>On What</a:t>
            </a:r>
          </a:p>
          <a:p>
            <a:pPr marL="628650" lvl="1" indent="-171450">
              <a:buFont typeface="Arial" panose="020B0604020202020204" pitchFamily="34" charset="0"/>
              <a:buChar char="•"/>
            </a:pPr>
            <a:r>
              <a:rPr lang="en-US" dirty="0"/>
              <a:t>Care, Use and Inspection of FPE / WPE</a:t>
            </a:r>
          </a:p>
          <a:p>
            <a:pPr marL="628650" lvl="1" indent="-171450">
              <a:buFont typeface="Arial" panose="020B0604020202020204" pitchFamily="34" charset="0"/>
              <a:buChar char="•"/>
            </a:pPr>
            <a:r>
              <a:rPr lang="en-US" dirty="0"/>
              <a:t>Selection and Safe Use of the Equipment/System</a:t>
            </a:r>
          </a:p>
          <a:p>
            <a:pPr marL="628650" lvl="1" indent="-171450">
              <a:buFont typeface="Arial" panose="020B0604020202020204" pitchFamily="34" charset="0"/>
              <a:buChar char="•"/>
            </a:pPr>
            <a:r>
              <a:rPr lang="en-US" dirty="0"/>
              <a:t>Rescue Procedures  </a:t>
            </a:r>
          </a:p>
          <a:p>
            <a:pPr marL="171450" indent="-171450">
              <a:buFont typeface="Arial" panose="020B0604020202020204" pitchFamily="34" charset="0"/>
              <a:buChar char="•"/>
            </a:pPr>
            <a:r>
              <a:rPr lang="en-US" dirty="0"/>
              <a:t>By Whom </a:t>
            </a:r>
          </a:p>
          <a:p>
            <a:pPr marL="628650" lvl="1" indent="-171450">
              <a:buFont typeface="Arial" panose="020B0604020202020204" pitchFamily="34" charset="0"/>
              <a:buChar char="•"/>
            </a:pPr>
            <a:r>
              <a:rPr lang="en-US" dirty="0"/>
              <a:t>Qualified Trainers (Trainers who have the experience and knowledge of the subject matter) </a:t>
            </a:r>
          </a:p>
        </p:txBody>
      </p:sp>
      <p:sp>
        <p:nvSpPr>
          <p:cNvPr id="4" name="Slide Number Placeholder 3"/>
          <p:cNvSpPr>
            <a:spLocks noGrp="1"/>
          </p:cNvSpPr>
          <p:nvPr>
            <p:ph type="sldNum" sz="quarter" idx="5"/>
          </p:nvPr>
        </p:nvSpPr>
        <p:spPr/>
        <p:txBody>
          <a:bodyPr/>
          <a:lstStyle/>
          <a:p>
            <a:fld id="{0F1657A9-440E-4A40-BB10-0BBB088E0729}" type="slidenum">
              <a:rPr lang="en-US" smtClean="0"/>
              <a:t>13</a:t>
            </a:fld>
            <a:endParaRPr lang="en-US" dirty="0"/>
          </a:p>
        </p:txBody>
      </p:sp>
    </p:spTree>
    <p:extLst>
      <p:ext uri="{BB962C8B-B14F-4D97-AF65-F5344CB8AC3E}">
        <p14:creationId xmlns:p14="http://schemas.microsoft.com/office/powerpoint/2010/main" val="359645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70392-8355-B5CE-DDB2-DEC657AAA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2A00C-4360-AF00-A58C-D22033DD5A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F0F87FD-2483-D333-52EA-8682D4BE19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Explain that retraining of employees is required when there are changes in the workplace and in types of fall protection equipment. Retraining is also required when there are inadequacies in employee’s knowledge of Fall Protection Requirement or a miss-use or failure to utilize Fall Protective Equipment. </a:t>
            </a:r>
          </a:p>
          <a:p>
            <a:pPr>
              <a:defRPr/>
            </a:pPr>
            <a:endParaRPr lang="en-US" dirty="0"/>
          </a:p>
        </p:txBody>
      </p:sp>
      <p:sp>
        <p:nvSpPr>
          <p:cNvPr id="4" name="Slide Number Placeholder 3">
            <a:extLst>
              <a:ext uri="{FF2B5EF4-FFF2-40B4-BE49-F238E27FC236}">
                <a16:creationId xmlns:a16="http://schemas.microsoft.com/office/drawing/2014/main" id="{0E5B304C-3643-A2FA-16CC-02B2ABE6F7E8}"/>
              </a:ext>
            </a:extLst>
          </p:cNvPr>
          <p:cNvSpPr>
            <a:spLocks noGrp="1"/>
          </p:cNvSpPr>
          <p:nvPr>
            <p:ph type="sldNum" sz="quarter" idx="5"/>
          </p:nvPr>
        </p:nvSpPr>
        <p:spPr/>
        <p:txBody>
          <a:bodyPr/>
          <a:lstStyle/>
          <a:p>
            <a:fld id="{0F1657A9-440E-4A40-BB10-0BBB088E0729}" type="slidenum">
              <a:rPr lang="en-US" smtClean="0"/>
              <a:t>14</a:t>
            </a:fld>
            <a:endParaRPr lang="en-US" dirty="0"/>
          </a:p>
        </p:txBody>
      </p:sp>
    </p:spTree>
    <p:extLst>
      <p:ext uri="{BB962C8B-B14F-4D97-AF65-F5344CB8AC3E}">
        <p14:creationId xmlns:p14="http://schemas.microsoft.com/office/powerpoint/2010/main" val="3492343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6524-99C3-5AD3-A12F-E32A476C2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936B0-6F4B-534A-AA4D-C2D686E4C0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FB8B103-802C-2233-32B9-E5C15BCB00EE}"/>
              </a:ext>
            </a:extLst>
          </p:cNvPr>
          <p:cNvSpPr>
            <a:spLocks noGrp="1"/>
          </p:cNvSpPr>
          <p:nvPr>
            <p:ph type="body" idx="1"/>
          </p:nvPr>
        </p:nvSpPr>
        <p:spPr/>
        <p:txBody>
          <a:bodyPr/>
          <a:lstStyle/>
          <a:p>
            <a:pPr>
              <a:defRPr/>
            </a:pPr>
            <a:r>
              <a:rPr lang="en-US" dirty="0"/>
              <a:t>Explain that at a minimum, a visual inspection shall be performed prior to, and during climbing, to ensure that the structure is in an acceptable condition for the safe execution of the task to be performed. </a:t>
            </a:r>
          </a:p>
        </p:txBody>
      </p:sp>
      <p:sp>
        <p:nvSpPr>
          <p:cNvPr id="4" name="Slide Number Placeholder 3">
            <a:extLst>
              <a:ext uri="{FF2B5EF4-FFF2-40B4-BE49-F238E27FC236}">
                <a16:creationId xmlns:a16="http://schemas.microsoft.com/office/drawing/2014/main" id="{EF733E06-1770-A05A-C195-F3C96DCB1F8A}"/>
              </a:ext>
            </a:extLst>
          </p:cNvPr>
          <p:cNvSpPr>
            <a:spLocks noGrp="1"/>
          </p:cNvSpPr>
          <p:nvPr>
            <p:ph type="sldNum" sz="quarter" idx="5"/>
          </p:nvPr>
        </p:nvSpPr>
        <p:spPr/>
        <p:txBody>
          <a:bodyPr/>
          <a:lstStyle/>
          <a:p>
            <a:fld id="{0F1657A9-440E-4A40-BB10-0BBB088E0729}" type="slidenum">
              <a:rPr lang="en-US" smtClean="0"/>
              <a:t>15</a:t>
            </a:fld>
            <a:endParaRPr lang="en-US" dirty="0"/>
          </a:p>
        </p:txBody>
      </p:sp>
    </p:spTree>
    <p:extLst>
      <p:ext uri="{BB962C8B-B14F-4D97-AF65-F5344CB8AC3E}">
        <p14:creationId xmlns:p14="http://schemas.microsoft.com/office/powerpoint/2010/main" val="2783704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D0F8-256D-1C62-CC60-1D283FF6E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C36A1-5E65-67F5-337A-D3157F2A59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F7328B-940A-6307-E623-1BF8D3C8F485}"/>
              </a:ext>
            </a:extLst>
          </p:cNvPr>
          <p:cNvSpPr>
            <a:spLocks noGrp="1"/>
          </p:cNvSpPr>
          <p:nvPr>
            <p:ph type="body" idx="1"/>
          </p:nvPr>
        </p:nvSpPr>
        <p:spPr/>
        <p:txBody>
          <a:bodyPr/>
          <a:lstStyle/>
          <a:p>
            <a:pPr>
              <a:defRPr/>
            </a:pPr>
            <a:r>
              <a:rPr lang="en-US" dirty="0"/>
              <a:t>Explain that prior to climbing wood poles the Employer shall ensure that employees inspect the wood pole prior to climbing. Employees should not only inspect the pole they are going to climb, but they should also inspect the adjacent pole(s) connected by wires, cables, phone, fiber optic etc.… for integrity. It is important to consider changing loads on poles i.e., removing or installing conductor. These types of load changes can have an impact on multiple poles or structures.  </a:t>
            </a:r>
          </a:p>
        </p:txBody>
      </p:sp>
      <p:sp>
        <p:nvSpPr>
          <p:cNvPr id="4" name="Slide Number Placeholder 3">
            <a:extLst>
              <a:ext uri="{FF2B5EF4-FFF2-40B4-BE49-F238E27FC236}">
                <a16:creationId xmlns:a16="http://schemas.microsoft.com/office/drawing/2014/main" id="{2338FA18-5F0C-0352-AE32-63492E515166}"/>
              </a:ext>
            </a:extLst>
          </p:cNvPr>
          <p:cNvSpPr>
            <a:spLocks noGrp="1"/>
          </p:cNvSpPr>
          <p:nvPr>
            <p:ph type="sldNum" sz="quarter" idx="5"/>
          </p:nvPr>
        </p:nvSpPr>
        <p:spPr/>
        <p:txBody>
          <a:bodyPr/>
          <a:lstStyle/>
          <a:p>
            <a:fld id="{0F1657A9-440E-4A40-BB10-0BBB088E0729}" type="slidenum">
              <a:rPr lang="en-US" smtClean="0"/>
              <a:t>16</a:t>
            </a:fld>
            <a:endParaRPr lang="en-US" dirty="0"/>
          </a:p>
        </p:txBody>
      </p:sp>
    </p:spTree>
    <p:extLst>
      <p:ext uri="{BB962C8B-B14F-4D97-AF65-F5344CB8AC3E}">
        <p14:creationId xmlns:p14="http://schemas.microsoft.com/office/powerpoint/2010/main" val="1562335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CACE5-BD03-1162-256A-3A1B1EAAE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836B1-60C4-EBFB-207A-CD380E1A84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05446A-25B8-1BF0-5EB0-4E26E48AB46A}"/>
              </a:ext>
            </a:extLst>
          </p:cNvPr>
          <p:cNvSpPr>
            <a:spLocks noGrp="1"/>
          </p:cNvSpPr>
          <p:nvPr>
            <p:ph type="body" idx="1"/>
          </p:nvPr>
        </p:nvSpPr>
        <p:spPr/>
        <p:txBody>
          <a:bodyPr/>
          <a:lstStyle/>
          <a:p>
            <a:pPr>
              <a:defRPr/>
            </a:pPr>
            <a:r>
              <a:rPr lang="en-US" dirty="0"/>
              <a:t>When visually inspection wood poles look for:</a:t>
            </a:r>
          </a:p>
          <a:p>
            <a:pPr marL="171450" indent="-171450" eaLnBrk="1" hangingPunct="1">
              <a:buFont typeface="Arial" panose="020B0604020202020204" pitchFamily="34" charset="0"/>
              <a:buChar char="•"/>
            </a:pPr>
            <a:r>
              <a:rPr lang="en-US" altLang="en-US" sz="1200" dirty="0"/>
              <a:t>General condition of the pole</a:t>
            </a:r>
          </a:p>
          <a:p>
            <a:pPr marL="171450" indent="-171450" eaLnBrk="1" hangingPunct="1">
              <a:buFont typeface="Arial" panose="020B0604020202020204" pitchFamily="34" charset="0"/>
              <a:buChar char="•"/>
            </a:pPr>
            <a:r>
              <a:rPr lang="en-US" altLang="en-US" sz="1200" dirty="0"/>
              <a:t>Cracks – Horizontal / Vertical </a:t>
            </a:r>
          </a:p>
          <a:p>
            <a:pPr marL="171450" indent="-171450" eaLnBrk="1" hangingPunct="1">
              <a:buFont typeface="Arial" panose="020B0604020202020204" pitchFamily="34" charset="0"/>
              <a:buChar char="•"/>
            </a:pPr>
            <a:r>
              <a:rPr lang="en-US" altLang="en-US" sz="1200" dirty="0"/>
              <a:t>Holes</a:t>
            </a:r>
          </a:p>
          <a:p>
            <a:pPr marL="171450" indent="-171450" eaLnBrk="1" hangingPunct="1">
              <a:buFont typeface="Arial" panose="020B0604020202020204" pitchFamily="34" charset="0"/>
              <a:buChar char="•"/>
            </a:pPr>
            <a:r>
              <a:rPr lang="en-US" altLang="en-US" sz="1200" dirty="0"/>
              <a:t>Shell rot and decay</a:t>
            </a:r>
          </a:p>
          <a:p>
            <a:pPr marL="171450" indent="-171450" eaLnBrk="1" hangingPunct="1">
              <a:buFont typeface="Arial" panose="020B0604020202020204" pitchFamily="34" charset="0"/>
              <a:buChar char="•"/>
            </a:pPr>
            <a:r>
              <a:rPr lang="en-US" altLang="en-US" sz="1200" dirty="0"/>
              <a:t>Knots</a:t>
            </a:r>
          </a:p>
          <a:p>
            <a:pPr marL="171450" indent="-171450" eaLnBrk="1" hangingPunct="1">
              <a:buFont typeface="Arial" panose="020B0604020202020204" pitchFamily="34" charset="0"/>
              <a:buChar char="•"/>
            </a:pPr>
            <a:r>
              <a:rPr lang="en-US" altLang="en-US" sz="1200" dirty="0"/>
              <a:t>Depth of setting</a:t>
            </a:r>
          </a:p>
          <a:p>
            <a:pPr marL="171450" indent="-171450" eaLnBrk="1" hangingPunct="1">
              <a:buFont typeface="Arial" panose="020B0604020202020204" pitchFamily="34" charset="0"/>
              <a:buChar char="•"/>
            </a:pPr>
            <a:r>
              <a:rPr lang="en-US" altLang="en-US" sz="1200" dirty="0"/>
              <a:t>Soil conditions </a:t>
            </a:r>
          </a:p>
          <a:p>
            <a:pPr marL="171450" indent="-171450" eaLnBrk="1" hangingPunct="1">
              <a:buFont typeface="Arial" panose="020B0604020202020204" pitchFamily="34" charset="0"/>
              <a:buChar char="•"/>
            </a:pPr>
            <a:r>
              <a:rPr lang="en-US" altLang="en-US" sz="1200" dirty="0"/>
              <a:t>Burn Marks </a:t>
            </a:r>
          </a:p>
          <a:p>
            <a:pPr>
              <a:defRPr/>
            </a:pPr>
            <a:endParaRPr lang="en-US" dirty="0"/>
          </a:p>
        </p:txBody>
      </p:sp>
      <p:sp>
        <p:nvSpPr>
          <p:cNvPr id="4" name="Slide Number Placeholder 3">
            <a:extLst>
              <a:ext uri="{FF2B5EF4-FFF2-40B4-BE49-F238E27FC236}">
                <a16:creationId xmlns:a16="http://schemas.microsoft.com/office/drawing/2014/main" id="{D00803F9-FF84-A4F1-5839-441AC09CED79}"/>
              </a:ext>
            </a:extLst>
          </p:cNvPr>
          <p:cNvSpPr>
            <a:spLocks noGrp="1"/>
          </p:cNvSpPr>
          <p:nvPr>
            <p:ph type="sldNum" sz="quarter" idx="5"/>
          </p:nvPr>
        </p:nvSpPr>
        <p:spPr/>
        <p:txBody>
          <a:bodyPr/>
          <a:lstStyle/>
          <a:p>
            <a:fld id="{0F1657A9-440E-4A40-BB10-0BBB088E0729}" type="slidenum">
              <a:rPr lang="en-US" smtClean="0"/>
              <a:t>17</a:t>
            </a:fld>
            <a:endParaRPr lang="en-US" dirty="0"/>
          </a:p>
        </p:txBody>
      </p:sp>
    </p:spTree>
    <p:extLst>
      <p:ext uri="{BB962C8B-B14F-4D97-AF65-F5344CB8AC3E}">
        <p14:creationId xmlns:p14="http://schemas.microsoft.com/office/powerpoint/2010/main" val="2663757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9475-48D2-B111-1C80-81200CF34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74400-6CF0-A63A-AEA9-C2AC38CA2B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D54E89-D4B3-127B-A233-0580F2657898}"/>
              </a:ext>
            </a:extLst>
          </p:cNvPr>
          <p:cNvSpPr>
            <a:spLocks noGrp="1"/>
          </p:cNvSpPr>
          <p:nvPr>
            <p:ph type="body" idx="1"/>
          </p:nvPr>
        </p:nvSpPr>
        <p:spPr/>
        <p:txBody>
          <a:bodyPr/>
          <a:lstStyle/>
          <a:p>
            <a:pPr>
              <a:defRPr/>
            </a:pPr>
            <a:r>
              <a:rPr lang="en-US" dirty="0"/>
              <a:t>Other industry preferred methods of testing wood poles in the Hammer Test and Probe/Prode Test. These tests should be completed prior to climbing any wood pole. </a:t>
            </a:r>
          </a:p>
          <a:p>
            <a:pPr>
              <a:defRPr/>
            </a:pPr>
            <a:r>
              <a:rPr lang="en-US" u="sng" dirty="0"/>
              <a:t>Sounding with a Hammer</a:t>
            </a:r>
          </a:p>
          <a:p>
            <a:pPr marL="171450" indent="-171450">
              <a:buFont typeface="Arial" panose="020B0604020202020204" pitchFamily="34" charset="0"/>
              <a:buChar char="•"/>
              <a:defRPr/>
            </a:pPr>
            <a:r>
              <a:rPr lang="en-US" dirty="0"/>
              <a:t>Hit the pole sharply with a 3-pound hammer, starting near the ground line and continuing upwards circumferentially around the pole to a height of approximately 6 feet. The hammer will produce a clear sound and rebound sharply when striking sound wood. Decay pockets will be indicated by a dull sound or a less pronounced hammer rebound</a:t>
            </a:r>
          </a:p>
          <a:p>
            <a:pPr marL="171450" indent="-171450">
              <a:buFont typeface="Arial" panose="020B0604020202020204" pitchFamily="34" charset="0"/>
              <a:buChar char="•"/>
              <a:defRPr/>
            </a:pPr>
            <a:endParaRPr lang="en-US" u="sng" dirty="0"/>
          </a:p>
          <a:p>
            <a:pPr marL="0" indent="0">
              <a:buFont typeface="Arial" panose="020B0604020202020204" pitchFamily="34" charset="0"/>
              <a:buNone/>
              <a:defRPr/>
            </a:pPr>
            <a:r>
              <a:rPr lang="en-US" u="sng" dirty="0"/>
              <a:t>Probe/Prod Test</a:t>
            </a:r>
          </a:p>
          <a:p>
            <a:pPr marL="171450" indent="-171450">
              <a:buFont typeface="Arial" panose="020B0604020202020204" pitchFamily="34" charset="0"/>
              <a:buChar char="•"/>
              <a:defRPr/>
            </a:pPr>
            <a:r>
              <a:rPr lang="en-US" u="none" dirty="0"/>
              <a:t>For determining the integrity of the pole below ground, probe the pole using screwdriver with at least a 5” blade. Probe the pole downward at a 45-degree angle from the ground line along multiple sides of the pole. If the screwdriver or similar tool penetrates the pole with little pressure, there may be decay. </a:t>
            </a:r>
          </a:p>
          <a:p>
            <a:pPr marL="171450" indent="-171450">
              <a:buFont typeface="Arial" panose="020B0604020202020204" pitchFamily="34" charset="0"/>
              <a:buChar char="•"/>
              <a:defRPr/>
            </a:pPr>
            <a:r>
              <a:rPr lang="en-US" u="none" dirty="0"/>
              <a:t>If there is any doubt about the condition of pole or a Probe/Prod Test cannot be completed, dig approximately 12” down and probe the pole.</a:t>
            </a: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BA1B4D39-4FDC-7C9E-AE6D-CB9A006645B1}"/>
              </a:ext>
            </a:extLst>
          </p:cNvPr>
          <p:cNvSpPr>
            <a:spLocks noGrp="1"/>
          </p:cNvSpPr>
          <p:nvPr>
            <p:ph type="sldNum" sz="quarter" idx="5"/>
          </p:nvPr>
        </p:nvSpPr>
        <p:spPr/>
        <p:txBody>
          <a:bodyPr/>
          <a:lstStyle/>
          <a:p>
            <a:fld id="{0F1657A9-440E-4A40-BB10-0BBB088E0729}" type="slidenum">
              <a:rPr lang="en-US" smtClean="0"/>
              <a:t>18</a:t>
            </a:fld>
            <a:endParaRPr lang="en-US" dirty="0"/>
          </a:p>
        </p:txBody>
      </p:sp>
    </p:spTree>
    <p:extLst>
      <p:ext uri="{BB962C8B-B14F-4D97-AF65-F5344CB8AC3E}">
        <p14:creationId xmlns:p14="http://schemas.microsoft.com/office/powerpoint/2010/main" val="3581407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b="0" dirty="0"/>
              <a:t>Explain the Requirement of having a rescue plan. </a:t>
            </a:r>
          </a:p>
          <a:p>
            <a:endParaRPr lang="en-US" altLang="en-US" b="0" dirty="0"/>
          </a:p>
          <a:p>
            <a:r>
              <a:rPr lang="en-US" altLang="en-US" b="0" dirty="0"/>
              <a:t>Self-Rescue</a:t>
            </a:r>
          </a:p>
          <a:p>
            <a:r>
              <a:rPr lang="en-US" altLang="en-US" dirty="0"/>
              <a:t>Sometimes when an employee takes a fall, he/she can rescue him/herself.  Depending on how far he/she fell, it might be as simple as pulling him/herself back onto the platform or equipment.  Employees who use SRL’s are typically able to rescue themselves.  Self-retracting lifelines, or SRL’s, are supposed to stop a fall within a maximum of 3.5 feet.  But because SRL’s can be extended up to 50 feet or more, employees need to account for </a:t>
            </a:r>
            <a:r>
              <a:rPr lang="en-US" altLang="en-US" b="1" dirty="0"/>
              <a:t>swing radius</a:t>
            </a:r>
            <a:r>
              <a:rPr lang="en-US" altLang="en-US" dirty="0"/>
              <a:t>.  If an employee has an SRL extended out to 20 feet, he/she could end up falling much further than 3.5 feet.</a:t>
            </a:r>
          </a:p>
          <a:p>
            <a:endParaRPr lang="en-US" altLang="en-US" b="1" dirty="0"/>
          </a:p>
          <a:p>
            <a:r>
              <a:rPr lang="en-US" altLang="en-US" b="0" dirty="0"/>
              <a:t>Assisted Rescue</a:t>
            </a:r>
          </a:p>
          <a:p>
            <a:r>
              <a:rPr lang="en-US" altLang="en-US" dirty="0"/>
              <a:t>When an employee is unable to pull him/herself to safety, others working nearby must jump to action.  They just must be trained. Depending on the severity of the situation, you might want to call 911 anyway.  But don’t wait for them to arrive -- remember, you need to get the employee down as quickly as possible.</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19</a:t>
            </a:fld>
            <a:endParaRPr lang="en-US" dirty="0"/>
          </a:p>
        </p:txBody>
      </p:sp>
    </p:spTree>
    <p:extLst>
      <p:ext uri="{BB962C8B-B14F-4D97-AF65-F5344CB8AC3E}">
        <p14:creationId xmlns:p14="http://schemas.microsoft.com/office/powerpoint/2010/main" val="40197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Explain to the group the “WHY” behind the importance of this topic. Each year the Electrical Transmission and Distribution Partnership collects injury data from the partner companies. This data is then tabulated to determine how injuries are occurring within the partner companies. Of the 52 reported Serious Injury and Fatality (SIFs) events, 14 were identified as having an applicable Partnership Best Practice associated with that task. 13 SIF events were related to Falls from Elevations. That’s 25% of all recorded 2024 SIF’s events resulted from Falls from Elevations. Over the next few slides, we will review the OSHA ET&amp;D Safety at Heights Best Practice. </a:t>
            </a:r>
          </a:p>
        </p:txBody>
      </p:sp>
      <p:sp>
        <p:nvSpPr>
          <p:cNvPr id="4" name="Slide Number Placeholder 3"/>
          <p:cNvSpPr>
            <a:spLocks noGrp="1"/>
          </p:cNvSpPr>
          <p:nvPr>
            <p:ph type="sldNum" sz="quarter" idx="5"/>
          </p:nvPr>
        </p:nvSpPr>
        <p:spPr/>
        <p:txBody>
          <a:bodyPr/>
          <a:lstStyle/>
          <a:p>
            <a:fld id="{0F1657A9-440E-4A40-BB10-0BBB088E0729}" type="slidenum">
              <a:rPr lang="en-US" smtClean="0"/>
              <a:t>2</a:t>
            </a:fld>
            <a:endParaRPr lang="en-US" dirty="0"/>
          </a:p>
        </p:txBody>
      </p:sp>
    </p:spTree>
    <p:extLst>
      <p:ext uri="{BB962C8B-B14F-4D97-AF65-F5344CB8AC3E}">
        <p14:creationId xmlns:p14="http://schemas.microsoft.com/office/powerpoint/2010/main" val="1831032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tLang="en-US" dirty="0"/>
              <a:t>Suspension trauma is a deadly condition brought on by an extended period of orthostatic intolerance. Orthostatic intolerance happens when a person remains in a sedentary position for a prolonged period.  Blood accumulates in the veins and interferes with proper blood flow.</a:t>
            </a:r>
          </a:p>
          <a:p>
            <a:r>
              <a:rPr lang="en-US" altLang="en-US" dirty="0"/>
              <a:t>When blood cannot circulate throughout the body, vital organs do not get enough oxygen.  Without an adequate supply of oxygen to the brain, fainting will occur.  Kidney failure can also happen, as the kidneys require oxygen-rich blood to function properly</a:t>
            </a:r>
          </a:p>
          <a:p>
            <a:r>
              <a:rPr lang="en-US" altLang="en-US" b="1" dirty="0"/>
              <a:t>If not addressed quickly, these conditions could be fatal.</a:t>
            </a:r>
            <a:endParaRPr lang="en-US" altLang="en-US" dirty="0"/>
          </a:p>
          <a:p>
            <a:r>
              <a:rPr lang="en-US" altLang="en-US" dirty="0"/>
              <a:t>Prolonged suspension from fall arrest systems could cause orthostatic intolerance.  The suspension trauma that employees can experience will result in unconsciousness first, potentially followed by death.  This can all occur within 20-30 minutes.</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20</a:t>
            </a:fld>
            <a:endParaRPr lang="en-US" dirty="0"/>
          </a:p>
        </p:txBody>
      </p:sp>
    </p:spTree>
    <p:extLst>
      <p:ext uri="{BB962C8B-B14F-4D97-AF65-F5344CB8AC3E}">
        <p14:creationId xmlns:p14="http://schemas.microsoft.com/office/powerpoint/2010/main" val="2994235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the Electrical Transmission and Distribution Partnership developed the Safety at Heights Best Practice. This Best Practice was developed as a guide for Employer’s and Employee’s to follow to mitigate/eliminate the hazards associated with working at heights in the industry. This Best Practice addresses the fall hazards associated with but not limited to aerial tasks performed on wood/steel poles and metal lattice structures. There may be work situations where the requirements of this Best Practice cannot be met. In those situations, refer to additional company policies or reach out to Fall Protection Specialist for guidance. </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21</a:t>
            </a:fld>
            <a:endParaRPr lang="en-US" dirty="0"/>
          </a:p>
        </p:txBody>
      </p:sp>
    </p:spTree>
    <p:extLst>
      <p:ext uri="{BB962C8B-B14F-4D97-AF65-F5344CB8AC3E}">
        <p14:creationId xmlns:p14="http://schemas.microsoft.com/office/powerpoint/2010/main" val="1997963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objectives of this course is to gain an understanding of the following topics:</a:t>
            </a:r>
          </a:p>
          <a:p>
            <a:pPr marL="228600" indent="-228600">
              <a:buFont typeface="+mj-lt"/>
              <a:buAutoNum type="arabicPeriod"/>
            </a:pPr>
            <a:r>
              <a:rPr lang="en-US" dirty="0"/>
              <a:t>Understand the Safety at Heights Best Practice</a:t>
            </a:r>
          </a:p>
          <a:p>
            <a:pPr marL="228600" indent="-228600">
              <a:buFont typeface="+mj-lt"/>
              <a:buAutoNum type="arabicPeriod"/>
            </a:pPr>
            <a:r>
              <a:rPr lang="en-US" dirty="0"/>
              <a:t>Understand that protection from fall is an employer requirement</a:t>
            </a:r>
          </a:p>
          <a:p>
            <a:pPr marL="228600" indent="-228600">
              <a:buFont typeface="+mj-lt"/>
              <a:buAutoNum type="arabicPeriod"/>
            </a:pPr>
            <a:r>
              <a:rPr lang="en-US" dirty="0"/>
              <a:t>List the inspection requirements for Fall Protection Equipment (FPE) and Work Positioning Equipment (WPE) </a:t>
            </a:r>
          </a:p>
          <a:p>
            <a:pPr marL="228600" indent="-228600">
              <a:buFont typeface="+mj-lt"/>
              <a:buAutoNum type="arabicPeriod"/>
            </a:pPr>
            <a:r>
              <a:rPr lang="en-US" dirty="0"/>
              <a:t>Identify training requirements related to fall protection</a:t>
            </a:r>
          </a:p>
          <a:p>
            <a:pPr marL="228600" indent="-228600">
              <a:buFont typeface="+mj-lt"/>
              <a:buAutoNum type="arabicPeriod"/>
            </a:pPr>
            <a:r>
              <a:rPr lang="en-US" dirty="0"/>
              <a:t>Identify inspection requirements for Wood and Steel Structures </a:t>
            </a:r>
          </a:p>
          <a:p>
            <a:pPr marL="228600" indent="-228600">
              <a:buFont typeface="+mj-lt"/>
              <a:buAutoNum type="arabicPeriod"/>
            </a:pPr>
            <a:r>
              <a:rPr lang="en-US" dirty="0"/>
              <a:t>Describe the elements required in a Resue Plan </a:t>
            </a:r>
          </a:p>
        </p:txBody>
      </p:sp>
      <p:sp>
        <p:nvSpPr>
          <p:cNvPr id="4" name="Slide Number Placeholder 3"/>
          <p:cNvSpPr>
            <a:spLocks noGrp="1"/>
          </p:cNvSpPr>
          <p:nvPr>
            <p:ph type="sldNum" sz="quarter" idx="5"/>
          </p:nvPr>
        </p:nvSpPr>
        <p:spPr/>
        <p:txBody>
          <a:bodyPr/>
          <a:lstStyle/>
          <a:p>
            <a:fld id="{0F1657A9-440E-4A40-BB10-0BBB088E0729}" type="slidenum">
              <a:rPr lang="en-US" smtClean="0"/>
              <a:t>3</a:t>
            </a:fld>
            <a:endParaRPr lang="en-US" dirty="0"/>
          </a:p>
        </p:txBody>
      </p:sp>
    </p:spTree>
    <p:extLst>
      <p:ext uri="{BB962C8B-B14F-4D97-AF65-F5344CB8AC3E}">
        <p14:creationId xmlns:p14="http://schemas.microsoft.com/office/powerpoint/2010/main" val="281406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OSHA requires employers to protect workers working at heights from falls. This include working from an aerial lift, 4 feet above the ground on poles, towers or similar structures. Employers are also required to determine the structural integrity of the walking/working surfaces, as well as provide training to employees who are working at heights. </a:t>
            </a:r>
          </a:p>
        </p:txBody>
      </p:sp>
      <p:sp>
        <p:nvSpPr>
          <p:cNvPr id="4" name="Slide Number Placeholder 3"/>
          <p:cNvSpPr>
            <a:spLocks noGrp="1"/>
          </p:cNvSpPr>
          <p:nvPr>
            <p:ph type="sldNum" sz="quarter" idx="5"/>
          </p:nvPr>
        </p:nvSpPr>
        <p:spPr/>
        <p:txBody>
          <a:bodyPr/>
          <a:lstStyle/>
          <a:p>
            <a:fld id="{0F1657A9-440E-4A40-BB10-0BBB088E0729}" type="slidenum">
              <a:rPr lang="en-US" smtClean="0"/>
              <a:t>4</a:t>
            </a:fld>
            <a:endParaRPr lang="en-US" dirty="0"/>
          </a:p>
        </p:txBody>
      </p:sp>
    </p:spTree>
    <p:extLst>
      <p:ext uri="{BB962C8B-B14F-4D97-AF65-F5344CB8AC3E}">
        <p14:creationId xmlns:p14="http://schemas.microsoft.com/office/powerpoint/2010/main" val="58643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Electrical Transmission and Distribution Partnership developed the Safety at Heights Best Practice. This Best Practice was developed as a guide for Employer’s and Employee’s to follow to mitigate/eliminate the hazards associated with working at heights in the industry. This Best Practice addresses the fall hazards associated with but not limited to aerial tasks performed on wood/steel poles and metal lattice structures. Employer’s and Employees should aways utilize the Hierarchy of Controls when controlling all hazards. </a:t>
            </a:r>
          </a:p>
        </p:txBody>
      </p:sp>
      <p:sp>
        <p:nvSpPr>
          <p:cNvPr id="4" name="Slide Number Placeholder 3"/>
          <p:cNvSpPr>
            <a:spLocks noGrp="1"/>
          </p:cNvSpPr>
          <p:nvPr>
            <p:ph type="sldNum" sz="quarter" idx="5"/>
          </p:nvPr>
        </p:nvSpPr>
        <p:spPr/>
        <p:txBody>
          <a:bodyPr/>
          <a:lstStyle/>
          <a:p>
            <a:fld id="{0F1657A9-440E-4A40-BB10-0BBB088E0729}" type="slidenum">
              <a:rPr lang="en-US" smtClean="0"/>
              <a:t>5</a:t>
            </a:fld>
            <a:endParaRPr lang="en-US" dirty="0"/>
          </a:p>
        </p:txBody>
      </p:sp>
    </p:spTree>
    <p:extLst>
      <p:ext uri="{BB962C8B-B14F-4D97-AF65-F5344CB8AC3E}">
        <p14:creationId xmlns:p14="http://schemas.microsoft.com/office/powerpoint/2010/main" val="158973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Practice Statement of the Safety at Heights Best Practice states that: Fall protection equipment (FPE) shall be used above 4 feet on poles, towers, or similar structures when: </a:t>
            </a:r>
          </a:p>
          <a:p>
            <a:pPr marL="171450" indent="-171450">
              <a:buFont typeface="Arial" panose="020B0604020202020204" pitchFamily="34" charset="0"/>
              <a:buChar char="•"/>
            </a:pPr>
            <a:r>
              <a:rPr lang="en-US" dirty="0"/>
              <a:t>Ascending – going up the pole or structure</a:t>
            </a:r>
          </a:p>
          <a:p>
            <a:pPr marL="171450" indent="-171450">
              <a:buFont typeface="Arial" panose="020B0604020202020204" pitchFamily="34" charset="0"/>
              <a:buChar char="•"/>
            </a:pPr>
            <a:r>
              <a:rPr lang="en-US" dirty="0"/>
              <a:t>While in the working position </a:t>
            </a:r>
          </a:p>
          <a:p>
            <a:pPr marL="171450" indent="-171450">
              <a:buFont typeface="Arial" panose="020B0604020202020204" pitchFamily="34" charset="0"/>
              <a:buChar char="•"/>
            </a:pPr>
            <a:r>
              <a:rPr lang="en-US" dirty="0"/>
              <a:t>When changing positions on the pole or structure</a:t>
            </a:r>
          </a:p>
          <a:p>
            <a:pPr marL="171450" indent="-171450">
              <a:buFont typeface="Arial" panose="020B0604020202020204" pitchFamily="34" charset="0"/>
              <a:buChar char="•"/>
            </a:pPr>
            <a:r>
              <a:rPr lang="en-US" dirty="0"/>
              <a:t>Descending – coming down the pole or structure</a:t>
            </a:r>
          </a:p>
          <a:p>
            <a:pPr marL="171450" indent="-171450">
              <a:buFont typeface="Arial" panose="020B0604020202020204" pitchFamily="34" charset="0"/>
              <a:buChar char="•"/>
            </a:pPr>
            <a:r>
              <a:rPr lang="en-US" dirty="0"/>
              <a:t>And/or performing rescue operations </a:t>
            </a:r>
          </a:p>
        </p:txBody>
      </p:sp>
      <p:sp>
        <p:nvSpPr>
          <p:cNvPr id="4" name="Slide Number Placeholder 3"/>
          <p:cNvSpPr>
            <a:spLocks noGrp="1"/>
          </p:cNvSpPr>
          <p:nvPr>
            <p:ph type="sldNum" sz="quarter" idx="5"/>
          </p:nvPr>
        </p:nvSpPr>
        <p:spPr/>
        <p:txBody>
          <a:bodyPr/>
          <a:lstStyle/>
          <a:p>
            <a:fld id="{0F1657A9-440E-4A40-BB10-0BBB088E0729}" type="slidenum">
              <a:rPr lang="en-US" smtClean="0"/>
              <a:t>6</a:t>
            </a:fld>
            <a:endParaRPr lang="en-US" dirty="0"/>
          </a:p>
        </p:txBody>
      </p:sp>
    </p:spTree>
    <p:extLst>
      <p:ext uri="{BB962C8B-B14F-4D97-AF65-F5344CB8AC3E}">
        <p14:creationId xmlns:p14="http://schemas.microsoft.com/office/powerpoint/2010/main" val="370614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Explain that prior to ascending the pole or structure, the fall hazards associated with aerial work shall be assessed and fall hazard mitigation plans developed. Fall Protection Devices shall be “engaged” ground-to-ground. </a:t>
            </a:r>
          </a:p>
        </p:txBody>
      </p:sp>
      <p:sp>
        <p:nvSpPr>
          <p:cNvPr id="4" name="Slide Number Placeholder 3"/>
          <p:cNvSpPr>
            <a:spLocks noGrp="1"/>
          </p:cNvSpPr>
          <p:nvPr>
            <p:ph type="sldNum" sz="quarter" idx="5"/>
          </p:nvPr>
        </p:nvSpPr>
        <p:spPr/>
        <p:txBody>
          <a:bodyPr/>
          <a:lstStyle/>
          <a:p>
            <a:fld id="{0F1657A9-440E-4A40-BB10-0BBB088E0729}" type="slidenum">
              <a:rPr lang="en-US" smtClean="0"/>
              <a:t>7</a:t>
            </a:fld>
            <a:endParaRPr lang="en-US" dirty="0"/>
          </a:p>
        </p:txBody>
      </p:sp>
    </p:spTree>
    <p:extLst>
      <p:ext uri="{BB962C8B-B14F-4D97-AF65-F5344CB8AC3E}">
        <p14:creationId xmlns:p14="http://schemas.microsoft.com/office/powerpoint/2010/main" val="84622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Best Practice requires that a Fall Protection Plan be developed prior to starting the work. The fall plan must address the following:</a:t>
            </a:r>
          </a:p>
          <a:p>
            <a:pPr marL="171450" indent="-171450">
              <a:buFont typeface="Arial" panose="020B0604020202020204" pitchFamily="34" charset="0"/>
              <a:buChar char="•"/>
            </a:pPr>
            <a:r>
              <a:rPr lang="en-US" dirty="0"/>
              <a:t>Identify the tasks to be performed while working aloft.</a:t>
            </a:r>
          </a:p>
          <a:p>
            <a:pPr marL="171450" indent="-171450">
              <a:buFont typeface="Arial" panose="020B0604020202020204" pitchFamily="34" charset="0"/>
              <a:buChar char="•"/>
            </a:pPr>
            <a:r>
              <a:rPr lang="en-US" dirty="0"/>
              <a:t>Client/Owner Fall Protection policies, procedures and hazard analysis documentation as applicable. </a:t>
            </a:r>
          </a:p>
          <a:p>
            <a:pPr marL="171450" indent="-171450">
              <a:buFont typeface="Arial" panose="020B0604020202020204" pitchFamily="34" charset="0"/>
              <a:buChar char="•"/>
            </a:pPr>
            <a:r>
              <a:rPr lang="en-US" dirty="0"/>
              <a:t>Identify suitable anchorage points that are going to be used for the task to be performed.</a:t>
            </a:r>
          </a:p>
          <a:p>
            <a:pPr marL="171450" indent="-171450">
              <a:buFont typeface="Arial" panose="020B0604020202020204" pitchFamily="34" charset="0"/>
              <a:buChar char="•"/>
            </a:pPr>
            <a:r>
              <a:rPr lang="en-US" dirty="0"/>
              <a:t>Employers shall address rescue considerations and develop appropriate procedures that will allow successful performance of a given rescue technique for varied field conditions. </a:t>
            </a:r>
          </a:p>
          <a:p>
            <a:pPr marL="171450" indent="-171450">
              <a:buFont typeface="Arial" panose="020B0604020202020204" pitchFamily="34" charset="0"/>
              <a:buChar char="•"/>
            </a:pPr>
            <a:r>
              <a:rPr lang="en-US" dirty="0"/>
              <a:t>Determine/identify necessary Fall Protection Equipment (FPE) and/or Working Positioning Equipment (WPE).</a:t>
            </a:r>
          </a:p>
          <a:p>
            <a:pPr marL="171450" indent="-171450">
              <a:buFont typeface="Arial" panose="020B0604020202020204" pitchFamily="34" charset="0"/>
              <a:buChar char="•"/>
            </a:pPr>
            <a:r>
              <a:rPr lang="en-US" dirty="0"/>
              <a:t>Determine climber qualification in the use of FPE and/or WPE</a:t>
            </a:r>
          </a:p>
        </p:txBody>
      </p:sp>
      <p:sp>
        <p:nvSpPr>
          <p:cNvPr id="4" name="Slide Number Placeholder 3"/>
          <p:cNvSpPr>
            <a:spLocks noGrp="1"/>
          </p:cNvSpPr>
          <p:nvPr>
            <p:ph type="sldNum" sz="quarter" idx="5"/>
          </p:nvPr>
        </p:nvSpPr>
        <p:spPr/>
        <p:txBody>
          <a:bodyPr/>
          <a:lstStyle/>
          <a:p>
            <a:fld id="{0F1657A9-440E-4A40-BB10-0BBB088E0729}" type="slidenum">
              <a:rPr lang="en-US" smtClean="0"/>
              <a:t>8</a:t>
            </a:fld>
            <a:endParaRPr lang="en-US" dirty="0"/>
          </a:p>
        </p:txBody>
      </p:sp>
    </p:spTree>
    <p:extLst>
      <p:ext uri="{BB962C8B-B14F-4D97-AF65-F5344CB8AC3E}">
        <p14:creationId xmlns:p14="http://schemas.microsoft.com/office/powerpoint/2010/main" val="3471939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Explain that Employers are required to ensure that employees engaged in aerial work are qualified in the application of all necessary fall protection methods used for the fall hazard mitigation of the task that will be performed. These individuals also need to show proficiency in rescue operations. </a:t>
            </a:r>
          </a:p>
        </p:txBody>
      </p:sp>
      <p:sp>
        <p:nvSpPr>
          <p:cNvPr id="4" name="Slide Number Placeholder 3"/>
          <p:cNvSpPr>
            <a:spLocks noGrp="1"/>
          </p:cNvSpPr>
          <p:nvPr>
            <p:ph type="sldNum" sz="quarter" idx="5"/>
          </p:nvPr>
        </p:nvSpPr>
        <p:spPr/>
        <p:txBody>
          <a:bodyPr/>
          <a:lstStyle/>
          <a:p>
            <a:fld id="{0F1657A9-440E-4A40-BB10-0BBB088E0729}" type="slidenum">
              <a:rPr lang="en-US" smtClean="0"/>
              <a:t>9</a:t>
            </a:fld>
            <a:endParaRPr lang="en-US" dirty="0"/>
          </a:p>
        </p:txBody>
      </p:sp>
    </p:spTree>
    <p:extLst>
      <p:ext uri="{BB962C8B-B14F-4D97-AF65-F5344CB8AC3E}">
        <p14:creationId xmlns:p14="http://schemas.microsoft.com/office/powerpoint/2010/main" val="2654913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29F3-D239-54BE-46CB-45E56C3ADB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0ADE4-DB56-4F3E-DCAD-C5C2B9B027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81AD2-551E-9104-679B-4647DD6F388D}"/>
              </a:ext>
            </a:extLst>
          </p:cNvPr>
          <p:cNvSpPr>
            <a:spLocks noGrp="1"/>
          </p:cNvSpPr>
          <p:nvPr>
            <p:ph type="dt" sz="half" idx="10"/>
          </p:nvPr>
        </p:nvSpPr>
        <p:spPr/>
        <p:txBody>
          <a:bodyPr/>
          <a:lstStyle/>
          <a:p>
            <a:fld id="{E9F842BD-C9C8-4B2B-BF95-84E26EA6BBB6}" type="datetime1">
              <a:rPr lang="en-US" smtClean="0"/>
              <a:t>2/19/2026</a:t>
            </a:fld>
            <a:endParaRPr lang="en-US" dirty="0"/>
          </a:p>
        </p:txBody>
      </p:sp>
      <p:sp>
        <p:nvSpPr>
          <p:cNvPr id="5" name="Footer Placeholder 4">
            <a:extLst>
              <a:ext uri="{FF2B5EF4-FFF2-40B4-BE49-F238E27FC236}">
                <a16:creationId xmlns:a16="http://schemas.microsoft.com/office/drawing/2014/main" id="{46DD7B64-5565-8322-01C0-862F0F2B77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F62549-59DA-015B-0CD1-4DFB3B57F6CE}"/>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387650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F996-829A-70FD-7528-4BB62C0F09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C4A9AA-5EBF-58A6-0692-E944699D26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5972E-CF70-4F56-61FC-80B3F1C9508F}"/>
              </a:ext>
            </a:extLst>
          </p:cNvPr>
          <p:cNvSpPr>
            <a:spLocks noGrp="1"/>
          </p:cNvSpPr>
          <p:nvPr>
            <p:ph type="dt" sz="half" idx="10"/>
          </p:nvPr>
        </p:nvSpPr>
        <p:spPr/>
        <p:txBody>
          <a:bodyPr/>
          <a:lstStyle/>
          <a:p>
            <a:fld id="{047ED6FD-9C93-4939-9BBF-5657DE4A3A66}" type="datetime1">
              <a:rPr lang="en-US" smtClean="0"/>
              <a:t>2/19/2026</a:t>
            </a:fld>
            <a:endParaRPr lang="en-US" dirty="0"/>
          </a:p>
        </p:txBody>
      </p:sp>
      <p:sp>
        <p:nvSpPr>
          <p:cNvPr id="5" name="Footer Placeholder 4">
            <a:extLst>
              <a:ext uri="{FF2B5EF4-FFF2-40B4-BE49-F238E27FC236}">
                <a16:creationId xmlns:a16="http://schemas.microsoft.com/office/drawing/2014/main" id="{CEA1D5AC-0460-ABD3-655A-2E11BDBA48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D2AABB-756A-EEC1-D0B2-7AB55563A831}"/>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166847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2F99BC-AA00-C1BD-D8B3-C695852B0E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FA85D5-2F88-B0FA-A681-CD944FB52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9FC34-FB93-4167-28B1-D3BBBA6F1666}"/>
              </a:ext>
            </a:extLst>
          </p:cNvPr>
          <p:cNvSpPr>
            <a:spLocks noGrp="1"/>
          </p:cNvSpPr>
          <p:nvPr>
            <p:ph type="dt" sz="half" idx="10"/>
          </p:nvPr>
        </p:nvSpPr>
        <p:spPr/>
        <p:txBody>
          <a:bodyPr/>
          <a:lstStyle/>
          <a:p>
            <a:fld id="{B15DE68F-346B-4BCA-B60F-F17AD872263A}" type="datetime1">
              <a:rPr lang="en-US" smtClean="0"/>
              <a:t>2/19/2026</a:t>
            </a:fld>
            <a:endParaRPr lang="en-US" dirty="0"/>
          </a:p>
        </p:txBody>
      </p:sp>
      <p:sp>
        <p:nvSpPr>
          <p:cNvPr id="5" name="Footer Placeholder 4">
            <a:extLst>
              <a:ext uri="{FF2B5EF4-FFF2-40B4-BE49-F238E27FC236}">
                <a16:creationId xmlns:a16="http://schemas.microsoft.com/office/drawing/2014/main" id="{6040DEEA-A3F2-D0D4-F067-F39656E313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EE190E-6911-0A80-DAE9-BC83FF016A5A}"/>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166499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5573-0583-00DB-BA3E-CA4E48D8D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44343-D861-A910-164C-8FC0748011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B5667-A927-F779-3DBB-CB6264FAE263}"/>
              </a:ext>
            </a:extLst>
          </p:cNvPr>
          <p:cNvSpPr>
            <a:spLocks noGrp="1"/>
          </p:cNvSpPr>
          <p:nvPr>
            <p:ph type="dt" sz="half" idx="10"/>
          </p:nvPr>
        </p:nvSpPr>
        <p:spPr/>
        <p:txBody>
          <a:bodyPr/>
          <a:lstStyle/>
          <a:p>
            <a:fld id="{6973F18A-D2C2-4024-BA0F-5893D8ECC518}" type="datetime1">
              <a:rPr lang="en-US" smtClean="0"/>
              <a:t>2/19/2026</a:t>
            </a:fld>
            <a:endParaRPr lang="en-US" dirty="0"/>
          </a:p>
        </p:txBody>
      </p:sp>
      <p:sp>
        <p:nvSpPr>
          <p:cNvPr id="5" name="Footer Placeholder 4">
            <a:extLst>
              <a:ext uri="{FF2B5EF4-FFF2-40B4-BE49-F238E27FC236}">
                <a16:creationId xmlns:a16="http://schemas.microsoft.com/office/drawing/2014/main" id="{B5706F94-43F0-86CD-E6DD-21FE5EBD52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B33F5C-5D07-AC27-C7B5-2536F072324A}"/>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8240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436F-3F97-0C7E-D023-92498E20A8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E3D5B2-5005-981B-83FF-0319638BF1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83799-AFE3-72A4-5133-02214B3A08CD}"/>
              </a:ext>
            </a:extLst>
          </p:cNvPr>
          <p:cNvSpPr>
            <a:spLocks noGrp="1"/>
          </p:cNvSpPr>
          <p:nvPr>
            <p:ph type="dt" sz="half" idx="10"/>
          </p:nvPr>
        </p:nvSpPr>
        <p:spPr/>
        <p:txBody>
          <a:bodyPr/>
          <a:lstStyle/>
          <a:p>
            <a:fld id="{AE86D572-A87C-4992-AA76-3B65A00DA024}" type="datetime1">
              <a:rPr lang="en-US" smtClean="0"/>
              <a:t>2/19/2026</a:t>
            </a:fld>
            <a:endParaRPr lang="en-US" dirty="0"/>
          </a:p>
        </p:txBody>
      </p:sp>
      <p:sp>
        <p:nvSpPr>
          <p:cNvPr id="5" name="Footer Placeholder 4">
            <a:extLst>
              <a:ext uri="{FF2B5EF4-FFF2-40B4-BE49-F238E27FC236}">
                <a16:creationId xmlns:a16="http://schemas.microsoft.com/office/drawing/2014/main" id="{B89F1C37-D669-BB88-B0BE-B51CA61607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01E979-D548-5A4C-7ABB-C51A0314091C}"/>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201832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A2A1-371F-D97D-8C9A-05C439C53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1AA92-3DAE-4180-7B9D-C84D9369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684EA-4BA0-BFEC-78BB-EF95178D94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D72A39-2AC8-C3F2-E7F2-375113530E8D}"/>
              </a:ext>
            </a:extLst>
          </p:cNvPr>
          <p:cNvSpPr>
            <a:spLocks noGrp="1"/>
          </p:cNvSpPr>
          <p:nvPr>
            <p:ph type="dt" sz="half" idx="10"/>
          </p:nvPr>
        </p:nvSpPr>
        <p:spPr/>
        <p:txBody>
          <a:bodyPr/>
          <a:lstStyle/>
          <a:p>
            <a:fld id="{1D0B0099-C10F-4AA1-BF81-C257A39D464D}" type="datetime1">
              <a:rPr lang="en-US" smtClean="0"/>
              <a:t>2/19/2026</a:t>
            </a:fld>
            <a:endParaRPr lang="en-US" dirty="0"/>
          </a:p>
        </p:txBody>
      </p:sp>
      <p:sp>
        <p:nvSpPr>
          <p:cNvPr id="6" name="Footer Placeholder 5">
            <a:extLst>
              <a:ext uri="{FF2B5EF4-FFF2-40B4-BE49-F238E27FC236}">
                <a16:creationId xmlns:a16="http://schemas.microsoft.com/office/drawing/2014/main" id="{CA145094-582A-598A-8893-1A5B8DA4F1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6D503E-5423-FFDA-35F4-EFBECACC8CDE}"/>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46821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7CD4-93EB-AEDE-E993-30E30AE8BA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C7009B-9296-2E83-3D60-519ED4D0B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56E09F-004D-16C8-8DF2-C37A10B89A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E997B-79AF-3A77-DE3E-0C164C74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67992-6336-0911-B833-1DB45F35CF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13CE49-9EFE-164D-A5FF-595D867F035B}"/>
              </a:ext>
            </a:extLst>
          </p:cNvPr>
          <p:cNvSpPr>
            <a:spLocks noGrp="1"/>
          </p:cNvSpPr>
          <p:nvPr>
            <p:ph type="dt" sz="half" idx="10"/>
          </p:nvPr>
        </p:nvSpPr>
        <p:spPr/>
        <p:txBody>
          <a:bodyPr/>
          <a:lstStyle/>
          <a:p>
            <a:fld id="{E4769307-C471-48D2-8625-24E24C52D102}" type="datetime1">
              <a:rPr lang="en-US" smtClean="0"/>
              <a:t>2/19/2026</a:t>
            </a:fld>
            <a:endParaRPr lang="en-US" dirty="0"/>
          </a:p>
        </p:txBody>
      </p:sp>
      <p:sp>
        <p:nvSpPr>
          <p:cNvPr id="8" name="Footer Placeholder 7">
            <a:extLst>
              <a:ext uri="{FF2B5EF4-FFF2-40B4-BE49-F238E27FC236}">
                <a16:creationId xmlns:a16="http://schemas.microsoft.com/office/drawing/2014/main" id="{8440FDD0-1260-D5AF-9EF0-456759EC916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3C4057B-04DF-B7E9-8BD1-52A1670B9ED7}"/>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366577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AE24-240A-53A9-9450-4CE43141DA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2E357-27D3-9250-80BB-26A89754FA20}"/>
              </a:ext>
            </a:extLst>
          </p:cNvPr>
          <p:cNvSpPr>
            <a:spLocks noGrp="1"/>
          </p:cNvSpPr>
          <p:nvPr>
            <p:ph type="dt" sz="half" idx="10"/>
          </p:nvPr>
        </p:nvSpPr>
        <p:spPr/>
        <p:txBody>
          <a:bodyPr/>
          <a:lstStyle/>
          <a:p>
            <a:fld id="{8C54C8E4-F8CB-40DA-AB4D-05F53522F4BB}" type="datetime1">
              <a:rPr lang="en-US" smtClean="0"/>
              <a:t>2/19/2026</a:t>
            </a:fld>
            <a:endParaRPr lang="en-US" dirty="0"/>
          </a:p>
        </p:txBody>
      </p:sp>
      <p:sp>
        <p:nvSpPr>
          <p:cNvPr id="4" name="Footer Placeholder 3">
            <a:extLst>
              <a:ext uri="{FF2B5EF4-FFF2-40B4-BE49-F238E27FC236}">
                <a16:creationId xmlns:a16="http://schemas.microsoft.com/office/drawing/2014/main" id="{CDD8EA4E-E6C1-34AD-808E-ECA23B4112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2D921B6-74FB-6B8C-F010-CAF1DA3DF090}"/>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2852999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101AE0-53F6-6C64-3354-B8FA69E503DC}"/>
              </a:ext>
            </a:extLst>
          </p:cNvPr>
          <p:cNvSpPr>
            <a:spLocks noGrp="1"/>
          </p:cNvSpPr>
          <p:nvPr>
            <p:ph type="dt" sz="half" idx="10"/>
          </p:nvPr>
        </p:nvSpPr>
        <p:spPr/>
        <p:txBody>
          <a:bodyPr/>
          <a:lstStyle/>
          <a:p>
            <a:fld id="{9E7624C8-22C7-4461-BD0C-F2475C02CEE3}" type="datetime1">
              <a:rPr lang="en-US" smtClean="0"/>
              <a:t>2/19/2026</a:t>
            </a:fld>
            <a:endParaRPr lang="en-US" dirty="0"/>
          </a:p>
        </p:txBody>
      </p:sp>
      <p:sp>
        <p:nvSpPr>
          <p:cNvPr id="3" name="Footer Placeholder 2">
            <a:extLst>
              <a:ext uri="{FF2B5EF4-FFF2-40B4-BE49-F238E27FC236}">
                <a16:creationId xmlns:a16="http://schemas.microsoft.com/office/drawing/2014/main" id="{654EC747-C554-AF4E-4050-774927B56E4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C547D3-C26A-43DD-5037-189417770A3A}"/>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400322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A58-7CB4-BCB4-E141-C1E0E6150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72D1E2-8001-86AB-3051-76DF1A60D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23D5A2-8B23-41E3-24C6-6A16D9CF4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271C0-9593-05BC-EEA6-20643784013C}"/>
              </a:ext>
            </a:extLst>
          </p:cNvPr>
          <p:cNvSpPr>
            <a:spLocks noGrp="1"/>
          </p:cNvSpPr>
          <p:nvPr>
            <p:ph type="dt" sz="half" idx="10"/>
          </p:nvPr>
        </p:nvSpPr>
        <p:spPr/>
        <p:txBody>
          <a:bodyPr/>
          <a:lstStyle/>
          <a:p>
            <a:fld id="{DFDA1CCF-EA47-43D5-90B4-C43F55B91849}" type="datetime1">
              <a:rPr lang="en-US" smtClean="0"/>
              <a:t>2/19/2026</a:t>
            </a:fld>
            <a:endParaRPr lang="en-US" dirty="0"/>
          </a:p>
        </p:txBody>
      </p:sp>
      <p:sp>
        <p:nvSpPr>
          <p:cNvPr id="6" name="Footer Placeholder 5">
            <a:extLst>
              <a:ext uri="{FF2B5EF4-FFF2-40B4-BE49-F238E27FC236}">
                <a16:creationId xmlns:a16="http://schemas.microsoft.com/office/drawing/2014/main" id="{BA6B8D71-6CFA-5B9A-D5FE-DDC671734A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6940F1-6166-7BC5-0141-CBCC99C855B9}"/>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19928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A6AA-05D7-6014-9BA2-0462264CA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39F8DD-FC9C-47CC-F369-EFAC14D7C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ED55391-A1D3-6CA4-BD56-338B4356E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C097D-1A9B-BF56-0815-600363EED705}"/>
              </a:ext>
            </a:extLst>
          </p:cNvPr>
          <p:cNvSpPr>
            <a:spLocks noGrp="1"/>
          </p:cNvSpPr>
          <p:nvPr>
            <p:ph type="dt" sz="half" idx="10"/>
          </p:nvPr>
        </p:nvSpPr>
        <p:spPr/>
        <p:txBody>
          <a:bodyPr/>
          <a:lstStyle/>
          <a:p>
            <a:fld id="{AD2B132A-EC58-41B0-99D1-DE7AB25A55F1}" type="datetime1">
              <a:rPr lang="en-US" smtClean="0"/>
              <a:t>2/19/2026</a:t>
            </a:fld>
            <a:endParaRPr lang="en-US" dirty="0"/>
          </a:p>
        </p:txBody>
      </p:sp>
      <p:sp>
        <p:nvSpPr>
          <p:cNvPr id="6" name="Footer Placeholder 5">
            <a:extLst>
              <a:ext uri="{FF2B5EF4-FFF2-40B4-BE49-F238E27FC236}">
                <a16:creationId xmlns:a16="http://schemas.microsoft.com/office/drawing/2014/main" id="{8F545338-2DC9-B253-F428-23C1C8BF02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4C92D2-683E-64B2-59DF-D4AC0E964D17}"/>
              </a:ext>
            </a:extLst>
          </p:cNvPr>
          <p:cNvSpPr>
            <a:spLocks noGrp="1"/>
          </p:cNvSpPr>
          <p:nvPr>
            <p:ph type="sldNum" sz="quarter" idx="12"/>
          </p:nvPr>
        </p:nvSpPr>
        <p:spPr/>
        <p:txBody>
          <a:bodyPr/>
          <a:lstStyle/>
          <a:p>
            <a:fld id="{AF06B5B2-58D7-4A2E-ACF6-E9765C5AA68F}" type="slidenum">
              <a:rPr lang="en-US" smtClean="0"/>
              <a:t>‹#›</a:t>
            </a:fld>
            <a:endParaRPr lang="en-US" dirty="0"/>
          </a:p>
        </p:txBody>
      </p:sp>
    </p:spTree>
    <p:extLst>
      <p:ext uri="{BB962C8B-B14F-4D97-AF65-F5344CB8AC3E}">
        <p14:creationId xmlns:p14="http://schemas.microsoft.com/office/powerpoint/2010/main" val="3647157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1D752-8A2D-D6CF-B751-66F106EC4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39BC3-7E4A-4844-D2DF-E0576B3E7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92AF0-0A1C-9606-122E-154D7061EC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7FED7-DDB8-4915-BBA0-71EFAF3EDA12}" type="datetime1">
              <a:rPr lang="en-US" smtClean="0"/>
              <a:t>2/19/2026</a:t>
            </a:fld>
            <a:endParaRPr lang="en-US" dirty="0"/>
          </a:p>
        </p:txBody>
      </p:sp>
      <p:sp>
        <p:nvSpPr>
          <p:cNvPr id="5" name="Footer Placeholder 4">
            <a:extLst>
              <a:ext uri="{FF2B5EF4-FFF2-40B4-BE49-F238E27FC236}">
                <a16:creationId xmlns:a16="http://schemas.microsoft.com/office/drawing/2014/main" id="{DFD3E41B-5941-F0F1-DBC3-63A6CC150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BC977F9-69AE-DFD6-4272-C8B1E1A53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6B5B2-58D7-4A2E-ACF6-E9765C5AA68F}" type="slidenum">
              <a:rPr lang="en-US" smtClean="0"/>
              <a:t>‹#›</a:t>
            </a:fld>
            <a:endParaRPr lang="en-US" dirty="0"/>
          </a:p>
        </p:txBody>
      </p:sp>
    </p:spTree>
    <p:extLst>
      <p:ext uri="{BB962C8B-B14F-4D97-AF65-F5344CB8AC3E}">
        <p14:creationId xmlns:p14="http://schemas.microsoft.com/office/powerpoint/2010/main" val="2684928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emf"/><Relationship Id="rId5" Type="http://schemas.microsoft.com/office/2007/relationships/hdphoto" Target="../media/hdphoto1.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emf"/><Relationship Id="rId5" Type="http://schemas.microsoft.com/office/2007/relationships/hdphoto" Target="../media/hdphoto1.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19278-A520-6281-3BD7-CC461301C5F5}"/>
              </a:ext>
            </a:extLst>
          </p:cNvPr>
          <p:cNvSpPr>
            <a:spLocks noGrp="1"/>
          </p:cNvSpPr>
          <p:nvPr>
            <p:ph type="title"/>
          </p:nvPr>
        </p:nvSpPr>
        <p:spPr>
          <a:xfrm>
            <a:off x="5754031" y="1822218"/>
            <a:ext cx="6274418" cy="1606782"/>
          </a:xfrm>
        </p:spPr>
        <p:txBody>
          <a:bodyPr>
            <a:normAutofit fontScale="90000"/>
          </a:bodyPr>
          <a:lstStyle/>
          <a:p>
            <a:r>
              <a:rPr lang="en-US" sz="4900" b="1" dirty="0">
                <a:solidFill>
                  <a:schemeClr val="bg1"/>
                </a:solidFill>
              </a:rPr>
              <a:t>Fall Protection </a:t>
            </a:r>
            <a:br>
              <a:rPr lang="en-US" b="1" dirty="0">
                <a:solidFill>
                  <a:schemeClr val="bg1"/>
                </a:solidFill>
              </a:rPr>
            </a:br>
            <a:r>
              <a:rPr lang="en-US" b="1" dirty="0">
                <a:solidFill>
                  <a:schemeClr val="bg1"/>
                </a:solidFill>
              </a:rPr>
              <a:t>Safety at Heights Best Practice</a:t>
            </a:r>
          </a:p>
        </p:txBody>
      </p:sp>
      <p:sp>
        <p:nvSpPr>
          <p:cNvPr id="5" name="TextBox 4">
            <a:extLst>
              <a:ext uri="{FF2B5EF4-FFF2-40B4-BE49-F238E27FC236}">
                <a16:creationId xmlns:a16="http://schemas.microsoft.com/office/drawing/2014/main" id="{DEDC1396-3C33-0A28-0DF2-F73609EB3EBD}"/>
              </a:ext>
            </a:extLst>
          </p:cNvPr>
          <p:cNvSpPr txBox="1"/>
          <p:nvPr/>
        </p:nvSpPr>
        <p:spPr>
          <a:xfrm>
            <a:off x="5828372" y="527825"/>
            <a:ext cx="5473390" cy="830997"/>
          </a:xfrm>
          <a:prstGeom prst="rect">
            <a:avLst/>
          </a:prstGeom>
          <a:noFill/>
        </p:spPr>
        <p:txBody>
          <a:bodyPr wrap="square" rtlCol="0">
            <a:spAutoFit/>
          </a:bodyPr>
          <a:lstStyle/>
          <a:p>
            <a:r>
              <a:rPr lang="en-US" sz="2400" dirty="0">
                <a:solidFill>
                  <a:schemeClr val="bg1"/>
                </a:solidFill>
              </a:rPr>
              <a:t>OSHA ELECTRICAL TRANSMISSION &amp; DISTRIBUTION PARTNERSHIP</a:t>
            </a:r>
          </a:p>
        </p:txBody>
      </p:sp>
      <p:sp>
        <p:nvSpPr>
          <p:cNvPr id="6" name="TextBox 5">
            <a:extLst>
              <a:ext uri="{FF2B5EF4-FFF2-40B4-BE49-F238E27FC236}">
                <a16:creationId xmlns:a16="http://schemas.microsoft.com/office/drawing/2014/main" id="{A0DE301E-B271-7DD3-21D0-2374CCA08B92}"/>
              </a:ext>
            </a:extLst>
          </p:cNvPr>
          <p:cNvSpPr txBox="1"/>
          <p:nvPr/>
        </p:nvSpPr>
        <p:spPr>
          <a:xfrm>
            <a:off x="5754031" y="4445620"/>
            <a:ext cx="3218984" cy="461665"/>
          </a:xfrm>
          <a:prstGeom prst="rect">
            <a:avLst/>
          </a:prstGeom>
          <a:noFill/>
        </p:spPr>
        <p:txBody>
          <a:bodyPr wrap="square" rtlCol="0">
            <a:spAutoFit/>
          </a:bodyPr>
          <a:lstStyle/>
          <a:p>
            <a:r>
              <a:rPr lang="en-US" sz="2400" dirty="0">
                <a:solidFill>
                  <a:schemeClr val="bg1"/>
                </a:solidFill>
              </a:rPr>
              <a:t>1</a:t>
            </a:r>
            <a:r>
              <a:rPr lang="en-US" sz="2400" baseline="30000" dirty="0">
                <a:solidFill>
                  <a:schemeClr val="bg1"/>
                </a:solidFill>
              </a:rPr>
              <a:t>st</a:t>
            </a:r>
            <a:r>
              <a:rPr lang="en-US" sz="2400" dirty="0">
                <a:solidFill>
                  <a:schemeClr val="bg1"/>
                </a:solidFill>
              </a:rPr>
              <a:t> Quarter 2026 </a:t>
            </a:r>
          </a:p>
        </p:txBody>
      </p:sp>
      <p:sp>
        <p:nvSpPr>
          <p:cNvPr id="7" name="Slide Number Placeholder 6">
            <a:extLst>
              <a:ext uri="{FF2B5EF4-FFF2-40B4-BE49-F238E27FC236}">
                <a16:creationId xmlns:a16="http://schemas.microsoft.com/office/drawing/2014/main" id="{11028899-CF1F-1969-92E1-5918128E3B21}"/>
              </a:ext>
            </a:extLst>
          </p:cNvPr>
          <p:cNvSpPr>
            <a:spLocks noGrp="1"/>
          </p:cNvSpPr>
          <p:nvPr>
            <p:ph type="sldNum" sz="quarter" idx="12"/>
          </p:nvPr>
        </p:nvSpPr>
        <p:spPr/>
        <p:txBody>
          <a:bodyPr/>
          <a:lstStyle/>
          <a:p>
            <a:fld id="{AF06B5B2-58D7-4A2E-ACF6-E9765C5AA68F}" type="slidenum">
              <a:rPr lang="en-US" smtClean="0"/>
              <a:t>1</a:t>
            </a:fld>
            <a:endParaRPr lang="en-US" dirty="0"/>
          </a:p>
        </p:txBody>
      </p:sp>
      <p:pic>
        <p:nvPicPr>
          <p:cNvPr id="3" name="Picture 2">
            <a:extLst>
              <a:ext uri="{FF2B5EF4-FFF2-40B4-BE49-F238E27FC236}">
                <a16:creationId xmlns:a16="http://schemas.microsoft.com/office/drawing/2014/main" id="{3777B66C-B0B4-059A-1289-2A9296E5E6E4}"/>
              </a:ext>
            </a:extLst>
          </p:cNvPr>
          <p:cNvPicPr>
            <a:picLocks noChangeAspect="1"/>
          </p:cNvPicPr>
          <p:nvPr/>
        </p:nvPicPr>
        <p:blipFill>
          <a:blip r:embed="rId4"/>
          <a:stretch>
            <a:fillRect/>
          </a:stretch>
        </p:blipFill>
        <p:spPr>
          <a:xfrm>
            <a:off x="411480" y="0"/>
            <a:ext cx="4883034" cy="6535610"/>
          </a:xfrm>
          <a:prstGeom prst="rect">
            <a:avLst/>
          </a:prstGeom>
        </p:spPr>
      </p:pic>
    </p:spTree>
    <p:extLst>
      <p:ext uri="{BB962C8B-B14F-4D97-AF65-F5344CB8AC3E}">
        <p14:creationId xmlns:p14="http://schemas.microsoft.com/office/powerpoint/2010/main" val="3248338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70A8CAC-1F3A-572E-84C2-23DBCAB67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37488-892D-7221-CF7B-8EACD75EECFF}"/>
              </a:ext>
            </a:extLst>
          </p:cNvPr>
          <p:cNvSpPr>
            <a:spLocks noGrp="1"/>
          </p:cNvSpPr>
          <p:nvPr>
            <p:ph type="title"/>
          </p:nvPr>
        </p:nvSpPr>
        <p:spPr>
          <a:xfrm>
            <a:off x="253650" y="174817"/>
            <a:ext cx="8607853" cy="1325563"/>
          </a:xfrm>
        </p:spPr>
        <p:txBody>
          <a:bodyPr>
            <a:normAutofit fontScale="90000"/>
          </a:bodyPr>
          <a:lstStyle/>
          <a:p>
            <a:r>
              <a:rPr lang="en-US" sz="5400" b="1" dirty="0">
                <a:latin typeface="+mn-lt"/>
              </a:rPr>
              <a:t>Safety at Heights – Best Practice </a:t>
            </a:r>
          </a:p>
        </p:txBody>
      </p:sp>
      <p:sp>
        <p:nvSpPr>
          <p:cNvPr id="3" name="Content Placeholder 2">
            <a:extLst>
              <a:ext uri="{FF2B5EF4-FFF2-40B4-BE49-F238E27FC236}">
                <a16:creationId xmlns:a16="http://schemas.microsoft.com/office/drawing/2014/main" id="{6DE940D7-758B-B4B9-230A-43A756617179}"/>
              </a:ext>
            </a:extLst>
          </p:cNvPr>
          <p:cNvSpPr>
            <a:spLocks noGrp="1"/>
          </p:cNvSpPr>
          <p:nvPr>
            <p:ph idx="1"/>
          </p:nvPr>
        </p:nvSpPr>
        <p:spPr>
          <a:xfrm>
            <a:off x="253650" y="2580906"/>
            <a:ext cx="6067096" cy="3002883"/>
          </a:xfrm>
        </p:spPr>
        <p:txBody>
          <a:bodyPr>
            <a:normAutofit/>
          </a:bodyPr>
          <a:lstStyle/>
          <a:p>
            <a:pPr marL="0" indent="0">
              <a:buNone/>
            </a:pPr>
            <a:r>
              <a:rPr lang="en-US" sz="3600" dirty="0"/>
              <a:t>FPE/WPE shall be inspected before each use and used in accordance with the manufacturer’s instructions and guidelines. </a:t>
            </a:r>
          </a:p>
        </p:txBody>
      </p:sp>
      <p:sp>
        <p:nvSpPr>
          <p:cNvPr id="7" name="Content Placeholder 2">
            <a:extLst>
              <a:ext uri="{FF2B5EF4-FFF2-40B4-BE49-F238E27FC236}">
                <a16:creationId xmlns:a16="http://schemas.microsoft.com/office/drawing/2014/main" id="{F2F4F0B3-F5BF-8C98-CA67-6FF94D19BC74}"/>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4985B4F9-4F27-0FCF-E787-7105E0739687}"/>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0E25D66B-31C0-13F6-48EA-715F1785E3AE}"/>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E2C3B9A-BEF0-53DE-2B76-BD8D565B2C25}"/>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pic>
        <p:nvPicPr>
          <p:cNvPr id="5" name="Picture 8">
            <a:extLst>
              <a:ext uri="{FF2B5EF4-FFF2-40B4-BE49-F238E27FC236}">
                <a16:creationId xmlns:a16="http://schemas.microsoft.com/office/drawing/2014/main" id="{84A85281-45C9-80CA-9F0E-A6CEA1296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450843" y="2001640"/>
            <a:ext cx="2692400" cy="3557036"/>
          </a:xfrm>
          <a:prstGeom prst="rect">
            <a:avLst/>
          </a:prstGeom>
        </p:spPr>
      </p:pic>
      <p:pic>
        <p:nvPicPr>
          <p:cNvPr id="6" name="Picture 4" descr="http://www.buckinghammfg.com/images/products/teaser/483M_teaser.jpg">
            <a:extLst>
              <a:ext uri="{FF2B5EF4-FFF2-40B4-BE49-F238E27FC236}">
                <a16:creationId xmlns:a16="http://schemas.microsoft.com/office/drawing/2014/main" id="{359ED573-BEF5-B063-BDDD-FFFE4A8442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8788400" y="56779"/>
            <a:ext cx="3403600" cy="3768725"/>
          </a:xfrm>
          <a:prstGeom prst="rect">
            <a:avLst/>
          </a:prstGeom>
          <a:noFill/>
        </p:spPr>
      </p:pic>
      <p:sp>
        <p:nvSpPr>
          <p:cNvPr id="10" name="TextBox 9">
            <a:extLst>
              <a:ext uri="{FF2B5EF4-FFF2-40B4-BE49-F238E27FC236}">
                <a16:creationId xmlns:a16="http://schemas.microsoft.com/office/drawing/2014/main" id="{79D643C8-265D-C634-3798-502837B14CA0}"/>
              </a:ext>
            </a:extLst>
          </p:cNvPr>
          <p:cNvSpPr txBox="1"/>
          <p:nvPr/>
        </p:nvSpPr>
        <p:spPr>
          <a:xfrm>
            <a:off x="253650" y="1416865"/>
            <a:ext cx="5296969" cy="584775"/>
          </a:xfrm>
          <a:prstGeom prst="rect">
            <a:avLst/>
          </a:prstGeom>
          <a:noFill/>
        </p:spPr>
        <p:txBody>
          <a:bodyPr wrap="square" rtlCol="0">
            <a:spAutoFit/>
          </a:bodyPr>
          <a:lstStyle/>
          <a:p>
            <a:r>
              <a:rPr lang="en-US" sz="3200" b="1" u="sng" dirty="0"/>
              <a:t>Inspection of Equipment </a:t>
            </a:r>
          </a:p>
        </p:txBody>
      </p:sp>
    </p:spTree>
    <p:extLst>
      <p:ext uri="{BB962C8B-B14F-4D97-AF65-F5344CB8AC3E}">
        <p14:creationId xmlns:p14="http://schemas.microsoft.com/office/powerpoint/2010/main" val="290005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6260BC9-8303-F9A1-F7C6-070433A1C5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D77FA-5DD5-D80E-182D-C4B05B5315F2}"/>
              </a:ext>
            </a:extLst>
          </p:cNvPr>
          <p:cNvSpPr>
            <a:spLocks noGrp="1"/>
          </p:cNvSpPr>
          <p:nvPr>
            <p:ph type="title"/>
          </p:nvPr>
        </p:nvSpPr>
        <p:spPr>
          <a:xfrm>
            <a:off x="253650" y="207969"/>
            <a:ext cx="8607853" cy="1325563"/>
          </a:xfrm>
        </p:spPr>
        <p:txBody>
          <a:bodyPr>
            <a:normAutofit fontScale="90000"/>
          </a:bodyPr>
          <a:lstStyle/>
          <a:p>
            <a:r>
              <a:rPr lang="en-US" sz="5400" b="1" dirty="0">
                <a:latin typeface="+mn-lt"/>
              </a:rPr>
              <a:t>Safety at Heights – Best Practice </a:t>
            </a:r>
          </a:p>
        </p:txBody>
      </p:sp>
      <p:sp>
        <p:nvSpPr>
          <p:cNvPr id="3" name="Content Placeholder 2">
            <a:extLst>
              <a:ext uri="{FF2B5EF4-FFF2-40B4-BE49-F238E27FC236}">
                <a16:creationId xmlns:a16="http://schemas.microsoft.com/office/drawing/2014/main" id="{CA068676-67EF-95D0-E2EA-672677C8B955}"/>
              </a:ext>
            </a:extLst>
          </p:cNvPr>
          <p:cNvSpPr>
            <a:spLocks noGrp="1"/>
          </p:cNvSpPr>
          <p:nvPr>
            <p:ph idx="1"/>
          </p:nvPr>
        </p:nvSpPr>
        <p:spPr>
          <a:xfrm>
            <a:off x="444189" y="2323577"/>
            <a:ext cx="5296969" cy="3949138"/>
          </a:xfrm>
        </p:spPr>
        <p:txBody>
          <a:bodyPr>
            <a:normAutofit/>
          </a:bodyPr>
          <a:lstStyle/>
          <a:p>
            <a:r>
              <a:rPr lang="en-US" altLang="en-US" sz="3000" dirty="0"/>
              <a:t>Manufacturer’s markings</a:t>
            </a:r>
          </a:p>
          <a:p>
            <a:r>
              <a:rPr lang="en-US" altLang="en-US" sz="3000" dirty="0"/>
              <a:t>Missing pieces</a:t>
            </a:r>
          </a:p>
          <a:p>
            <a:r>
              <a:rPr lang="en-US" altLang="en-US" sz="3000" dirty="0"/>
              <a:t>Defects or damage</a:t>
            </a:r>
          </a:p>
          <a:p>
            <a:r>
              <a:rPr lang="en-US" altLang="en-US" sz="3000" dirty="0"/>
              <a:t>Alteration</a:t>
            </a:r>
          </a:p>
          <a:p>
            <a:r>
              <a:rPr lang="en-US" altLang="en-US" sz="3000" dirty="0"/>
              <a:t>UV exposure</a:t>
            </a:r>
          </a:p>
          <a:p>
            <a:r>
              <a:rPr lang="en-US" altLang="en-US" sz="3000" dirty="0"/>
              <a:t>Chemical exposure</a:t>
            </a:r>
          </a:p>
          <a:p>
            <a:r>
              <a:rPr lang="en-US" altLang="en-US" sz="3000" dirty="0"/>
              <a:t>Frayed webbing</a:t>
            </a:r>
          </a:p>
          <a:p>
            <a:pPr marL="0" indent="0">
              <a:buNone/>
            </a:pPr>
            <a:endParaRPr lang="en-US" sz="3600" dirty="0"/>
          </a:p>
        </p:txBody>
      </p:sp>
      <p:sp>
        <p:nvSpPr>
          <p:cNvPr id="7" name="Content Placeholder 2">
            <a:extLst>
              <a:ext uri="{FF2B5EF4-FFF2-40B4-BE49-F238E27FC236}">
                <a16:creationId xmlns:a16="http://schemas.microsoft.com/office/drawing/2014/main" id="{E2CD25F7-D910-DC95-1024-51C430E21D4C}"/>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6051713E-F48F-1154-ADD1-B4A43D338A91}"/>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79130FFE-F6A8-238D-0A23-59925D29DD16}"/>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376D140-327E-0BFF-F1B7-2C894E357AF1}"/>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10" name="TextBox 9">
            <a:extLst>
              <a:ext uri="{FF2B5EF4-FFF2-40B4-BE49-F238E27FC236}">
                <a16:creationId xmlns:a16="http://schemas.microsoft.com/office/drawing/2014/main" id="{A6A52B0C-1BE8-DB4D-086B-DF7036D8A939}"/>
              </a:ext>
            </a:extLst>
          </p:cNvPr>
          <p:cNvSpPr txBox="1"/>
          <p:nvPr/>
        </p:nvSpPr>
        <p:spPr>
          <a:xfrm>
            <a:off x="444189" y="1405467"/>
            <a:ext cx="5296969" cy="584775"/>
          </a:xfrm>
          <a:prstGeom prst="rect">
            <a:avLst/>
          </a:prstGeom>
          <a:noFill/>
        </p:spPr>
        <p:txBody>
          <a:bodyPr wrap="square" rtlCol="0">
            <a:spAutoFit/>
          </a:bodyPr>
          <a:lstStyle/>
          <a:p>
            <a:r>
              <a:rPr lang="en-US" sz="3200" b="1" u="sng" dirty="0"/>
              <a:t>Inspecting FPE</a:t>
            </a:r>
          </a:p>
        </p:txBody>
      </p:sp>
      <p:pic>
        <p:nvPicPr>
          <p:cNvPr id="11" name="Picture 1">
            <a:extLst>
              <a:ext uri="{FF2B5EF4-FFF2-40B4-BE49-F238E27FC236}">
                <a16:creationId xmlns:a16="http://schemas.microsoft.com/office/drawing/2014/main" id="{D5831125-15D9-6E97-9990-8CF5C0CE634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1158" y="1697854"/>
            <a:ext cx="4278857" cy="429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071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B230E8C-9B11-CA60-76D7-C6F8DCC91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75DAED-D543-0968-01A3-73CFB8D87CF9}"/>
              </a:ext>
            </a:extLst>
          </p:cNvPr>
          <p:cNvSpPr>
            <a:spLocks noGrp="1"/>
          </p:cNvSpPr>
          <p:nvPr>
            <p:ph type="title"/>
          </p:nvPr>
        </p:nvSpPr>
        <p:spPr>
          <a:xfrm>
            <a:off x="253650" y="207969"/>
            <a:ext cx="8607853" cy="1325563"/>
          </a:xfrm>
        </p:spPr>
        <p:txBody>
          <a:bodyPr>
            <a:normAutofit fontScale="90000"/>
          </a:bodyPr>
          <a:lstStyle/>
          <a:p>
            <a:r>
              <a:rPr lang="en-US" sz="5400" b="1" dirty="0">
                <a:latin typeface="+mn-lt"/>
              </a:rPr>
              <a:t>Safety at Heights – Best Practice </a:t>
            </a:r>
          </a:p>
        </p:txBody>
      </p:sp>
      <p:sp>
        <p:nvSpPr>
          <p:cNvPr id="3" name="Content Placeholder 2">
            <a:extLst>
              <a:ext uri="{FF2B5EF4-FFF2-40B4-BE49-F238E27FC236}">
                <a16:creationId xmlns:a16="http://schemas.microsoft.com/office/drawing/2014/main" id="{5023E45C-5855-C35E-0E0C-188E69DCEC46}"/>
              </a:ext>
            </a:extLst>
          </p:cNvPr>
          <p:cNvSpPr>
            <a:spLocks noGrp="1"/>
          </p:cNvSpPr>
          <p:nvPr>
            <p:ph idx="1"/>
          </p:nvPr>
        </p:nvSpPr>
        <p:spPr>
          <a:xfrm>
            <a:off x="5160154" y="1862506"/>
            <a:ext cx="5651811" cy="4122182"/>
          </a:xfrm>
        </p:spPr>
        <p:txBody>
          <a:bodyPr>
            <a:normAutofit fontScale="77500" lnSpcReduction="20000"/>
          </a:bodyPr>
          <a:lstStyle/>
          <a:p>
            <a:pPr>
              <a:spcBef>
                <a:spcPts val="1200"/>
              </a:spcBef>
              <a:spcAft>
                <a:spcPts val="600"/>
              </a:spcAft>
            </a:pPr>
            <a:r>
              <a:rPr lang="en-US" altLang="en-US" sz="3400" dirty="0"/>
              <a:t>The hardware has no cracks, nicks, distortion, or corrosion</a:t>
            </a:r>
          </a:p>
          <a:p>
            <a:pPr>
              <a:spcBef>
                <a:spcPts val="1200"/>
              </a:spcBef>
              <a:spcAft>
                <a:spcPts val="600"/>
              </a:spcAft>
            </a:pPr>
            <a:r>
              <a:rPr lang="en-US" altLang="en-US" sz="3400" dirty="0"/>
              <a:t>No loose or worn rivets are present</a:t>
            </a:r>
          </a:p>
          <a:p>
            <a:pPr>
              <a:spcBef>
                <a:spcPts val="1200"/>
              </a:spcBef>
              <a:spcAft>
                <a:spcPts val="600"/>
              </a:spcAft>
            </a:pPr>
            <a:r>
              <a:rPr lang="en-US" altLang="en-US" sz="3400" dirty="0"/>
              <a:t>The waist strap has no loose grommets</a:t>
            </a:r>
          </a:p>
          <a:p>
            <a:pPr>
              <a:spcBef>
                <a:spcPts val="1200"/>
              </a:spcBef>
              <a:spcAft>
                <a:spcPts val="600"/>
              </a:spcAft>
            </a:pPr>
            <a:r>
              <a:rPr lang="en-US" altLang="en-US" sz="3400" dirty="0"/>
              <a:t>D-rings are compatible with the snap hooks.</a:t>
            </a:r>
          </a:p>
          <a:p>
            <a:pPr>
              <a:spcBef>
                <a:spcPts val="1200"/>
              </a:spcBef>
              <a:spcAft>
                <a:spcPts val="600"/>
              </a:spcAft>
            </a:pPr>
            <a:r>
              <a:rPr lang="en-US" altLang="en-US" sz="3400" dirty="0"/>
              <a:t>No worn materials that could affect the safety of the user are present</a:t>
            </a:r>
          </a:p>
          <a:p>
            <a:pPr>
              <a:spcBef>
                <a:spcPts val="1200"/>
              </a:spcBef>
              <a:spcAft>
                <a:spcPts val="600"/>
              </a:spcAft>
            </a:pPr>
            <a:r>
              <a:rPr lang="en-US" altLang="en-US" sz="3400" dirty="0"/>
              <a:t>Ensure proper adjustment to limit free-fall two (2) feet </a:t>
            </a:r>
          </a:p>
          <a:p>
            <a:pPr>
              <a:spcBef>
                <a:spcPts val="1200"/>
              </a:spcBef>
              <a:spcAft>
                <a:spcPts val="600"/>
              </a:spcAft>
            </a:pPr>
            <a:endParaRPr lang="en-US" altLang="en-US" sz="3400" dirty="0"/>
          </a:p>
          <a:p>
            <a:pPr marL="0" indent="0">
              <a:buNone/>
            </a:pPr>
            <a:endParaRPr lang="en-US" sz="3600" dirty="0"/>
          </a:p>
        </p:txBody>
      </p:sp>
      <p:sp>
        <p:nvSpPr>
          <p:cNvPr id="7" name="Content Placeholder 2">
            <a:extLst>
              <a:ext uri="{FF2B5EF4-FFF2-40B4-BE49-F238E27FC236}">
                <a16:creationId xmlns:a16="http://schemas.microsoft.com/office/drawing/2014/main" id="{A625AABC-556C-5F16-3815-B8C2855844C3}"/>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E27157BB-7D4C-F2A1-5CB4-C97E236E985C}"/>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A908EF1E-61DB-9C6B-550B-BD701CA4BCC6}"/>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A96CD9-5C69-CF37-24DF-E08C5263E1AA}"/>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10" name="TextBox 9">
            <a:extLst>
              <a:ext uri="{FF2B5EF4-FFF2-40B4-BE49-F238E27FC236}">
                <a16:creationId xmlns:a16="http://schemas.microsoft.com/office/drawing/2014/main" id="{8E2C3233-EDCF-8BFC-1139-28DB9E0F0BEF}"/>
              </a:ext>
            </a:extLst>
          </p:cNvPr>
          <p:cNvSpPr txBox="1"/>
          <p:nvPr/>
        </p:nvSpPr>
        <p:spPr>
          <a:xfrm>
            <a:off x="5160154" y="1241144"/>
            <a:ext cx="5296969" cy="584775"/>
          </a:xfrm>
          <a:prstGeom prst="rect">
            <a:avLst/>
          </a:prstGeom>
          <a:noFill/>
        </p:spPr>
        <p:txBody>
          <a:bodyPr wrap="square" rtlCol="0">
            <a:spAutoFit/>
          </a:bodyPr>
          <a:lstStyle/>
          <a:p>
            <a:r>
              <a:rPr lang="en-US" sz="3200" b="1" u="sng" dirty="0"/>
              <a:t>Inspecting WPE</a:t>
            </a:r>
          </a:p>
        </p:txBody>
      </p:sp>
      <p:pic>
        <p:nvPicPr>
          <p:cNvPr id="11" name="Picture 10">
            <a:extLst>
              <a:ext uri="{FF2B5EF4-FFF2-40B4-BE49-F238E27FC236}">
                <a16:creationId xmlns:a16="http://schemas.microsoft.com/office/drawing/2014/main" id="{F0ADC248-DB5F-6F3A-151E-A2D67F423272}"/>
              </a:ext>
            </a:extLst>
          </p:cNvPr>
          <p:cNvPicPr>
            <a:picLocks noChangeAspect="1"/>
          </p:cNvPicPr>
          <p:nvPr/>
        </p:nvPicPr>
        <p:blipFill>
          <a:blip r:embed="rId6"/>
          <a:stretch>
            <a:fillRect/>
          </a:stretch>
        </p:blipFill>
        <p:spPr>
          <a:xfrm>
            <a:off x="253650" y="1825919"/>
            <a:ext cx="4676882" cy="3885206"/>
          </a:xfrm>
          <a:prstGeom prst="rect">
            <a:avLst/>
          </a:prstGeom>
        </p:spPr>
      </p:pic>
    </p:spTree>
    <p:extLst>
      <p:ext uri="{BB962C8B-B14F-4D97-AF65-F5344CB8AC3E}">
        <p14:creationId xmlns:p14="http://schemas.microsoft.com/office/powerpoint/2010/main" val="2695176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43034B1-2699-B8C2-8FE6-BFFE76A65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A77B2-56CF-1C76-36FF-F5E64A52E8B7}"/>
              </a:ext>
            </a:extLst>
          </p:cNvPr>
          <p:cNvSpPr>
            <a:spLocks noGrp="1"/>
          </p:cNvSpPr>
          <p:nvPr>
            <p:ph type="title"/>
          </p:nvPr>
        </p:nvSpPr>
        <p:spPr>
          <a:xfrm>
            <a:off x="99312" y="57078"/>
            <a:ext cx="8669867" cy="1325563"/>
          </a:xfrm>
        </p:spPr>
        <p:txBody>
          <a:bodyPr>
            <a:noAutofit/>
          </a:bodyPr>
          <a:lstStyle/>
          <a:p>
            <a:r>
              <a:rPr lang="en-US" sz="4800" b="1" dirty="0">
                <a:latin typeface="+mn-lt"/>
              </a:rPr>
              <a:t>Safety at Heights – Best Practices </a:t>
            </a:r>
          </a:p>
        </p:txBody>
      </p:sp>
      <p:sp>
        <p:nvSpPr>
          <p:cNvPr id="3" name="Content Placeholder 2">
            <a:extLst>
              <a:ext uri="{FF2B5EF4-FFF2-40B4-BE49-F238E27FC236}">
                <a16:creationId xmlns:a16="http://schemas.microsoft.com/office/drawing/2014/main" id="{A0815B19-803C-8E94-2479-61A2CC0F754E}"/>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 – 2026 – Fall Protection – Safety at Heights</a:t>
            </a:r>
          </a:p>
        </p:txBody>
      </p:sp>
      <p:sp>
        <p:nvSpPr>
          <p:cNvPr id="4" name="Content Placeholder 2">
            <a:extLst>
              <a:ext uri="{FF2B5EF4-FFF2-40B4-BE49-F238E27FC236}">
                <a16:creationId xmlns:a16="http://schemas.microsoft.com/office/drawing/2014/main" id="{3186B06B-1458-9290-312A-4A4FCB0956E8}"/>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5" name="Slide Number Placeholder 4">
            <a:extLst>
              <a:ext uri="{FF2B5EF4-FFF2-40B4-BE49-F238E27FC236}">
                <a16:creationId xmlns:a16="http://schemas.microsoft.com/office/drawing/2014/main" id="{F046E514-BC50-A37E-D84D-B4710FA30330}"/>
              </a:ext>
            </a:extLst>
          </p:cNvPr>
          <p:cNvSpPr>
            <a:spLocks noGrp="1"/>
          </p:cNvSpPr>
          <p:nvPr>
            <p:ph type="sldNum" sz="quarter" idx="12"/>
          </p:nvPr>
        </p:nvSpPr>
        <p:spPr>
          <a:xfrm>
            <a:off x="11634438" y="6530044"/>
            <a:ext cx="4330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6AC95B-9501-1411-0AA9-925D52A4578B}"/>
              </a:ext>
            </a:extLst>
          </p:cNvPr>
          <p:cNvSpPr txBox="1"/>
          <p:nvPr/>
        </p:nvSpPr>
        <p:spPr>
          <a:xfrm>
            <a:off x="99312" y="1090253"/>
            <a:ext cx="5660902" cy="584775"/>
          </a:xfrm>
          <a:prstGeom prst="rect">
            <a:avLst/>
          </a:prstGeom>
          <a:noFill/>
        </p:spPr>
        <p:txBody>
          <a:bodyPr wrap="square" rtlCol="0">
            <a:spAutoFit/>
          </a:bodyPr>
          <a:lstStyle/>
          <a:p>
            <a:r>
              <a:rPr lang="en-US" sz="3200" b="1" u="sng" dirty="0"/>
              <a:t>Training Requirements </a:t>
            </a:r>
          </a:p>
        </p:txBody>
      </p:sp>
      <p:sp>
        <p:nvSpPr>
          <p:cNvPr id="11" name="Rectangle 3">
            <a:extLst>
              <a:ext uri="{FF2B5EF4-FFF2-40B4-BE49-F238E27FC236}">
                <a16:creationId xmlns:a16="http://schemas.microsoft.com/office/drawing/2014/main" id="{7B9CFB34-0117-36ED-FCC9-DAF8980915C9}"/>
              </a:ext>
            </a:extLst>
          </p:cNvPr>
          <p:cNvSpPr txBox="1">
            <a:spLocks noChangeArrowheads="1"/>
          </p:cNvSpPr>
          <p:nvPr/>
        </p:nvSpPr>
        <p:spPr>
          <a:xfrm>
            <a:off x="261399" y="1799144"/>
            <a:ext cx="4040187" cy="639763"/>
          </a:xfrm>
          <a:prstGeom prst="rect">
            <a:avLst/>
          </a:prstGeom>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t>Who is Trained?</a:t>
            </a:r>
          </a:p>
        </p:txBody>
      </p:sp>
      <p:sp>
        <p:nvSpPr>
          <p:cNvPr id="12" name="Content Placeholder 1">
            <a:extLst>
              <a:ext uri="{FF2B5EF4-FFF2-40B4-BE49-F238E27FC236}">
                <a16:creationId xmlns:a16="http://schemas.microsoft.com/office/drawing/2014/main" id="{00513799-0B3C-E9EF-BDE2-2015B964E44D}"/>
              </a:ext>
            </a:extLst>
          </p:cNvPr>
          <p:cNvSpPr txBox="1">
            <a:spLocks/>
          </p:cNvSpPr>
          <p:nvPr/>
        </p:nvSpPr>
        <p:spPr>
          <a:xfrm>
            <a:off x="261399" y="2356487"/>
            <a:ext cx="4040187" cy="3714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altLang="en-US" dirty="0"/>
              <a:t>Each employee who will be exposed to fall hazards</a:t>
            </a:r>
          </a:p>
          <a:p>
            <a:endParaRPr lang="en-US" altLang="en-US" dirty="0"/>
          </a:p>
        </p:txBody>
      </p:sp>
      <p:sp>
        <p:nvSpPr>
          <p:cNvPr id="13" name="Text Placeholder 2">
            <a:extLst>
              <a:ext uri="{FF2B5EF4-FFF2-40B4-BE49-F238E27FC236}">
                <a16:creationId xmlns:a16="http://schemas.microsoft.com/office/drawing/2014/main" id="{D51D814E-DDA1-F93E-24D3-B46D93F70BDA}"/>
              </a:ext>
            </a:extLst>
          </p:cNvPr>
          <p:cNvSpPr txBox="1">
            <a:spLocks/>
          </p:cNvSpPr>
          <p:nvPr/>
        </p:nvSpPr>
        <p:spPr>
          <a:xfrm>
            <a:off x="4666041" y="1695876"/>
            <a:ext cx="4041775" cy="639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dirty="0"/>
              <a:t>On What?</a:t>
            </a:r>
          </a:p>
        </p:txBody>
      </p:sp>
      <p:sp>
        <p:nvSpPr>
          <p:cNvPr id="14" name="Content Placeholder 3">
            <a:extLst>
              <a:ext uri="{FF2B5EF4-FFF2-40B4-BE49-F238E27FC236}">
                <a16:creationId xmlns:a16="http://schemas.microsoft.com/office/drawing/2014/main" id="{BD44729C-8065-A0E9-53CC-0005F2097FD8}"/>
              </a:ext>
            </a:extLst>
          </p:cNvPr>
          <p:cNvSpPr txBox="1">
            <a:spLocks/>
          </p:cNvSpPr>
          <p:nvPr/>
        </p:nvSpPr>
        <p:spPr>
          <a:xfrm>
            <a:off x="4667629" y="2438907"/>
            <a:ext cx="4040187" cy="24255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altLang="en-US" dirty="0"/>
              <a:t>Care, Use and Inspection of FPE / WPE</a:t>
            </a:r>
          </a:p>
          <a:p>
            <a:pPr>
              <a:buFont typeface="Wingdings" panose="05000000000000000000" pitchFamily="2" charset="2"/>
              <a:buChar char="ü"/>
            </a:pPr>
            <a:r>
              <a:rPr lang="en-US" altLang="en-US" dirty="0"/>
              <a:t>Selection and Safe use of the Equipment/System</a:t>
            </a:r>
          </a:p>
          <a:p>
            <a:pPr>
              <a:buFont typeface="Wingdings" panose="05000000000000000000" pitchFamily="2" charset="2"/>
              <a:buChar char="ü"/>
            </a:pPr>
            <a:r>
              <a:rPr lang="en-US" altLang="en-US" dirty="0"/>
              <a:t>Rescue procedures</a:t>
            </a:r>
          </a:p>
          <a:p>
            <a:endParaRPr lang="en-US" altLang="en-US" dirty="0"/>
          </a:p>
        </p:txBody>
      </p:sp>
      <p:pic>
        <p:nvPicPr>
          <p:cNvPr id="15" name="Picture 6">
            <a:extLst>
              <a:ext uri="{FF2B5EF4-FFF2-40B4-BE49-F238E27FC236}">
                <a16:creationId xmlns:a16="http://schemas.microsoft.com/office/drawing/2014/main" id="{A3F0EBAF-0356-6656-C0AD-E26040BFB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5924"/>
            <a:ext cx="3192955" cy="2310341"/>
          </a:xfrm>
          <a:prstGeom prst="rect">
            <a:avLst/>
          </a:prstGeom>
          <a:ln>
            <a:noFill/>
          </a:ln>
          <a:effectLst>
            <a:softEdge rad="112500"/>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16" name="TextBox 15">
            <a:extLst>
              <a:ext uri="{FF2B5EF4-FFF2-40B4-BE49-F238E27FC236}">
                <a16:creationId xmlns:a16="http://schemas.microsoft.com/office/drawing/2014/main" id="{30693908-2625-AD8B-6DBE-BBB9A44CC2E9}"/>
              </a:ext>
            </a:extLst>
          </p:cNvPr>
          <p:cNvSpPr txBox="1"/>
          <p:nvPr/>
        </p:nvSpPr>
        <p:spPr>
          <a:xfrm>
            <a:off x="9072271" y="1675028"/>
            <a:ext cx="2487826" cy="523220"/>
          </a:xfrm>
          <a:prstGeom prst="rect">
            <a:avLst/>
          </a:prstGeom>
          <a:noFill/>
        </p:spPr>
        <p:txBody>
          <a:bodyPr wrap="square" rtlCol="0">
            <a:spAutoFit/>
          </a:bodyPr>
          <a:lstStyle/>
          <a:p>
            <a:r>
              <a:rPr lang="en-US" sz="2800" b="1" dirty="0"/>
              <a:t>By Whom?</a:t>
            </a:r>
          </a:p>
        </p:txBody>
      </p:sp>
      <p:sp>
        <p:nvSpPr>
          <p:cNvPr id="17" name="TextBox 16">
            <a:extLst>
              <a:ext uri="{FF2B5EF4-FFF2-40B4-BE49-F238E27FC236}">
                <a16:creationId xmlns:a16="http://schemas.microsoft.com/office/drawing/2014/main" id="{54CABF0B-DC3C-AA72-CC83-44B8032CA571}"/>
              </a:ext>
            </a:extLst>
          </p:cNvPr>
          <p:cNvSpPr txBox="1"/>
          <p:nvPr/>
        </p:nvSpPr>
        <p:spPr>
          <a:xfrm>
            <a:off x="9072271" y="2260244"/>
            <a:ext cx="3096472" cy="523220"/>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t>Qualified Trainers </a:t>
            </a:r>
          </a:p>
        </p:txBody>
      </p:sp>
    </p:spTree>
    <p:extLst>
      <p:ext uri="{BB962C8B-B14F-4D97-AF65-F5344CB8AC3E}">
        <p14:creationId xmlns:p14="http://schemas.microsoft.com/office/powerpoint/2010/main" val="168047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DCA37A7-FC21-8AF4-ACC6-BACC59B4B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CA7F8-B808-7E60-548F-C7C0C98C7605}"/>
              </a:ext>
            </a:extLst>
          </p:cNvPr>
          <p:cNvSpPr>
            <a:spLocks noGrp="1"/>
          </p:cNvSpPr>
          <p:nvPr>
            <p:ph type="title"/>
          </p:nvPr>
        </p:nvSpPr>
        <p:spPr>
          <a:xfrm>
            <a:off x="253650" y="207969"/>
            <a:ext cx="8607853" cy="1325563"/>
          </a:xfrm>
        </p:spPr>
        <p:txBody>
          <a:bodyPr>
            <a:normAutofit fontScale="90000"/>
          </a:bodyPr>
          <a:lstStyle/>
          <a:p>
            <a:r>
              <a:rPr lang="en-US" sz="5400" b="1" dirty="0">
                <a:latin typeface="+mn-lt"/>
              </a:rPr>
              <a:t>Safety at Heights – Best Practice </a:t>
            </a:r>
          </a:p>
        </p:txBody>
      </p:sp>
      <p:sp>
        <p:nvSpPr>
          <p:cNvPr id="7" name="Content Placeholder 2">
            <a:extLst>
              <a:ext uri="{FF2B5EF4-FFF2-40B4-BE49-F238E27FC236}">
                <a16:creationId xmlns:a16="http://schemas.microsoft.com/office/drawing/2014/main" id="{16F1E11A-6A24-8BF2-F6A1-141A58945D95}"/>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22F18123-64CA-8B01-0BEA-19D22F8D30FB}"/>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7083D2FD-AACF-41DD-C654-031F6A754AC9}"/>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A9A1CE4-6CD3-AE38-D85A-EF4C95826805}"/>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10" name="TextBox 9">
            <a:extLst>
              <a:ext uri="{FF2B5EF4-FFF2-40B4-BE49-F238E27FC236}">
                <a16:creationId xmlns:a16="http://schemas.microsoft.com/office/drawing/2014/main" id="{8E192DA0-631E-12F3-6CCA-BB9A54860F14}"/>
              </a:ext>
            </a:extLst>
          </p:cNvPr>
          <p:cNvSpPr txBox="1"/>
          <p:nvPr/>
        </p:nvSpPr>
        <p:spPr>
          <a:xfrm>
            <a:off x="444189" y="1405467"/>
            <a:ext cx="5296969" cy="584775"/>
          </a:xfrm>
          <a:prstGeom prst="rect">
            <a:avLst/>
          </a:prstGeom>
          <a:noFill/>
        </p:spPr>
        <p:txBody>
          <a:bodyPr wrap="square" rtlCol="0">
            <a:spAutoFit/>
          </a:bodyPr>
          <a:lstStyle/>
          <a:p>
            <a:r>
              <a:rPr lang="en-US" sz="3200" b="1" u="sng" dirty="0"/>
              <a:t>Retraining</a:t>
            </a:r>
          </a:p>
        </p:txBody>
      </p:sp>
      <p:sp>
        <p:nvSpPr>
          <p:cNvPr id="13" name="Rectangle 3">
            <a:extLst>
              <a:ext uri="{FF2B5EF4-FFF2-40B4-BE49-F238E27FC236}">
                <a16:creationId xmlns:a16="http://schemas.microsoft.com/office/drawing/2014/main" id="{21282E24-99D9-FD0C-319B-0E2BC7D9A76C}"/>
              </a:ext>
            </a:extLst>
          </p:cNvPr>
          <p:cNvSpPr>
            <a:spLocks noGrp="1" noChangeArrowheads="1"/>
          </p:cNvSpPr>
          <p:nvPr>
            <p:ph idx="1"/>
          </p:nvPr>
        </p:nvSpPr>
        <p:spPr>
          <a:xfrm>
            <a:off x="580765" y="1990242"/>
            <a:ext cx="8983365" cy="4351338"/>
          </a:xfrm>
        </p:spPr>
        <p:txBody>
          <a:bodyPr lIns="90488" tIns="44450" rIns="90488" bIns="44450"/>
          <a:lstStyle/>
          <a:p>
            <a:pPr marL="0" indent="0" eaLnBrk="1" hangingPunct="1">
              <a:buFont typeface="Wingdings" panose="05000000000000000000" pitchFamily="2" charset="2"/>
              <a:buNone/>
            </a:pPr>
            <a:r>
              <a:rPr lang="en-US" altLang="en-US" sz="3200" dirty="0"/>
              <a:t>Changes in: </a:t>
            </a:r>
          </a:p>
          <a:p>
            <a:pPr eaLnBrk="1" hangingPunct="1">
              <a:buFont typeface="Wingdings" panose="05000000000000000000" pitchFamily="2" charset="2"/>
              <a:buChar char="ü"/>
            </a:pPr>
            <a:r>
              <a:rPr lang="en-US" altLang="en-US" sz="2800" dirty="0"/>
              <a:t>Workplace</a:t>
            </a:r>
            <a:endParaRPr lang="en-US" altLang="en-US" dirty="0"/>
          </a:p>
          <a:p>
            <a:pPr eaLnBrk="1" hangingPunct="1">
              <a:buFont typeface="Wingdings" panose="05000000000000000000" pitchFamily="2" charset="2"/>
              <a:buChar char="ü"/>
            </a:pPr>
            <a:r>
              <a:rPr lang="en-US" altLang="en-US" sz="2800" dirty="0"/>
              <a:t>Types of fall protection or equipment</a:t>
            </a:r>
          </a:p>
          <a:p>
            <a:pPr marL="0" indent="0" eaLnBrk="1" hangingPunct="1">
              <a:buFont typeface="Wingdings" panose="05000000000000000000" pitchFamily="2" charset="2"/>
              <a:buNone/>
            </a:pPr>
            <a:endParaRPr lang="en-US" altLang="en-US" dirty="0"/>
          </a:p>
          <a:p>
            <a:pPr marL="0" indent="0" eaLnBrk="1" hangingPunct="1">
              <a:buFont typeface="Wingdings" panose="05000000000000000000" pitchFamily="2" charset="2"/>
              <a:buNone/>
            </a:pPr>
            <a:r>
              <a:rPr lang="en-US" altLang="en-US" sz="3200" dirty="0"/>
              <a:t>Inadequacies in employee’s</a:t>
            </a:r>
          </a:p>
          <a:p>
            <a:pPr eaLnBrk="1" hangingPunct="1">
              <a:buFont typeface="Wingdings" panose="05000000000000000000" pitchFamily="2" charset="2"/>
              <a:buChar char="ü"/>
            </a:pPr>
            <a:r>
              <a:rPr lang="en-US" altLang="en-US" sz="2800" dirty="0"/>
              <a:t>Knowledge </a:t>
            </a:r>
            <a:endParaRPr lang="en-US" altLang="en-US" dirty="0"/>
          </a:p>
          <a:p>
            <a:pPr eaLnBrk="1" hangingPunct="1">
              <a:buFont typeface="Wingdings" panose="05000000000000000000" pitchFamily="2" charset="2"/>
              <a:buChar char="ü"/>
            </a:pPr>
            <a:r>
              <a:rPr lang="en-US" altLang="en-US" sz="2800" dirty="0"/>
              <a:t>And/or Use of</a:t>
            </a:r>
            <a:r>
              <a:rPr lang="en-US" altLang="en-US" dirty="0"/>
              <a:t> FPE / WPE </a:t>
            </a:r>
            <a:endParaRPr lang="en-US" altLang="en-US" sz="2800" dirty="0"/>
          </a:p>
        </p:txBody>
      </p:sp>
    </p:spTree>
    <p:extLst>
      <p:ext uri="{BB962C8B-B14F-4D97-AF65-F5344CB8AC3E}">
        <p14:creationId xmlns:p14="http://schemas.microsoft.com/office/powerpoint/2010/main" val="985393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202DA9F-2D8F-04D5-332A-67F41DF3F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E04A3-0E5A-CC51-C70A-A83D7AAA23C4}"/>
              </a:ext>
            </a:extLst>
          </p:cNvPr>
          <p:cNvSpPr>
            <a:spLocks noGrp="1"/>
          </p:cNvSpPr>
          <p:nvPr>
            <p:ph type="title"/>
          </p:nvPr>
        </p:nvSpPr>
        <p:spPr>
          <a:xfrm>
            <a:off x="253650" y="207969"/>
            <a:ext cx="8607853" cy="1325563"/>
          </a:xfrm>
        </p:spPr>
        <p:txBody>
          <a:bodyPr>
            <a:normAutofit fontScale="90000"/>
          </a:bodyPr>
          <a:lstStyle/>
          <a:p>
            <a:r>
              <a:rPr lang="en-US" sz="5400" b="1" dirty="0">
                <a:latin typeface="+mn-lt"/>
              </a:rPr>
              <a:t>Safety at Heights – Best Practice </a:t>
            </a:r>
          </a:p>
        </p:txBody>
      </p:sp>
      <p:sp>
        <p:nvSpPr>
          <p:cNvPr id="7" name="Content Placeholder 2">
            <a:extLst>
              <a:ext uri="{FF2B5EF4-FFF2-40B4-BE49-F238E27FC236}">
                <a16:creationId xmlns:a16="http://schemas.microsoft.com/office/drawing/2014/main" id="{831AA0D1-0FD9-2248-C491-A4AF45022D26}"/>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3F47FAA3-9148-8625-2809-CDAA621C2D6C}"/>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EFBAB3BD-676E-DE8B-0526-849C6F20ECDF}"/>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990A076-B128-D8DB-F68F-9A62B5DFC06E}"/>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10" name="TextBox 9">
            <a:extLst>
              <a:ext uri="{FF2B5EF4-FFF2-40B4-BE49-F238E27FC236}">
                <a16:creationId xmlns:a16="http://schemas.microsoft.com/office/drawing/2014/main" id="{08A67A22-E531-7492-686B-99272EDEB6C1}"/>
              </a:ext>
            </a:extLst>
          </p:cNvPr>
          <p:cNvSpPr txBox="1"/>
          <p:nvPr/>
        </p:nvSpPr>
        <p:spPr>
          <a:xfrm>
            <a:off x="444189" y="1405467"/>
            <a:ext cx="6007411" cy="584775"/>
          </a:xfrm>
          <a:prstGeom prst="rect">
            <a:avLst/>
          </a:prstGeom>
          <a:noFill/>
        </p:spPr>
        <p:txBody>
          <a:bodyPr wrap="square" rtlCol="0">
            <a:spAutoFit/>
          </a:bodyPr>
          <a:lstStyle/>
          <a:p>
            <a:r>
              <a:rPr lang="en-US" sz="3200" b="1" u="sng" dirty="0"/>
              <a:t>Lattice Tower Structure Inspection</a:t>
            </a:r>
          </a:p>
        </p:txBody>
      </p:sp>
      <p:sp>
        <p:nvSpPr>
          <p:cNvPr id="13" name="Rectangle 3">
            <a:extLst>
              <a:ext uri="{FF2B5EF4-FFF2-40B4-BE49-F238E27FC236}">
                <a16:creationId xmlns:a16="http://schemas.microsoft.com/office/drawing/2014/main" id="{51B3701F-81BB-0ABA-DA45-9AF69485C42F}"/>
              </a:ext>
            </a:extLst>
          </p:cNvPr>
          <p:cNvSpPr>
            <a:spLocks noGrp="1" noChangeArrowheads="1"/>
          </p:cNvSpPr>
          <p:nvPr>
            <p:ph idx="1"/>
          </p:nvPr>
        </p:nvSpPr>
        <p:spPr>
          <a:xfrm>
            <a:off x="580765" y="1990242"/>
            <a:ext cx="8983365" cy="4351338"/>
          </a:xfrm>
        </p:spPr>
        <p:txBody>
          <a:bodyPr lIns="90488" tIns="44450" rIns="90488" bIns="44450"/>
          <a:lstStyle/>
          <a:p>
            <a:pPr marL="0" indent="0" eaLnBrk="1" hangingPunct="1">
              <a:buFont typeface="Wingdings" panose="05000000000000000000" pitchFamily="2" charset="2"/>
              <a:buNone/>
            </a:pPr>
            <a:r>
              <a:rPr lang="en-US" altLang="en-US" sz="2800" dirty="0"/>
              <a:t>At a minimum, a visual inspection shall be performed prior to, and during climbing, to ensure that th</a:t>
            </a:r>
            <a:r>
              <a:rPr lang="en-US" altLang="en-US" dirty="0"/>
              <a:t>e structure is in an acceptable condition for the safe execution of the task to be performed. </a:t>
            </a:r>
          </a:p>
          <a:p>
            <a:pPr marL="0" indent="0" eaLnBrk="1" hangingPunct="1">
              <a:buFont typeface="Wingdings" panose="05000000000000000000" pitchFamily="2" charset="2"/>
              <a:buNone/>
            </a:pPr>
            <a:endParaRPr lang="en-US" altLang="en-US" sz="2800" dirty="0"/>
          </a:p>
        </p:txBody>
      </p:sp>
    </p:spTree>
    <p:extLst>
      <p:ext uri="{BB962C8B-B14F-4D97-AF65-F5344CB8AC3E}">
        <p14:creationId xmlns:p14="http://schemas.microsoft.com/office/powerpoint/2010/main" val="678044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09EDDCC-06B5-31A2-728D-3696181A3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C901B-B69D-5C97-F0C4-396584BBD56F}"/>
              </a:ext>
            </a:extLst>
          </p:cNvPr>
          <p:cNvSpPr>
            <a:spLocks noGrp="1"/>
          </p:cNvSpPr>
          <p:nvPr>
            <p:ph type="title"/>
          </p:nvPr>
        </p:nvSpPr>
        <p:spPr>
          <a:xfrm>
            <a:off x="253650" y="207969"/>
            <a:ext cx="8607853" cy="1325563"/>
          </a:xfrm>
        </p:spPr>
        <p:txBody>
          <a:bodyPr>
            <a:normAutofit fontScale="90000"/>
          </a:bodyPr>
          <a:lstStyle/>
          <a:p>
            <a:r>
              <a:rPr lang="en-US" sz="5400" b="1" dirty="0">
                <a:latin typeface="+mn-lt"/>
              </a:rPr>
              <a:t>Safety at Heights – Best Practice </a:t>
            </a:r>
          </a:p>
        </p:txBody>
      </p:sp>
      <p:sp>
        <p:nvSpPr>
          <p:cNvPr id="7" name="Content Placeholder 2">
            <a:extLst>
              <a:ext uri="{FF2B5EF4-FFF2-40B4-BE49-F238E27FC236}">
                <a16:creationId xmlns:a16="http://schemas.microsoft.com/office/drawing/2014/main" id="{598E1AF2-1E95-BC5B-9521-49DC92203371}"/>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3C18C475-593A-9456-A243-C0EE812DCD72}"/>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70BD36E0-615D-428C-48EB-48621F4ECE9C}"/>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D12625E-478E-A655-F921-54FA7CD3C739}"/>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10" name="TextBox 9">
            <a:extLst>
              <a:ext uri="{FF2B5EF4-FFF2-40B4-BE49-F238E27FC236}">
                <a16:creationId xmlns:a16="http://schemas.microsoft.com/office/drawing/2014/main" id="{D188F710-BD75-F1DD-BDE9-22C57CFA688C}"/>
              </a:ext>
            </a:extLst>
          </p:cNvPr>
          <p:cNvSpPr txBox="1"/>
          <p:nvPr/>
        </p:nvSpPr>
        <p:spPr>
          <a:xfrm>
            <a:off x="444189" y="1271922"/>
            <a:ext cx="6007411" cy="584775"/>
          </a:xfrm>
          <a:prstGeom prst="rect">
            <a:avLst/>
          </a:prstGeom>
          <a:noFill/>
        </p:spPr>
        <p:txBody>
          <a:bodyPr wrap="square" rtlCol="0">
            <a:spAutoFit/>
          </a:bodyPr>
          <a:lstStyle/>
          <a:p>
            <a:r>
              <a:rPr lang="en-US" sz="3200" b="1" u="sng" dirty="0"/>
              <a:t>Wood Pole Inspection </a:t>
            </a:r>
          </a:p>
        </p:txBody>
      </p:sp>
      <p:pic>
        <p:nvPicPr>
          <p:cNvPr id="1026" name="Picture 2" descr="ERCA Info 4/2014 - Internal rot on impregnated poles">
            <a:extLst>
              <a:ext uri="{FF2B5EF4-FFF2-40B4-BE49-F238E27FC236}">
                <a16:creationId xmlns:a16="http://schemas.microsoft.com/office/drawing/2014/main" id="{7775EAC8-EDD1-D951-0BFF-11539D32B0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6720" y="1202538"/>
            <a:ext cx="2795065" cy="36835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D5A311-401C-1633-1C6E-F1CBC6ED8063}"/>
              </a:ext>
            </a:extLst>
          </p:cNvPr>
          <p:cNvSpPr txBox="1"/>
          <p:nvPr/>
        </p:nvSpPr>
        <p:spPr>
          <a:xfrm>
            <a:off x="525009" y="2120949"/>
            <a:ext cx="7258541" cy="3477875"/>
          </a:xfrm>
          <a:prstGeom prst="rect">
            <a:avLst/>
          </a:prstGeom>
          <a:noFill/>
        </p:spPr>
        <p:txBody>
          <a:bodyPr wrap="square" rtlCol="0">
            <a:spAutoFit/>
          </a:bodyPr>
          <a:lstStyle/>
          <a:p>
            <a:r>
              <a:rPr lang="en-US" sz="2800" b="1" u="sng" dirty="0"/>
              <a:t>What to inspect: </a:t>
            </a:r>
          </a:p>
          <a:p>
            <a:endParaRPr lang="en-US" sz="2400" b="1" u="sng" dirty="0"/>
          </a:p>
          <a:p>
            <a:pPr marL="285750" indent="-285750">
              <a:buFont typeface="Arial" panose="020B0604020202020204" pitchFamily="34" charset="0"/>
              <a:buChar char="•"/>
            </a:pPr>
            <a:r>
              <a:rPr lang="en-US" altLang="en-US" sz="2400" u="sng" dirty="0"/>
              <a:t>Working Pole</a:t>
            </a:r>
            <a:r>
              <a:rPr lang="en-US" altLang="en-US" sz="2400" dirty="0"/>
              <a:t>: Pole being worked on</a:t>
            </a:r>
          </a:p>
          <a:p>
            <a:endParaRPr lang="en-US" altLang="en-US" sz="2400" dirty="0"/>
          </a:p>
          <a:p>
            <a:pPr marL="285750" indent="-285750">
              <a:buFont typeface="Arial" panose="020B0604020202020204" pitchFamily="34" charset="0"/>
              <a:buChar char="•"/>
            </a:pPr>
            <a:r>
              <a:rPr lang="en-US" altLang="en-US" sz="2400" u="sng" dirty="0"/>
              <a:t>Adjacent Pole(s)</a:t>
            </a:r>
            <a:r>
              <a:rPr lang="en-US" altLang="en-US" sz="2400" dirty="0"/>
              <a:t>: Pole connecting working pole with wires, cables, phone, fiber optic, etc.….</a:t>
            </a:r>
          </a:p>
          <a:p>
            <a:endParaRPr lang="en-US" altLang="en-US" sz="2400" dirty="0"/>
          </a:p>
          <a:p>
            <a:pPr marL="285750" indent="-285750">
              <a:buFont typeface="Arial" panose="020B0604020202020204" pitchFamily="34" charset="0"/>
              <a:buChar char="•"/>
            </a:pPr>
            <a:r>
              <a:rPr lang="en-US" altLang="en-US" sz="2400" u="sng" dirty="0"/>
              <a:t>Load Change</a:t>
            </a:r>
            <a:r>
              <a:rPr lang="en-US" altLang="en-US" sz="2400" dirty="0"/>
              <a:t>: Any task that will alter the weight or strain on a pole</a:t>
            </a:r>
            <a:endParaRPr lang="en-US" sz="2400" dirty="0"/>
          </a:p>
        </p:txBody>
      </p:sp>
    </p:spTree>
    <p:extLst>
      <p:ext uri="{BB962C8B-B14F-4D97-AF65-F5344CB8AC3E}">
        <p14:creationId xmlns:p14="http://schemas.microsoft.com/office/powerpoint/2010/main" val="231238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73F10F5-AD13-3FF4-3063-643449022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08B5B-A09B-FA11-65BB-44FB3E4D3B1D}"/>
              </a:ext>
            </a:extLst>
          </p:cNvPr>
          <p:cNvSpPr>
            <a:spLocks noGrp="1"/>
          </p:cNvSpPr>
          <p:nvPr>
            <p:ph type="title"/>
          </p:nvPr>
        </p:nvSpPr>
        <p:spPr>
          <a:xfrm>
            <a:off x="253650" y="207969"/>
            <a:ext cx="8607853" cy="1325563"/>
          </a:xfrm>
        </p:spPr>
        <p:txBody>
          <a:bodyPr>
            <a:normAutofit fontScale="90000"/>
          </a:bodyPr>
          <a:lstStyle/>
          <a:p>
            <a:r>
              <a:rPr lang="en-US" sz="5400" b="1" dirty="0">
                <a:latin typeface="+mn-lt"/>
              </a:rPr>
              <a:t>Safety at Heights – Best Practice </a:t>
            </a:r>
          </a:p>
        </p:txBody>
      </p:sp>
      <p:sp>
        <p:nvSpPr>
          <p:cNvPr id="7" name="Content Placeholder 2">
            <a:extLst>
              <a:ext uri="{FF2B5EF4-FFF2-40B4-BE49-F238E27FC236}">
                <a16:creationId xmlns:a16="http://schemas.microsoft.com/office/drawing/2014/main" id="{61FEB613-752A-CA5D-E4B4-835DB3673B7B}"/>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F2BF0F47-4091-4AED-7043-C6772A23FDCC}"/>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A88A29E6-2C99-D9A6-D1FC-0BEEE2C5B402}"/>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0C8DB83-0277-2AD6-2B52-AF49212BE9D2}"/>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10" name="TextBox 9">
            <a:extLst>
              <a:ext uri="{FF2B5EF4-FFF2-40B4-BE49-F238E27FC236}">
                <a16:creationId xmlns:a16="http://schemas.microsoft.com/office/drawing/2014/main" id="{3FFD8548-4C87-4714-8109-A7C8CBDEF364}"/>
              </a:ext>
            </a:extLst>
          </p:cNvPr>
          <p:cNvSpPr txBox="1"/>
          <p:nvPr/>
        </p:nvSpPr>
        <p:spPr>
          <a:xfrm>
            <a:off x="444189" y="1100013"/>
            <a:ext cx="6007411" cy="584775"/>
          </a:xfrm>
          <a:prstGeom prst="rect">
            <a:avLst/>
          </a:prstGeom>
          <a:noFill/>
        </p:spPr>
        <p:txBody>
          <a:bodyPr wrap="square" rtlCol="0">
            <a:spAutoFit/>
          </a:bodyPr>
          <a:lstStyle/>
          <a:p>
            <a:r>
              <a:rPr lang="en-US" sz="3200" b="1" u="sng" dirty="0"/>
              <a:t>Wood Pole Inspection </a:t>
            </a:r>
          </a:p>
        </p:txBody>
      </p:sp>
      <p:sp>
        <p:nvSpPr>
          <p:cNvPr id="13" name="Rectangle 3">
            <a:extLst>
              <a:ext uri="{FF2B5EF4-FFF2-40B4-BE49-F238E27FC236}">
                <a16:creationId xmlns:a16="http://schemas.microsoft.com/office/drawing/2014/main" id="{B2C475E3-4E48-7883-7E8B-C2024726A6FF}"/>
              </a:ext>
            </a:extLst>
          </p:cNvPr>
          <p:cNvSpPr>
            <a:spLocks noGrp="1" noChangeArrowheads="1"/>
          </p:cNvSpPr>
          <p:nvPr>
            <p:ph idx="1"/>
          </p:nvPr>
        </p:nvSpPr>
        <p:spPr>
          <a:xfrm>
            <a:off x="444189" y="2193955"/>
            <a:ext cx="8417314" cy="3902927"/>
          </a:xfrm>
        </p:spPr>
        <p:txBody>
          <a:bodyPr lIns="90488" tIns="44450" rIns="90488" bIns="44450">
            <a:normAutofit fontScale="70000" lnSpcReduction="20000"/>
          </a:bodyPr>
          <a:lstStyle/>
          <a:p>
            <a:pPr marL="0" indent="0" eaLnBrk="1" hangingPunct="1">
              <a:buNone/>
            </a:pPr>
            <a:r>
              <a:rPr lang="en-US" altLang="en-US" sz="4000" b="1" u="sng" dirty="0"/>
              <a:t>What to inspect for: </a:t>
            </a:r>
          </a:p>
          <a:p>
            <a:pPr eaLnBrk="1" hangingPunct="1"/>
            <a:r>
              <a:rPr lang="en-US" altLang="en-US" sz="4000" dirty="0"/>
              <a:t>General condition of the pole</a:t>
            </a:r>
          </a:p>
          <a:p>
            <a:pPr eaLnBrk="1" hangingPunct="1"/>
            <a:r>
              <a:rPr lang="en-US" altLang="en-US" sz="4000" dirty="0"/>
              <a:t>Cracks – Horizontal / Vertical </a:t>
            </a:r>
          </a:p>
          <a:p>
            <a:pPr eaLnBrk="1" hangingPunct="1"/>
            <a:r>
              <a:rPr lang="en-US" altLang="en-US" sz="4000" dirty="0"/>
              <a:t>Holes</a:t>
            </a:r>
          </a:p>
          <a:p>
            <a:pPr eaLnBrk="1" hangingPunct="1"/>
            <a:r>
              <a:rPr lang="en-US" altLang="en-US" sz="4000" dirty="0"/>
              <a:t>Shell rot and decay</a:t>
            </a:r>
          </a:p>
          <a:p>
            <a:pPr eaLnBrk="1" hangingPunct="1"/>
            <a:r>
              <a:rPr lang="en-US" altLang="en-US" sz="4000" dirty="0"/>
              <a:t>Knots</a:t>
            </a:r>
          </a:p>
          <a:p>
            <a:pPr eaLnBrk="1" hangingPunct="1"/>
            <a:r>
              <a:rPr lang="en-US" altLang="en-US" sz="4000" dirty="0"/>
              <a:t>Depth of setting</a:t>
            </a:r>
          </a:p>
          <a:p>
            <a:pPr eaLnBrk="1" hangingPunct="1"/>
            <a:r>
              <a:rPr lang="en-US" altLang="en-US" sz="4000" dirty="0"/>
              <a:t>Soil conditions </a:t>
            </a:r>
          </a:p>
          <a:p>
            <a:pPr eaLnBrk="1" hangingPunct="1"/>
            <a:r>
              <a:rPr lang="en-US" altLang="en-US" sz="4000" dirty="0"/>
              <a:t>Burn Marks </a:t>
            </a:r>
          </a:p>
        </p:txBody>
      </p:sp>
      <p:pic>
        <p:nvPicPr>
          <p:cNvPr id="6" name="Picture 5">
            <a:extLst>
              <a:ext uri="{FF2B5EF4-FFF2-40B4-BE49-F238E27FC236}">
                <a16:creationId xmlns:a16="http://schemas.microsoft.com/office/drawing/2014/main" id="{45821CA6-9740-34F7-54DF-379EDC4AD58A}"/>
              </a:ext>
            </a:extLst>
          </p:cNvPr>
          <p:cNvPicPr>
            <a:picLocks noChangeAspect="1"/>
          </p:cNvPicPr>
          <p:nvPr/>
        </p:nvPicPr>
        <p:blipFill>
          <a:blip r:embed="rId6"/>
          <a:stretch>
            <a:fillRect/>
          </a:stretch>
        </p:blipFill>
        <p:spPr>
          <a:xfrm>
            <a:off x="6880604" y="1865483"/>
            <a:ext cx="3202139" cy="4231399"/>
          </a:xfrm>
          <a:prstGeom prst="rect">
            <a:avLst/>
          </a:prstGeom>
          <a:ln>
            <a:noFill/>
          </a:ln>
          <a:effectLst>
            <a:softEdge rad="112500"/>
          </a:effectLst>
        </p:spPr>
      </p:pic>
    </p:spTree>
    <p:extLst>
      <p:ext uri="{BB962C8B-B14F-4D97-AF65-F5344CB8AC3E}">
        <p14:creationId xmlns:p14="http://schemas.microsoft.com/office/powerpoint/2010/main" val="1218568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C7B9588-A2FA-0F99-ECEE-BB85F1075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C77C8-FE0C-432C-779F-0678AD2E285D}"/>
              </a:ext>
            </a:extLst>
          </p:cNvPr>
          <p:cNvSpPr>
            <a:spLocks noGrp="1"/>
          </p:cNvSpPr>
          <p:nvPr>
            <p:ph type="title"/>
          </p:nvPr>
        </p:nvSpPr>
        <p:spPr>
          <a:xfrm>
            <a:off x="253650" y="36060"/>
            <a:ext cx="8607853" cy="784599"/>
          </a:xfrm>
        </p:spPr>
        <p:txBody>
          <a:bodyPr>
            <a:normAutofit fontScale="90000"/>
          </a:bodyPr>
          <a:lstStyle/>
          <a:p>
            <a:r>
              <a:rPr lang="en-US" sz="5400" b="1" dirty="0">
                <a:latin typeface="+mn-lt"/>
              </a:rPr>
              <a:t>Safety at Heights – Best Practice </a:t>
            </a:r>
          </a:p>
        </p:txBody>
      </p:sp>
      <p:sp>
        <p:nvSpPr>
          <p:cNvPr id="7" name="Content Placeholder 2">
            <a:extLst>
              <a:ext uri="{FF2B5EF4-FFF2-40B4-BE49-F238E27FC236}">
                <a16:creationId xmlns:a16="http://schemas.microsoft.com/office/drawing/2014/main" id="{1582ADB9-58F3-7434-98F1-D5C8130F9284}"/>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FA9919F0-EB46-E687-18AC-7889C04B527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8748DB41-6D64-3930-7CDD-3DA277CBA920}"/>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82D31C8-A9DE-32A4-8969-0E4D239B4600}"/>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10" name="TextBox 9">
            <a:extLst>
              <a:ext uri="{FF2B5EF4-FFF2-40B4-BE49-F238E27FC236}">
                <a16:creationId xmlns:a16="http://schemas.microsoft.com/office/drawing/2014/main" id="{B2784E46-26F9-3BCF-EB90-ABA4F0B04C84}"/>
              </a:ext>
            </a:extLst>
          </p:cNvPr>
          <p:cNvSpPr txBox="1"/>
          <p:nvPr/>
        </p:nvSpPr>
        <p:spPr>
          <a:xfrm>
            <a:off x="444189" y="820659"/>
            <a:ext cx="6007411" cy="523220"/>
          </a:xfrm>
          <a:prstGeom prst="rect">
            <a:avLst/>
          </a:prstGeom>
          <a:noFill/>
        </p:spPr>
        <p:txBody>
          <a:bodyPr wrap="square" rtlCol="0">
            <a:spAutoFit/>
          </a:bodyPr>
          <a:lstStyle/>
          <a:p>
            <a:r>
              <a:rPr lang="en-US" sz="2800" b="1" u="sng" dirty="0"/>
              <a:t>Wood Pole Inspection </a:t>
            </a:r>
          </a:p>
        </p:txBody>
      </p:sp>
      <p:sp>
        <p:nvSpPr>
          <p:cNvPr id="13" name="Rectangle 3">
            <a:extLst>
              <a:ext uri="{FF2B5EF4-FFF2-40B4-BE49-F238E27FC236}">
                <a16:creationId xmlns:a16="http://schemas.microsoft.com/office/drawing/2014/main" id="{14D15704-8759-EE69-CCF4-CB09D352B433}"/>
              </a:ext>
            </a:extLst>
          </p:cNvPr>
          <p:cNvSpPr>
            <a:spLocks noGrp="1" noChangeArrowheads="1"/>
          </p:cNvSpPr>
          <p:nvPr>
            <p:ph idx="1"/>
          </p:nvPr>
        </p:nvSpPr>
        <p:spPr>
          <a:xfrm>
            <a:off x="253650" y="1456976"/>
            <a:ext cx="7669756" cy="5073068"/>
          </a:xfrm>
        </p:spPr>
        <p:txBody>
          <a:bodyPr lIns="90488" tIns="44450" rIns="90488" bIns="44450">
            <a:normAutofit fontScale="62500" lnSpcReduction="20000"/>
          </a:bodyPr>
          <a:lstStyle/>
          <a:p>
            <a:pPr marL="0" indent="0" eaLnBrk="1" hangingPunct="1">
              <a:buNone/>
            </a:pPr>
            <a:r>
              <a:rPr lang="en-US" altLang="en-US" sz="4000" b="1" u="sng" dirty="0"/>
              <a:t>How to Inspect</a:t>
            </a:r>
          </a:p>
          <a:p>
            <a:pPr eaLnBrk="1" hangingPunct="1"/>
            <a:r>
              <a:rPr lang="en-US" altLang="en-US" sz="4000" dirty="0"/>
              <a:t>Sounding with a hammer</a:t>
            </a:r>
          </a:p>
          <a:p>
            <a:pPr lvl="1"/>
            <a:r>
              <a:rPr lang="en-US" altLang="en-US" sz="3600" dirty="0"/>
              <a:t>Strike the pole with a 3lb hammer every 2-3 ft upward to a height of 6ft. </a:t>
            </a:r>
          </a:p>
          <a:p>
            <a:pPr lvl="1"/>
            <a:r>
              <a:rPr lang="en-US" altLang="en-US" sz="3600" dirty="0"/>
              <a:t>A sturdy pole should give a solid sound, and the hammer should rebound sharply</a:t>
            </a:r>
          </a:p>
          <a:p>
            <a:pPr marL="457200" lvl="1" indent="0">
              <a:buNone/>
            </a:pPr>
            <a:endParaRPr lang="en-US" altLang="en-US" sz="3600" dirty="0"/>
          </a:p>
          <a:p>
            <a:pPr eaLnBrk="1" hangingPunct="1"/>
            <a:r>
              <a:rPr lang="en-US" altLang="en-US" sz="4000" dirty="0"/>
              <a:t>Probe/Prod Test</a:t>
            </a:r>
          </a:p>
          <a:p>
            <a:pPr lvl="1"/>
            <a:r>
              <a:rPr lang="en-US" altLang="en-US" sz="3600" dirty="0"/>
              <a:t>Probe the pole downward at a 45° angle from the groundline to 6” below grade using a pole prod or a screwdriver with a 5” blade.</a:t>
            </a:r>
          </a:p>
          <a:p>
            <a:pPr lvl="1"/>
            <a:r>
              <a:rPr lang="en-US" altLang="en-US" sz="3600" dirty="0"/>
              <a:t>If the probing tool penetrates with little pressure, there may be decay below the ground.</a:t>
            </a:r>
          </a:p>
          <a:p>
            <a:pPr lvl="1"/>
            <a:r>
              <a:rPr lang="en-US" altLang="en-US" sz="3600" b="1" dirty="0"/>
              <a:t>If there is any doubt about the condition of pole or a Probe/Prod Test cannot be completed, dig approximately 12” down and probe the pole</a:t>
            </a:r>
          </a:p>
        </p:txBody>
      </p:sp>
      <p:pic>
        <p:nvPicPr>
          <p:cNvPr id="5" name="Picture 4">
            <a:extLst>
              <a:ext uri="{FF2B5EF4-FFF2-40B4-BE49-F238E27FC236}">
                <a16:creationId xmlns:a16="http://schemas.microsoft.com/office/drawing/2014/main" id="{2FCECFB7-79C6-E6F9-F66B-EEE3A51F2EF5}"/>
              </a:ext>
            </a:extLst>
          </p:cNvPr>
          <p:cNvPicPr>
            <a:picLocks noChangeAspect="1"/>
          </p:cNvPicPr>
          <p:nvPr/>
        </p:nvPicPr>
        <p:blipFill>
          <a:blip r:embed="rId6"/>
          <a:stretch>
            <a:fillRect/>
          </a:stretch>
        </p:blipFill>
        <p:spPr>
          <a:xfrm>
            <a:off x="9881486" y="79397"/>
            <a:ext cx="2218516" cy="2526643"/>
          </a:xfrm>
          <a:prstGeom prst="rect">
            <a:avLst/>
          </a:prstGeom>
          <a:ln>
            <a:noFill/>
          </a:ln>
          <a:effectLst>
            <a:softEdge rad="112500"/>
          </a:effectLst>
        </p:spPr>
      </p:pic>
      <p:pic>
        <p:nvPicPr>
          <p:cNvPr id="12" name="Picture 11">
            <a:extLst>
              <a:ext uri="{FF2B5EF4-FFF2-40B4-BE49-F238E27FC236}">
                <a16:creationId xmlns:a16="http://schemas.microsoft.com/office/drawing/2014/main" id="{28898736-C3FA-E7ED-CDEE-1099DA612F2D}"/>
              </a:ext>
            </a:extLst>
          </p:cNvPr>
          <p:cNvPicPr>
            <a:picLocks noChangeAspect="1"/>
          </p:cNvPicPr>
          <p:nvPr/>
        </p:nvPicPr>
        <p:blipFill>
          <a:blip r:embed="rId7"/>
          <a:stretch>
            <a:fillRect/>
          </a:stretch>
        </p:blipFill>
        <p:spPr>
          <a:xfrm>
            <a:off x="7923406" y="2606041"/>
            <a:ext cx="2218516" cy="2526644"/>
          </a:xfrm>
          <a:prstGeom prst="rect">
            <a:avLst/>
          </a:prstGeom>
          <a:ln>
            <a:noFill/>
          </a:ln>
          <a:effectLst>
            <a:softEdge rad="112500"/>
          </a:effectLst>
        </p:spPr>
      </p:pic>
    </p:spTree>
    <p:extLst>
      <p:ext uri="{BB962C8B-B14F-4D97-AF65-F5344CB8AC3E}">
        <p14:creationId xmlns:p14="http://schemas.microsoft.com/office/powerpoint/2010/main" val="2767374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5604-5BF7-91D6-E05B-9A357ECE8AD9}"/>
              </a:ext>
            </a:extLst>
          </p:cNvPr>
          <p:cNvSpPr>
            <a:spLocks noGrp="1"/>
          </p:cNvSpPr>
          <p:nvPr>
            <p:ph type="title"/>
          </p:nvPr>
        </p:nvSpPr>
        <p:spPr>
          <a:xfrm>
            <a:off x="383747" y="173806"/>
            <a:ext cx="8749103" cy="1325563"/>
          </a:xfrm>
        </p:spPr>
        <p:txBody>
          <a:bodyPr>
            <a:noAutofit/>
          </a:bodyPr>
          <a:lstStyle/>
          <a:p>
            <a:r>
              <a:rPr lang="en-US" sz="4900" b="1" dirty="0">
                <a:latin typeface="+mn-lt"/>
              </a:rPr>
              <a:t>Safety at Heights – Best Practice</a:t>
            </a:r>
          </a:p>
        </p:txBody>
      </p:sp>
      <p:sp>
        <p:nvSpPr>
          <p:cNvPr id="3" name="Content Placeholder 2">
            <a:extLst>
              <a:ext uri="{FF2B5EF4-FFF2-40B4-BE49-F238E27FC236}">
                <a16:creationId xmlns:a16="http://schemas.microsoft.com/office/drawing/2014/main" id="{92BDFA65-D213-C5B4-BADB-4C241B171567}"/>
              </a:ext>
            </a:extLst>
          </p:cNvPr>
          <p:cNvSpPr>
            <a:spLocks noGrp="1"/>
          </p:cNvSpPr>
          <p:nvPr>
            <p:ph idx="1"/>
          </p:nvPr>
        </p:nvSpPr>
        <p:spPr>
          <a:xfrm>
            <a:off x="383747" y="1631092"/>
            <a:ext cx="7796426" cy="4645144"/>
          </a:xfrm>
        </p:spPr>
        <p:txBody>
          <a:bodyPr>
            <a:normAutofit/>
          </a:bodyPr>
          <a:lstStyle/>
          <a:p>
            <a:pPr marL="0" indent="0">
              <a:buNone/>
            </a:pPr>
            <a:r>
              <a:rPr lang="en-US" sz="3200" b="1" u="sng" dirty="0"/>
              <a:t>Rescue Plan Requirements </a:t>
            </a:r>
          </a:p>
          <a:p>
            <a:pPr marL="0" indent="0">
              <a:buNone/>
            </a:pPr>
            <a:endParaRPr lang="en-US" sz="1200" b="1" u="sng" dirty="0"/>
          </a:p>
          <a:p>
            <a:pPr marL="0" indent="0">
              <a:buNone/>
            </a:pPr>
            <a:r>
              <a:rPr lang="en-US" sz="3200" dirty="0"/>
              <a:t>Rescue Plan shall be discussed by all crew members, and be specific to the work location</a:t>
            </a:r>
          </a:p>
          <a:p>
            <a:pPr marL="0" indent="0">
              <a:buNone/>
            </a:pPr>
            <a:endParaRPr lang="en-US" sz="3200" dirty="0"/>
          </a:p>
          <a:p>
            <a:pPr>
              <a:buFont typeface="Wingdings" panose="05000000000000000000" pitchFamily="2" charset="2"/>
              <a:buChar char="ü"/>
            </a:pPr>
            <a:r>
              <a:rPr lang="en-US" sz="3200" dirty="0"/>
              <a:t>Self Rescue </a:t>
            </a:r>
          </a:p>
          <a:p>
            <a:pPr>
              <a:buFont typeface="Wingdings" panose="05000000000000000000" pitchFamily="2" charset="2"/>
              <a:buChar char="ü"/>
            </a:pPr>
            <a:r>
              <a:rPr lang="en-US" sz="3200" dirty="0"/>
              <a:t>Assisted Rescue </a:t>
            </a:r>
          </a:p>
        </p:txBody>
      </p:sp>
      <p:sp>
        <p:nvSpPr>
          <p:cNvPr id="4" name="Slide Number Placeholder 3">
            <a:extLst>
              <a:ext uri="{FF2B5EF4-FFF2-40B4-BE49-F238E27FC236}">
                <a16:creationId xmlns:a16="http://schemas.microsoft.com/office/drawing/2014/main" id="{B70A9C3C-7561-53C1-7C47-F761E96EE36D}"/>
              </a:ext>
            </a:extLst>
          </p:cNvPr>
          <p:cNvSpPr>
            <a:spLocks noGrp="1"/>
          </p:cNvSpPr>
          <p:nvPr>
            <p:ph type="sldNum" sz="quarter" idx="12"/>
          </p:nvPr>
        </p:nvSpPr>
        <p:spPr/>
        <p:txBody>
          <a:bodyPr/>
          <a:lstStyle/>
          <a:p>
            <a:fld id="{AF06B5B2-58D7-4A2E-ACF6-E9765C5AA68F}" type="slidenum">
              <a:rPr lang="en-US" smtClean="0"/>
              <a:t>19</a:t>
            </a:fld>
            <a:endParaRPr lang="en-US" dirty="0"/>
          </a:p>
        </p:txBody>
      </p:sp>
      <p:pic>
        <p:nvPicPr>
          <p:cNvPr id="6" name="Picture 5" descr="A logo for a power line company&#10;&#10;Description automatically generated">
            <a:extLst>
              <a:ext uri="{FF2B5EF4-FFF2-40B4-BE49-F238E27FC236}">
                <a16:creationId xmlns:a16="http://schemas.microsoft.com/office/drawing/2014/main" id="{09652387-7065-71DF-8AC1-12549161D89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27A261CA-F453-2C73-B18D-F7B349267051}"/>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Q1 – 2026 – Fall Protection – Safety at Heights</a:t>
            </a:r>
          </a:p>
        </p:txBody>
      </p:sp>
      <p:sp>
        <p:nvSpPr>
          <p:cNvPr id="8" name="Content Placeholder 2">
            <a:extLst>
              <a:ext uri="{FF2B5EF4-FFF2-40B4-BE49-F238E27FC236}">
                <a16:creationId xmlns:a16="http://schemas.microsoft.com/office/drawing/2014/main" id="{9467C236-6639-F382-917E-CC1B6A57AA9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9CD0F64E-7E72-E6C2-D9DA-B2F73978CC08}"/>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19</a:t>
            </a:fld>
            <a:endParaRPr lang="en-US" sz="1400" dirty="0">
              <a:solidFill>
                <a:srgbClr val="FFC000">
                  <a:lumMod val="20000"/>
                  <a:lumOff val="80000"/>
                </a:srgbClr>
              </a:solidFill>
              <a:latin typeface="Calibri" panose="020F0502020204030204"/>
            </a:endParaRPr>
          </a:p>
        </p:txBody>
      </p:sp>
      <p:pic>
        <p:nvPicPr>
          <p:cNvPr id="10" name="Picture 9">
            <a:extLst>
              <a:ext uri="{FF2B5EF4-FFF2-40B4-BE49-F238E27FC236}">
                <a16:creationId xmlns:a16="http://schemas.microsoft.com/office/drawing/2014/main" id="{962C899D-AED9-5EEF-C8D0-F7F6E1688D55}"/>
              </a:ext>
            </a:extLst>
          </p:cNvPr>
          <p:cNvPicPr>
            <a:picLocks noChangeAspect="1"/>
          </p:cNvPicPr>
          <p:nvPr/>
        </p:nvPicPr>
        <p:blipFill>
          <a:blip r:embed="rId5"/>
          <a:stretch>
            <a:fillRect/>
          </a:stretch>
        </p:blipFill>
        <p:spPr>
          <a:xfrm>
            <a:off x="7876120" y="1103971"/>
            <a:ext cx="4544478" cy="5689150"/>
          </a:xfrm>
          <a:prstGeom prst="rect">
            <a:avLst/>
          </a:prstGeom>
        </p:spPr>
      </p:pic>
      <p:pic>
        <p:nvPicPr>
          <p:cNvPr id="11" name="Picture 10">
            <a:extLst>
              <a:ext uri="{FF2B5EF4-FFF2-40B4-BE49-F238E27FC236}">
                <a16:creationId xmlns:a16="http://schemas.microsoft.com/office/drawing/2014/main" id="{7EBEFE97-2C7B-2A78-5A11-5DB8E682E386}"/>
              </a:ext>
            </a:extLst>
          </p:cNvPr>
          <p:cNvPicPr>
            <a:picLocks noChangeAspect="1"/>
          </p:cNvPicPr>
          <p:nvPr/>
        </p:nvPicPr>
        <p:blipFill>
          <a:blip r:embed="rId6"/>
          <a:stretch>
            <a:fillRect/>
          </a:stretch>
        </p:blipFill>
        <p:spPr>
          <a:xfrm>
            <a:off x="75322" y="5989699"/>
            <a:ext cx="7120745" cy="573074"/>
          </a:xfrm>
          <a:prstGeom prst="rect">
            <a:avLst/>
          </a:prstGeom>
        </p:spPr>
      </p:pic>
    </p:spTree>
    <p:extLst>
      <p:ext uri="{BB962C8B-B14F-4D97-AF65-F5344CB8AC3E}">
        <p14:creationId xmlns:p14="http://schemas.microsoft.com/office/powerpoint/2010/main" val="398671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57B0BC9-3138-3AD8-DDF2-7B9503447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05925-3DAE-EFBA-C9CC-3A38CF85916E}"/>
              </a:ext>
            </a:extLst>
          </p:cNvPr>
          <p:cNvSpPr>
            <a:spLocks noGrp="1"/>
          </p:cNvSpPr>
          <p:nvPr>
            <p:ph type="title"/>
          </p:nvPr>
        </p:nvSpPr>
        <p:spPr>
          <a:xfrm>
            <a:off x="444188" y="79877"/>
            <a:ext cx="10515600" cy="1325563"/>
          </a:xfrm>
        </p:spPr>
        <p:txBody>
          <a:bodyPr>
            <a:normAutofit/>
          </a:bodyPr>
          <a:lstStyle/>
          <a:p>
            <a:r>
              <a:rPr lang="en-US" sz="4800" b="1" dirty="0">
                <a:latin typeface="Calibri" panose="020F0502020204030204"/>
              </a:rPr>
              <a:t>Why This Matters? </a:t>
            </a:r>
            <a:endParaRPr lang="en-US" sz="4800" b="1" dirty="0">
              <a:latin typeface="+mn-lt"/>
            </a:endParaRPr>
          </a:p>
        </p:txBody>
      </p:sp>
      <p:sp>
        <p:nvSpPr>
          <p:cNvPr id="3" name="Content Placeholder 2">
            <a:extLst>
              <a:ext uri="{FF2B5EF4-FFF2-40B4-BE49-F238E27FC236}">
                <a16:creationId xmlns:a16="http://schemas.microsoft.com/office/drawing/2014/main" id="{A9D0C34B-3597-EBAB-D91E-1F705EE5B284}"/>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Q1-2026 – Fall Protection – Safety at Heights</a:t>
            </a:r>
          </a:p>
        </p:txBody>
      </p:sp>
      <p:sp>
        <p:nvSpPr>
          <p:cNvPr id="4" name="Content Placeholder 2">
            <a:extLst>
              <a:ext uri="{FF2B5EF4-FFF2-40B4-BE49-F238E27FC236}">
                <a16:creationId xmlns:a16="http://schemas.microsoft.com/office/drawing/2014/main" id="{ACE5FDDD-56FD-1887-DC82-3C5D58C3B9D9}"/>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solidFill>
                  <a:schemeClr val="accent4">
                    <a:lumMod val="20000"/>
                    <a:lumOff val="80000"/>
                  </a:schemeClr>
                </a:solidFill>
              </a:rPr>
              <a:t>OSHA ELECTRICAL TRANSMISSION &amp; DISTRIBUTION PARTNERSHIP</a:t>
            </a:r>
          </a:p>
        </p:txBody>
      </p:sp>
      <p:sp>
        <p:nvSpPr>
          <p:cNvPr id="5" name="Slide Number Placeholder 4">
            <a:extLst>
              <a:ext uri="{FF2B5EF4-FFF2-40B4-BE49-F238E27FC236}">
                <a16:creationId xmlns:a16="http://schemas.microsoft.com/office/drawing/2014/main" id="{F60FDF08-E717-45A7-0513-08042DB86603}"/>
              </a:ext>
            </a:extLst>
          </p:cNvPr>
          <p:cNvSpPr>
            <a:spLocks noGrp="1"/>
          </p:cNvSpPr>
          <p:nvPr>
            <p:ph type="sldNum" sz="quarter" idx="12"/>
          </p:nvPr>
        </p:nvSpPr>
        <p:spPr>
          <a:xfrm>
            <a:off x="11634438" y="6530044"/>
            <a:ext cx="433039" cy="365125"/>
          </a:xfrm>
        </p:spPr>
        <p:txBody>
          <a:bodyPr/>
          <a:lstStyle/>
          <a:p>
            <a:fld id="{AF06B5B2-58D7-4A2E-ACF6-E9765C5AA68F}" type="slidenum">
              <a:rPr lang="en-US" sz="1400" smtClean="0">
                <a:solidFill>
                  <a:schemeClr val="accent4">
                    <a:lumMod val="20000"/>
                    <a:lumOff val="80000"/>
                  </a:schemeClr>
                </a:solidFill>
              </a:rPr>
              <a:t>2</a:t>
            </a:fld>
            <a:endParaRPr lang="en-US" sz="1400" dirty="0">
              <a:solidFill>
                <a:schemeClr val="accent4">
                  <a:lumMod val="20000"/>
                  <a:lumOff val="80000"/>
                </a:schemeClr>
              </a:solidFill>
            </a:endParaRPr>
          </a:p>
        </p:txBody>
      </p:sp>
      <p:sp>
        <p:nvSpPr>
          <p:cNvPr id="6" name="TextBox 5">
            <a:extLst>
              <a:ext uri="{FF2B5EF4-FFF2-40B4-BE49-F238E27FC236}">
                <a16:creationId xmlns:a16="http://schemas.microsoft.com/office/drawing/2014/main" id="{FDAFF06D-1D6E-37C5-D9F4-57DA2087CE81}"/>
              </a:ext>
            </a:extLst>
          </p:cNvPr>
          <p:cNvSpPr txBox="1"/>
          <p:nvPr/>
        </p:nvSpPr>
        <p:spPr>
          <a:xfrm>
            <a:off x="91998" y="2204566"/>
            <a:ext cx="6337082" cy="3785652"/>
          </a:xfrm>
          <a:prstGeom prst="rect">
            <a:avLst/>
          </a:prstGeom>
          <a:noFill/>
        </p:spPr>
        <p:txBody>
          <a:bodyPr wrap="square">
            <a:spAutoFit/>
          </a:bodyPr>
          <a:lstStyle/>
          <a:p>
            <a:pPr marL="342900" indent="-342900">
              <a:buFont typeface="Wingdings" panose="05000000000000000000" pitchFamily="2" charset="2"/>
              <a:buChar char="Ø"/>
            </a:pPr>
            <a:r>
              <a:rPr lang="en-US" sz="2000" dirty="0"/>
              <a:t>Of the 52 total SIF events recorded in 2024, 14 were identified as having an applicable Partnership Best Practices. </a:t>
            </a:r>
          </a:p>
          <a:p>
            <a:endParaRPr lang="en-US" sz="2000" dirty="0"/>
          </a:p>
          <a:p>
            <a:pPr marL="342900" indent="-342900">
              <a:buFont typeface="Wingdings" panose="05000000000000000000" pitchFamily="2" charset="2"/>
              <a:buChar char="Ø"/>
            </a:pPr>
            <a:r>
              <a:rPr lang="en-US" sz="2000" dirty="0"/>
              <a:t>13 SIF Events related to Falls From Elevations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25% of all recorded 2024 SIF Events resulted from Falls From Elevations </a:t>
            </a:r>
          </a:p>
          <a:p>
            <a:pPr marL="800100" lvl="1" indent="-342900">
              <a:buFont typeface="Wingdings" panose="05000000000000000000" pitchFamily="2" charset="2"/>
              <a:buChar char="Ø"/>
            </a:pPr>
            <a:r>
              <a:rPr lang="en-US" sz="2000" dirty="0"/>
              <a:t>5 Equipment </a:t>
            </a:r>
          </a:p>
          <a:p>
            <a:pPr marL="1257300" lvl="2" indent="-342900">
              <a:buFont typeface="Wingdings" panose="05000000000000000000" pitchFamily="2" charset="2"/>
              <a:buChar char="Ø"/>
            </a:pPr>
            <a:r>
              <a:rPr lang="en-US" sz="2000" dirty="0"/>
              <a:t>3 Bucket Truck Access/Egress </a:t>
            </a:r>
          </a:p>
          <a:p>
            <a:pPr marL="800100" lvl="1" indent="-342900">
              <a:buFont typeface="Wingdings" panose="05000000000000000000" pitchFamily="2" charset="2"/>
              <a:buChar char="Ø"/>
            </a:pPr>
            <a:r>
              <a:rPr lang="en-US" sz="2000" dirty="0"/>
              <a:t>3 Poles </a:t>
            </a:r>
          </a:p>
          <a:p>
            <a:pPr marL="800100" lvl="1" indent="-342900">
              <a:buFont typeface="Wingdings" panose="05000000000000000000" pitchFamily="2" charset="2"/>
              <a:buChar char="Ø"/>
            </a:pPr>
            <a:r>
              <a:rPr lang="en-US" sz="2000" dirty="0"/>
              <a:t>2 Aloft in and Aerial Lift </a:t>
            </a:r>
          </a:p>
        </p:txBody>
      </p:sp>
      <p:pic>
        <p:nvPicPr>
          <p:cNvPr id="9" name="Picture 8">
            <a:extLst>
              <a:ext uri="{FF2B5EF4-FFF2-40B4-BE49-F238E27FC236}">
                <a16:creationId xmlns:a16="http://schemas.microsoft.com/office/drawing/2014/main" id="{10F12CC5-13BF-B4AD-6215-D00A4F2E6E21}"/>
              </a:ext>
            </a:extLst>
          </p:cNvPr>
          <p:cNvPicPr>
            <a:picLocks noChangeAspect="1"/>
          </p:cNvPicPr>
          <p:nvPr/>
        </p:nvPicPr>
        <p:blipFill>
          <a:blip r:embed="rId4"/>
          <a:stretch>
            <a:fillRect/>
          </a:stretch>
        </p:blipFill>
        <p:spPr>
          <a:xfrm>
            <a:off x="6285501" y="2415090"/>
            <a:ext cx="5814501" cy="3483243"/>
          </a:xfrm>
          <a:prstGeom prst="rect">
            <a:avLst/>
          </a:prstGeom>
        </p:spPr>
      </p:pic>
      <p:sp>
        <p:nvSpPr>
          <p:cNvPr id="10" name="TextBox 9">
            <a:extLst>
              <a:ext uri="{FF2B5EF4-FFF2-40B4-BE49-F238E27FC236}">
                <a16:creationId xmlns:a16="http://schemas.microsoft.com/office/drawing/2014/main" id="{9B407980-F095-2A8F-B7F1-F63225A5D6F6}"/>
              </a:ext>
            </a:extLst>
          </p:cNvPr>
          <p:cNvSpPr txBox="1"/>
          <p:nvPr/>
        </p:nvSpPr>
        <p:spPr>
          <a:xfrm>
            <a:off x="91998" y="1245709"/>
            <a:ext cx="7673419" cy="461665"/>
          </a:xfrm>
          <a:prstGeom prst="rect">
            <a:avLst/>
          </a:prstGeom>
          <a:noFill/>
        </p:spPr>
        <p:txBody>
          <a:bodyPr wrap="square" rtlCol="0">
            <a:spAutoFit/>
          </a:bodyPr>
          <a:lstStyle/>
          <a:p>
            <a:r>
              <a:rPr lang="en-US" sz="2400" b="1" u="sng" dirty="0"/>
              <a:t>OSHA Partnership 300 Log Analysis for Calendar Year 2024</a:t>
            </a:r>
          </a:p>
        </p:txBody>
      </p:sp>
      <p:sp>
        <p:nvSpPr>
          <p:cNvPr id="11" name="TextBox 10">
            <a:extLst>
              <a:ext uri="{FF2B5EF4-FFF2-40B4-BE49-F238E27FC236}">
                <a16:creationId xmlns:a16="http://schemas.microsoft.com/office/drawing/2014/main" id="{B02EE612-8DD2-A904-4A88-24BD188C4C37}"/>
              </a:ext>
            </a:extLst>
          </p:cNvPr>
          <p:cNvSpPr txBox="1"/>
          <p:nvPr/>
        </p:nvSpPr>
        <p:spPr>
          <a:xfrm>
            <a:off x="6285501" y="5721298"/>
            <a:ext cx="5904569" cy="584775"/>
          </a:xfrm>
          <a:prstGeom prst="rect">
            <a:avLst/>
          </a:prstGeom>
          <a:noFill/>
        </p:spPr>
        <p:txBody>
          <a:bodyPr wrap="square" rtlCol="0">
            <a:spAutoFit/>
          </a:bodyPr>
          <a:lstStyle/>
          <a:p>
            <a:r>
              <a:rPr lang="en-US" sz="1600" dirty="0">
                <a:solidFill>
                  <a:srgbClr val="FF0000"/>
                </a:solidFill>
              </a:rPr>
              <a:t>*Data collected from the OSHA Partnership 300 Log Analysis for Calendar Year 2024*</a:t>
            </a:r>
          </a:p>
        </p:txBody>
      </p:sp>
      <p:sp>
        <p:nvSpPr>
          <p:cNvPr id="8" name="Rectangle 7">
            <a:extLst>
              <a:ext uri="{FF2B5EF4-FFF2-40B4-BE49-F238E27FC236}">
                <a16:creationId xmlns:a16="http://schemas.microsoft.com/office/drawing/2014/main" id="{250C45EB-8FF1-C260-D004-346952314DA7}"/>
              </a:ext>
            </a:extLst>
          </p:cNvPr>
          <p:cNvSpPr/>
          <p:nvPr/>
        </p:nvSpPr>
        <p:spPr>
          <a:xfrm>
            <a:off x="7683191" y="2977376"/>
            <a:ext cx="4293220" cy="26762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68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32B6D07-D246-2873-1975-FBBE3C968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62240-94A8-EC4D-EC9C-A035F191E3E1}"/>
              </a:ext>
            </a:extLst>
          </p:cNvPr>
          <p:cNvSpPr>
            <a:spLocks noGrp="1"/>
          </p:cNvSpPr>
          <p:nvPr>
            <p:ph type="title"/>
          </p:nvPr>
        </p:nvSpPr>
        <p:spPr>
          <a:xfrm>
            <a:off x="383747" y="109760"/>
            <a:ext cx="8548381" cy="1325563"/>
          </a:xfrm>
        </p:spPr>
        <p:txBody>
          <a:bodyPr>
            <a:noAutofit/>
          </a:bodyPr>
          <a:lstStyle/>
          <a:p>
            <a:r>
              <a:rPr lang="en-US" sz="4900" b="1" dirty="0">
                <a:latin typeface="+mn-lt"/>
              </a:rPr>
              <a:t>Safety at Heights – Best Practice</a:t>
            </a:r>
          </a:p>
        </p:txBody>
      </p:sp>
      <p:sp>
        <p:nvSpPr>
          <p:cNvPr id="3" name="Content Placeholder 2">
            <a:extLst>
              <a:ext uri="{FF2B5EF4-FFF2-40B4-BE49-F238E27FC236}">
                <a16:creationId xmlns:a16="http://schemas.microsoft.com/office/drawing/2014/main" id="{547CAE1B-BD64-DFE6-13A7-51EDB8C825BA}"/>
              </a:ext>
            </a:extLst>
          </p:cNvPr>
          <p:cNvSpPr>
            <a:spLocks noGrp="1"/>
          </p:cNvSpPr>
          <p:nvPr>
            <p:ph idx="1"/>
          </p:nvPr>
        </p:nvSpPr>
        <p:spPr>
          <a:xfrm>
            <a:off x="383747" y="1631092"/>
            <a:ext cx="7796426" cy="4645144"/>
          </a:xfrm>
        </p:spPr>
        <p:txBody>
          <a:bodyPr>
            <a:normAutofit/>
          </a:bodyPr>
          <a:lstStyle/>
          <a:p>
            <a:pPr marL="0" indent="0">
              <a:buNone/>
            </a:pPr>
            <a:r>
              <a:rPr lang="en-US" sz="3200" b="1" u="sng" dirty="0"/>
              <a:t>Suspension Trauma </a:t>
            </a:r>
          </a:p>
          <a:p>
            <a:pPr marL="0" indent="0">
              <a:buNone/>
            </a:pPr>
            <a:endParaRPr lang="en-US" sz="1200" b="1" u="sng" dirty="0"/>
          </a:p>
          <a:p>
            <a:r>
              <a:rPr lang="en-US" sz="3200" dirty="0"/>
              <a:t>Perform rescue and treatment as quickly as possible</a:t>
            </a:r>
          </a:p>
          <a:p>
            <a:r>
              <a:rPr lang="en-US" sz="3200" dirty="0"/>
              <a:t>Recognize signs and symptoms of suspension trauma</a:t>
            </a:r>
          </a:p>
          <a:p>
            <a:r>
              <a:rPr lang="en-US" sz="3200" dirty="0"/>
              <a:t>Minimize suspension time</a:t>
            </a:r>
          </a:p>
        </p:txBody>
      </p:sp>
      <p:sp>
        <p:nvSpPr>
          <p:cNvPr id="4" name="Slide Number Placeholder 3">
            <a:extLst>
              <a:ext uri="{FF2B5EF4-FFF2-40B4-BE49-F238E27FC236}">
                <a16:creationId xmlns:a16="http://schemas.microsoft.com/office/drawing/2014/main" id="{8BDD3E79-FACC-4446-8C0C-5B54B502EEE8}"/>
              </a:ext>
            </a:extLst>
          </p:cNvPr>
          <p:cNvSpPr>
            <a:spLocks noGrp="1"/>
          </p:cNvSpPr>
          <p:nvPr>
            <p:ph type="sldNum" sz="quarter" idx="12"/>
          </p:nvPr>
        </p:nvSpPr>
        <p:spPr/>
        <p:txBody>
          <a:bodyPr/>
          <a:lstStyle/>
          <a:p>
            <a:fld id="{AF06B5B2-58D7-4A2E-ACF6-E9765C5AA68F}" type="slidenum">
              <a:rPr lang="en-US" smtClean="0"/>
              <a:t>20</a:t>
            </a:fld>
            <a:endParaRPr lang="en-US" dirty="0"/>
          </a:p>
        </p:txBody>
      </p:sp>
      <p:pic>
        <p:nvPicPr>
          <p:cNvPr id="6" name="Picture 5" descr="A logo for a power line company&#10;&#10;Description automatically generated">
            <a:extLst>
              <a:ext uri="{FF2B5EF4-FFF2-40B4-BE49-F238E27FC236}">
                <a16:creationId xmlns:a16="http://schemas.microsoft.com/office/drawing/2014/main" id="{BDE5A86E-760D-5C3C-A7BC-0BE0AE8D78FE}"/>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5874C8C8-E295-825C-C0CC-985D04F6E090}"/>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Q1 – 2026 – Fall Protection – Safety at Heights</a:t>
            </a:r>
          </a:p>
        </p:txBody>
      </p:sp>
      <p:sp>
        <p:nvSpPr>
          <p:cNvPr id="8" name="Content Placeholder 2">
            <a:extLst>
              <a:ext uri="{FF2B5EF4-FFF2-40B4-BE49-F238E27FC236}">
                <a16:creationId xmlns:a16="http://schemas.microsoft.com/office/drawing/2014/main" id="{5FB3E13E-1803-640D-0F44-6CD5AA99B8DE}"/>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4066A3E2-52CD-1F4C-25FF-15D1AD4F6E7A}"/>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20</a:t>
            </a:fld>
            <a:endParaRPr lang="en-US" sz="1400" dirty="0">
              <a:solidFill>
                <a:srgbClr val="FFC000">
                  <a:lumMod val="20000"/>
                  <a:lumOff val="80000"/>
                </a:srgbClr>
              </a:solidFill>
              <a:latin typeface="Calibri" panose="020F0502020204030204"/>
            </a:endParaRPr>
          </a:p>
        </p:txBody>
      </p:sp>
      <p:pic>
        <p:nvPicPr>
          <p:cNvPr id="5" name="Picture 4">
            <a:extLst>
              <a:ext uri="{FF2B5EF4-FFF2-40B4-BE49-F238E27FC236}">
                <a16:creationId xmlns:a16="http://schemas.microsoft.com/office/drawing/2014/main" id="{C4564F38-0ED3-8E96-D9C9-03F6F690C8B3}"/>
              </a:ext>
            </a:extLst>
          </p:cNvPr>
          <p:cNvPicPr>
            <a:picLocks noChangeAspect="1"/>
          </p:cNvPicPr>
          <p:nvPr/>
        </p:nvPicPr>
        <p:blipFill>
          <a:blip r:embed="rId5"/>
          <a:srcRect/>
          <a:stretch>
            <a:fillRect/>
          </a:stretch>
        </p:blipFill>
        <p:spPr>
          <a:xfrm>
            <a:off x="8350404" y="1125728"/>
            <a:ext cx="3717073" cy="5404316"/>
          </a:xfrm>
          <a:prstGeom prst="rect">
            <a:avLst/>
          </a:prstGeom>
          <a:ln>
            <a:noFill/>
          </a:ln>
          <a:effectLst>
            <a:softEdge rad="112500"/>
          </a:effectLst>
        </p:spPr>
      </p:pic>
    </p:spTree>
    <p:extLst>
      <p:ext uri="{BB962C8B-B14F-4D97-AF65-F5344CB8AC3E}">
        <p14:creationId xmlns:p14="http://schemas.microsoft.com/office/powerpoint/2010/main" val="3321905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A36DA9-263C-A9DA-73C7-3894594F75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28899-786E-B6E0-AFCD-8847C678DCD0}"/>
              </a:ext>
            </a:extLst>
          </p:cNvPr>
          <p:cNvSpPr>
            <a:spLocks noGrp="1"/>
          </p:cNvSpPr>
          <p:nvPr>
            <p:ph type="title"/>
          </p:nvPr>
        </p:nvSpPr>
        <p:spPr>
          <a:xfrm>
            <a:off x="3679901" y="180089"/>
            <a:ext cx="8085563" cy="1325563"/>
          </a:xfrm>
        </p:spPr>
        <p:txBody>
          <a:bodyPr/>
          <a:lstStyle/>
          <a:p>
            <a:r>
              <a:rPr lang="en-US" sz="4900" b="1" dirty="0">
                <a:latin typeface="+mn-lt"/>
              </a:rPr>
              <a:t>Safety</a:t>
            </a:r>
            <a:r>
              <a:rPr lang="en-US" b="1" dirty="0">
                <a:latin typeface="+mn-lt"/>
              </a:rPr>
              <a:t> at Heights – Best Practice </a:t>
            </a:r>
          </a:p>
        </p:txBody>
      </p:sp>
      <p:sp>
        <p:nvSpPr>
          <p:cNvPr id="3" name="Content Placeholder 2">
            <a:extLst>
              <a:ext uri="{FF2B5EF4-FFF2-40B4-BE49-F238E27FC236}">
                <a16:creationId xmlns:a16="http://schemas.microsoft.com/office/drawing/2014/main" id="{AFDD97E3-DD32-6A0F-A9B7-A0C5A6815272}"/>
              </a:ext>
            </a:extLst>
          </p:cNvPr>
          <p:cNvSpPr>
            <a:spLocks noGrp="1"/>
          </p:cNvSpPr>
          <p:nvPr>
            <p:ph idx="1"/>
          </p:nvPr>
        </p:nvSpPr>
        <p:spPr>
          <a:xfrm>
            <a:off x="3679901" y="1663791"/>
            <a:ext cx="8085563" cy="4351338"/>
          </a:xfrm>
        </p:spPr>
        <p:txBody>
          <a:bodyPr/>
          <a:lstStyle/>
          <a:p>
            <a:pPr marL="0" indent="0">
              <a:buNone/>
            </a:pPr>
            <a:r>
              <a:rPr lang="en-US" b="1" u="sng" dirty="0"/>
              <a:t>Alternative Work Methods</a:t>
            </a:r>
          </a:p>
          <a:p>
            <a:pPr marL="0" indent="0">
              <a:buNone/>
            </a:pPr>
            <a:endParaRPr lang="en-US" b="1" u="sng" dirty="0"/>
          </a:p>
          <a:p>
            <a:pPr marL="0" indent="0">
              <a:buNone/>
            </a:pPr>
            <a:r>
              <a:rPr lang="en-US" dirty="0"/>
              <a:t>“Company policies shall apply when the conditions of this Best Practice cannot be met. Alternative work methods ensuring climber safety shall be identified, communicated to all affected climbers, implemented, and documented as a part of the Job Briefing process”.</a:t>
            </a:r>
          </a:p>
        </p:txBody>
      </p:sp>
      <p:pic>
        <p:nvPicPr>
          <p:cNvPr id="5" name="Picture 4">
            <a:extLst>
              <a:ext uri="{FF2B5EF4-FFF2-40B4-BE49-F238E27FC236}">
                <a16:creationId xmlns:a16="http://schemas.microsoft.com/office/drawing/2014/main" id="{8DB6C3F1-BA51-A1D1-18C6-849320B5F2C9}"/>
              </a:ext>
            </a:extLst>
          </p:cNvPr>
          <p:cNvPicPr>
            <a:picLocks noChangeAspect="1"/>
          </p:cNvPicPr>
          <p:nvPr/>
        </p:nvPicPr>
        <p:blipFill rotWithShape="1">
          <a:blip r:embed="rId4">
            <a:extLst>
              <a:ext uri="{28A0092B-C50C-407E-A947-70E740481C1C}">
                <a14:useLocalDpi xmlns:a14="http://schemas.microsoft.com/office/drawing/2010/main" val="0"/>
              </a:ext>
            </a:extLst>
          </a:blip>
          <a:srcRect t="2330" r="35322" b="2330"/>
          <a:stretch/>
        </p:blipFill>
        <p:spPr>
          <a:xfrm>
            <a:off x="0" y="0"/>
            <a:ext cx="3570251" cy="6615211"/>
          </a:xfrm>
          <a:prstGeom prst="rect">
            <a:avLst/>
          </a:prstGeom>
        </p:spPr>
      </p:pic>
      <p:sp>
        <p:nvSpPr>
          <p:cNvPr id="7" name="Content Placeholder 2">
            <a:extLst>
              <a:ext uri="{FF2B5EF4-FFF2-40B4-BE49-F238E27FC236}">
                <a16:creationId xmlns:a16="http://schemas.microsoft.com/office/drawing/2014/main" id="{9D603BD0-8DCB-6B00-B97B-50160E2ACF86}"/>
              </a:ext>
            </a:extLst>
          </p:cNvPr>
          <p:cNvSpPr txBox="1">
            <a:spLocks/>
          </p:cNvSpPr>
          <p:nvPr/>
        </p:nvSpPr>
        <p:spPr>
          <a:xfrm>
            <a:off x="444189" y="6606051"/>
            <a:ext cx="3570250" cy="28911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Q1 – 2026 – Fall Protection – Safety at Heights</a:t>
            </a:r>
          </a:p>
        </p:txBody>
      </p:sp>
      <p:sp>
        <p:nvSpPr>
          <p:cNvPr id="8" name="Content Placeholder 2">
            <a:extLst>
              <a:ext uri="{FF2B5EF4-FFF2-40B4-BE49-F238E27FC236}">
                <a16:creationId xmlns:a16="http://schemas.microsoft.com/office/drawing/2014/main" id="{367E2127-23F1-64A0-2482-C0EBD59BE8D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358160D7-863B-A787-3A08-96E3A61CA286}"/>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841145-2BD6-16BC-11C8-7D1C97C2F503}"/>
              </a:ext>
            </a:extLst>
          </p:cNvPr>
          <p:cNvPicPr>
            <a:picLocks noChangeAspect="1"/>
          </p:cNvPicPr>
          <p:nvPr/>
        </p:nvPicPr>
        <p:blipFill>
          <a:blip r:embed="rId5">
            <a:alphaModFix amt="26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Tree>
    <p:extLst>
      <p:ext uri="{BB962C8B-B14F-4D97-AF65-F5344CB8AC3E}">
        <p14:creationId xmlns:p14="http://schemas.microsoft.com/office/powerpoint/2010/main" val="299124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3E0E-531D-0E97-7961-4D7DF7848CCD}"/>
              </a:ext>
            </a:extLst>
          </p:cNvPr>
          <p:cNvSpPr>
            <a:spLocks noGrp="1"/>
          </p:cNvSpPr>
          <p:nvPr>
            <p:ph type="title"/>
          </p:nvPr>
        </p:nvSpPr>
        <p:spPr/>
        <p:txBody>
          <a:bodyPr/>
          <a:lstStyle/>
          <a:p>
            <a:r>
              <a:rPr lang="en-US" sz="4800" b="1" dirty="0">
                <a:latin typeface="+mn-lt"/>
              </a:rPr>
              <a:t>Thank You</a:t>
            </a:r>
            <a:r>
              <a:rPr lang="en-US" b="1" dirty="0">
                <a:latin typeface="+mn-lt"/>
              </a:rPr>
              <a:t>!</a:t>
            </a:r>
          </a:p>
        </p:txBody>
      </p:sp>
      <p:sp>
        <p:nvSpPr>
          <p:cNvPr id="6" name="Slide Number Placeholder 5">
            <a:extLst>
              <a:ext uri="{FF2B5EF4-FFF2-40B4-BE49-F238E27FC236}">
                <a16:creationId xmlns:a16="http://schemas.microsoft.com/office/drawing/2014/main" id="{2BA09F92-D61B-6AA7-8194-5110044C5A63}"/>
              </a:ext>
            </a:extLst>
          </p:cNvPr>
          <p:cNvSpPr>
            <a:spLocks noGrp="1"/>
          </p:cNvSpPr>
          <p:nvPr>
            <p:ph type="sldNum" sz="quarter" idx="12"/>
          </p:nvPr>
        </p:nvSpPr>
        <p:spPr/>
        <p:txBody>
          <a:bodyPr/>
          <a:lstStyle/>
          <a:p>
            <a:fld id="{AF06B5B2-58D7-4A2E-ACF6-E9765C5AA68F}" type="slidenum">
              <a:rPr lang="en-US" smtClean="0"/>
              <a:t>22</a:t>
            </a:fld>
            <a:endParaRPr lang="en-US" dirty="0"/>
          </a:p>
        </p:txBody>
      </p:sp>
      <p:grpSp>
        <p:nvGrpSpPr>
          <p:cNvPr id="12" name="Group 11">
            <a:extLst>
              <a:ext uri="{FF2B5EF4-FFF2-40B4-BE49-F238E27FC236}">
                <a16:creationId xmlns:a16="http://schemas.microsoft.com/office/drawing/2014/main" id="{F633D4B9-932C-E9A2-1949-D445E45C0DF1}"/>
              </a:ext>
            </a:extLst>
          </p:cNvPr>
          <p:cNvGrpSpPr/>
          <p:nvPr/>
        </p:nvGrpSpPr>
        <p:grpSpPr>
          <a:xfrm>
            <a:off x="0" y="1884613"/>
            <a:ext cx="12192000" cy="4980821"/>
            <a:chOff x="0" y="1884613"/>
            <a:chExt cx="12192000" cy="4980821"/>
          </a:xfrm>
        </p:grpSpPr>
        <p:sp>
          <p:nvSpPr>
            <p:cNvPr id="7" name="Rectangle 6">
              <a:extLst>
                <a:ext uri="{FF2B5EF4-FFF2-40B4-BE49-F238E27FC236}">
                  <a16:creationId xmlns:a16="http://schemas.microsoft.com/office/drawing/2014/main" id="{DCEF5541-4876-79B3-C1B5-3009BF532AE9}"/>
                </a:ext>
              </a:extLst>
            </p:cNvPr>
            <p:cNvSpPr/>
            <p:nvPr/>
          </p:nvSpPr>
          <p:spPr>
            <a:xfrm>
              <a:off x="0" y="4066478"/>
              <a:ext cx="12192000" cy="2798956"/>
            </a:xfrm>
            <a:prstGeom prst="rect">
              <a:avLst/>
            </a:prstGeom>
            <a:solidFill>
              <a:srgbClr val="5D7C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B9F0D-D9A0-A195-83D6-49277F9FBE31}"/>
                </a:ext>
              </a:extLst>
            </p:cNvPr>
            <p:cNvSpPr/>
            <p:nvPr/>
          </p:nvSpPr>
          <p:spPr>
            <a:xfrm>
              <a:off x="0" y="3591889"/>
              <a:ext cx="12192000" cy="27037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9" name="Oval 8">
              <a:extLst>
                <a:ext uri="{FF2B5EF4-FFF2-40B4-BE49-F238E27FC236}">
                  <a16:creationId xmlns:a16="http://schemas.microsoft.com/office/drawing/2014/main" id="{0F2E2A2D-D6E2-8013-F38F-913BA9BE5DA1}"/>
                </a:ext>
              </a:extLst>
            </p:cNvPr>
            <p:cNvSpPr/>
            <p:nvPr/>
          </p:nvSpPr>
          <p:spPr>
            <a:xfrm>
              <a:off x="4508809" y="2200737"/>
              <a:ext cx="3174381" cy="317438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D05ACFA-2A21-866D-4FF5-6A0A4F5098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91416" y="1884613"/>
              <a:ext cx="3809165" cy="3806627"/>
            </a:xfrm>
            <a:prstGeom prst="rect">
              <a:avLst/>
            </a:prstGeom>
          </p:spPr>
        </p:pic>
      </p:grpSp>
    </p:spTree>
    <p:extLst>
      <p:ext uri="{BB962C8B-B14F-4D97-AF65-F5344CB8AC3E}">
        <p14:creationId xmlns:p14="http://schemas.microsoft.com/office/powerpoint/2010/main" val="250191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772D04E-F3CB-C8E2-BF65-7B383E444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664E2-E06D-D2B1-7C27-A2F359D8B885}"/>
              </a:ext>
            </a:extLst>
          </p:cNvPr>
          <p:cNvSpPr>
            <a:spLocks noGrp="1"/>
          </p:cNvSpPr>
          <p:nvPr>
            <p:ph type="title"/>
          </p:nvPr>
        </p:nvSpPr>
        <p:spPr>
          <a:xfrm>
            <a:off x="444188" y="79877"/>
            <a:ext cx="10515600" cy="1325563"/>
          </a:xfrm>
        </p:spPr>
        <p:txBody>
          <a:bodyPr>
            <a:normAutofit/>
          </a:bodyPr>
          <a:lstStyle/>
          <a:p>
            <a:r>
              <a:rPr lang="en-US" sz="4800" b="1" dirty="0">
                <a:latin typeface="Calibri" panose="020F0502020204030204"/>
              </a:rPr>
              <a:t>Course Objectives </a:t>
            </a:r>
            <a:endParaRPr lang="en-US" sz="4800" b="1" dirty="0">
              <a:latin typeface="+mn-lt"/>
            </a:endParaRPr>
          </a:p>
        </p:txBody>
      </p:sp>
      <p:sp>
        <p:nvSpPr>
          <p:cNvPr id="3" name="Content Placeholder 2">
            <a:extLst>
              <a:ext uri="{FF2B5EF4-FFF2-40B4-BE49-F238E27FC236}">
                <a16:creationId xmlns:a16="http://schemas.microsoft.com/office/drawing/2014/main" id="{4756638A-4270-1E3F-8B71-5DBFD772709F}"/>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Q1 - 2026 – Fall Protection – Safety at Heights</a:t>
            </a:r>
          </a:p>
        </p:txBody>
      </p:sp>
      <p:sp>
        <p:nvSpPr>
          <p:cNvPr id="4" name="Content Placeholder 2">
            <a:extLst>
              <a:ext uri="{FF2B5EF4-FFF2-40B4-BE49-F238E27FC236}">
                <a16:creationId xmlns:a16="http://schemas.microsoft.com/office/drawing/2014/main" id="{783B40FF-FF97-BC38-A0BF-0EDDEA4DD05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solidFill>
                  <a:schemeClr val="accent4">
                    <a:lumMod val="20000"/>
                    <a:lumOff val="80000"/>
                  </a:schemeClr>
                </a:solidFill>
              </a:rPr>
              <a:t>OSHA ELECTRICAL TRANSMISSION &amp; DISTRIBUTION PARTNERSHIP</a:t>
            </a:r>
          </a:p>
        </p:txBody>
      </p:sp>
      <p:sp>
        <p:nvSpPr>
          <p:cNvPr id="5" name="Slide Number Placeholder 4">
            <a:extLst>
              <a:ext uri="{FF2B5EF4-FFF2-40B4-BE49-F238E27FC236}">
                <a16:creationId xmlns:a16="http://schemas.microsoft.com/office/drawing/2014/main" id="{99836890-2C92-1DF1-B3E5-E358C97C12B3}"/>
              </a:ext>
            </a:extLst>
          </p:cNvPr>
          <p:cNvSpPr>
            <a:spLocks noGrp="1"/>
          </p:cNvSpPr>
          <p:nvPr>
            <p:ph type="sldNum" sz="quarter" idx="12"/>
          </p:nvPr>
        </p:nvSpPr>
        <p:spPr>
          <a:xfrm>
            <a:off x="11634438" y="6530044"/>
            <a:ext cx="433039" cy="365125"/>
          </a:xfrm>
        </p:spPr>
        <p:txBody>
          <a:bodyPr/>
          <a:lstStyle/>
          <a:p>
            <a:fld id="{AF06B5B2-58D7-4A2E-ACF6-E9765C5AA68F}" type="slidenum">
              <a:rPr lang="en-US" sz="1400" smtClean="0">
                <a:solidFill>
                  <a:schemeClr val="accent4">
                    <a:lumMod val="20000"/>
                    <a:lumOff val="80000"/>
                  </a:schemeClr>
                </a:solidFill>
              </a:rPr>
              <a:t>3</a:t>
            </a:fld>
            <a:endParaRPr lang="en-US" sz="1400" dirty="0">
              <a:solidFill>
                <a:schemeClr val="accent4">
                  <a:lumMod val="20000"/>
                  <a:lumOff val="80000"/>
                </a:schemeClr>
              </a:solidFill>
            </a:endParaRPr>
          </a:p>
        </p:txBody>
      </p:sp>
      <p:pic>
        <p:nvPicPr>
          <p:cNvPr id="7" name="Picture 6">
            <a:extLst>
              <a:ext uri="{FF2B5EF4-FFF2-40B4-BE49-F238E27FC236}">
                <a16:creationId xmlns:a16="http://schemas.microsoft.com/office/drawing/2014/main" id="{2B9AA578-E544-F5B0-689F-C10A7C3EFD8C}"/>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6" name="TextBox 5">
            <a:extLst>
              <a:ext uri="{FF2B5EF4-FFF2-40B4-BE49-F238E27FC236}">
                <a16:creationId xmlns:a16="http://schemas.microsoft.com/office/drawing/2014/main" id="{917790BF-1A36-3511-AAD6-F40864608E80}"/>
              </a:ext>
            </a:extLst>
          </p:cNvPr>
          <p:cNvSpPr txBox="1"/>
          <p:nvPr/>
        </p:nvSpPr>
        <p:spPr>
          <a:xfrm>
            <a:off x="91998" y="1525836"/>
            <a:ext cx="12008004" cy="4262705"/>
          </a:xfrm>
          <a:prstGeom prst="rect">
            <a:avLst/>
          </a:prstGeom>
          <a:noFill/>
        </p:spPr>
        <p:txBody>
          <a:bodyPr wrap="square">
            <a:spAutoFit/>
          </a:bodyPr>
          <a:lstStyle/>
          <a:p>
            <a:pPr marL="677863" indent="-446088">
              <a:spcBef>
                <a:spcPts val="600"/>
              </a:spcBef>
              <a:spcAft>
                <a:spcPts val="1200"/>
              </a:spcAft>
              <a:buSzPct val="100000"/>
              <a:buFont typeface="Wingdings" panose="05000000000000000000" pitchFamily="2" charset="2"/>
              <a:buChar char="þ"/>
              <a:defRPr/>
            </a:pPr>
            <a:r>
              <a:rPr lang="en-US" altLang="en-US" sz="2800" dirty="0"/>
              <a:t>Understand the Safety At Heights Best Practice </a:t>
            </a:r>
          </a:p>
          <a:p>
            <a:pPr marL="677863" indent="-446088" eaLnBrk="1" hangingPunct="1">
              <a:spcBef>
                <a:spcPts val="600"/>
              </a:spcBef>
              <a:spcAft>
                <a:spcPts val="1200"/>
              </a:spcAft>
              <a:buClrTx/>
              <a:buSzPct val="100000"/>
              <a:buFont typeface="Wingdings" panose="05000000000000000000" pitchFamily="2" charset="2"/>
              <a:buChar char="þ"/>
              <a:defRPr/>
            </a:pPr>
            <a:r>
              <a:rPr lang="en-US" altLang="en-US" sz="2800" dirty="0"/>
              <a:t>Understand that protection from falls in an employer requirement</a:t>
            </a:r>
          </a:p>
          <a:p>
            <a:pPr marL="677863" indent="-446088" eaLnBrk="1" hangingPunct="1">
              <a:spcBef>
                <a:spcPts val="600"/>
              </a:spcBef>
              <a:spcAft>
                <a:spcPts val="1200"/>
              </a:spcAft>
              <a:buClrTx/>
              <a:buSzPct val="100000"/>
              <a:buFont typeface="Wingdings" panose="05000000000000000000" pitchFamily="2" charset="2"/>
              <a:buChar char="þ"/>
              <a:defRPr/>
            </a:pPr>
            <a:r>
              <a:rPr lang="en-US" altLang="en-US" sz="2800" dirty="0"/>
              <a:t>List the inspection requirements for Fall Protection Equipment (FPE) &amp; Work Positioning Equipment (WPE) </a:t>
            </a:r>
          </a:p>
          <a:p>
            <a:pPr marL="677863" indent="-446088" eaLnBrk="1" hangingPunct="1">
              <a:spcBef>
                <a:spcPts val="600"/>
              </a:spcBef>
              <a:spcAft>
                <a:spcPts val="1200"/>
              </a:spcAft>
              <a:buClrTx/>
              <a:buSzPct val="100000"/>
              <a:buFont typeface="Wingdings" panose="05000000000000000000" pitchFamily="2" charset="2"/>
              <a:buChar char="þ"/>
              <a:defRPr/>
            </a:pPr>
            <a:r>
              <a:rPr lang="en-US" altLang="en-US" sz="2800" dirty="0"/>
              <a:t>Identify training requirements related to fall protection </a:t>
            </a:r>
          </a:p>
          <a:p>
            <a:pPr marL="677863" indent="-446088" eaLnBrk="1" hangingPunct="1">
              <a:spcBef>
                <a:spcPts val="600"/>
              </a:spcBef>
              <a:spcAft>
                <a:spcPts val="1200"/>
              </a:spcAft>
              <a:buClrTx/>
              <a:buSzPct val="100000"/>
              <a:buFont typeface="Wingdings" panose="05000000000000000000" pitchFamily="2" charset="2"/>
              <a:buChar char="þ"/>
              <a:defRPr/>
            </a:pPr>
            <a:r>
              <a:rPr lang="en-US" altLang="en-US" sz="2800" dirty="0"/>
              <a:t>Identify inspection requirements for Wood and Steel Structures </a:t>
            </a:r>
          </a:p>
          <a:p>
            <a:pPr marL="677863" indent="-446088" eaLnBrk="1" hangingPunct="1">
              <a:spcBef>
                <a:spcPts val="600"/>
              </a:spcBef>
              <a:spcAft>
                <a:spcPts val="1200"/>
              </a:spcAft>
              <a:buClrTx/>
              <a:buSzPct val="100000"/>
              <a:buFont typeface="Wingdings" panose="05000000000000000000" pitchFamily="2" charset="2"/>
              <a:buChar char="þ"/>
              <a:defRPr/>
            </a:pPr>
            <a:r>
              <a:rPr lang="en-US" altLang="en-US" sz="2800" dirty="0"/>
              <a:t>Describe the elements required in a Rescue Plan  </a:t>
            </a:r>
          </a:p>
        </p:txBody>
      </p:sp>
    </p:spTree>
    <p:extLst>
      <p:ext uri="{BB962C8B-B14F-4D97-AF65-F5344CB8AC3E}">
        <p14:creationId xmlns:p14="http://schemas.microsoft.com/office/powerpoint/2010/main" val="274856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FF2CA82-8494-A135-FC38-B200C5D2CF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C9FB0A-7F3A-AE21-D647-65E293DBCFFC}"/>
              </a:ext>
            </a:extLst>
          </p:cNvPr>
          <p:cNvSpPr>
            <a:spLocks noGrp="1"/>
          </p:cNvSpPr>
          <p:nvPr>
            <p:ph type="title"/>
          </p:nvPr>
        </p:nvSpPr>
        <p:spPr>
          <a:xfrm>
            <a:off x="235974" y="79877"/>
            <a:ext cx="11745616" cy="1325563"/>
          </a:xfrm>
        </p:spPr>
        <p:txBody>
          <a:bodyPr>
            <a:normAutofit/>
          </a:bodyPr>
          <a:lstStyle/>
          <a:p>
            <a:r>
              <a:rPr lang="en-US" sz="4000" b="1" dirty="0">
                <a:latin typeface="Calibri" panose="020F0502020204030204"/>
              </a:rPr>
              <a:t>Elements of OSHA’s Fall Protection Duty Requirements</a:t>
            </a:r>
            <a:endParaRPr lang="en-US" sz="4000" b="1" dirty="0">
              <a:latin typeface="+mn-lt"/>
            </a:endParaRPr>
          </a:p>
        </p:txBody>
      </p:sp>
      <p:sp>
        <p:nvSpPr>
          <p:cNvPr id="3" name="Content Placeholder 2">
            <a:extLst>
              <a:ext uri="{FF2B5EF4-FFF2-40B4-BE49-F238E27FC236}">
                <a16:creationId xmlns:a16="http://schemas.microsoft.com/office/drawing/2014/main" id="{D68F8746-BA13-4974-C27A-D88D1FFDEFBD}"/>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 – 2026 - Fall Protection – Safety at Heights</a:t>
            </a:r>
          </a:p>
        </p:txBody>
      </p:sp>
      <p:sp>
        <p:nvSpPr>
          <p:cNvPr id="4" name="Content Placeholder 2">
            <a:extLst>
              <a:ext uri="{FF2B5EF4-FFF2-40B4-BE49-F238E27FC236}">
                <a16:creationId xmlns:a16="http://schemas.microsoft.com/office/drawing/2014/main" id="{97B5A8F3-F8B0-01EB-F144-76C293634E44}"/>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solidFill>
                  <a:schemeClr val="accent4">
                    <a:lumMod val="20000"/>
                    <a:lumOff val="80000"/>
                  </a:schemeClr>
                </a:solidFill>
              </a:rPr>
              <a:t>OSHA ELECTRICAL TRANSMISSION &amp; DISTRIBUTION PARTNERSHIP</a:t>
            </a:r>
          </a:p>
        </p:txBody>
      </p:sp>
      <p:sp>
        <p:nvSpPr>
          <p:cNvPr id="5" name="Slide Number Placeholder 4">
            <a:extLst>
              <a:ext uri="{FF2B5EF4-FFF2-40B4-BE49-F238E27FC236}">
                <a16:creationId xmlns:a16="http://schemas.microsoft.com/office/drawing/2014/main" id="{312DD1DC-FE77-59EC-1471-FAADF5131132}"/>
              </a:ext>
            </a:extLst>
          </p:cNvPr>
          <p:cNvSpPr>
            <a:spLocks noGrp="1"/>
          </p:cNvSpPr>
          <p:nvPr>
            <p:ph type="sldNum" sz="quarter" idx="12"/>
          </p:nvPr>
        </p:nvSpPr>
        <p:spPr>
          <a:xfrm>
            <a:off x="11634438" y="6530044"/>
            <a:ext cx="433039" cy="365125"/>
          </a:xfrm>
        </p:spPr>
        <p:txBody>
          <a:bodyPr/>
          <a:lstStyle/>
          <a:p>
            <a:fld id="{AF06B5B2-58D7-4A2E-ACF6-E9765C5AA68F}" type="slidenum">
              <a:rPr lang="en-US" sz="1400" smtClean="0">
                <a:solidFill>
                  <a:schemeClr val="accent4">
                    <a:lumMod val="20000"/>
                    <a:lumOff val="80000"/>
                  </a:schemeClr>
                </a:solidFill>
              </a:rPr>
              <a:t>4</a:t>
            </a:fld>
            <a:endParaRPr lang="en-US" sz="1400" dirty="0">
              <a:solidFill>
                <a:schemeClr val="accent4">
                  <a:lumMod val="20000"/>
                  <a:lumOff val="80000"/>
                </a:schemeClr>
              </a:solidFill>
            </a:endParaRPr>
          </a:p>
        </p:txBody>
      </p:sp>
      <p:pic>
        <p:nvPicPr>
          <p:cNvPr id="7" name="Picture 6">
            <a:extLst>
              <a:ext uri="{FF2B5EF4-FFF2-40B4-BE49-F238E27FC236}">
                <a16:creationId xmlns:a16="http://schemas.microsoft.com/office/drawing/2014/main" id="{BBB68B23-5A0E-9889-1C06-97919627F35E}"/>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8" name="TextBox 7">
            <a:extLst>
              <a:ext uri="{FF2B5EF4-FFF2-40B4-BE49-F238E27FC236}">
                <a16:creationId xmlns:a16="http://schemas.microsoft.com/office/drawing/2014/main" id="{12B7E0CE-4365-9530-4544-E01E675E66F3}"/>
              </a:ext>
            </a:extLst>
          </p:cNvPr>
          <p:cNvSpPr txBox="1"/>
          <p:nvPr/>
        </p:nvSpPr>
        <p:spPr>
          <a:xfrm>
            <a:off x="497167" y="1133269"/>
            <a:ext cx="10302369" cy="4678204"/>
          </a:xfrm>
          <a:prstGeom prst="rect">
            <a:avLst/>
          </a:prstGeom>
          <a:noFill/>
        </p:spPr>
        <p:txBody>
          <a:bodyPr wrap="square">
            <a:spAutoFit/>
          </a:bodyPr>
          <a:lstStyle/>
          <a:p>
            <a:pPr marL="0" indent="0">
              <a:buFont typeface="Arial" panose="020B0604020202020204" pitchFamily="34" charset="0"/>
              <a:buNone/>
            </a:pPr>
            <a:r>
              <a:rPr lang="en-US" altLang="en-US" sz="2800" dirty="0"/>
              <a:t>Ensure the use of fall protection systems as follows:</a:t>
            </a:r>
          </a:p>
          <a:p>
            <a:pPr marL="0" indent="0">
              <a:buFont typeface="Arial" panose="020B0604020202020204" pitchFamily="34" charset="0"/>
              <a:buNone/>
            </a:pPr>
            <a:endParaRPr lang="en-US" altLang="en-US" sz="1200" dirty="0"/>
          </a:p>
          <a:p>
            <a:pPr>
              <a:buFont typeface="Wingdings" panose="05000000000000000000" pitchFamily="2" charset="2"/>
              <a:buChar char="ü"/>
            </a:pPr>
            <a:r>
              <a:rPr lang="en-US" altLang="en-US" sz="2400" dirty="0"/>
              <a:t>Each employee working from an aerial lift shall use a fall restraint system or a personal fall arrest system.</a:t>
            </a:r>
          </a:p>
          <a:p>
            <a:pPr marL="0" indent="0">
              <a:buFont typeface="Arial" panose="020B0604020202020204" pitchFamily="34" charset="0"/>
              <a:buNone/>
            </a:pPr>
            <a:endParaRPr lang="en-US" altLang="en-US" sz="1400" dirty="0"/>
          </a:p>
          <a:p>
            <a:pPr>
              <a:buFont typeface="Wingdings" panose="05000000000000000000" pitchFamily="2" charset="2"/>
              <a:buChar char="ü"/>
            </a:pPr>
            <a:r>
              <a:rPr lang="en-US" altLang="en-US" sz="2400" dirty="0"/>
              <a:t>Each employee more than 4 feet above the ground on poles, towers, or similar structures shall use a personal fall arrest system, work-positioning equipment, or fall restraint system</a:t>
            </a:r>
          </a:p>
          <a:p>
            <a:endParaRPr lang="en-US" altLang="en-US" sz="1400" dirty="0"/>
          </a:p>
          <a:p>
            <a:pPr>
              <a:buFont typeface="Wingdings" panose="05000000000000000000" pitchFamily="2" charset="2"/>
              <a:buChar char="ü"/>
            </a:pPr>
            <a:r>
              <a:rPr lang="en-US" altLang="en-US" sz="2400" dirty="0"/>
              <a:t>Determine if the surfaces on which its employees are to work have the strength and structural integrity to support employees safely</a:t>
            </a:r>
          </a:p>
          <a:p>
            <a:pPr marL="0" indent="0">
              <a:buNone/>
            </a:pPr>
            <a:endParaRPr lang="en-US" altLang="en-US" sz="1400" dirty="0"/>
          </a:p>
          <a:p>
            <a:pPr>
              <a:buFont typeface="Wingdings" panose="05000000000000000000" pitchFamily="2" charset="2"/>
              <a:buChar char="ü"/>
            </a:pPr>
            <a:r>
              <a:rPr lang="en-US" altLang="en-US" sz="2400" dirty="0"/>
              <a:t>Ensure employees are trained in the use, care and inspection of equipment/systems</a:t>
            </a:r>
            <a:endParaRPr lang="en-US" sz="2400" dirty="0"/>
          </a:p>
        </p:txBody>
      </p:sp>
    </p:spTree>
    <p:extLst>
      <p:ext uri="{BB962C8B-B14F-4D97-AF65-F5344CB8AC3E}">
        <p14:creationId xmlns:p14="http://schemas.microsoft.com/office/powerpoint/2010/main" val="381971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D992553-E0A7-256C-E7AE-896913D7AF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5372C-9181-8497-FA50-07A9A14CD01E}"/>
              </a:ext>
            </a:extLst>
          </p:cNvPr>
          <p:cNvSpPr>
            <a:spLocks noGrp="1"/>
          </p:cNvSpPr>
          <p:nvPr>
            <p:ph type="title"/>
          </p:nvPr>
        </p:nvSpPr>
        <p:spPr>
          <a:xfrm>
            <a:off x="302675" y="365124"/>
            <a:ext cx="10515600" cy="1325563"/>
          </a:xfrm>
        </p:spPr>
        <p:txBody>
          <a:bodyPr>
            <a:normAutofit/>
          </a:bodyPr>
          <a:lstStyle/>
          <a:p>
            <a:r>
              <a:rPr lang="en-US" sz="4800" b="1" dirty="0">
                <a:latin typeface="Calibri" panose="020F0502020204030204"/>
              </a:rPr>
              <a:t>ET&amp;D Safety at Heights Best Practice </a:t>
            </a:r>
            <a:endParaRPr lang="en-US" sz="4800" b="1" dirty="0">
              <a:latin typeface="+mn-lt"/>
            </a:endParaRPr>
          </a:p>
        </p:txBody>
      </p:sp>
      <p:sp>
        <p:nvSpPr>
          <p:cNvPr id="3" name="Content Placeholder 2">
            <a:extLst>
              <a:ext uri="{FF2B5EF4-FFF2-40B4-BE49-F238E27FC236}">
                <a16:creationId xmlns:a16="http://schemas.microsoft.com/office/drawing/2014/main" id="{5E513BD0-A7AB-B3AA-9D30-D7C324ACBD61}"/>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 – 2026 - Fall Protection – Safety at Heights</a:t>
            </a:r>
          </a:p>
        </p:txBody>
      </p:sp>
      <p:sp>
        <p:nvSpPr>
          <p:cNvPr id="4" name="Content Placeholder 2">
            <a:extLst>
              <a:ext uri="{FF2B5EF4-FFF2-40B4-BE49-F238E27FC236}">
                <a16:creationId xmlns:a16="http://schemas.microsoft.com/office/drawing/2014/main" id="{D3F02D76-D273-3FD0-BECB-E9938CC14878}"/>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solidFill>
                  <a:schemeClr val="accent4">
                    <a:lumMod val="20000"/>
                    <a:lumOff val="80000"/>
                  </a:schemeClr>
                </a:solidFill>
              </a:rPr>
              <a:t>OSHA ELECTRICAL TRANSMISSION &amp; DISTRIBUTION PARTNERSHIP</a:t>
            </a:r>
          </a:p>
        </p:txBody>
      </p:sp>
      <p:sp>
        <p:nvSpPr>
          <p:cNvPr id="5" name="Slide Number Placeholder 4">
            <a:extLst>
              <a:ext uri="{FF2B5EF4-FFF2-40B4-BE49-F238E27FC236}">
                <a16:creationId xmlns:a16="http://schemas.microsoft.com/office/drawing/2014/main" id="{E540F27A-9F2D-466C-D678-CD8D25C29CC9}"/>
              </a:ext>
            </a:extLst>
          </p:cNvPr>
          <p:cNvSpPr>
            <a:spLocks noGrp="1"/>
          </p:cNvSpPr>
          <p:nvPr>
            <p:ph type="sldNum" sz="quarter" idx="12"/>
          </p:nvPr>
        </p:nvSpPr>
        <p:spPr>
          <a:xfrm>
            <a:off x="11634438" y="6530044"/>
            <a:ext cx="433039" cy="365125"/>
          </a:xfrm>
        </p:spPr>
        <p:txBody>
          <a:bodyPr/>
          <a:lstStyle/>
          <a:p>
            <a:fld id="{AF06B5B2-58D7-4A2E-ACF6-E9765C5AA68F}" type="slidenum">
              <a:rPr lang="en-US" sz="1400" smtClean="0">
                <a:solidFill>
                  <a:schemeClr val="accent4">
                    <a:lumMod val="20000"/>
                    <a:lumOff val="80000"/>
                  </a:schemeClr>
                </a:solidFill>
              </a:rPr>
              <a:t>5</a:t>
            </a:fld>
            <a:endParaRPr lang="en-US" sz="1400" dirty="0">
              <a:solidFill>
                <a:schemeClr val="accent4">
                  <a:lumMod val="20000"/>
                  <a:lumOff val="80000"/>
                </a:schemeClr>
              </a:solidFill>
            </a:endParaRPr>
          </a:p>
        </p:txBody>
      </p:sp>
      <p:pic>
        <p:nvPicPr>
          <p:cNvPr id="7" name="Picture 6">
            <a:extLst>
              <a:ext uri="{FF2B5EF4-FFF2-40B4-BE49-F238E27FC236}">
                <a16:creationId xmlns:a16="http://schemas.microsoft.com/office/drawing/2014/main" id="{A6F5F12F-2E7C-202D-7CA0-4F27198301D7}"/>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9" name="TextBox 8">
            <a:extLst>
              <a:ext uri="{FF2B5EF4-FFF2-40B4-BE49-F238E27FC236}">
                <a16:creationId xmlns:a16="http://schemas.microsoft.com/office/drawing/2014/main" id="{13E6A14C-C54D-3200-76D6-DC19C88D14C8}"/>
              </a:ext>
            </a:extLst>
          </p:cNvPr>
          <p:cNvSpPr txBox="1"/>
          <p:nvPr/>
        </p:nvSpPr>
        <p:spPr>
          <a:xfrm>
            <a:off x="444189" y="1690687"/>
            <a:ext cx="6471666" cy="4493538"/>
          </a:xfrm>
          <a:prstGeom prst="rect">
            <a:avLst/>
          </a:prstGeom>
          <a:noFill/>
        </p:spPr>
        <p:txBody>
          <a:bodyPr wrap="square">
            <a:spAutoFit/>
          </a:bodyPr>
          <a:lstStyle/>
          <a:p>
            <a:pPr marL="0" indent="0" eaLnBrk="1" hangingPunct="1">
              <a:buFont typeface="Wingdings" panose="05000000000000000000" pitchFamily="2" charset="2"/>
              <a:buNone/>
              <a:defRPr/>
            </a:pPr>
            <a:r>
              <a:rPr lang="en-US" altLang="en-US" sz="2400" dirty="0"/>
              <a:t>The Partnership is committed to the practice of Safety at Heights wherever the potential exists for personnel falling from heights.</a:t>
            </a:r>
          </a:p>
          <a:p>
            <a:pPr marL="0" indent="0" eaLnBrk="1" hangingPunct="1">
              <a:buFont typeface="Wingdings" panose="05000000000000000000" pitchFamily="2" charset="2"/>
              <a:buNone/>
              <a:defRPr/>
            </a:pPr>
            <a:r>
              <a:rPr lang="en-US" altLang="en-US" sz="2400" dirty="0"/>
              <a:t> </a:t>
            </a:r>
          </a:p>
          <a:p>
            <a:pPr marL="0" indent="0" eaLnBrk="1" hangingPunct="1">
              <a:buFont typeface="Wingdings" panose="05000000000000000000" pitchFamily="2" charset="2"/>
              <a:buNone/>
              <a:defRPr/>
            </a:pPr>
            <a:r>
              <a:rPr lang="en-US" altLang="en-US" sz="2800" u="sng" dirty="0"/>
              <a:t>This Best Practice</a:t>
            </a:r>
            <a:r>
              <a:rPr lang="en-US" altLang="en-US" sz="2400" dirty="0"/>
              <a:t>: </a:t>
            </a:r>
          </a:p>
          <a:p>
            <a:pPr marL="0" indent="0" eaLnBrk="1" hangingPunct="1">
              <a:buFont typeface="Wingdings" panose="05000000000000000000" pitchFamily="2" charset="2"/>
              <a:buNone/>
              <a:defRPr/>
            </a:pPr>
            <a:endParaRPr lang="en-US" altLang="en-US" sz="2400" dirty="0"/>
          </a:p>
          <a:p>
            <a:pPr marL="285750" indent="-285750" eaLnBrk="1" hangingPunct="1">
              <a:buFont typeface="Wingdings" panose="05000000000000000000" pitchFamily="2" charset="2"/>
              <a:buChar char="Ø"/>
              <a:defRPr/>
            </a:pPr>
            <a:r>
              <a:rPr lang="en-US" altLang="en-US" sz="2400" dirty="0"/>
              <a:t>Addresses fall hazards associated with but not limited to aerial tasks performed on wood/steel poles and metal lattice structures</a:t>
            </a:r>
            <a:r>
              <a:rPr lang="en-US" altLang="en-US" sz="1800" dirty="0"/>
              <a:t>.</a:t>
            </a:r>
          </a:p>
          <a:p>
            <a:pPr marL="285750" indent="-285750" eaLnBrk="1" hangingPunct="1">
              <a:buFont typeface="Wingdings" panose="05000000000000000000" pitchFamily="2" charset="2"/>
              <a:buChar char="Ø"/>
              <a:defRPr/>
            </a:pPr>
            <a:endParaRPr lang="en-US" altLang="en-US" sz="1800" dirty="0"/>
          </a:p>
          <a:p>
            <a:pPr marL="285750" indent="-285750" eaLnBrk="1" hangingPunct="1">
              <a:buFont typeface="Wingdings" panose="05000000000000000000" pitchFamily="2" charset="2"/>
              <a:buChar char="Ø"/>
              <a:defRPr/>
            </a:pPr>
            <a:r>
              <a:rPr lang="en-US" altLang="en-US" sz="2400" dirty="0"/>
              <a:t>Uses the Hierarchy of Controls to eliminate or control fall hazards.</a:t>
            </a:r>
          </a:p>
        </p:txBody>
      </p:sp>
      <p:pic>
        <p:nvPicPr>
          <p:cNvPr id="10" name="Picture 9">
            <a:extLst>
              <a:ext uri="{FF2B5EF4-FFF2-40B4-BE49-F238E27FC236}">
                <a16:creationId xmlns:a16="http://schemas.microsoft.com/office/drawing/2014/main" id="{736E356F-D91A-8BD5-3E37-3A822DCBBDA8}"/>
              </a:ext>
            </a:extLst>
          </p:cNvPr>
          <p:cNvPicPr>
            <a:picLocks noChangeAspect="1"/>
          </p:cNvPicPr>
          <p:nvPr/>
        </p:nvPicPr>
        <p:blipFill>
          <a:blip r:embed="rId6"/>
          <a:stretch>
            <a:fillRect/>
          </a:stretch>
        </p:blipFill>
        <p:spPr>
          <a:xfrm>
            <a:off x="6915855" y="1990978"/>
            <a:ext cx="5276145" cy="4615072"/>
          </a:xfrm>
          <a:prstGeom prst="rect">
            <a:avLst/>
          </a:prstGeom>
        </p:spPr>
      </p:pic>
    </p:spTree>
    <p:extLst>
      <p:ext uri="{BB962C8B-B14F-4D97-AF65-F5344CB8AC3E}">
        <p14:creationId xmlns:p14="http://schemas.microsoft.com/office/powerpoint/2010/main" val="317732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8D79-C209-623B-693E-A6FE9A16D9C5}"/>
              </a:ext>
            </a:extLst>
          </p:cNvPr>
          <p:cNvSpPr>
            <a:spLocks noGrp="1"/>
          </p:cNvSpPr>
          <p:nvPr>
            <p:ph type="title"/>
          </p:nvPr>
        </p:nvSpPr>
        <p:spPr>
          <a:xfrm>
            <a:off x="302675" y="365124"/>
            <a:ext cx="10515600" cy="1325563"/>
          </a:xfrm>
        </p:spPr>
        <p:txBody>
          <a:bodyPr>
            <a:normAutofit/>
          </a:bodyPr>
          <a:lstStyle/>
          <a:p>
            <a:r>
              <a:rPr lang="en-US" sz="4800" b="1" dirty="0">
                <a:latin typeface="+mn-lt"/>
              </a:rPr>
              <a:t>Safety at Heights – Best Practice</a:t>
            </a:r>
          </a:p>
        </p:txBody>
      </p:sp>
      <p:sp>
        <p:nvSpPr>
          <p:cNvPr id="3" name="Content Placeholder 2">
            <a:extLst>
              <a:ext uri="{FF2B5EF4-FFF2-40B4-BE49-F238E27FC236}">
                <a16:creationId xmlns:a16="http://schemas.microsoft.com/office/drawing/2014/main" id="{3FAC390A-51A2-EC5C-14AC-9991E0259291}"/>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 – 2026 – Fall Protection – Safety at Heights</a:t>
            </a:r>
          </a:p>
        </p:txBody>
      </p:sp>
      <p:sp>
        <p:nvSpPr>
          <p:cNvPr id="4" name="Content Placeholder 2">
            <a:extLst>
              <a:ext uri="{FF2B5EF4-FFF2-40B4-BE49-F238E27FC236}">
                <a16:creationId xmlns:a16="http://schemas.microsoft.com/office/drawing/2014/main" id="{E7E7262A-CB60-B9D3-7030-0D355840EDC3}"/>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solidFill>
                  <a:schemeClr val="accent4">
                    <a:lumMod val="20000"/>
                    <a:lumOff val="80000"/>
                  </a:schemeClr>
                </a:solidFill>
              </a:rPr>
              <a:t>OSHA ELECTRICAL TRANSMISSION &amp; DISTRIBUTION PARTNERSHIP</a:t>
            </a:r>
          </a:p>
        </p:txBody>
      </p:sp>
      <p:sp>
        <p:nvSpPr>
          <p:cNvPr id="5" name="Slide Number Placeholder 4">
            <a:extLst>
              <a:ext uri="{FF2B5EF4-FFF2-40B4-BE49-F238E27FC236}">
                <a16:creationId xmlns:a16="http://schemas.microsoft.com/office/drawing/2014/main" id="{666E0A51-6172-6627-06C7-9EE36F48B0FC}"/>
              </a:ext>
            </a:extLst>
          </p:cNvPr>
          <p:cNvSpPr>
            <a:spLocks noGrp="1"/>
          </p:cNvSpPr>
          <p:nvPr>
            <p:ph type="sldNum" sz="quarter" idx="12"/>
          </p:nvPr>
        </p:nvSpPr>
        <p:spPr>
          <a:xfrm>
            <a:off x="11634438" y="6530044"/>
            <a:ext cx="433039" cy="365125"/>
          </a:xfrm>
        </p:spPr>
        <p:txBody>
          <a:bodyPr/>
          <a:lstStyle/>
          <a:p>
            <a:fld id="{AF06B5B2-58D7-4A2E-ACF6-E9765C5AA68F}" type="slidenum">
              <a:rPr lang="en-US" sz="1400" smtClean="0">
                <a:solidFill>
                  <a:schemeClr val="accent4">
                    <a:lumMod val="20000"/>
                    <a:lumOff val="80000"/>
                  </a:schemeClr>
                </a:solidFill>
              </a:rPr>
              <a:t>6</a:t>
            </a:fld>
            <a:endParaRPr lang="en-US" sz="1400" dirty="0">
              <a:solidFill>
                <a:schemeClr val="accent4">
                  <a:lumMod val="20000"/>
                  <a:lumOff val="80000"/>
                </a:schemeClr>
              </a:solidFill>
            </a:endParaRPr>
          </a:p>
        </p:txBody>
      </p:sp>
      <p:sp>
        <p:nvSpPr>
          <p:cNvPr id="6" name="TextBox 5">
            <a:extLst>
              <a:ext uri="{FF2B5EF4-FFF2-40B4-BE49-F238E27FC236}">
                <a16:creationId xmlns:a16="http://schemas.microsoft.com/office/drawing/2014/main" id="{CFE9FC69-8885-B31A-F484-C939358DE82B}"/>
              </a:ext>
            </a:extLst>
          </p:cNvPr>
          <p:cNvSpPr txBox="1"/>
          <p:nvPr/>
        </p:nvSpPr>
        <p:spPr>
          <a:xfrm>
            <a:off x="302675" y="1351508"/>
            <a:ext cx="7740961" cy="4647426"/>
          </a:xfrm>
          <a:prstGeom prst="rect">
            <a:avLst/>
          </a:prstGeom>
          <a:noFill/>
        </p:spPr>
        <p:txBody>
          <a:bodyPr wrap="square" rtlCol="0">
            <a:spAutoFit/>
          </a:bodyPr>
          <a:lstStyle/>
          <a:p>
            <a:r>
              <a:rPr lang="en-US" sz="3600" b="1" u="sng" dirty="0"/>
              <a:t>Practice Statement</a:t>
            </a:r>
            <a:r>
              <a:rPr lang="en-US" sz="4400" b="1" u="sng" dirty="0"/>
              <a:t>:</a:t>
            </a:r>
          </a:p>
          <a:p>
            <a:endParaRPr lang="en-US" sz="1600" b="1" u="sng" dirty="0"/>
          </a:p>
          <a:p>
            <a:r>
              <a:rPr lang="en-US" sz="3200" dirty="0"/>
              <a:t>Fall Protection Equipment (FPE) shall be used above 4 feet </a:t>
            </a:r>
            <a:r>
              <a:rPr lang="en-US" sz="3200" dirty="0">
                <a:solidFill>
                  <a:srgbClr val="FF0000"/>
                </a:solidFill>
              </a:rPr>
              <a:t>on poles, towers, or similar structures </a:t>
            </a:r>
            <a:r>
              <a:rPr lang="en-US" sz="3200" dirty="0"/>
              <a:t>when:</a:t>
            </a:r>
          </a:p>
          <a:p>
            <a:pPr marL="571500" indent="-571500">
              <a:buFont typeface="Wingdings" panose="05000000000000000000" pitchFamily="2" charset="2"/>
              <a:buChar char="ü"/>
            </a:pPr>
            <a:r>
              <a:rPr lang="en-US" sz="2800" dirty="0"/>
              <a:t>Ascending</a:t>
            </a:r>
          </a:p>
          <a:p>
            <a:pPr marL="571500" indent="-571500">
              <a:buFont typeface="Wingdings" panose="05000000000000000000" pitchFamily="2" charset="2"/>
              <a:buChar char="ü"/>
            </a:pPr>
            <a:r>
              <a:rPr lang="en-US" sz="2800" dirty="0"/>
              <a:t>While in the working position</a:t>
            </a:r>
          </a:p>
          <a:p>
            <a:pPr marL="571500" indent="-571500">
              <a:buFont typeface="Wingdings" panose="05000000000000000000" pitchFamily="2" charset="2"/>
              <a:buChar char="ü"/>
            </a:pPr>
            <a:r>
              <a:rPr lang="en-US" sz="2800" dirty="0"/>
              <a:t>When changing positions</a:t>
            </a:r>
          </a:p>
          <a:p>
            <a:pPr marL="571500" indent="-571500">
              <a:buFont typeface="Wingdings" panose="05000000000000000000" pitchFamily="2" charset="2"/>
              <a:buChar char="ü"/>
            </a:pPr>
            <a:r>
              <a:rPr lang="en-US" sz="2800" dirty="0"/>
              <a:t>Descending </a:t>
            </a:r>
          </a:p>
          <a:p>
            <a:pPr marL="571500" indent="-571500">
              <a:buFont typeface="Wingdings" panose="05000000000000000000" pitchFamily="2" charset="2"/>
              <a:buChar char="ü"/>
            </a:pPr>
            <a:r>
              <a:rPr lang="en-US" sz="2800" dirty="0"/>
              <a:t>And/or Performing Rescue Operations</a:t>
            </a:r>
          </a:p>
        </p:txBody>
      </p:sp>
      <p:pic>
        <p:nvPicPr>
          <p:cNvPr id="7" name="Picture 6">
            <a:extLst>
              <a:ext uri="{FF2B5EF4-FFF2-40B4-BE49-F238E27FC236}">
                <a16:creationId xmlns:a16="http://schemas.microsoft.com/office/drawing/2014/main" id="{B6DE7A78-38AA-03D8-833B-972092EDF46F}"/>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pic>
        <p:nvPicPr>
          <p:cNvPr id="1028" name="Picture 4" descr="Pole-Tech Harness Pole Climbers Harness - SpanSet">
            <a:extLst>
              <a:ext uri="{FF2B5EF4-FFF2-40B4-BE49-F238E27FC236}">
                <a16:creationId xmlns:a16="http://schemas.microsoft.com/office/drawing/2014/main" id="{BE6D1595-7B90-B48F-8705-C33DF619B5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3"/>
          <a:stretch>
            <a:fillRect/>
          </a:stretch>
        </p:blipFill>
        <p:spPr bwMode="auto">
          <a:xfrm>
            <a:off x="8237144" y="1332120"/>
            <a:ext cx="3954856" cy="51979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18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02AC999-4F59-5B1F-07B8-A23C7D16B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68E57-9319-CF49-ECD0-A69523CAF33A}"/>
              </a:ext>
            </a:extLst>
          </p:cNvPr>
          <p:cNvSpPr>
            <a:spLocks noGrp="1"/>
          </p:cNvSpPr>
          <p:nvPr>
            <p:ph type="title"/>
          </p:nvPr>
        </p:nvSpPr>
        <p:spPr>
          <a:xfrm>
            <a:off x="444189" y="365124"/>
            <a:ext cx="10515600" cy="1325563"/>
          </a:xfrm>
        </p:spPr>
        <p:txBody>
          <a:bodyPr>
            <a:normAutofit/>
          </a:bodyPr>
          <a:lstStyle/>
          <a:p>
            <a:r>
              <a:rPr lang="en-US" sz="4800" b="1" dirty="0">
                <a:latin typeface="+mn-lt"/>
              </a:rPr>
              <a:t>Safety at Heights – Best Practice </a:t>
            </a:r>
          </a:p>
        </p:txBody>
      </p:sp>
      <p:sp>
        <p:nvSpPr>
          <p:cNvPr id="3" name="Content Placeholder 2">
            <a:extLst>
              <a:ext uri="{FF2B5EF4-FFF2-40B4-BE49-F238E27FC236}">
                <a16:creationId xmlns:a16="http://schemas.microsoft.com/office/drawing/2014/main" id="{A9027C25-66C6-F848-B96C-BE6853FF3666}"/>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 – 2026 – Fall Protection – Safety at Heights</a:t>
            </a:r>
          </a:p>
        </p:txBody>
      </p:sp>
      <p:sp>
        <p:nvSpPr>
          <p:cNvPr id="4" name="Content Placeholder 2">
            <a:extLst>
              <a:ext uri="{FF2B5EF4-FFF2-40B4-BE49-F238E27FC236}">
                <a16:creationId xmlns:a16="http://schemas.microsoft.com/office/drawing/2014/main" id="{A11876F7-FB63-534F-6CB6-2B800E305724}"/>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5" name="Slide Number Placeholder 4">
            <a:extLst>
              <a:ext uri="{FF2B5EF4-FFF2-40B4-BE49-F238E27FC236}">
                <a16:creationId xmlns:a16="http://schemas.microsoft.com/office/drawing/2014/main" id="{D4DBA69E-1C7B-13BA-F407-0225FC822D7F}"/>
              </a:ext>
            </a:extLst>
          </p:cNvPr>
          <p:cNvSpPr>
            <a:spLocks noGrp="1"/>
          </p:cNvSpPr>
          <p:nvPr>
            <p:ph type="sldNum" sz="quarter" idx="12"/>
          </p:nvPr>
        </p:nvSpPr>
        <p:spPr>
          <a:xfrm>
            <a:off x="11634438" y="6530044"/>
            <a:ext cx="4330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34F5974-0411-316A-EFA6-AC23B9706DBA}"/>
              </a:ext>
            </a:extLst>
          </p:cNvPr>
          <p:cNvPicPr>
            <a:picLocks noChangeAspect="1"/>
          </p:cNvPicPr>
          <p:nvPr/>
        </p:nvPicPr>
        <p:blipFill>
          <a:blip r:embed="rId4"/>
          <a:stretch>
            <a:fillRect/>
          </a:stretch>
        </p:blipFill>
        <p:spPr>
          <a:xfrm>
            <a:off x="7151856" y="1524000"/>
            <a:ext cx="5040144" cy="4968876"/>
          </a:xfrm>
          <a:prstGeom prst="rect">
            <a:avLst/>
          </a:prstGeom>
        </p:spPr>
      </p:pic>
      <p:sp>
        <p:nvSpPr>
          <p:cNvPr id="10" name="TextBox 9">
            <a:extLst>
              <a:ext uri="{FF2B5EF4-FFF2-40B4-BE49-F238E27FC236}">
                <a16:creationId xmlns:a16="http://schemas.microsoft.com/office/drawing/2014/main" id="{DCC015D6-F993-1EA5-2206-58AAD62A5FE2}"/>
              </a:ext>
            </a:extLst>
          </p:cNvPr>
          <p:cNvSpPr txBox="1"/>
          <p:nvPr/>
        </p:nvSpPr>
        <p:spPr>
          <a:xfrm>
            <a:off x="444189" y="2497493"/>
            <a:ext cx="6413811" cy="2554545"/>
          </a:xfrm>
          <a:prstGeom prst="rect">
            <a:avLst/>
          </a:prstGeom>
          <a:noFill/>
        </p:spPr>
        <p:txBody>
          <a:bodyPr wrap="square">
            <a:spAutoFit/>
          </a:bodyPr>
          <a:lstStyle/>
          <a:p>
            <a:pPr algn="l"/>
            <a:r>
              <a:rPr lang="en-US" sz="3200" b="0" i="0" u="none" strike="noStrike" baseline="0" dirty="0"/>
              <a:t>Fall hazards associated with aerial work shall be assessed and</a:t>
            </a:r>
          </a:p>
          <a:p>
            <a:pPr algn="l"/>
            <a:r>
              <a:rPr lang="en-US" sz="3200" b="0" i="0" u="none" strike="noStrike" baseline="0" dirty="0"/>
              <a:t>fall hazard mitigation plans developed. Fall Protection Devices shall be “engaged” ground-to-ground</a:t>
            </a:r>
            <a:endParaRPr lang="en-US" sz="3200" dirty="0"/>
          </a:p>
        </p:txBody>
      </p:sp>
      <p:sp>
        <p:nvSpPr>
          <p:cNvPr id="11" name="TextBox 10">
            <a:extLst>
              <a:ext uri="{FF2B5EF4-FFF2-40B4-BE49-F238E27FC236}">
                <a16:creationId xmlns:a16="http://schemas.microsoft.com/office/drawing/2014/main" id="{6A2E76D0-42D2-7626-347C-E01FF9FA0857}"/>
              </a:ext>
            </a:extLst>
          </p:cNvPr>
          <p:cNvSpPr txBox="1"/>
          <p:nvPr/>
        </p:nvSpPr>
        <p:spPr>
          <a:xfrm>
            <a:off x="444189" y="1589375"/>
            <a:ext cx="4893734" cy="646331"/>
          </a:xfrm>
          <a:prstGeom prst="rect">
            <a:avLst/>
          </a:prstGeom>
          <a:noFill/>
        </p:spPr>
        <p:txBody>
          <a:bodyPr wrap="square" rtlCol="0">
            <a:spAutoFit/>
          </a:bodyPr>
          <a:lstStyle/>
          <a:p>
            <a:r>
              <a:rPr lang="en-US" sz="3600" b="1" u="sng" dirty="0"/>
              <a:t>Practice Description</a:t>
            </a:r>
          </a:p>
        </p:txBody>
      </p:sp>
    </p:spTree>
    <p:extLst>
      <p:ext uri="{BB962C8B-B14F-4D97-AF65-F5344CB8AC3E}">
        <p14:creationId xmlns:p14="http://schemas.microsoft.com/office/powerpoint/2010/main" val="486147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516166-DDDB-CF5B-0615-1CABC7AA46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7CDA3-5032-BC1E-8AC0-4441DEEDE2C5}"/>
              </a:ext>
            </a:extLst>
          </p:cNvPr>
          <p:cNvSpPr>
            <a:spLocks noGrp="1"/>
          </p:cNvSpPr>
          <p:nvPr>
            <p:ph type="title"/>
          </p:nvPr>
        </p:nvSpPr>
        <p:spPr>
          <a:xfrm>
            <a:off x="444189" y="134078"/>
            <a:ext cx="10515600" cy="1325563"/>
          </a:xfrm>
        </p:spPr>
        <p:txBody>
          <a:bodyPr>
            <a:normAutofit/>
          </a:bodyPr>
          <a:lstStyle/>
          <a:p>
            <a:r>
              <a:rPr lang="en-US" sz="4800" b="1" dirty="0">
                <a:latin typeface="+mn-lt"/>
              </a:rPr>
              <a:t>Safety at Heights – Best Practice </a:t>
            </a:r>
          </a:p>
        </p:txBody>
      </p:sp>
      <p:sp>
        <p:nvSpPr>
          <p:cNvPr id="3" name="Content Placeholder 2">
            <a:extLst>
              <a:ext uri="{FF2B5EF4-FFF2-40B4-BE49-F238E27FC236}">
                <a16:creationId xmlns:a16="http://schemas.microsoft.com/office/drawing/2014/main" id="{6605C336-F180-C270-9DB3-82E8375060E1}"/>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 – 2026 – Fall Protection – Safety at Heights</a:t>
            </a:r>
          </a:p>
        </p:txBody>
      </p:sp>
      <p:sp>
        <p:nvSpPr>
          <p:cNvPr id="4" name="Content Placeholder 2">
            <a:extLst>
              <a:ext uri="{FF2B5EF4-FFF2-40B4-BE49-F238E27FC236}">
                <a16:creationId xmlns:a16="http://schemas.microsoft.com/office/drawing/2014/main" id="{764DCA8D-97A5-4B60-97B9-F3E844D5D938}"/>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5" name="Slide Number Placeholder 4">
            <a:extLst>
              <a:ext uri="{FF2B5EF4-FFF2-40B4-BE49-F238E27FC236}">
                <a16:creationId xmlns:a16="http://schemas.microsoft.com/office/drawing/2014/main" id="{F50EF83B-BEA1-33D0-FB88-596AFCDA1AA4}"/>
              </a:ext>
            </a:extLst>
          </p:cNvPr>
          <p:cNvSpPr>
            <a:spLocks noGrp="1"/>
          </p:cNvSpPr>
          <p:nvPr>
            <p:ph type="sldNum" sz="quarter" idx="12"/>
          </p:nvPr>
        </p:nvSpPr>
        <p:spPr>
          <a:xfrm>
            <a:off x="11634438" y="6530044"/>
            <a:ext cx="4330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24CEDDF-8899-5891-F95B-BDBF7BCDD48E}"/>
              </a:ext>
            </a:extLst>
          </p:cNvPr>
          <p:cNvSpPr txBox="1"/>
          <p:nvPr/>
        </p:nvSpPr>
        <p:spPr>
          <a:xfrm>
            <a:off x="444189" y="1717296"/>
            <a:ext cx="11190249" cy="4924425"/>
          </a:xfrm>
          <a:prstGeom prst="rect">
            <a:avLst/>
          </a:prstGeom>
          <a:noFill/>
        </p:spPr>
        <p:txBody>
          <a:bodyPr wrap="square">
            <a:spAutoFit/>
          </a:bodyPr>
          <a:lstStyle/>
          <a:p>
            <a:pPr marL="342900" indent="-342900">
              <a:buFont typeface="Wingdings" panose="05000000000000000000" pitchFamily="2" charset="2"/>
              <a:buChar char="ü"/>
            </a:pPr>
            <a:r>
              <a:rPr lang="en-US" sz="2400" dirty="0"/>
              <a:t>Identify tasks to be performed while working aloft.</a:t>
            </a:r>
          </a:p>
          <a:p>
            <a:endParaRPr lang="en-US" sz="1000" dirty="0"/>
          </a:p>
          <a:p>
            <a:pPr marL="342900" indent="-342900">
              <a:buFont typeface="Wingdings" panose="05000000000000000000" pitchFamily="2" charset="2"/>
              <a:buChar char="ü"/>
            </a:pPr>
            <a:r>
              <a:rPr lang="en-US" sz="2400" dirty="0"/>
              <a:t>Client/Owner Fall Protection policies, procedures and hazard analysis documentation as applicable.</a:t>
            </a:r>
          </a:p>
          <a:p>
            <a:endParaRPr lang="en-US" sz="1000" dirty="0"/>
          </a:p>
          <a:p>
            <a:pPr marL="342900" indent="-342900">
              <a:buFont typeface="Wingdings" panose="05000000000000000000" pitchFamily="2" charset="2"/>
              <a:buChar char="ü"/>
            </a:pPr>
            <a:r>
              <a:rPr lang="en-US" sz="2400" dirty="0"/>
              <a:t>Identify suitable anchorage points that are going to be used for the task to be performed.</a:t>
            </a:r>
          </a:p>
          <a:p>
            <a:endParaRPr lang="en-US" sz="1000" dirty="0"/>
          </a:p>
          <a:p>
            <a:pPr marL="342900" indent="-342900">
              <a:buFont typeface="Wingdings" panose="05000000000000000000" pitchFamily="2" charset="2"/>
              <a:buChar char="ü"/>
            </a:pPr>
            <a:r>
              <a:rPr lang="en-US" sz="2400" dirty="0"/>
              <a:t>Employers shall address rescue considerations and develop appropriate procedures that will allow successful performance of a given rescue technique for varied field conditions.</a:t>
            </a:r>
          </a:p>
          <a:p>
            <a:endParaRPr lang="en-US" sz="1000" dirty="0"/>
          </a:p>
          <a:p>
            <a:pPr marL="342900" indent="-342900">
              <a:buFont typeface="Wingdings" panose="05000000000000000000" pitchFamily="2" charset="2"/>
              <a:buChar char="ü"/>
            </a:pPr>
            <a:r>
              <a:rPr lang="en-US" sz="2400" dirty="0"/>
              <a:t>Determine/Identify necessary Fall Protection Equipment (FPE) and/or Work Positioning Equipment (WPE).</a:t>
            </a:r>
          </a:p>
          <a:p>
            <a:endParaRPr lang="en-US" sz="1000" dirty="0"/>
          </a:p>
          <a:p>
            <a:pPr marL="342900" indent="-342900">
              <a:buFont typeface="Wingdings" panose="05000000000000000000" pitchFamily="2" charset="2"/>
              <a:buChar char="ü"/>
            </a:pPr>
            <a:r>
              <a:rPr lang="en-US" sz="2400" dirty="0"/>
              <a:t>Determine climber qualification in the use of FPE and/or WPE.</a:t>
            </a:r>
          </a:p>
        </p:txBody>
      </p:sp>
      <p:sp>
        <p:nvSpPr>
          <p:cNvPr id="11" name="TextBox 10">
            <a:extLst>
              <a:ext uri="{FF2B5EF4-FFF2-40B4-BE49-F238E27FC236}">
                <a16:creationId xmlns:a16="http://schemas.microsoft.com/office/drawing/2014/main" id="{B4502481-9D38-FC06-CFF5-9F33EF657301}"/>
              </a:ext>
            </a:extLst>
          </p:cNvPr>
          <p:cNvSpPr txBox="1"/>
          <p:nvPr/>
        </p:nvSpPr>
        <p:spPr>
          <a:xfrm>
            <a:off x="444189" y="1070965"/>
            <a:ext cx="6752478" cy="646331"/>
          </a:xfrm>
          <a:prstGeom prst="rect">
            <a:avLst/>
          </a:prstGeom>
          <a:noFill/>
        </p:spPr>
        <p:txBody>
          <a:bodyPr wrap="square" rtlCol="0">
            <a:spAutoFit/>
          </a:bodyPr>
          <a:lstStyle/>
          <a:p>
            <a:r>
              <a:rPr lang="en-US" sz="3600" b="1" u="sng" dirty="0"/>
              <a:t>Fall Protection Plan – Job Briefing </a:t>
            </a:r>
          </a:p>
        </p:txBody>
      </p:sp>
    </p:spTree>
    <p:extLst>
      <p:ext uri="{BB962C8B-B14F-4D97-AF65-F5344CB8AC3E}">
        <p14:creationId xmlns:p14="http://schemas.microsoft.com/office/powerpoint/2010/main" val="504310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882DEC6-97A5-1B49-4704-EF8608A3F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BFB586-5C54-BB1A-CAF6-A3C6556EA5C1}"/>
              </a:ext>
            </a:extLst>
          </p:cNvPr>
          <p:cNvSpPr>
            <a:spLocks noGrp="1"/>
          </p:cNvSpPr>
          <p:nvPr>
            <p:ph type="title"/>
          </p:nvPr>
        </p:nvSpPr>
        <p:spPr>
          <a:xfrm>
            <a:off x="444189" y="134078"/>
            <a:ext cx="10515600" cy="1325563"/>
          </a:xfrm>
        </p:spPr>
        <p:txBody>
          <a:bodyPr>
            <a:normAutofit/>
          </a:bodyPr>
          <a:lstStyle/>
          <a:p>
            <a:r>
              <a:rPr lang="en-US" sz="4800" b="1" dirty="0">
                <a:latin typeface="+mn-lt"/>
              </a:rPr>
              <a:t>Safety at Heights – Best Practice </a:t>
            </a:r>
          </a:p>
        </p:txBody>
      </p:sp>
      <p:sp>
        <p:nvSpPr>
          <p:cNvPr id="3" name="Content Placeholder 2">
            <a:extLst>
              <a:ext uri="{FF2B5EF4-FFF2-40B4-BE49-F238E27FC236}">
                <a16:creationId xmlns:a16="http://schemas.microsoft.com/office/drawing/2014/main" id="{5719A604-1926-A9D9-9AD2-7A114B526A4A}"/>
              </a:ext>
            </a:extLst>
          </p:cNvPr>
          <p:cNvSpPr>
            <a:spLocks noGrp="1"/>
          </p:cNvSpPr>
          <p:nvPr>
            <p:ph idx="1"/>
          </p:nvPr>
        </p:nvSpPr>
        <p:spPr>
          <a:xfrm>
            <a:off x="444189" y="6606051"/>
            <a:ext cx="3570250" cy="289119"/>
          </a:xfrm>
        </p:spPr>
        <p:txBody>
          <a:bodyPr>
            <a:normAutofit fontScale="47500" lnSpcReduction="20000"/>
          </a:bodyPr>
          <a:lstStyle/>
          <a:p>
            <a:pPr marL="0" indent="0">
              <a:buNone/>
            </a:pPr>
            <a:r>
              <a:rPr lang="en-US" dirty="0">
                <a:solidFill>
                  <a:schemeClr val="accent4">
                    <a:lumMod val="20000"/>
                    <a:lumOff val="80000"/>
                  </a:schemeClr>
                </a:solidFill>
              </a:rPr>
              <a:t>Q1 – 2026 – Fall Protection – Safety at Heights</a:t>
            </a:r>
          </a:p>
        </p:txBody>
      </p:sp>
      <p:sp>
        <p:nvSpPr>
          <p:cNvPr id="4" name="Content Placeholder 2">
            <a:extLst>
              <a:ext uri="{FF2B5EF4-FFF2-40B4-BE49-F238E27FC236}">
                <a16:creationId xmlns:a16="http://schemas.microsoft.com/office/drawing/2014/main" id="{BE0F7E39-C5FB-1CCE-DA52-6FB42A7B96D8}"/>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5" name="Slide Number Placeholder 4">
            <a:extLst>
              <a:ext uri="{FF2B5EF4-FFF2-40B4-BE49-F238E27FC236}">
                <a16:creationId xmlns:a16="http://schemas.microsoft.com/office/drawing/2014/main" id="{8A6831DE-0D23-19B5-984B-DBB458FD1430}"/>
              </a:ext>
            </a:extLst>
          </p:cNvPr>
          <p:cNvSpPr>
            <a:spLocks noGrp="1"/>
          </p:cNvSpPr>
          <p:nvPr>
            <p:ph type="sldNum" sz="quarter" idx="12"/>
          </p:nvPr>
        </p:nvSpPr>
        <p:spPr>
          <a:xfrm>
            <a:off x="11634438" y="6530044"/>
            <a:ext cx="4330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3C8942F-D478-D110-5488-61667CBE7762}"/>
              </a:ext>
            </a:extLst>
          </p:cNvPr>
          <p:cNvSpPr txBox="1"/>
          <p:nvPr/>
        </p:nvSpPr>
        <p:spPr>
          <a:xfrm>
            <a:off x="316635" y="2419463"/>
            <a:ext cx="7395608" cy="2062103"/>
          </a:xfrm>
          <a:prstGeom prst="rect">
            <a:avLst/>
          </a:prstGeom>
          <a:noFill/>
        </p:spPr>
        <p:txBody>
          <a:bodyPr wrap="square">
            <a:spAutoFit/>
          </a:bodyPr>
          <a:lstStyle/>
          <a:p>
            <a:r>
              <a:rPr lang="en-US" altLang="en-US" sz="3200" dirty="0"/>
              <a:t>Until the employer ensures that employees are proficient in climbing and the use of fall protection the employees are not considered qualified employees</a:t>
            </a:r>
            <a:endParaRPr lang="en-US" altLang="en-US" sz="3200" b="1" i="1" dirty="0"/>
          </a:p>
        </p:txBody>
      </p:sp>
      <p:sp>
        <p:nvSpPr>
          <p:cNvPr id="11" name="TextBox 10">
            <a:extLst>
              <a:ext uri="{FF2B5EF4-FFF2-40B4-BE49-F238E27FC236}">
                <a16:creationId xmlns:a16="http://schemas.microsoft.com/office/drawing/2014/main" id="{0554C399-3BDC-F91D-BDCA-C84BB141F4B0}"/>
              </a:ext>
            </a:extLst>
          </p:cNvPr>
          <p:cNvSpPr txBox="1"/>
          <p:nvPr/>
        </p:nvSpPr>
        <p:spPr>
          <a:xfrm>
            <a:off x="444189" y="1205918"/>
            <a:ext cx="6752478" cy="646331"/>
          </a:xfrm>
          <a:prstGeom prst="rect">
            <a:avLst/>
          </a:prstGeom>
          <a:noFill/>
        </p:spPr>
        <p:txBody>
          <a:bodyPr wrap="square" rtlCol="0">
            <a:spAutoFit/>
          </a:bodyPr>
          <a:lstStyle/>
          <a:p>
            <a:r>
              <a:rPr lang="en-US" sz="3600" b="1" u="sng" dirty="0"/>
              <a:t>Qualified Climber</a:t>
            </a:r>
          </a:p>
        </p:txBody>
      </p:sp>
      <p:pic>
        <p:nvPicPr>
          <p:cNvPr id="8" name="Picture 7">
            <a:extLst>
              <a:ext uri="{FF2B5EF4-FFF2-40B4-BE49-F238E27FC236}">
                <a16:creationId xmlns:a16="http://schemas.microsoft.com/office/drawing/2014/main" id="{11028699-4B1E-C1BE-6EDC-988F3F5F4B64}"/>
              </a:ext>
            </a:extLst>
          </p:cNvPr>
          <p:cNvPicPr>
            <a:picLocks noChangeAspect="1"/>
          </p:cNvPicPr>
          <p:nvPr/>
        </p:nvPicPr>
        <p:blipFill>
          <a:blip r:embed="rId4"/>
          <a:stretch>
            <a:fillRect/>
          </a:stretch>
        </p:blipFill>
        <p:spPr>
          <a:xfrm>
            <a:off x="8656843" y="1205918"/>
            <a:ext cx="3395766" cy="5133277"/>
          </a:xfrm>
          <a:prstGeom prst="rect">
            <a:avLst/>
          </a:prstGeom>
        </p:spPr>
      </p:pic>
    </p:spTree>
    <p:extLst>
      <p:ext uri="{BB962C8B-B14F-4D97-AF65-F5344CB8AC3E}">
        <p14:creationId xmlns:p14="http://schemas.microsoft.com/office/powerpoint/2010/main" val="6015578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4925">
          <a:solidFill>
            <a:srgbClr val="FF0000"/>
          </a:solidFill>
          <a:tailEnd type="triangle" w="med"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3576</Words>
  <Application>Microsoft Office PowerPoint</Application>
  <PresentationFormat>Widescreen</PresentationFormat>
  <Paragraphs>347</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Wingdings</vt:lpstr>
      <vt:lpstr>Office Theme</vt:lpstr>
      <vt:lpstr>Fall Protection  Safety at Heights Best Practice</vt:lpstr>
      <vt:lpstr>Why This Matters? </vt:lpstr>
      <vt:lpstr>Course Objectives </vt:lpstr>
      <vt:lpstr>Elements of OSHA’s Fall Protection Duty Requirements</vt:lpstr>
      <vt:lpstr>ET&amp;D Safety at Heights Best Practice </vt:lpstr>
      <vt:lpstr>Safety at Heights – Best Practice</vt:lpstr>
      <vt:lpstr>Safety at Heights – Best Practice </vt:lpstr>
      <vt:lpstr>Safety at Heights – Best Practice </vt:lpstr>
      <vt:lpstr>Safety at Heights – Best Practice </vt:lpstr>
      <vt:lpstr>Safety at Heights – Best Practice </vt:lpstr>
      <vt:lpstr>Safety at Heights – Best Practice </vt:lpstr>
      <vt:lpstr>Safety at Heights – Best Practice </vt:lpstr>
      <vt:lpstr>Safety at Heights – Best Practices </vt:lpstr>
      <vt:lpstr>Safety at Heights – Best Practice </vt:lpstr>
      <vt:lpstr>Safety at Heights – Best Practice </vt:lpstr>
      <vt:lpstr>Safety at Heights – Best Practice </vt:lpstr>
      <vt:lpstr>Safety at Heights – Best Practice </vt:lpstr>
      <vt:lpstr>Safety at Heights – Best Practice </vt:lpstr>
      <vt:lpstr>Safety at Heights – Best Practice</vt:lpstr>
      <vt:lpstr>Safety at Heights – Best Practice</vt:lpstr>
      <vt:lpstr>Safety at Heights – Best Practice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Material Handling</dc:title>
  <dc:creator>Rueben Wahab</dc:creator>
  <cp:lastModifiedBy>Johnson, Travis</cp:lastModifiedBy>
  <cp:revision>6</cp:revision>
  <dcterms:created xsi:type="dcterms:W3CDTF">2024-04-24T00:22:22Z</dcterms:created>
  <dcterms:modified xsi:type="dcterms:W3CDTF">2026-02-19T18:46:02Z</dcterms:modified>
</cp:coreProperties>
</file>