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8.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59" r:id="rId2"/>
    <p:sldId id="262" r:id="rId3"/>
    <p:sldId id="260" r:id="rId4"/>
    <p:sldId id="266" r:id="rId5"/>
    <p:sldId id="267" r:id="rId6"/>
    <p:sldId id="268" r:id="rId7"/>
    <p:sldId id="261" r:id="rId8"/>
    <p:sldId id="269" r:id="rId9"/>
    <p:sldId id="270" r:id="rId10"/>
    <p:sldId id="258"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D7C8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A3F729D-B3E4-48FD-A3D6-3D24EE7C1161}" v="9" dt="2025-03-17T14:37:38.25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019" autoAdjust="0"/>
    <p:restoredTop sz="48063" autoAdjust="0"/>
  </p:normalViewPr>
  <p:slideViewPr>
    <p:cSldViewPr snapToGrid="0">
      <p:cViewPr varScale="1">
        <p:scale>
          <a:sx n="50" d="100"/>
          <a:sy n="50" d="100"/>
        </p:scale>
        <p:origin x="1752" y="14"/>
      </p:cViewPr>
      <p:guideLst/>
    </p:cSldViewPr>
  </p:slideViewPr>
  <p:notesTextViewPr>
    <p:cViewPr>
      <p:scale>
        <a:sx n="1" d="1"/>
        <a:sy n="1" d="1"/>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iagrams/_rels/data1.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svg"/></Relationships>
</file>

<file path=ppt/diagrams/_rels/data6.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20.svg"/><Relationship Id="rId1" Type="http://schemas.openxmlformats.org/officeDocument/2006/relationships/image" Target="../media/image19.png"/><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22.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svg"/></Relationships>
</file>

<file path=ppt/diagrams/_rels/drawing6.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20.svg"/><Relationship Id="rId1" Type="http://schemas.openxmlformats.org/officeDocument/2006/relationships/image" Target="../media/image19.png"/><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22.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F692B3C-1537-4FC3-A52A-582E2A25C18C}" type="doc">
      <dgm:prSet loTypeId="urn:microsoft.com/office/officeart/2018/2/layout/IconCircleList" loCatId="icon" qsTypeId="urn:microsoft.com/office/officeart/2005/8/quickstyle/simple1" qsCatId="simple" csTypeId="urn:microsoft.com/office/officeart/2005/8/colors/accent1_2" csCatId="accent1" phldr="1"/>
      <dgm:spPr/>
      <dgm:t>
        <a:bodyPr/>
        <a:lstStyle/>
        <a:p>
          <a:endParaRPr lang="en-US"/>
        </a:p>
      </dgm:t>
    </dgm:pt>
    <dgm:pt modelId="{63E05EB6-20B1-4F0E-A345-914588103810}">
      <dgm:prSet/>
      <dgm:spPr/>
      <dgm:t>
        <a:bodyPr/>
        <a:lstStyle/>
        <a:p>
          <a:pPr>
            <a:lnSpc>
              <a:spcPct val="100000"/>
            </a:lnSpc>
          </a:pPr>
          <a:r>
            <a:rPr lang="en-US" dirty="0"/>
            <a:t>Recognize signs and symptoms of fatigue.</a:t>
          </a:r>
        </a:p>
      </dgm:t>
    </dgm:pt>
    <dgm:pt modelId="{8512A439-AF8D-46AB-9ED8-3DDF940676AC}" type="parTrans" cxnId="{01055D7A-FF39-4FDB-9E59-E537826F8CE0}">
      <dgm:prSet/>
      <dgm:spPr/>
      <dgm:t>
        <a:bodyPr/>
        <a:lstStyle/>
        <a:p>
          <a:endParaRPr lang="en-US"/>
        </a:p>
      </dgm:t>
    </dgm:pt>
    <dgm:pt modelId="{1EAA56F3-5D37-44AA-A73F-427965008F73}" type="sibTrans" cxnId="{01055D7A-FF39-4FDB-9E59-E537826F8CE0}">
      <dgm:prSet/>
      <dgm:spPr/>
      <dgm:t>
        <a:bodyPr/>
        <a:lstStyle/>
        <a:p>
          <a:pPr>
            <a:lnSpc>
              <a:spcPct val="100000"/>
            </a:lnSpc>
          </a:pPr>
          <a:endParaRPr lang="en-US"/>
        </a:p>
      </dgm:t>
    </dgm:pt>
    <dgm:pt modelId="{88F77FF4-3BF6-4B08-B165-6DB5F82132F9}">
      <dgm:prSet/>
      <dgm:spPr/>
      <dgm:t>
        <a:bodyPr/>
        <a:lstStyle/>
        <a:p>
          <a:pPr>
            <a:lnSpc>
              <a:spcPct val="100000"/>
            </a:lnSpc>
          </a:pPr>
          <a:r>
            <a:rPr lang="en-US" dirty="0"/>
            <a:t>Understand its impact on workplace safety and performance.</a:t>
          </a:r>
        </a:p>
      </dgm:t>
    </dgm:pt>
    <dgm:pt modelId="{265C4BFF-C8DC-4E82-B4FC-9BC98529B3F7}" type="parTrans" cxnId="{F953C8C5-19D3-4F9A-B03B-D00B30C6721A}">
      <dgm:prSet/>
      <dgm:spPr/>
      <dgm:t>
        <a:bodyPr/>
        <a:lstStyle/>
        <a:p>
          <a:endParaRPr lang="en-US"/>
        </a:p>
      </dgm:t>
    </dgm:pt>
    <dgm:pt modelId="{15055003-2C3C-441E-9F34-3F75BA1B039A}" type="sibTrans" cxnId="{F953C8C5-19D3-4F9A-B03B-D00B30C6721A}">
      <dgm:prSet/>
      <dgm:spPr/>
      <dgm:t>
        <a:bodyPr/>
        <a:lstStyle/>
        <a:p>
          <a:pPr>
            <a:lnSpc>
              <a:spcPct val="100000"/>
            </a:lnSpc>
          </a:pPr>
          <a:endParaRPr lang="en-US"/>
        </a:p>
      </dgm:t>
    </dgm:pt>
    <dgm:pt modelId="{91CD854D-6270-423F-AE3A-6176C75E5C3F}">
      <dgm:prSet/>
      <dgm:spPr/>
      <dgm:t>
        <a:bodyPr/>
        <a:lstStyle/>
        <a:p>
          <a:pPr>
            <a:lnSpc>
              <a:spcPct val="100000"/>
            </a:lnSpc>
          </a:pPr>
          <a:r>
            <a:rPr lang="en-US" dirty="0"/>
            <a:t>Apply practical strategies to prevent and manage fatigue.</a:t>
          </a:r>
        </a:p>
      </dgm:t>
    </dgm:pt>
    <dgm:pt modelId="{80BCB9A2-832E-4493-9015-042094178821}" type="parTrans" cxnId="{5A41FBBE-0B8F-424B-8091-52D5ED0AEC0D}">
      <dgm:prSet/>
      <dgm:spPr/>
      <dgm:t>
        <a:bodyPr/>
        <a:lstStyle/>
        <a:p>
          <a:endParaRPr lang="en-US"/>
        </a:p>
      </dgm:t>
    </dgm:pt>
    <dgm:pt modelId="{456E26D6-649D-46FE-8FD3-5F72584DB678}" type="sibTrans" cxnId="{5A41FBBE-0B8F-424B-8091-52D5ED0AEC0D}">
      <dgm:prSet/>
      <dgm:spPr/>
      <dgm:t>
        <a:bodyPr/>
        <a:lstStyle/>
        <a:p>
          <a:pPr>
            <a:lnSpc>
              <a:spcPct val="100000"/>
            </a:lnSpc>
          </a:pPr>
          <a:endParaRPr lang="en-US"/>
        </a:p>
      </dgm:t>
    </dgm:pt>
    <dgm:pt modelId="{DA2D28C3-5DC4-4156-933A-02B2E795B1BF}">
      <dgm:prSet/>
      <dgm:spPr/>
      <dgm:t>
        <a:bodyPr/>
        <a:lstStyle/>
        <a:p>
          <a:pPr>
            <a:lnSpc>
              <a:spcPct val="100000"/>
            </a:lnSpc>
          </a:pPr>
          <a:r>
            <a:rPr lang="en-US" dirty="0"/>
            <a:t>Develop a personal and workplace fatigue management plan.</a:t>
          </a:r>
        </a:p>
      </dgm:t>
    </dgm:pt>
    <dgm:pt modelId="{57B16943-F4A5-479F-9642-919B4527FB92}" type="parTrans" cxnId="{515FD954-C136-4F9C-871C-75FFEFA9540D}">
      <dgm:prSet/>
      <dgm:spPr/>
      <dgm:t>
        <a:bodyPr/>
        <a:lstStyle/>
        <a:p>
          <a:endParaRPr lang="en-US"/>
        </a:p>
      </dgm:t>
    </dgm:pt>
    <dgm:pt modelId="{F496A102-673B-4C00-A847-83ACF3858E30}" type="sibTrans" cxnId="{515FD954-C136-4F9C-871C-75FFEFA9540D}">
      <dgm:prSet/>
      <dgm:spPr/>
      <dgm:t>
        <a:bodyPr/>
        <a:lstStyle/>
        <a:p>
          <a:endParaRPr lang="en-US"/>
        </a:p>
      </dgm:t>
    </dgm:pt>
    <dgm:pt modelId="{E74DC36B-7DAF-4B33-802C-C63B22CCDD03}" type="pres">
      <dgm:prSet presAssocID="{5F692B3C-1537-4FC3-A52A-582E2A25C18C}" presName="root" presStyleCnt="0">
        <dgm:presLayoutVars>
          <dgm:dir/>
          <dgm:resizeHandles val="exact"/>
        </dgm:presLayoutVars>
      </dgm:prSet>
      <dgm:spPr/>
    </dgm:pt>
    <dgm:pt modelId="{9BE5DBE5-AB37-4E9C-BD88-E1C40F804495}" type="pres">
      <dgm:prSet presAssocID="{5F692B3C-1537-4FC3-A52A-582E2A25C18C}" presName="container" presStyleCnt="0">
        <dgm:presLayoutVars>
          <dgm:dir/>
          <dgm:resizeHandles val="exact"/>
        </dgm:presLayoutVars>
      </dgm:prSet>
      <dgm:spPr/>
    </dgm:pt>
    <dgm:pt modelId="{30D54790-57FD-4D6A-9011-21C5261BC984}" type="pres">
      <dgm:prSet presAssocID="{63E05EB6-20B1-4F0E-A345-914588103810}" presName="compNode" presStyleCnt="0"/>
      <dgm:spPr/>
    </dgm:pt>
    <dgm:pt modelId="{3698DBC2-6361-42CF-8751-C3C49EC5E577}" type="pres">
      <dgm:prSet presAssocID="{63E05EB6-20B1-4F0E-A345-914588103810}" presName="iconBgRect" presStyleLbl="bgShp" presStyleIdx="0" presStyleCnt="4"/>
      <dgm:spPr/>
    </dgm:pt>
    <dgm:pt modelId="{2A24C502-3D0F-4409-8BBD-CAB780329912}" type="pres">
      <dgm:prSet presAssocID="{63E05EB6-20B1-4F0E-A345-914588103810}"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Stethoscope"/>
        </a:ext>
      </dgm:extLst>
    </dgm:pt>
    <dgm:pt modelId="{5EC83E7A-09CC-4E19-85C8-2DF6CA1FC142}" type="pres">
      <dgm:prSet presAssocID="{63E05EB6-20B1-4F0E-A345-914588103810}" presName="spaceRect" presStyleCnt="0"/>
      <dgm:spPr/>
    </dgm:pt>
    <dgm:pt modelId="{F2D3305A-6929-4C8B-AA62-5438745D7FB9}" type="pres">
      <dgm:prSet presAssocID="{63E05EB6-20B1-4F0E-A345-914588103810}" presName="textRect" presStyleLbl="revTx" presStyleIdx="0" presStyleCnt="4">
        <dgm:presLayoutVars>
          <dgm:chMax val="1"/>
          <dgm:chPref val="1"/>
        </dgm:presLayoutVars>
      </dgm:prSet>
      <dgm:spPr/>
    </dgm:pt>
    <dgm:pt modelId="{8646E851-CDEE-4701-8D9F-D371E618251C}" type="pres">
      <dgm:prSet presAssocID="{1EAA56F3-5D37-44AA-A73F-427965008F73}" presName="sibTrans" presStyleLbl="sibTrans2D1" presStyleIdx="0" presStyleCnt="0"/>
      <dgm:spPr/>
    </dgm:pt>
    <dgm:pt modelId="{D966DE4F-C6C2-4E6A-BC1B-77E39364C120}" type="pres">
      <dgm:prSet presAssocID="{88F77FF4-3BF6-4B08-B165-6DB5F82132F9}" presName="compNode" presStyleCnt="0"/>
      <dgm:spPr/>
    </dgm:pt>
    <dgm:pt modelId="{F252D405-600F-4A90-8C1C-5BBA665BAEA1}" type="pres">
      <dgm:prSet presAssocID="{88F77FF4-3BF6-4B08-B165-6DB5F82132F9}" presName="iconBgRect" presStyleLbl="bgShp" presStyleIdx="1" presStyleCnt="4"/>
      <dgm:spPr/>
    </dgm:pt>
    <dgm:pt modelId="{CBDB964B-BB0F-483E-A143-896213348A35}" type="pres">
      <dgm:prSet presAssocID="{88F77FF4-3BF6-4B08-B165-6DB5F82132F9}"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Construction Worker"/>
        </a:ext>
      </dgm:extLst>
    </dgm:pt>
    <dgm:pt modelId="{DF57AFEE-E7D2-432F-A630-8302CBAD4B0F}" type="pres">
      <dgm:prSet presAssocID="{88F77FF4-3BF6-4B08-B165-6DB5F82132F9}" presName="spaceRect" presStyleCnt="0"/>
      <dgm:spPr/>
    </dgm:pt>
    <dgm:pt modelId="{F4F0520A-25CA-4F75-9DEC-ED703B63C650}" type="pres">
      <dgm:prSet presAssocID="{88F77FF4-3BF6-4B08-B165-6DB5F82132F9}" presName="textRect" presStyleLbl="revTx" presStyleIdx="1" presStyleCnt="4">
        <dgm:presLayoutVars>
          <dgm:chMax val="1"/>
          <dgm:chPref val="1"/>
        </dgm:presLayoutVars>
      </dgm:prSet>
      <dgm:spPr/>
    </dgm:pt>
    <dgm:pt modelId="{97760B67-A282-46BC-AA09-6F8F4509DF74}" type="pres">
      <dgm:prSet presAssocID="{15055003-2C3C-441E-9F34-3F75BA1B039A}" presName="sibTrans" presStyleLbl="sibTrans2D1" presStyleIdx="0" presStyleCnt="0"/>
      <dgm:spPr/>
    </dgm:pt>
    <dgm:pt modelId="{DF832E49-C73F-4EB2-B21A-5F239F1AF670}" type="pres">
      <dgm:prSet presAssocID="{91CD854D-6270-423F-AE3A-6176C75E5C3F}" presName="compNode" presStyleCnt="0"/>
      <dgm:spPr/>
    </dgm:pt>
    <dgm:pt modelId="{7B35FE97-0FB6-4B50-98AE-974806FDEBDE}" type="pres">
      <dgm:prSet presAssocID="{91CD854D-6270-423F-AE3A-6176C75E5C3F}" presName="iconBgRect" presStyleLbl="bgShp" presStyleIdx="2" presStyleCnt="4"/>
      <dgm:spPr/>
    </dgm:pt>
    <dgm:pt modelId="{AFC8C656-FF13-4329-A2D3-C6510D4EA655}" type="pres">
      <dgm:prSet presAssocID="{91CD854D-6270-423F-AE3A-6176C75E5C3F}"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Dumbbell"/>
        </a:ext>
      </dgm:extLst>
    </dgm:pt>
    <dgm:pt modelId="{14796705-9BAB-4513-80AB-AF22C7E45F65}" type="pres">
      <dgm:prSet presAssocID="{91CD854D-6270-423F-AE3A-6176C75E5C3F}" presName="spaceRect" presStyleCnt="0"/>
      <dgm:spPr/>
    </dgm:pt>
    <dgm:pt modelId="{489C71FD-9C74-4C53-AFD0-E1BBD01508E9}" type="pres">
      <dgm:prSet presAssocID="{91CD854D-6270-423F-AE3A-6176C75E5C3F}" presName="textRect" presStyleLbl="revTx" presStyleIdx="2" presStyleCnt="4">
        <dgm:presLayoutVars>
          <dgm:chMax val="1"/>
          <dgm:chPref val="1"/>
        </dgm:presLayoutVars>
      </dgm:prSet>
      <dgm:spPr/>
    </dgm:pt>
    <dgm:pt modelId="{433ACE3C-9BDD-4202-A357-C8C395E75FA3}" type="pres">
      <dgm:prSet presAssocID="{456E26D6-649D-46FE-8FD3-5F72584DB678}" presName="sibTrans" presStyleLbl="sibTrans2D1" presStyleIdx="0" presStyleCnt="0"/>
      <dgm:spPr/>
    </dgm:pt>
    <dgm:pt modelId="{74CBA385-CB7C-4081-AE15-A66B58CA1B93}" type="pres">
      <dgm:prSet presAssocID="{DA2D28C3-5DC4-4156-933A-02B2E795B1BF}" presName="compNode" presStyleCnt="0"/>
      <dgm:spPr/>
    </dgm:pt>
    <dgm:pt modelId="{0D84815B-957E-4B54-B14C-360DD31E69A4}" type="pres">
      <dgm:prSet presAssocID="{DA2D28C3-5DC4-4156-933A-02B2E795B1BF}" presName="iconBgRect" presStyleLbl="bgShp" presStyleIdx="3" presStyleCnt="4"/>
      <dgm:spPr/>
    </dgm:pt>
    <dgm:pt modelId="{6A2CACC7-9DFD-41D8-B6BF-E9DE71806393}" type="pres">
      <dgm:prSet presAssocID="{DA2D28C3-5DC4-4156-933A-02B2E795B1BF}"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Office Worker"/>
        </a:ext>
      </dgm:extLst>
    </dgm:pt>
    <dgm:pt modelId="{32E1A692-64EE-4A8C-84EE-54738A48582C}" type="pres">
      <dgm:prSet presAssocID="{DA2D28C3-5DC4-4156-933A-02B2E795B1BF}" presName="spaceRect" presStyleCnt="0"/>
      <dgm:spPr/>
    </dgm:pt>
    <dgm:pt modelId="{8A1C15BA-86D6-4E88-A290-140A3800CF8A}" type="pres">
      <dgm:prSet presAssocID="{DA2D28C3-5DC4-4156-933A-02B2E795B1BF}" presName="textRect" presStyleLbl="revTx" presStyleIdx="3" presStyleCnt="4">
        <dgm:presLayoutVars>
          <dgm:chMax val="1"/>
          <dgm:chPref val="1"/>
        </dgm:presLayoutVars>
      </dgm:prSet>
      <dgm:spPr/>
    </dgm:pt>
  </dgm:ptLst>
  <dgm:cxnLst>
    <dgm:cxn modelId="{36AF4D04-ADF8-48E1-B7B2-791E09C8EE0B}" type="presOf" srcId="{91CD854D-6270-423F-AE3A-6176C75E5C3F}" destId="{489C71FD-9C74-4C53-AFD0-E1BBD01508E9}" srcOrd="0" destOrd="0" presId="urn:microsoft.com/office/officeart/2018/2/layout/IconCircleList"/>
    <dgm:cxn modelId="{C1EF340D-E544-4A8A-B3BE-6FF0236C1A4F}" type="presOf" srcId="{1EAA56F3-5D37-44AA-A73F-427965008F73}" destId="{8646E851-CDEE-4701-8D9F-D371E618251C}" srcOrd="0" destOrd="0" presId="urn:microsoft.com/office/officeart/2018/2/layout/IconCircleList"/>
    <dgm:cxn modelId="{0564B31B-12BA-4D14-8DE1-920CEA9BF40F}" type="presOf" srcId="{5F692B3C-1537-4FC3-A52A-582E2A25C18C}" destId="{E74DC36B-7DAF-4B33-802C-C63B22CCDD03}" srcOrd="0" destOrd="0" presId="urn:microsoft.com/office/officeart/2018/2/layout/IconCircleList"/>
    <dgm:cxn modelId="{D198892E-2DFE-4D33-8CF8-F1736C8B5C27}" type="presOf" srcId="{88F77FF4-3BF6-4B08-B165-6DB5F82132F9}" destId="{F4F0520A-25CA-4F75-9DEC-ED703B63C650}" srcOrd="0" destOrd="0" presId="urn:microsoft.com/office/officeart/2018/2/layout/IconCircleList"/>
    <dgm:cxn modelId="{515FD954-C136-4F9C-871C-75FFEFA9540D}" srcId="{5F692B3C-1537-4FC3-A52A-582E2A25C18C}" destId="{DA2D28C3-5DC4-4156-933A-02B2E795B1BF}" srcOrd="3" destOrd="0" parTransId="{57B16943-F4A5-479F-9642-919B4527FB92}" sibTransId="{F496A102-673B-4C00-A847-83ACF3858E30}"/>
    <dgm:cxn modelId="{01055D7A-FF39-4FDB-9E59-E537826F8CE0}" srcId="{5F692B3C-1537-4FC3-A52A-582E2A25C18C}" destId="{63E05EB6-20B1-4F0E-A345-914588103810}" srcOrd="0" destOrd="0" parTransId="{8512A439-AF8D-46AB-9ED8-3DDF940676AC}" sibTransId="{1EAA56F3-5D37-44AA-A73F-427965008F73}"/>
    <dgm:cxn modelId="{C4D68A89-1C93-462C-851B-FA56F4E3B865}" type="presOf" srcId="{456E26D6-649D-46FE-8FD3-5F72584DB678}" destId="{433ACE3C-9BDD-4202-A357-C8C395E75FA3}" srcOrd="0" destOrd="0" presId="urn:microsoft.com/office/officeart/2018/2/layout/IconCircleList"/>
    <dgm:cxn modelId="{7F399192-E4F5-4366-9CB1-61E4B4FB7B1E}" type="presOf" srcId="{15055003-2C3C-441E-9F34-3F75BA1B039A}" destId="{97760B67-A282-46BC-AA09-6F8F4509DF74}" srcOrd="0" destOrd="0" presId="urn:microsoft.com/office/officeart/2018/2/layout/IconCircleList"/>
    <dgm:cxn modelId="{5A41FBBE-0B8F-424B-8091-52D5ED0AEC0D}" srcId="{5F692B3C-1537-4FC3-A52A-582E2A25C18C}" destId="{91CD854D-6270-423F-AE3A-6176C75E5C3F}" srcOrd="2" destOrd="0" parTransId="{80BCB9A2-832E-4493-9015-042094178821}" sibTransId="{456E26D6-649D-46FE-8FD3-5F72584DB678}"/>
    <dgm:cxn modelId="{F953C8C5-19D3-4F9A-B03B-D00B30C6721A}" srcId="{5F692B3C-1537-4FC3-A52A-582E2A25C18C}" destId="{88F77FF4-3BF6-4B08-B165-6DB5F82132F9}" srcOrd="1" destOrd="0" parTransId="{265C4BFF-C8DC-4E82-B4FC-9BC98529B3F7}" sibTransId="{15055003-2C3C-441E-9F34-3F75BA1B039A}"/>
    <dgm:cxn modelId="{205E9CD4-FEF1-4FC1-AD8F-9B644B861520}" type="presOf" srcId="{63E05EB6-20B1-4F0E-A345-914588103810}" destId="{F2D3305A-6929-4C8B-AA62-5438745D7FB9}" srcOrd="0" destOrd="0" presId="urn:microsoft.com/office/officeart/2018/2/layout/IconCircleList"/>
    <dgm:cxn modelId="{A6056DFA-886D-4CCC-8104-587AB7124FDC}" type="presOf" srcId="{DA2D28C3-5DC4-4156-933A-02B2E795B1BF}" destId="{8A1C15BA-86D6-4E88-A290-140A3800CF8A}" srcOrd="0" destOrd="0" presId="urn:microsoft.com/office/officeart/2018/2/layout/IconCircleList"/>
    <dgm:cxn modelId="{209077EE-54D7-4ACF-A0DD-FBBB9FBA9821}" type="presParOf" srcId="{E74DC36B-7DAF-4B33-802C-C63B22CCDD03}" destId="{9BE5DBE5-AB37-4E9C-BD88-E1C40F804495}" srcOrd="0" destOrd="0" presId="urn:microsoft.com/office/officeart/2018/2/layout/IconCircleList"/>
    <dgm:cxn modelId="{0D537E72-B085-486A-B8D3-662C798934E9}" type="presParOf" srcId="{9BE5DBE5-AB37-4E9C-BD88-E1C40F804495}" destId="{30D54790-57FD-4D6A-9011-21C5261BC984}" srcOrd="0" destOrd="0" presId="urn:microsoft.com/office/officeart/2018/2/layout/IconCircleList"/>
    <dgm:cxn modelId="{1D95F59F-A886-42E5-BDE0-F1059EFDDC0E}" type="presParOf" srcId="{30D54790-57FD-4D6A-9011-21C5261BC984}" destId="{3698DBC2-6361-42CF-8751-C3C49EC5E577}" srcOrd="0" destOrd="0" presId="urn:microsoft.com/office/officeart/2018/2/layout/IconCircleList"/>
    <dgm:cxn modelId="{7B11D195-2EAF-4CCC-A2A6-1F3FA9D1CAC7}" type="presParOf" srcId="{30D54790-57FD-4D6A-9011-21C5261BC984}" destId="{2A24C502-3D0F-4409-8BBD-CAB780329912}" srcOrd="1" destOrd="0" presId="urn:microsoft.com/office/officeart/2018/2/layout/IconCircleList"/>
    <dgm:cxn modelId="{4F107F8D-5B15-4966-BA52-D35901CFE175}" type="presParOf" srcId="{30D54790-57FD-4D6A-9011-21C5261BC984}" destId="{5EC83E7A-09CC-4E19-85C8-2DF6CA1FC142}" srcOrd="2" destOrd="0" presId="urn:microsoft.com/office/officeart/2018/2/layout/IconCircleList"/>
    <dgm:cxn modelId="{48864307-EA20-4A99-B947-DF3502D69960}" type="presParOf" srcId="{30D54790-57FD-4D6A-9011-21C5261BC984}" destId="{F2D3305A-6929-4C8B-AA62-5438745D7FB9}" srcOrd="3" destOrd="0" presId="urn:microsoft.com/office/officeart/2018/2/layout/IconCircleList"/>
    <dgm:cxn modelId="{C5BCF30A-F241-4123-8D81-87289D76C474}" type="presParOf" srcId="{9BE5DBE5-AB37-4E9C-BD88-E1C40F804495}" destId="{8646E851-CDEE-4701-8D9F-D371E618251C}" srcOrd="1" destOrd="0" presId="urn:microsoft.com/office/officeart/2018/2/layout/IconCircleList"/>
    <dgm:cxn modelId="{51115E3D-2563-41BE-882A-FD03627A4866}" type="presParOf" srcId="{9BE5DBE5-AB37-4E9C-BD88-E1C40F804495}" destId="{D966DE4F-C6C2-4E6A-BC1B-77E39364C120}" srcOrd="2" destOrd="0" presId="urn:microsoft.com/office/officeart/2018/2/layout/IconCircleList"/>
    <dgm:cxn modelId="{64263AD6-61C9-42A0-B440-66ABCCB048AD}" type="presParOf" srcId="{D966DE4F-C6C2-4E6A-BC1B-77E39364C120}" destId="{F252D405-600F-4A90-8C1C-5BBA665BAEA1}" srcOrd="0" destOrd="0" presId="urn:microsoft.com/office/officeart/2018/2/layout/IconCircleList"/>
    <dgm:cxn modelId="{D4AD4F87-19EC-4EF9-B65E-71766AB15CCB}" type="presParOf" srcId="{D966DE4F-C6C2-4E6A-BC1B-77E39364C120}" destId="{CBDB964B-BB0F-483E-A143-896213348A35}" srcOrd="1" destOrd="0" presId="urn:microsoft.com/office/officeart/2018/2/layout/IconCircleList"/>
    <dgm:cxn modelId="{775070CD-51C2-47BB-86F3-7DB2A59FEA6E}" type="presParOf" srcId="{D966DE4F-C6C2-4E6A-BC1B-77E39364C120}" destId="{DF57AFEE-E7D2-432F-A630-8302CBAD4B0F}" srcOrd="2" destOrd="0" presId="urn:microsoft.com/office/officeart/2018/2/layout/IconCircleList"/>
    <dgm:cxn modelId="{216DEFAD-F1D0-4F9E-BAB0-22F495BEBFD6}" type="presParOf" srcId="{D966DE4F-C6C2-4E6A-BC1B-77E39364C120}" destId="{F4F0520A-25CA-4F75-9DEC-ED703B63C650}" srcOrd="3" destOrd="0" presId="urn:microsoft.com/office/officeart/2018/2/layout/IconCircleList"/>
    <dgm:cxn modelId="{65825D95-E616-4A8A-A8B2-0B14A82E5C83}" type="presParOf" srcId="{9BE5DBE5-AB37-4E9C-BD88-E1C40F804495}" destId="{97760B67-A282-46BC-AA09-6F8F4509DF74}" srcOrd="3" destOrd="0" presId="urn:microsoft.com/office/officeart/2018/2/layout/IconCircleList"/>
    <dgm:cxn modelId="{C8F8F6A9-14F8-4486-89DD-0446F7F62E16}" type="presParOf" srcId="{9BE5DBE5-AB37-4E9C-BD88-E1C40F804495}" destId="{DF832E49-C73F-4EB2-B21A-5F239F1AF670}" srcOrd="4" destOrd="0" presId="urn:microsoft.com/office/officeart/2018/2/layout/IconCircleList"/>
    <dgm:cxn modelId="{306D316B-C6D2-4479-A69D-EF3B5EAB4062}" type="presParOf" srcId="{DF832E49-C73F-4EB2-B21A-5F239F1AF670}" destId="{7B35FE97-0FB6-4B50-98AE-974806FDEBDE}" srcOrd="0" destOrd="0" presId="urn:microsoft.com/office/officeart/2018/2/layout/IconCircleList"/>
    <dgm:cxn modelId="{0B26B1AB-6875-4DDA-AA4F-D458ACCE7A53}" type="presParOf" srcId="{DF832E49-C73F-4EB2-B21A-5F239F1AF670}" destId="{AFC8C656-FF13-4329-A2D3-C6510D4EA655}" srcOrd="1" destOrd="0" presId="urn:microsoft.com/office/officeart/2018/2/layout/IconCircleList"/>
    <dgm:cxn modelId="{370FA319-69FE-4C79-BC54-70665BA53746}" type="presParOf" srcId="{DF832E49-C73F-4EB2-B21A-5F239F1AF670}" destId="{14796705-9BAB-4513-80AB-AF22C7E45F65}" srcOrd="2" destOrd="0" presId="urn:microsoft.com/office/officeart/2018/2/layout/IconCircleList"/>
    <dgm:cxn modelId="{A8771E56-32F8-4101-AB42-F34F0991CD1B}" type="presParOf" srcId="{DF832E49-C73F-4EB2-B21A-5F239F1AF670}" destId="{489C71FD-9C74-4C53-AFD0-E1BBD01508E9}" srcOrd="3" destOrd="0" presId="urn:microsoft.com/office/officeart/2018/2/layout/IconCircleList"/>
    <dgm:cxn modelId="{C2B5225D-8C5E-4FC0-9A34-F01927A85CDB}" type="presParOf" srcId="{9BE5DBE5-AB37-4E9C-BD88-E1C40F804495}" destId="{433ACE3C-9BDD-4202-A357-C8C395E75FA3}" srcOrd="5" destOrd="0" presId="urn:microsoft.com/office/officeart/2018/2/layout/IconCircleList"/>
    <dgm:cxn modelId="{0C9E3AB4-ED99-4624-BD5B-0E218B3C7253}" type="presParOf" srcId="{9BE5DBE5-AB37-4E9C-BD88-E1C40F804495}" destId="{74CBA385-CB7C-4081-AE15-A66B58CA1B93}" srcOrd="6" destOrd="0" presId="urn:microsoft.com/office/officeart/2018/2/layout/IconCircleList"/>
    <dgm:cxn modelId="{2F1F8139-7DB0-4E27-AD4F-D47B56A8F03D}" type="presParOf" srcId="{74CBA385-CB7C-4081-AE15-A66B58CA1B93}" destId="{0D84815B-957E-4B54-B14C-360DD31E69A4}" srcOrd="0" destOrd="0" presId="urn:microsoft.com/office/officeart/2018/2/layout/IconCircleList"/>
    <dgm:cxn modelId="{B7FFC898-3348-4DAC-AC9C-0CFD3D2883C0}" type="presParOf" srcId="{74CBA385-CB7C-4081-AE15-A66B58CA1B93}" destId="{6A2CACC7-9DFD-41D8-B6BF-E9DE71806393}" srcOrd="1" destOrd="0" presId="urn:microsoft.com/office/officeart/2018/2/layout/IconCircleList"/>
    <dgm:cxn modelId="{A3D762D2-09BA-4353-8556-45D5F9A6B0D5}" type="presParOf" srcId="{74CBA385-CB7C-4081-AE15-A66B58CA1B93}" destId="{32E1A692-64EE-4A8C-84EE-54738A48582C}" srcOrd="2" destOrd="0" presId="urn:microsoft.com/office/officeart/2018/2/layout/IconCircleList"/>
    <dgm:cxn modelId="{AE75C830-4694-4738-A8D8-11F8F697A168}" type="presParOf" srcId="{74CBA385-CB7C-4081-AE15-A66B58CA1B93}" destId="{8A1C15BA-86D6-4E88-A290-140A3800CF8A}" srcOrd="3" destOrd="0" presId="urn:microsoft.com/office/officeart/2018/2/layout/IconCircleLis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62A2EEB-435D-424A-A297-26A9037829FF}" type="doc">
      <dgm:prSet loTypeId="urn:microsoft.com/office/officeart/2005/8/layout/process5" loCatId="process" qsTypeId="urn:microsoft.com/office/officeart/2005/8/quickstyle/simple1" qsCatId="simple" csTypeId="urn:microsoft.com/office/officeart/2005/8/colors/accent1_2" csCatId="accent1"/>
      <dgm:spPr/>
      <dgm:t>
        <a:bodyPr/>
        <a:lstStyle/>
        <a:p>
          <a:endParaRPr lang="en-US"/>
        </a:p>
      </dgm:t>
    </dgm:pt>
    <dgm:pt modelId="{98B3B62F-2244-41BE-8AD0-1A23397E3EE6}">
      <dgm:prSet/>
      <dgm:spPr/>
      <dgm:t>
        <a:bodyPr/>
        <a:lstStyle/>
        <a:p>
          <a:r>
            <a:rPr lang="en-US" b="1" dirty="0"/>
            <a:t>Definition:</a:t>
          </a:r>
          <a:r>
            <a:rPr lang="en-US" dirty="0"/>
            <a:t> “A state of mental or physical exhaustion that impairs performance, safety, and well-being.”</a:t>
          </a:r>
        </a:p>
      </dgm:t>
    </dgm:pt>
    <dgm:pt modelId="{97B672D6-1423-4AA5-A0CD-9AB483B53A7B}" type="parTrans" cxnId="{4B388A6B-4CE0-41DA-A94E-8A918F35E33E}">
      <dgm:prSet/>
      <dgm:spPr/>
      <dgm:t>
        <a:bodyPr/>
        <a:lstStyle/>
        <a:p>
          <a:endParaRPr lang="en-US"/>
        </a:p>
      </dgm:t>
    </dgm:pt>
    <dgm:pt modelId="{0CF5BF44-8B10-4FD7-A93E-208135FDFEAF}" type="sibTrans" cxnId="{4B388A6B-4CE0-41DA-A94E-8A918F35E33E}">
      <dgm:prSet/>
      <dgm:spPr/>
      <dgm:t>
        <a:bodyPr/>
        <a:lstStyle/>
        <a:p>
          <a:endParaRPr lang="en-US" dirty="0"/>
        </a:p>
      </dgm:t>
    </dgm:pt>
    <dgm:pt modelId="{C072B8E7-DF39-47D0-9682-69806B7289B5}">
      <dgm:prSet/>
      <dgm:spPr/>
      <dgm:t>
        <a:bodyPr/>
        <a:lstStyle/>
        <a:p>
          <a:r>
            <a:rPr lang="en-US" b="1" dirty="0"/>
            <a:t>Types of Fatigue:</a:t>
          </a:r>
          <a:r>
            <a:rPr lang="en-US" dirty="0"/>
            <a:t> </a:t>
          </a:r>
        </a:p>
      </dgm:t>
    </dgm:pt>
    <dgm:pt modelId="{56290564-05D2-4000-B74F-7A1B23399045}" type="parTrans" cxnId="{C84059A4-BA58-42A2-82AB-72A29DED318B}">
      <dgm:prSet/>
      <dgm:spPr/>
      <dgm:t>
        <a:bodyPr/>
        <a:lstStyle/>
        <a:p>
          <a:endParaRPr lang="en-US"/>
        </a:p>
      </dgm:t>
    </dgm:pt>
    <dgm:pt modelId="{3D8B09DE-F729-4422-90E6-2B41324C9DE0}" type="sibTrans" cxnId="{C84059A4-BA58-42A2-82AB-72A29DED318B}">
      <dgm:prSet/>
      <dgm:spPr/>
      <dgm:t>
        <a:bodyPr/>
        <a:lstStyle/>
        <a:p>
          <a:endParaRPr lang="en-US"/>
        </a:p>
      </dgm:t>
    </dgm:pt>
    <dgm:pt modelId="{85D12329-AA41-4A23-B3CA-45B4F1B1A557}">
      <dgm:prSet/>
      <dgm:spPr/>
      <dgm:t>
        <a:bodyPr/>
        <a:lstStyle/>
        <a:p>
          <a:r>
            <a:rPr lang="en-US" b="1" dirty="0"/>
            <a:t>Physical Fatigue</a:t>
          </a:r>
          <a:r>
            <a:rPr lang="en-US" dirty="0"/>
            <a:t> (Muscle weakness, lack of stamina).</a:t>
          </a:r>
        </a:p>
      </dgm:t>
    </dgm:pt>
    <dgm:pt modelId="{FE0B41E9-3A61-47AB-ABBA-004B449A6202}" type="parTrans" cxnId="{AEF7F467-D94C-4852-94AD-EAB774C889F5}">
      <dgm:prSet/>
      <dgm:spPr/>
      <dgm:t>
        <a:bodyPr/>
        <a:lstStyle/>
        <a:p>
          <a:endParaRPr lang="en-US"/>
        </a:p>
      </dgm:t>
    </dgm:pt>
    <dgm:pt modelId="{DFEF95AD-8518-40F1-8EB9-3E507BC0416C}" type="sibTrans" cxnId="{AEF7F467-D94C-4852-94AD-EAB774C889F5}">
      <dgm:prSet/>
      <dgm:spPr/>
      <dgm:t>
        <a:bodyPr/>
        <a:lstStyle/>
        <a:p>
          <a:endParaRPr lang="en-US"/>
        </a:p>
      </dgm:t>
    </dgm:pt>
    <dgm:pt modelId="{3C227BAB-D091-4823-8D7C-7059FA8EECD3}">
      <dgm:prSet/>
      <dgm:spPr/>
      <dgm:t>
        <a:bodyPr/>
        <a:lstStyle/>
        <a:p>
          <a:r>
            <a:rPr lang="en-US" b="1" dirty="0"/>
            <a:t>Mental Fatigue</a:t>
          </a:r>
          <a:r>
            <a:rPr lang="en-US" dirty="0"/>
            <a:t> (Reduced focus, slow decision-making).</a:t>
          </a:r>
        </a:p>
      </dgm:t>
    </dgm:pt>
    <dgm:pt modelId="{4D9CE25B-254B-4D1C-84A6-DDC26618DA6D}" type="parTrans" cxnId="{E3C9AA7B-E57B-430E-A2EB-C0EA1D15D873}">
      <dgm:prSet/>
      <dgm:spPr/>
      <dgm:t>
        <a:bodyPr/>
        <a:lstStyle/>
        <a:p>
          <a:endParaRPr lang="en-US"/>
        </a:p>
      </dgm:t>
    </dgm:pt>
    <dgm:pt modelId="{A4E427C7-156D-440E-B6E7-F6F2FB8D9CA6}" type="sibTrans" cxnId="{E3C9AA7B-E57B-430E-A2EB-C0EA1D15D873}">
      <dgm:prSet/>
      <dgm:spPr/>
      <dgm:t>
        <a:bodyPr/>
        <a:lstStyle/>
        <a:p>
          <a:endParaRPr lang="en-US"/>
        </a:p>
      </dgm:t>
    </dgm:pt>
    <dgm:pt modelId="{E2D51334-8A0C-4A6D-B2D9-5FEE6B694102}" type="pres">
      <dgm:prSet presAssocID="{162A2EEB-435D-424A-A297-26A9037829FF}" presName="diagram" presStyleCnt="0">
        <dgm:presLayoutVars>
          <dgm:dir/>
          <dgm:resizeHandles val="exact"/>
        </dgm:presLayoutVars>
      </dgm:prSet>
      <dgm:spPr/>
    </dgm:pt>
    <dgm:pt modelId="{01530A3C-7EF0-470E-834D-98553798E68F}" type="pres">
      <dgm:prSet presAssocID="{98B3B62F-2244-41BE-8AD0-1A23397E3EE6}" presName="node" presStyleLbl="node1" presStyleIdx="0" presStyleCnt="2">
        <dgm:presLayoutVars>
          <dgm:bulletEnabled val="1"/>
        </dgm:presLayoutVars>
      </dgm:prSet>
      <dgm:spPr/>
    </dgm:pt>
    <dgm:pt modelId="{BAF50753-A3D5-437F-9439-F6B85C41780C}" type="pres">
      <dgm:prSet presAssocID="{0CF5BF44-8B10-4FD7-A93E-208135FDFEAF}" presName="sibTrans" presStyleLbl="sibTrans2D1" presStyleIdx="0" presStyleCnt="1"/>
      <dgm:spPr/>
    </dgm:pt>
    <dgm:pt modelId="{0176DF5B-07AB-49D9-A959-C02152289296}" type="pres">
      <dgm:prSet presAssocID="{0CF5BF44-8B10-4FD7-A93E-208135FDFEAF}" presName="connectorText" presStyleLbl="sibTrans2D1" presStyleIdx="0" presStyleCnt="1"/>
      <dgm:spPr/>
    </dgm:pt>
    <dgm:pt modelId="{E1B1A728-A23F-4AEB-8A96-E0215B5A7F27}" type="pres">
      <dgm:prSet presAssocID="{C072B8E7-DF39-47D0-9682-69806B7289B5}" presName="node" presStyleLbl="node1" presStyleIdx="1" presStyleCnt="2">
        <dgm:presLayoutVars>
          <dgm:bulletEnabled val="1"/>
        </dgm:presLayoutVars>
      </dgm:prSet>
      <dgm:spPr/>
    </dgm:pt>
  </dgm:ptLst>
  <dgm:cxnLst>
    <dgm:cxn modelId="{DF0F4D17-FBF4-4A44-8846-4FD6A678998E}" type="presOf" srcId="{0CF5BF44-8B10-4FD7-A93E-208135FDFEAF}" destId="{BAF50753-A3D5-437F-9439-F6B85C41780C}" srcOrd="0" destOrd="0" presId="urn:microsoft.com/office/officeart/2005/8/layout/process5"/>
    <dgm:cxn modelId="{F3F5E222-BE87-4606-BF39-5D0B29F0629D}" type="presOf" srcId="{85D12329-AA41-4A23-B3CA-45B4F1B1A557}" destId="{E1B1A728-A23F-4AEB-8A96-E0215B5A7F27}" srcOrd="0" destOrd="1" presId="urn:microsoft.com/office/officeart/2005/8/layout/process5"/>
    <dgm:cxn modelId="{EFC78826-8868-4C5E-8EED-38D75107796F}" type="presOf" srcId="{98B3B62F-2244-41BE-8AD0-1A23397E3EE6}" destId="{01530A3C-7EF0-470E-834D-98553798E68F}" srcOrd="0" destOrd="0" presId="urn:microsoft.com/office/officeart/2005/8/layout/process5"/>
    <dgm:cxn modelId="{4393733B-D47C-4CFB-AE8D-D4DFFEDEAF77}" type="presOf" srcId="{3C227BAB-D091-4823-8D7C-7059FA8EECD3}" destId="{E1B1A728-A23F-4AEB-8A96-E0215B5A7F27}" srcOrd="0" destOrd="2" presId="urn:microsoft.com/office/officeart/2005/8/layout/process5"/>
    <dgm:cxn modelId="{AEF7F467-D94C-4852-94AD-EAB774C889F5}" srcId="{C072B8E7-DF39-47D0-9682-69806B7289B5}" destId="{85D12329-AA41-4A23-B3CA-45B4F1B1A557}" srcOrd="0" destOrd="0" parTransId="{FE0B41E9-3A61-47AB-ABBA-004B449A6202}" sibTransId="{DFEF95AD-8518-40F1-8EB9-3E507BC0416C}"/>
    <dgm:cxn modelId="{4B388A6B-4CE0-41DA-A94E-8A918F35E33E}" srcId="{162A2EEB-435D-424A-A297-26A9037829FF}" destId="{98B3B62F-2244-41BE-8AD0-1A23397E3EE6}" srcOrd="0" destOrd="0" parTransId="{97B672D6-1423-4AA5-A0CD-9AB483B53A7B}" sibTransId="{0CF5BF44-8B10-4FD7-A93E-208135FDFEAF}"/>
    <dgm:cxn modelId="{E3C9AA7B-E57B-430E-A2EB-C0EA1D15D873}" srcId="{C072B8E7-DF39-47D0-9682-69806B7289B5}" destId="{3C227BAB-D091-4823-8D7C-7059FA8EECD3}" srcOrd="1" destOrd="0" parTransId="{4D9CE25B-254B-4D1C-84A6-DDC26618DA6D}" sibTransId="{A4E427C7-156D-440E-B6E7-F6F2FB8D9CA6}"/>
    <dgm:cxn modelId="{E87F15A3-9768-493A-BA25-5E5368917901}" type="presOf" srcId="{0CF5BF44-8B10-4FD7-A93E-208135FDFEAF}" destId="{0176DF5B-07AB-49D9-A959-C02152289296}" srcOrd="1" destOrd="0" presId="urn:microsoft.com/office/officeart/2005/8/layout/process5"/>
    <dgm:cxn modelId="{C84059A4-BA58-42A2-82AB-72A29DED318B}" srcId="{162A2EEB-435D-424A-A297-26A9037829FF}" destId="{C072B8E7-DF39-47D0-9682-69806B7289B5}" srcOrd="1" destOrd="0" parTransId="{56290564-05D2-4000-B74F-7A1B23399045}" sibTransId="{3D8B09DE-F729-4422-90E6-2B41324C9DE0}"/>
    <dgm:cxn modelId="{2B73A6B6-0F24-4C69-9733-98FE42724BC6}" type="presOf" srcId="{C072B8E7-DF39-47D0-9682-69806B7289B5}" destId="{E1B1A728-A23F-4AEB-8A96-E0215B5A7F27}" srcOrd="0" destOrd="0" presId="urn:microsoft.com/office/officeart/2005/8/layout/process5"/>
    <dgm:cxn modelId="{A01B99CE-549C-494B-A247-F1FEE736F175}" type="presOf" srcId="{162A2EEB-435D-424A-A297-26A9037829FF}" destId="{E2D51334-8A0C-4A6D-B2D9-5FEE6B694102}" srcOrd="0" destOrd="0" presId="urn:microsoft.com/office/officeart/2005/8/layout/process5"/>
    <dgm:cxn modelId="{05A9CF53-C227-477C-9F8C-0AAB21CC1195}" type="presParOf" srcId="{E2D51334-8A0C-4A6D-B2D9-5FEE6B694102}" destId="{01530A3C-7EF0-470E-834D-98553798E68F}" srcOrd="0" destOrd="0" presId="urn:microsoft.com/office/officeart/2005/8/layout/process5"/>
    <dgm:cxn modelId="{9025ABAF-1F39-4385-B5A5-B5986F936D00}" type="presParOf" srcId="{E2D51334-8A0C-4A6D-B2D9-5FEE6B694102}" destId="{BAF50753-A3D5-437F-9439-F6B85C41780C}" srcOrd="1" destOrd="0" presId="urn:microsoft.com/office/officeart/2005/8/layout/process5"/>
    <dgm:cxn modelId="{CAA4BAF6-D487-4B2C-AA27-0B7720AF0AAB}" type="presParOf" srcId="{BAF50753-A3D5-437F-9439-F6B85C41780C}" destId="{0176DF5B-07AB-49D9-A959-C02152289296}" srcOrd="0" destOrd="0" presId="urn:microsoft.com/office/officeart/2005/8/layout/process5"/>
    <dgm:cxn modelId="{9DD6D63F-FA63-4790-822C-AC95240ED965}" type="presParOf" srcId="{E2D51334-8A0C-4A6D-B2D9-5FEE6B694102}" destId="{E1B1A728-A23F-4AEB-8A96-E0215B5A7F27}" srcOrd="2" destOrd="0" presId="urn:microsoft.com/office/officeart/2005/8/layout/process5"/>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40C7E58-136D-4DDF-B0BC-C79047C44D41}"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ED2DEFA9-F89C-49D7-A87F-38768D4ADA14}">
      <dgm:prSet/>
      <dgm:spPr/>
      <dgm:t>
        <a:bodyPr/>
        <a:lstStyle/>
        <a:p>
          <a:r>
            <a:rPr lang="en-US" b="1" dirty="0"/>
            <a:t>Physical:</a:t>
          </a:r>
          <a:r>
            <a:rPr lang="en-US" dirty="0"/>
            <a:t> Yawning, rubbing the eyes, slow reflexes, headaches.</a:t>
          </a:r>
        </a:p>
      </dgm:t>
    </dgm:pt>
    <dgm:pt modelId="{8C0DB69D-C348-4976-B398-30942A0C94E2}" type="parTrans" cxnId="{000B8407-6B7C-4B1C-B877-9E6DB254E2F9}">
      <dgm:prSet/>
      <dgm:spPr/>
      <dgm:t>
        <a:bodyPr/>
        <a:lstStyle/>
        <a:p>
          <a:endParaRPr lang="en-US"/>
        </a:p>
      </dgm:t>
    </dgm:pt>
    <dgm:pt modelId="{2EDEF482-FB23-4D93-9595-EE23E9009338}" type="sibTrans" cxnId="{000B8407-6B7C-4B1C-B877-9E6DB254E2F9}">
      <dgm:prSet/>
      <dgm:spPr/>
      <dgm:t>
        <a:bodyPr/>
        <a:lstStyle/>
        <a:p>
          <a:endParaRPr lang="en-US"/>
        </a:p>
      </dgm:t>
    </dgm:pt>
    <dgm:pt modelId="{13D484CC-72DC-4864-861A-5B4C9A368B56}">
      <dgm:prSet/>
      <dgm:spPr/>
      <dgm:t>
        <a:bodyPr/>
        <a:lstStyle/>
        <a:p>
          <a:r>
            <a:rPr lang="en-US" b="1" dirty="0"/>
            <a:t>Mental:</a:t>
          </a:r>
          <a:r>
            <a:rPr lang="en-US" dirty="0"/>
            <a:t> Forgetfulness, trouble focusing, slow reaction times.</a:t>
          </a:r>
        </a:p>
      </dgm:t>
    </dgm:pt>
    <dgm:pt modelId="{FB3DFB2C-1D8A-466A-BF93-83F47E612451}" type="parTrans" cxnId="{7D2CF94E-028D-46FB-9F4F-E5617B85AF7E}">
      <dgm:prSet/>
      <dgm:spPr/>
      <dgm:t>
        <a:bodyPr/>
        <a:lstStyle/>
        <a:p>
          <a:endParaRPr lang="en-US"/>
        </a:p>
      </dgm:t>
    </dgm:pt>
    <dgm:pt modelId="{7F19E2E8-7D7A-4746-A670-64DBC2853E25}" type="sibTrans" cxnId="{7D2CF94E-028D-46FB-9F4F-E5617B85AF7E}">
      <dgm:prSet/>
      <dgm:spPr/>
      <dgm:t>
        <a:bodyPr/>
        <a:lstStyle/>
        <a:p>
          <a:endParaRPr lang="en-US"/>
        </a:p>
      </dgm:t>
    </dgm:pt>
    <dgm:pt modelId="{9365F8B2-D6BD-4014-9679-9FFBBB0A1EE0}">
      <dgm:prSet/>
      <dgm:spPr/>
      <dgm:t>
        <a:bodyPr/>
        <a:lstStyle/>
        <a:p>
          <a:r>
            <a:rPr lang="en-US" b="1" dirty="0"/>
            <a:t>Emotional:</a:t>
          </a:r>
          <a:r>
            <a:rPr lang="en-US" dirty="0"/>
            <a:t> Mood swings, irritability, lack of motivation.</a:t>
          </a:r>
        </a:p>
      </dgm:t>
    </dgm:pt>
    <dgm:pt modelId="{1A70ED08-04ED-403A-9214-44AAF921C241}" type="parTrans" cxnId="{D3DB7BE7-EB06-45D5-AB93-4D777529B83F}">
      <dgm:prSet/>
      <dgm:spPr/>
      <dgm:t>
        <a:bodyPr/>
        <a:lstStyle/>
        <a:p>
          <a:endParaRPr lang="en-US"/>
        </a:p>
      </dgm:t>
    </dgm:pt>
    <dgm:pt modelId="{46D5059D-1491-44BB-91B1-1ACF133ADA92}" type="sibTrans" cxnId="{D3DB7BE7-EB06-45D5-AB93-4D777529B83F}">
      <dgm:prSet/>
      <dgm:spPr/>
      <dgm:t>
        <a:bodyPr/>
        <a:lstStyle/>
        <a:p>
          <a:endParaRPr lang="en-US"/>
        </a:p>
      </dgm:t>
    </dgm:pt>
    <dgm:pt modelId="{2E3572D4-B529-4243-9FCE-5DF01FAB1E24}" type="pres">
      <dgm:prSet presAssocID="{A40C7E58-136D-4DDF-B0BC-C79047C44D41}" presName="linear" presStyleCnt="0">
        <dgm:presLayoutVars>
          <dgm:animLvl val="lvl"/>
          <dgm:resizeHandles val="exact"/>
        </dgm:presLayoutVars>
      </dgm:prSet>
      <dgm:spPr/>
    </dgm:pt>
    <dgm:pt modelId="{EA5646D0-6B2A-43FE-9AB3-7906E8B2AA6D}" type="pres">
      <dgm:prSet presAssocID="{ED2DEFA9-F89C-49D7-A87F-38768D4ADA14}" presName="parentText" presStyleLbl="node1" presStyleIdx="0" presStyleCnt="3">
        <dgm:presLayoutVars>
          <dgm:chMax val="0"/>
          <dgm:bulletEnabled val="1"/>
        </dgm:presLayoutVars>
      </dgm:prSet>
      <dgm:spPr/>
    </dgm:pt>
    <dgm:pt modelId="{AB8FADA4-19A1-4C41-92E3-8584EF9CBE4F}" type="pres">
      <dgm:prSet presAssocID="{2EDEF482-FB23-4D93-9595-EE23E9009338}" presName="spacer" presStyleCnt="0"/>
      <dgm:spPr/>
    </dgm:pt>
    <dgm:pt modelId="{2897D381-6343-413B-9AFA-215E9F23CBC3}" type="pres">
      <dgm:prSet presAssocID="{13D484CC-72DC-4864-861A-5B4C9A368B56}" presName="parentText" presStyleLbl="node1" presStyleIdx="1" presStyleCnt="3">
        <dgm:presLayoutVars>
          <dgm:chMax val="0"/>
          <dgm:bulletEnabled val="1"/>
        </dgm:presLayoutVars>
      </dgm:prSet>
      <dgm:spPr/>
    </dgm:pt>
    <dgm:pt modelId="{A328BA45-4784-4C9B-9629-791F9F12BDFF}" type="pres">
      <dgm:prSet presAssocID="{7F19E2E8-7D7A-4746-A670-64DBC2853E25}" presName="spacer" presStyleCnt="0"/>
      <dgm:spPr/>
    </dgm:pt>
    <dgm:pt modelId="{C4A24788-285E-4B3F-9590-03DA8FBD0197}" type="pres">
      <dgm:prSet presAssocID="{9365F8B2-D6BD-4014-9679-9FFBBB0A1EE0}" presName="parentText" presStyleLbl="node1" presStyleIdx="2" presStyleCnt="3">
        <dgm:presLayoutVars>
          <dgm:chMax val="0"/>
          <dgm:bulletEnabled val="1"/>
        </dgm:presLayoutVars>
      </dgm:prSet>
      <dgm:spPr/>
    </dgm:pt>
  </dgm:ptLst>
  <dgm:cxnLst>
    <dgm:cxn modelId="{000B8407-6B7C-4B1C-B877-9E6DB254E2F9}" srcId="{A40C7E58-136D-4DDF-B0BC-C79047C44D41}" destId="{ED2DEFA9-F89C-49D7-A87F-38768D4ADA14}" srcOrd="0" destOrd="0" parTransId="{8C0DB69D-C348-4976-B398-30942A0C94E2}" sibTransId="{2EDEF482-FB23-4D93-9595-EE23E9009338}"/>
    <dgm:cxn modelId="{A5873F10-D771-4DA7-AA8F-DF47235C7CA9}" type="presOf" srcId="{9365F8B2-D6BD-4014-9679-9FFBBB0A1EE0}" destId="{C4A24788-285E-4B3F-9590-03DA8FBD0197}" srcOrd="0" destOrd="0" presId="urn:microsoft.com/office/officeart/2005/8/layout/vList2"/>
    <dgm:cxn modelId="{174FC344-5DFB-4B6E-BEFE-2D9811247638}" type="presOf" srcId="{ED2DEFA9-F89C-49D7-A87F-38768D4ADA14}" destId="{EA5646D0-6B2A-43FE-9AB3-7906E8B2AA6D}" srcOrd="0" destOrd="0" presId="urn:microsoft.com/office/officeart/2005/8/layout/vList2"/>
    <dgm:cxn modelId="{7D2CF94E-028D-46FB-9F4F-E5617B85AF7E}" srcId="{A40C7E58-136D-4DDF-B0BC-C79047C44D41}" destId="{13D484CC-72DC-4864-861A-5B4C9A368B56}" srcOrd="1" destOrd="0" parTransId="{FB3DFB2C-1D8A-466A-BF93-83F47E612451}" sibTransId="{7F19E2E8-7D7A-4746-A670-64DBC2853E25}"/>
    <dgm:cxn modelId="{4571C5A9-CD7D-423C-A4C2-FAE0D2F9A5C8}" type="presOf" srcId="{13D484CC-72DC-4864-861A-5B4C9A368B56}" destId="{2897D381-6343-413B-9AFA-215E9F23CBC3}" srcOrd="0" destOrd="0" presId="urn:microsoft.com/office/officeart/2005/8/layout/vList2"/>
    <dgm:cxn modelId="{D3DB7BE7-EB06-45D5-AB93-4D777529B83F}" srcId="{A40C7E58-136D-4DDF-B0BC-C79047C44D41}" destId="{9365F8B2-D6BD-4014-9679-9FFBBB0A1EE0}" srcOrd="2" destOrd="0" parTransId="{1A70ED08-04ED-403A-9214-44AAF921C241}" sibTransId="{46D5059D-1491-44BB-91B1-1ACF133ADA92}"/>
    <dgm:cxn modelId="{A821B7F8-9264-47B3-9825-DC878A53D0FE}" type="presOf" srcId="{A40C7E58-136D-4DDF-B0BC-C79047C44D41}" destId="{2E3572D4-B529-4243-9FCE-5DF01FAB1E24}" srcOrd="0" destOrd="0" presId="urn:microsoft.com/office/officeart/2005/8/layout/vList2"/>
    <dgm:cxn modelId="{B22B513B-E8F0-4D1C-BF16-51884E8912D1}" type="presParOf" srcId="{2E3572D4-B529-4243-9FCE-5DF01FAB1E24}" destId="{EA5646D0-6B2A-43FE-9AB3-7906E8B2AA6D}" srcOrd="0" destOrd="0" presId="urn:microsoft.com/office/officeart/2005/8/layout/vList2"/>
    <dgm:cxn modelId="{5F054503-E797-4751-A5F4-0F7E10D44F6A}" type="presParOf" srcId="{2E3572D4-B529-4243-9FCE-5DF01FAB1E24}" destId="{AB8FADA4-19A1-4C41-92E3-8584EF9CBE4F}" srcOrd="1" destOrd="0" presId="urn:microsoft.com/office/officeart/2005/8/layout/vList2"/>
    <dgm:cxn modelId="{35EC6108-51C4-4D4F-ADDE-4B45CDC1D2BA}" type="presParOf" srcId="{2E3572D4-B529-4243-9FCE-5DF01FAB1E24}" destId="{2897D381-6343-413B-9AFA-215E9F23CBC3}" srcOrd="2" destOrd="0" presId="urn:microsoft.com/office/officeart/2005/8/layout/vList2"/>
    <dgm:cxn modelId="{FB26B218-38FC-4C40-A123-7181F85AAB75}" type="presParOf" srcId="{2E3572D4-B529-4243-9FCE-5DF01FAB1E24}" destId="{A328BA45-4784-4C9B-9629-791F9F12BDFF}" srcOrd="3" destOrd="0" presId="urn:microsoft.com/office/officeart/2005/8/layout/vList2"/>
    <dgm:cxn modelId="{7055B902-647B-47B0-809D-FC473B5D87C5}" type="presParOf" srcId="{2E3572D4-B529-4243-9FCE-5DF01FAB1E24}" destId="{C4A24788-285E-4B3F-9590-03DA8FBD0197}" srcOrd="4"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D704A6A-2CE2-4641-B152-8F5DF60CDAFD}"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AF2F7390-E7A8-451B-B19D-69AC99872741}">
      <dgm:prSet/>
      <dgm:spPr/>
      <dgm:t>
        <a:bodyPr/>
        <a:lstStyle/>
        <a:p>
          <a:r>
            <a:rPr lang="en-US" b="1" dirty="0"/>
            <a:t>Reduced Alertness</a:t>
          </a:r>
          <a:r>
            <a:rPr lang="en-US" dirty="0"/>
            <a:t> → Higher accident risk.</a:t>
          </a:r>
        </a:p>
      </dgm:t>
    </dgm:pt>
    <dgm:pt modelId="{C9BD02F9-000F-49A1-A083-D36F5C4FF446}" type="parTrans" cxnId="{E06171AE-1620-4C1A-A5C4-B016B353832A}">
      <dgm:prSet/>
      <dgm:spPr/>
      <dgm:t>
        <a:bodyPr/>
        <a:lstStyle/>
        <a:p>
          <a:endParaRPr lang="en-US"/>
        </a:p>
      </dgm:t>
    </dgm:pt>
    <dgm:pt modelId="{3C8653F8-F034-4083-B705-AC88AA1CC8B9}" type="sibTrans" cxnId="{E06171AE-1620-4C1A-A5C4-B016B353832A}">
      <dgm:prSet/>
      <dgm:spPr/>
      <dgm:t>
        <a:bodyPr/>
        <a:lstStyle/>
        <a:p>
          <a:endParaRPr lang="en-US"/>
        </a:p>
      </dgm:t>
    </dgm:pt>
    <dgm:pt modelId="{EA7EDCC9-B076-490A-B6E3-CAD035088111}">
      <dgm:prSet/>
      <dgm:spPr/>
      <dgm:t>
        <a:bodyPr/>
        <a:lstStyle/>
        <a:p>
          <a:r>
            <a:rPr lang="en-US" b="1" dirty="0"/>
            <a:t>Slower Reaction Times</a:t>
          </a:r>
          <a:r>
            <a:rPr lang="en-US" dirty="0"/>
            <a:t> → Poor emergency response.</a:t>
          </a:r>
        </a:p>
      </dgm:t>
    </dgm:pt>
    <dgm:pt modelId="{2E7ECF97-0C94-41F3-84CE-62697178AB5D}" type="parTrans" cxnId="{F0B2E440-6BF5-48C8-ACAE-9575BA180E32}">
      <dgm:prSet/>
      <dgm:spPr/>
      <dgm:t>
        <a:bodyPr/>
        <a:lstStyle/>
        <a:p>
          <a:endParaRPr lang="en-US"/>
        </a:p>
      </dgm:t>
    </dgm:pt>
    <dgm:pt modelId="{BB9A7224-233A-441B-9286-43FE5DDED8A5}" type="sibTrans" cxnId="{F0B2E440-6BF5-48C8-ACAE-9575BA180E32}">
      <dgm:prSet/>
      <dgm:spPr/>
      <dgm:t>
        <a:bodyPr/>
        <a:lstStyle/>
        <a:p>
          <a:endParaRPr lang="en-US"/>
        </a:p>
      </dgm:t>
    </dgm:pt>
    <dgm:pt modelId="{BF8D32AB-2376-430F-B4A6-D640F56CAB3C}">
      <dgm:prSet/>
      <dgm:spPr/>
      <dgm:t>
        <a:bodyPr/>
        <a:lstStyle/>
        <a:p>
          <a:r>
            <a:rPr lang="en-US" b="1" dirty="0"/>
            <a:t>Increased Errors</a:t>
          </a:r>
          <a:r>
            <a:rPr lang="en-US" dirty="0"/>
            <a:t> → Costly mistakes, injuries.</a:t>
          </a:r>
        </a:p>
      </dgm:t>
    </dgm:pt>
    <dgm:pt modelId="{80AFE77F-5CB2-47F5-8C93-71A80193CE28}" type="parTrans" cxnId="{C76E6EAD-9576-4707-A7AC-01CB35BB66CE}">
      <dgm:prSet/>
      <dgm:spPr/>
      <dgm:t>
        <a:bodyPr/>
        <a:lstStyle/>
        <a:p>
          <a:endParaRPr lang="en-US"/>
        </a:p>
      </dgm:t>
    </dgm:pt>
    <dgm:pt modelId="{177B8FEB-92A2-4773-9BC6-2D191DAE252A}" type="sibTrans" cxnId="{C76E6EAD-9576-4707-A7AC-01CB35BB66CE}">
      <dgm:prSet/>
      <dgm:spPr/>
      <dgm:t>
        <a:bodyPr/>
        <a:lstStyle/>
        <a:p>
          <a:endParaRPr lang="en-US"/>
        </a:p>
      </dgm:t>
    </dgm:pt>
    <dgm:pt modelId="{F897A8CA-6962-445A-A8D3-7A3BD5647E20}" type="pres">
      <dgm:prSet presAssocID="{9D704A6A-2CE2-4641-B152-8F5DF60CDAFD}" presName="linear" presStyleCnt="0">
        <dgm:presLayoutVars>
          <dgm:animLvl val="lvl"/>
          <dgm:resizeHandles val="exact"/>
        </dgm:presLayoutVars>
      </dgm:prSet>
      <dgm:spPr/>
    </dgm:pt>
    <dgm:pt modelId="{A49F7A75-E9F0-4E69-86B3-C2CA7E367E25}" type="pres">
      <dgm:prSet presAssocID="{AF2F7390-E7A8-451B-B19D-69AC99872741}" presName="parentText" presStyleLbl="node1" presStyleIdx="0" presStyleCnt="3">
        <dgm:presLayoutVars>
          <dgm:chMax val="0"/>
          <dgm:bulletEnabled val="1"/>
        </dgm:presLayoutVars>
      </dgm:prSet>
      <dgm:spPr/>
    </dgm:pt>
    <dgm:pt modelId="{78D1B9B9-5457-42FE-9370-916900C461F9}" type="pres">
      <dgm:prSet presAssocID="{3C8653F8-F034-4083-B705-AC88AA1CC8B9}" presName="spacer" presStyleCnt="0"/>
      <dgm:spPr/>
    </dgm:pt>
    <dgm:pt modelId="{B1EBC163-0DFE-47D8-B685-A21ABB2F726D}" type="pres">
      <dgm:prSet presAssocID="{EA7EDCC9-B076-490A-B6E3-CAD035088111}" presName="parentText" presStyleLbl="node1" presStyleIdx="1" presStyleCnt="3">
        <dgm:presLayoutVars>
          <dgm:chMax val="0"/>
          <dgm:bulletEnabled val="1"/>
        </dgm:presLayoutVars>
      </dgm:prSet>
      <dgm:spPr/>
    </dgm:pt>
    <dgm:pt modelId="{8D17ADE5-F28A-445B-B905-95D7B6F15D2D}" type="pres">
      <dgm:prSet presAssocID="{BB9A7224-233A-441B-9286-43FE5DDED8A5}" presName="spacer" presStyleCnt="0"/>
      <dgm:spPr/>
    </dgm:pt>
    <dgm:pt modelId="{09592A6D-5597-4D9C-8603-D5CF43AF2C9C}" type="pres">
      <dgm:prSet presAssocID="{BF8D32AB-2376-430F-B4A6-D640F56CAB3C}" presName="parentText" presStyleLbl="node1" presStyleIdx="2" presStyleCnt="3">
        <dgm:presLayoutVars>
          <dgm:chMax val="0"/>
          <dgm:bulletEnabled val="1"/>
        </dgm:presLayoutVars>
      </dgm:prSet>
      <dgm:spPr/>
    </dgm:pt>
  </dgm:ptLst>
  <dgm:cxnLst>
    <dgm:cxn modelId="{E4B4E93E-76F0-4A6A-8BA6-E64244F872DE}" type="presOf" srcId="{AF2F7390-E7A8-451B-B19D-69AC99872741}" destId="{A49F7A75-E9F0-4E69-86B3-C2CA7E367E25}" srcOrd="0" destOrd="0" presId="urn:microsoft.com/office/officeart/2005/8/layout/vList2"/>
    <dgm:cxn modelId="{F0B2E440-6BF5-48C8-ACAE-9575BA180E32}" srcId="{9D704A6A-2CE2-4641-B152-8F5DF60CDAFD}" destId="{EA7EDCC9-B076-490A-B6E3-CAD035088111}" srcOrd="1" destOrd="0" parTransId="{2E7ECF97-0C94-41F3-84CE-62697178AB5D}" sibTransId="{BB9A7224-233A-441B-9286-43FE5DDED8A5}"/>
    <dgm:cxn modelId="{7E00EC69-9AE2-411C-9FCA-56DECD16EBD3}" type="presOf" srcId="{BF8D32AB-2376-430F-B4A6-D640F56CAB3C}" destId="{09592A6D-5597-4D9C-8603-D5CF43AF2C9C}" srcOrd="0" destOrd="0" presId="urn:microsoft.com/office/officeart/2005/8/layout/vList2"/>
    <dgm:cxn modelId="{AD05524F-7728-44B0-B06A-BFB38731908E}" type="presOf" srcId="{EA7EDCC9-B076-490A-B6E3-CAD035088111}" destId="{B1EBC163-0DFE-47D8-B685-A21ABB2F726D}" srcOrd="0" destOrd="0" presId="urn:microsoft.com/office/officeart/2005/8/layout/vList2"/>
    <dgm:cxn modelId="{85322478-C772-4E6D-A503-432A5787F9A7}" type="presOf" srcId="{9D704A6A-2CE2-4641-B152-8F5DF60CDAFD}" destId="{F897A8CA-6962-445A-A8D3-7A3BD5647E20}" srcOrd="0" destOrd="0" presId="urn:microsoft.com/office/officeart/2005/8/layout/vList2"/>
    <dgm:cxn modelId="{C76E6EAD-9576-4707-A7AC-01CB35BB66CE}" srcId="{9D704A6A-2CE2-4641-B152-8F5DF60CDAFD}" destId="{BF8D32AB-2376-430F-B4A6-D640F56CAB3C}" srcOrd="2" destOrd="0" parTransId="{80AFE77F-5CB2-47F5-8C93-71A80193CE28}" sibTransId="{177B8FEB-92A2-4773-9BC6-2D191DAE252A}"/>
    <dgm:cxn modelId="{E06171AE-1620-4C1A-A5C4-B016B353832A}" srcId="{9D704A6A-2CE2-4641-B152-8F5DF60CDAFD}" destId="{AF2F7390-E7A8-451B-B19D-69AC99872741}" srcOrd="0" destOrd="0" parTransId="{C9BD02F9-000F-49A1-A083-D36F5C4FF446}" sibTransId="{3C8653F8-F034-4083-B705-AC88AA1CC8B9}"/>
    <dgm:cxn modelId="{089BCF43-50D8-4CCA-9AF8-A6F91638866E}" type="presParOf" srcId="{F897A8CA-6962-445A-A8D3-7A3BD5647E20}" destId="{A49F7A75-E9F0-4E69-86B3-C2CA7E367E25}" srcOrd="0" destOrd="0" presId="urn:microsoft.com/office/officeart/2005/8/layout/vList2"/>
    <dgm:cxn modelId="{1641C3BE-287A-40AB-BDC0-92D0C6E65252}" type="presParOf" srcId="{F897A8CA-6962-445A-A8D3-7A3BD5647E20}" destId="{78D1B9B9-5457-42FE-9370-916900C461F9}" srcOrd="1" destOrd="0" presId="urn:microsoft.com/office/officeart/2005/8/layout/vList2"/>
    <dgm:cxn modelId="{38373E82-CC4D-45E5-ABE3-0D0E42D193C4}" type="presParOf" srcId="{F897A8CA-6962-445A-A8D3-7A3BD5647E20}" destId="{B1EBC163-0DFE-47D8-B685-A21ABB2F726D}" srcOrd="2" destOrd="0" presId="urn:microsoft.com/office/officeart/2005/8/layout/vList2"/>
    <dgm:cxn modelId="{E65C886C-C63E-4183-9ED5-FC62624C0B05}" type="presParOf" srcId="{F897A8CA-6962-445A-A8D3-7A3BD5647E20}" destId="{8D17ADE5-F28A-445B-B905-95D7B6F15D2D}" srcOrd="3" destOrd="0" presId="urn:microsoft.com/office/officeart/2005/8/layout/vList2"/>
    <dgm:cxn modelId="{DD6FD1BD-B0C9-4BA5-910B-F4095C29F514}" type="presParOf" srcId="{F897A8CA-6962-445A-A8D3-7A3BD5647E20}" destId="{09592A6D-5597-4D9C-8603-D5CF43AF2C9C}" srcOrd="4"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5DBA588-40DB-47F8-BFFE-E324CE63ADF3}" type="doc">
      <dgm:prSet loTypeId="urn:microsoft.com/office/officeart/2005/8/layout/hierarchy1" loCatId="hierarchy" qsTypeId="urn:microsoft.com/office/officeart/2005/8/quickstyle/simple1" qsCatId="simple" csTypeId="urn:microsoft.com/office/officeart/2005/8/colors/accent1_2" csCatId="accent1"/>
      <dgm:spPr/>
      <dgm:t>
        <a:bodyPr/>
        <a:lstStyle/>
        <a:p>
          <a:endParaRPr lang="en-US"/>
        </a:p>
      </dgm:t>
    </dgm:pt>
    <dgm:pt modelId="{6F257CD6-A8F2-43CD-B5D9-543AFA253F05}">
      <dgm:prSet/>
      <dgm:spPr/>
      <dgm:t>
        <a:bodyPr/>
        <a:lstStyle/>
        <a:p>
          <a:r>
            <a:rPr lang="en-US" b="1" dirty="0"/>
            <a:t>Personal Strategies:</a:t>
          </a:r>
          <a:r>
            <a:rPr lang="en-US" dirty="0"/>
            <a:t> Sleep hygiene, hydration, exercise.</a:t>
          </a:r>
        </a:p>
      </dgm:t>
    </dgm:pt>
    <dgm:pt modelId="{D294F2AD-4884-4B8B-B705-194E3D734B42}" type="parTrans" cxnId="{BF219AB7-037B-487E-A17E-07704BD9DB00}">
      <dgm:prSet/>
      <dgm:spPr/>
      <dgm:t>
        <a:bodyPr/>
        <a:lstStyle/>
        <a:p>
          <a:endParaRPr lang="en-US"/>
        </a:p>
      </dgm:t>
    </dgm:pt>
    <dgm:pt modelId="{1CB9E26F-9E49-4FB4-96C1-F2B2FB5CBD6C}" type="sibTrans" cxnId="{BF219AB7-037B-487E-A17E-07704BD9DB00}">
      <dgm:prSet/>
      <dgm:spPr/>
      <dgm:t>
        <a:bodyPr/>
        <a:lstStyle/>
        <a:p>
          <a:endParaRPr lang="en-US"/>
        </a:p>
      </dgm:t>
    </dgm:pt>
    <dgm:pt modelId="{ECBEFEC8-0D45-41B4-9773-AA4CF8BF8B51}">
      <dgm:prSet/>
      <dgm:spPr/>
      <dgm:t>
        <a:bodyPr/>
        <a:lstStyle/>
        <a:p>
          <a:r>
            <a:rPr lang="en-US" b="1" dirty="0"/>
            <a:t>Workplace Strategies:</a:t>
          </a:r>
          <a:r>
            <a:rPr lang="en-US" dirty="0"/>
            <a:t> Break scheduling, fatigue awareness, culture of safety.</a:t>
          </a:r>
        </a:p>
      </dgm:t>
    </dgm:pt>
    <dgm:pt modelId="{62ABA5C2-310F-4CA0-BE7E-9B8D32294451}" type="parTrans" cxnId="{35853849-CB39-4613-B332-0EE41A427728}">
      <dgm:prSet/>
      <dgm:spPr/>
      <dgm:t>
        <a:bodyPr/>
        <a:lstStyle/>
        <a:p>
          <a:endParaRPr lang="en-US"/>
        </a:p>
      </dgm:t>
    </dgm:pt>
    <dgm:pt modelId="{D80D397E-8DC0-4752-AA95-F5CBEA9C2F8A}" type="sibTrans" cxnId="{35853849-CB39-4613-B332-0EE41A427728}">
      <dgm:prSet/>
      <dgm:spPr/>
      <dgm:t>
        <a:bodyPr/>
        <a:lstStyle/>
        <a:p>
          <a:endParaRPr lang="en-US"/>
        </a:p>
      </dgm:t>
    </dgm:pt>
    <dgm:pt modelId="{0EC287C7-DDD6-4E0E-B638-7C14E0705100}">
      <dgm:prSet/>
      <dgm:spPr/>
      <dgm:t>
        <a:bodyPr/>
        <a:lstStyle/>
        <a:p>
          <a:r>
            <a:rPr lang="en-US" b="1" dirty="0"/>
            <a:t>Technology &amp; Tools:</a:t>
          </a:r>
          <a:r>
            <a:rPr lang="en-US" dirty="0"/>
            <a:t> AI dash cameras, scheduling software.</a:t>
          </a:r>
        </a:p>
      </dgm:t>
    </dgm:pt>
    <dgm:pt modelId="{F34C7982-DB52-4917-B5DE-0C778A3D0AD0}" type="parTrans" cxnId="{B3E515AB-232E-42B4-ADFF-DD00EF9153DC}">
      <dgm:prSet/>
      <dgm:spPr/>
      <dgm:t>
        <a:bodyPr/>
        <a:lstStyle/>
        <a:p>
          <a:endParaRPr lang="en-US"/>
        </a:p>
      </dgm:t>
    </dgm:pt>
    <dgm:pt modelId="{A558AEEE-0DF7-4672-8DC2-0494689A67DC}" type="sibTrans" cxnId="{B3E515AB-232E-42B4-ADFF-DD00EF9153DC}">
      <dgm:prSet/>
      <dgm:spPr/>
      <dgm:t>
        <a:bodyPr/>
        <a:lstStyle/>
        <a:p>
          <a:endParaRPr lang="en-US"/>
        </a:p>
      </dgm:t>
    </dgm:pt>
    <dgm:pt modelId="{307C5DD6-2241-426E-A298-50C589EE5C5F}" type="pres">
      <dgm:prSet presAssocID="{95DBA588-40DB-47F8-BFFE-E324CE63ADF3}" presName="hierChild1" presStyleCnt="0">
        <dgm:presLayoutVars>
          <dgm:chPref val="1"/>
          <dgm:dir/>
          <dgm:animOne val="branch"/>
          <dgm:animLvl val="lvl"/>
          <dgm:resizeHandles/>
        </dgm:presLayoutVars>
      </dgm:prSet>
      <dgm:spPr/>
    </dgm:pt>
    <dgm:pt modelId="{833DF8A3-EC6B-4AB0-BAB5-4DF1716FB308}" type="pres">
      <dgm:prSet presAssocID="{6F257CD6-A8F2-43CD-B5D9-543AFA253F05}" presName="hierRoot1" presStyleCnt="0"/>
      <dgm:spPr/>
    </dgm:pt>
    <dgm:pt modelId="{5524825C-0BE7-438C-8722-D35C3AE8B84C}" type="pres">
      <dgm:prSet presAssocID="{6F257CD6-A8F2-43CD-B5D9-543AFA253F05}" presName="composite" presStyleCnt="0"/>
      <dgm:spPr/>
    </dgm:pt>
    <dgm:pt modelId="{C684E950-B8D2-4894-8204-E15894BEC0BA}" type="pres">
      <dgm:prSet presAssocID="{6F257CD6-A8F2-43CD-B5D9-543AFA253F05}" presName="background" presStyleLbl="node0" presStyleIdx="0" presStyleCnt="3"/>
      <dgm:spPr/>
    </dgm:pt>
    <dgm:pt modelId="{0840937A-D70D-494C-B420-8DB65D43C2DC}" type="pres">
      <dgm:prSet presAssocID="{6F257CD6-A8F2-43CD-B5D9-543AFA253F05}" presName="text" presStyleLbl="fgAcc0" presStyleIdx="0" presStyleCnt="3">
        <dgm:presLayoutVars>
          <dgm:chPref val="3"/>
        </dgm:presLayoutVars>
      </dgm:prSet>
      <dgm:spPr/>
    </dgm:pt>
    <dgm:pt modelId="{08C45976-C450-454B-886D-4270C40C0E15}" type="pres">
      <dgm:prSet presAssocID="{6F257CD6-A8F2-43CD-B5D9-543AFA253F05}" presName="hierChild2" presStyleCnt="0"/>
      <dgm:spPr/>
    </dgm:pt>
    <dgm:pt modelId="{12F05089-CC43-4FA5-B3F8-0B810F33525F}" type="pres">
      <dgm:prSet presAssocID="{ECBEFEC8-0D45-41B4-9773-AA4CF8BF8B51}" presName="hierRoot1" presStyleCnt="0"/>
      <dgm:spPr/>
    </dgm:pt>
    <dgm:pt modelId="{34089DCC-F3CA-4B3A-88FB-2BE521E9038A}" type="pres">
      <dgm:prSet presAssocID="{ECBEFEC8-0D45-41B4-9773-AA4CF8BF8B51}" presName="composite" presStyleCnt="0"/>
      <dgm:spPr/>
    </dgm:pt>
    <dgm:pt modelId="{D5C3D2B6-8B3E-4D91-9DBB-2708A3936DC6}" type="pres">
      <dgm:prSet presAssocID="{ECBEFEC8-0D45-41B4-9773-AA4CF8BF8B51}" presName="background" presStyleLbl="node0" presStyleIdx="1" presStyleCnt="3"/>
      <dgm:spPr/>
    </dgm:pt>
    <dgm:pt modelId="{68C92F39-C143-4ED4-BFC8-F00BDF0A6D0B}" type="pres">
      <dgm:prSet presAssocID="{ECBEFEC8-0D45-41B4-9773-AA4CF8BF8B51}" presName="text" presStyleLbl="fgAcc0" presStyleIdx="1" presStyleCnt="3">
        <dgm:presLayoutVars>
          <dgm:chPref val="3"/>
        </dgm:presLayoutVars>
      </dgm:prSet>
      <dgm:spPr/>
    </dgm:pt>
    <dgm:pt modelId="{CE2EE0AA-4AC1-44E3-8A29-46C7B7F15C6B}" type="pres">
      <dgm:prSet presAssocID="{ECBEFEC8-0D45-41B4-9773-AA4CF8BF8B51}" presName="hierChild2" presStyleCnt="0"/>
      <dgm:spPr/>
    </dgm:pt>
    <dgm:pt modelId="{5B8A2289-5EBD-4A53-AB50-26BF70EC4CD9}" type="pres">
      <dgm:prSet presAssocID="{0EC287C7-DDD6-4E0E-B638-7C14E0705100}" presName="hierRoot1" presStyleCnt="0"/>
      <dgm:spPr/>
    </dgm:pt>
    <dgm:pt modelId="{B3585323-7FE4-4240-81DE-DE6F34D0A3D9}" type="pres">
      <dgm:prSet presAssocID="{0EC287C7-DDD6-4E0E-B638-7C14E0705100}" presName="composite" presStyleCnt="0"/>
      <dgm:spPr/>
    </dgm:pt>
    <dgm:pt modelId="{E48AC3F7-2675-41BE-B460-222D04740A05}" type="pres">
      <dgm:prSet presAssocID="{0EC287C7-DDD6-4E0E-B638-7C14E0705100}" presName="background" presStyleLbl="node0" presStyleIdx="2" presStyleCnt="3"/>
      <dgm:spPr/>
    </dgm:pt>
    <dgm:pt modelId="{39083485-A961-47FB-8E9F-BC54335FC3D5}" type="pres">
      <dgm:prSet presAssocID="{0EC287C7-DDD6-4E0E-B638-7C14E0705100}" presName="text" presStyleLbl="fgAcc0" presStyleIdx="2" presStyleCnt="3">
        <dgm:presLayoutVars>
          <dgm:chPref val="3"/>
        </dgm:presLayoutVars>
      </dgm:prSet>
      <dgm:spPr/>
    </dgm:pt>
    <dgm:pt modelId="{83DA94C3-4771-4758-A9A8-84878EE99807}" type="pres">
      <dgm:prSet presAssocID="{0EC287C7-DDD6-4E0E-B638-7C14E0705100}" presName="hierChild2" presStyleCnt="0"/>
      <dgm:spPr/>
    </dgm:pt>
  </dgm:ptLst>
  <dgm:cxnLst>
    <dgm:cxn modelId="{F6325945-42A4-430F-A875-A7BE88B22F33}" type="presOf" srcId="{ECBEFEC8-0D45-41B4-9773-AA4CF8BF8B51}" destId="{68C92F39-C143-4ED4-BFC8-F00BDF0A6D0B}" srcOrd="0" destOrd="0" presId="urn:microsoft.com/office/officeart/2005/8/layout/hierarchy1"/>
    <dgm:cxn modelId="{35853849-CB39-4613-B332-0EE41A427728}" srcId="{95DBA588-40DB-47F8-BFFE-E324CE63ADF3}" destId="{ECBEFEC8-0D45-41B4-9773-AA4CF8BF8B51}" srcOrd="1" destOrd="0" parTransId="{62ABA5C2-310F-4CA0-BE7E-9B8D32294451}" sibTransId="{D80D397E-8DC0-4752-AA95-F5CBEA9C2F8A}"/>
    <dgm:cxn modelId="{C599144A-452F-482B-8CE8-69A079831490}" type="presOf" srcId="{95DBA588-40DB-47F8-BFFE-E324CE63ADF3}" destId="{307C5DD6-2241-426E-A298-50C589EE5C5F}" srcOrd="0" destOrd="0" presId="urn:microsoft.com/office/officeart/2005/8/layout/hierarchy1"/>
    <dgm:cxn modelId="{5763687B-39BB-44E9-9907-999B41A4CC9B}" type="presOf" srcId="{0EC287C7-DDD6-4E0E-B638-7C14E0705100}" destId="{39083485-A961-47FB-8E9F-BC54335FC3D5}" srcOrd="0" destOrd="0" presId="urn:microsoft.com/office/officeart/2005/8/layout/hierarchy1"/>
    <dgm:cxn modelId="{B3E515AB-232E-42B4-ADFF-DD00EF9153DC}" srcId="{95DBA588-40DB-47F8-BFFE-E324CE63ADF3}" destId="{0EC287C7-DDD6-4E0E-B638-7C14E0705100}" srcOrd="2" destOrd="0" parTransId="{F34C7982-DB52-4917-B5DE-0C778A3D0AD0}" sibTransId="{A558AEEE-0DF7-4672-8DC2-0494689A67DC}"/>
    <dgm:cxn modelId="{BF219AB7-037B-487E-A17E-07704BD9DB00}" srcId="{95DBA588-40DB-47F8-BFFE-E324CE63ADF3}" destId="{6F257CD6-A8F2-43CD-B5D9-543AFA253F05}" srcOrd="0" destOrd="0" parTransId="{D294F2AD-4884-4B8B-B705-194E3D734B42}" sibTransId="{1CB9E26F-9E49-4FB4-96C1-F2B2FB5CBD6C}"/>
    <dgm:cxn modelId="{A2AAC4EC-67F5-4BCB-B20C-C2CCA35DD631}" type="presOf" srcId="{6F257CD6-A8F2-43CD-B5D9-543AFA253F05}" destId="{0840937A-D70D-494C-B420-8DB65D43C2DC}" srcOrd="0" destOrd="0" presId="urn:microsoft.com/office/officeart/2005/8/layout/hierarchy1"/>
    <dgm:cxn modelId="{58ECF701-5556-4F94-A9B2-EB259D574926}" type="presParOf" srcId="{307C5DD6-2241-426E-A298-50C589EE5C5F}" destId="{833DF8A3-EC6B-4AB0-BAB5-4DF1716FB308}" srcOrd="0" destOrd="0" presId="urn:microsoft.com/office/officeart/2005/8/layout/hierarchy1"/>
    <dgm:cxn modelId="{1B876424-0575-403A-905F-BEF068F61A20}" type="presParOf" srcId="{833DF8A3-EC6B-4AB0-BAB5-4DF1716FB308}" destId="{5524825C-0BE7-438C-8722-D35C3AE8B84C}" srcOrd="0" destOrd="0" presId="urn:microsoft.com/office/officeart/2005/8/layout/hierarchy1"/>
    <dgm:cxn modelId="{0DDA1AEE-04DE-45A5-A30E-F991E00983BE}" type="presParOf" srcId="{5524825C-0BE7-438C-8722-D35C3AE8B84C}" destId="{C684E950-B8D2-4894-8204-E15894BEC0BA}" srcOrd="0" destOrd="0" presId="urn:microsoft.com/office/officeart/2005/8/layout/hierarchy1"/>
    <dgm:cxn modelId="{69A4528A-B5B1-4316-995C-BD49EEC82963}" type="presParOf" srcId="{5524825C-0BE7-438C-8722-D35C3AE8B84C}" destId="{0840937A-D70D-494C-B420-8DB65D43C2DC}" srcOrd="1" destOrd="0" presId="urn:microsoft.com/office/officeart/2005/8/layout/hierarchy1"/>
    <dgm:cxn modelId="{46064147-0B9E-4258-8316-21FC7226FE9E}" type="presParOf" srcId="{833DF8A3-EC6B-4AB0-BAB5-4DF1716FB308}" destId="{08C45976-C450-454B-886D-4270C40C0E15}" srcOrd="1" destOrd="0" presId="urn:microsoft.com/office/officeart/2005/8/layout/hierarchy1"/>
    <dgm:cxn modelId="{FD790C49-0425-4302-85ED-5F1F2E70C5E6}" type="presParOf" srcId="{307C5DD6-2241-426E-A298-50C589EE5C5F}" destId="{12F05089-CC43-4FA5-B3F8-0B810F33525F}" srcOrd="1" destOrd="0" presId="urn:microsoft.com/office/officeart/2005/8/layout/hierarchy1"/>
    <dgm:cxn modelId="{59F80778-D264-4FDC-AA10-46EFA5701536}" type="presParOf" srcId="{12F05089-CC43-4FA5-B3F8-0B810F33525F}" destId="{34089DCC-F3CA-4B3A-88FB-2BE521E9038A}" srcOrd="0" destOrd="0" presId="urn:microsoft.com/office/officeart/2005/8/layout/hierarchy1"/>
    <dgm:cxn modelId="{323A879D-E41C-4887-AF81-9EC3B1346B7D}" type="presParOf" srcId="{34089DCC-F3CA-4B3A-88FB-2BE521E9038A}" destId="{D5C3D2B6-8B3E-4D91-9DBB-2708A3936DC6}" srcOrd="0" destOrd="0" presId="urn:microsoft.com/office/officeart/2005/8/layout/hierarchy1"/>
    <dgm:cxn modelId="{4DFAC152-8BBE-4464-A948-0E7C4C4702D9}" type="presParOf" srcId="{34089DCC-F3CA-4B3A-88FB-2BE521E9038A}" destId="{68C92F39-C143-4ED4-BFC8-F00BDF0A6D0B}" srcOrd="1" destOrd="0" presId="urn:microsoft.com/office/officeart/2005/8/layout/hierarchy1"/>
    <dgm:cxn modelId="{FB469787-2815-47ED-A42A-C74BEFD558AA}" type="presParOf" srcId="{12F05089-CC43-4FA5-B3F8-0B810F33525F}" destId="{CE2EE0AA-4AC1-44E3-8A29-46C7B7F15C6B}" srcOrd="1" destOrd="0" presId="urn:microsoft.com/office/officeart/2005/8/layout/hierarchy1"/>
    <dgm:cxn modelId="{7B5843C8-CFD8-4F27-8214-478F467D9DE5}" type="presParOf" srcId="{307C5DD6-2241-426E-A298-50C589EE5C5F}" destId="{5B8A2289-5EBD-4A53-AB50-26BF70EC4CD9}" srcOrd="2" destOrd="0" presId="urn:microsoft.com/office/officeart/2005/8/layout/hierarchy1"/>
    <dgm:cxn modelId="{B0DF8C60-5093-4494-85BB-7EE18A0CBAAB}" type="presParOf" srcId="{5B8A2289-5EBD-4A53-AB50-26BF70EC4CD9}" destId="{B3585323-7FE4-4240-81DE-DE6F34D0A3D9}" srcOrd="0" destOrd="0" presId="urn:microsoft.com/office/officeart/2005/8/layout/hierarchy1"/>
    <dgm:cxn modelId="{DC6AF585-F404-4E3F-A174-CC715E885ECB}" type="presParOf" srcId="{B3585323-7FE4-4240-81DE-DE6F34D0A3D9}" destId="{E48AC3F7-2675-41BE-B460-222D04740A05}" srcOrd="0" destOrd="0" presId="urn:microsoft.com/office/officeart/2005/8/layout/hierarchy1"/>
    <dgm:cxn modelId="{22B58D41-F0CC-4B40-9653-8229D7533370}" type="presParOf" srcId="{B3585323-7FE4-4240-81DE-DE6F34D0A3D9}" destId="{39083485-A961-47FB-8E9F-BC54335FC3D5}" srcOrd="1" destOrd="0" presId="urn:microsoft.com/office/officeart/2005/8/layout/hierarchy1"/>
    <dgm:cxn modelId="{4CDCBF3C-2803-4CB4-88AA-B2F391208CB1}" type="presParOf" srcId="{5B8A2289-5EBD-4A53-AB50-26BF70EC4CD9}" destId="{83DA94C3-4771-4758-A9A8-84878EE99807}" srcOrd="1" destOrd="0" presId="urn:microsoft.com/office/officeart/2005/8/layout/hierarchy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EEA168A-0596-4287-BA01-EA7CCED56FC5}"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C168D77D-51D5-4304-8C3B-3E0852E0AF93}">
      <dgm:prSet/>
      <dgm:spPr/>
      <dgm:t>
        <a:bodyPr/>
        <a:lstStyle/>
        <a:p>
          <a:pPr>
            <a:lnSpc>
              <a:spcPct val="100000"/>
            </a:lnSpc>
          </a:pPr>
          <a:r>
            <a:rPr lang="en-US" b="1" dirty="0"/>
            <a:t>Step 1:</a:t>
          </a:r>
          <a:r>
            <a:rPr lang="en-US" dirty="0"/>
            <a:t> Identify fatigue risks.</a:t>
          </a:r>
        </a:p>
      </dgm:t>
    </dgm:pt>
    <dgm:pt modelId="{36497118-0BA3-49E2-8DB6-E21B63897040}" type="parTrans" cxnId="{846F621C-FDC1-4C4E-BD68-3C20B7644662}">
      <dgm:prSet/>
      <dgm:spPr/>
      <dgm:t>
        <a:bodyPr/>
        <a:lstStyle/>
        <a:p>
          <a:endParaRPr lang="en-US"/>
        </a:p>
      </dgm:t>
    </dgm:pt>
    <dgm:pt modelId="{FD099ECE-26D0-4281-BF63-22FF8BBF9312}" type="sibTrans" cxnId="{846F621C-FDC1-4C4E-BD68-3C20B7644662}">
      <dgm:prSet/>
      <dgm:spPr/>
      <dgm:t>
        <a:bodyPr/>
        <a:lstStyle/>
        <a:p>
          <a:endParaRPr lang="en-US"/>
        </a:p>
      </dgm:t>
    </dgm:pt>
    <dgm:pt modelId="{18756AC7-D8E6-4C4A-A8D1-DC87E6E6BC06}">
      <dgm:prSet/>
      <dgm:spPr/>
      <dgm:t>
        <a:bodyPr/>
        <a:lstStyle/>
        <a:p>
          <a:pPr>
            <a:lnSpc>
              <a:spcPct val="100000"/>
            </a:lnSpc>
          </a:pPr>
          <a:r>
            <a:rPr lang="en-US" b="1" dirty="0"/>
            <a:t>Step 2:</a:t>
          </a:r>
          <a:r>
            <a:rPr lang="en-US" dirty="0"/>
            <a:t> Set rest and recovery goals.</a:t>
          </a:r>
        </a:p>
      </dgm:t>
    </dgm:pt>
    <dgm:pt modelId="{8EC839A4-1957-4019-905D-C1A141475ED5}" type="parTrans" cxnId="{0E33D739-C53F-4F5A-A61D-7832EEADC680}">
      <dgm:prSet/>
      <dgm:spPr/>
      <dgm:t>
        <a:bodyPr/>
        <a:lstStyle/>
        <a:p>
          <a:endParaRPr lang="en-US"/>
        </a:p>
      </dgm:t>
    </dgm:pt>
    <dgm:pt modelId="{F45435F9-1232-4077-877F-62FFEB2AF8EA}" type="sibTrans" cxnId="{0E33D739-C53F-4F5A-A61D-7832EEADC680}">
      <dgm:prSet/>
      <dgm:spPr/>
      <dgm:t>
        <a:bodyPr/>
        <a:lstStyle/>
        <a:p>
          <a:endParaRPr lang="en-US"/>
        </a:p>
      </dgm:t>
    </dgm:pt>
    <dgm:pt modelId="{E784FE1B-2539-4A4B-BAFD-4FD70C78B3EB}">
      <dgm:prSet/>
      <dgm:spPr/>
      <dgm:t>
        <a:bodyPr/>
        <a:lstStyle/>
        <a:p>
          <a:pPr>
            <a:lnSpc>
              <a:spcPct val="100000"/>
            </a:lnSpc>
          </a:pPr>
          <a:r>
            <a:rPr lang="en-US" b="1" dirty="0"/>
            <a:t>Step 3:</a:t>
          </a:r>
          <a:r>
            <a:rPr lang="en-US" dirty="0"/>
            <a:t> Implement workplace fatigue prevention strategies.</a:t>
          </a:r>
        </a:p>
      </dgm:t>
    </dgm:pt>
    <dgm:pt modelId="{9C08E1F0-09A7-4E4D-A6EF-D82B20F8888B}" type="parTrans" cxnId="{30941C1F-DBA1-4A01-8C8F-632783EC792B}">
      <dgm:prSet/>
      <dgm:spPr/>
      <dgm:t>
        <a:bodyPr/>
        <a:lstStyle/>
        <a:p>
          <a:endParaRPr lang="en-US"/>
        </a:p>
      </dgm:t>
    </dgm:pt>
    <dgm:pt modelId="{650CCD58-0C28-4D3A-BCB7-06A4832AC9FC}" type="sibTrans" cxnId="{30941C1F-DBA1-4A01-8C8F-632783EC792B}">
      <dgm:prSet/>
      <dgm:spPr/>
      <dgm:t>
        <a:bodyPr/>
        <a:lstStyle/>
        <a:p>
          <a:endParaRPr lang="en-US"/>
        </a:p>
      </dgm:t>
    </dgm:pt>
    <dgm:pt modelId="{40365A39-3229-454B-9B4C-B953E5E169B9}">
      <dgm:prSet/>
      <dgm:spPr/>
      <dgm:t>
        <a:bodyPr/>
        <a:lstStyle/>
        <a:p>
          <a:pPr>
            <a:lnSpc>
              <a:spcPct val="100000"/>
            </a:lnSpc>
          </a:pPr>
          <a:r>
            <a:rPr lang="en-US" b="1" dirty="0"/>
            <a:t>Step 4:</a:t>
          </a:r>
          <a:r>
            <a:rPr lang="en-US" dirty="0"/>
            <a:t> Regularly review and adjust.</a:t>
          </a:r>
        </a:p>
      </dgm:t>
    </dgm:pt>
    <dgm:pt modelId="{9436FC69-5DCB-47BE-B11E-F672ED0B31B7}" type="parTrans" cxnId="{4FB064BA-DCAC-4A99-9310-E5A6CA276BDE}">
      <dgm:prSet/>
      <dgm:spPr/>
      <dgm:t>
        <a:bodyPr/>
        <a:lstStyle/>
        <a:p>
          <a:endParaRPr lang="en-US"/>
        </a:p>
      </dgm:t>
    </dgm:pt>
    <dgm:pt modelId="{48AEAF8F-5A5D-4845-9DA6-A95544BCDE9C}" type="sibTrans" cxnId="{4FB064BA-DCAC-4A99-9310-E5A6CA276BDE}">
      <dgm:prSet/>
      <dgm:spPr/>
      <dgm:t>
        <a:bodyPr/>
        <a:lstStyle/>
        <a:p>
          <a:endParaRPr lang="en-US"/>
        </a:p>
      </dgm:t>
    </dgm:pt>
    <dgm:pt modelId="{1145C6C8-8643-4FD7-94E1-97D35768B1A3}" type="pres">
      <dgm:prSet presAssocID="{9EEA168A-0596-4287-BA01-EA7CCED56FC5}" presName="root" presStyleCnt="0">
        <dgm:presLayoutVars>
          <dgm:dir/>
          <dgm:resizeHandles val="exact"/>
        </dgm:presLayoutVars>
      </dgm:prSet>
      <dgm:spPr/>
    </dgm:pt>
    <dgm:pt modelId="{A38A3A95-D6CF-4734-9D41-C6A218738ECE}" type="pres">
      <dgm:prSet presAssocID="{C168D77D-51D5-4304-8C3B-3E0852E0AF93}" presName="compNode" presStyleCnt="0"/>
      <dgm:spPr/>
    </dgm:pt>
    <dgm:pt modelId="{2C27E011-F879-4C3E-9390-331F0885421A}" type="pres">
      <dgm:prSet presAssocID="{C168D77D-51D5-4304-8C3B-3E0852E0AF93}" presName="bgRect" presStyleLbl="bgShp" presStyleIdx="0" presStyleCnt="4"/>
      <dgm:spPr/>
    </dgm:pt>
    <dgm:pt modelId="{80C91D9A-83ED-403D-8E6C-AE705B3D5DC5}" type="pres">
      <dgm:prSet presAssocID="{C168D77D-51D5-4304-8C3B-3E0852E0AF93}"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Magnifying glass"/>
        </a:ext>
      </dgm:extLst>
    </dgm:pt>
    <dgm:pt modelId="{AEB612A1-3A69-4245-B95B-B12E4A6D8D77}" type="pres">
      <dgm:prSet presAssocID="{C168D77D-51D5-4304-8C3B-3E0852E0AF93}" presName="spaceRect" presStyleCnt="0"/>
      <dgm:spPr/>
    </dgm:pt>
    <dgm:pt modelId="{2E67EEC0-C6C3-4E67-BF50-889C2D488DA9}" type="pres">
      <dgm:prSet presAssocID="{C168D77D-51D5-4304-8C3B-3E0852E0AF93}" presName="parTx" presStyleLbl="revTx" presStyleIdx="0" presStyleCnt="4">
        <dgm:presLayoutVars>
          <dgm:chMax val="0"/>
          <dgm:chPref val="0"/>
        </dgm:presLayoutVars>
      </dgm:prSet>
      <dgm:spPr/>
    </dgm:pt>
    <dgm:pt modelId="{96A71AC2-AAEA-419F-BD14-CB042EEEFFCB}" type="pres">
      <dgm:prSet presAssocID="{FD099ECE-26D0-4281-BF63-22FF8BBF9312}" presName="sibTrans" presStyleCnt="0"/>
      <dgm:spPr/>
    </dgm:pt>
    <dgm:pt modelId="{9DBDF045-5D4D-45F4-8F97-523913EFB828}" type="pres">
      <dgm:prSet presAssocID="{18756AC7-D8E6-4C4A-A8D1-DC87E6E6BC06}" presName="compNode" presStyleCnt="0"/>
      <dgm:spPr/>
    </dgm:pt>
    <dgm:pt modelId="{BAEE8A32-9286-4D82-B3CC-76922C1DAC42}" type="pres">
      <dgm:prSet presAssocID="{18756AC7-D8E6-4C4A-A8D1-DC87E6E6BC06}" presName="bgRect" presStyleLbl="bgShp" presStyleIdx="1" presStyleCnt="4"/>
      <dgm:spPr/>
    </dgm:pt>
    <dgm:pt modelId="{076C18E8-832E-463B-B424-DF5F2ECA657A}" type="pres">
      <dgm:prSet presAssocID="{18756AC7-D8E6-4C4A-A8D1-DC87E6E6BC06}"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Run"/>
        </a:ext>
      </dgm:extLst>
    </dgm:pt>
    <dgm:pt modelId="{29E5DD64-B72B-4DC3-A98D-F149EA4BD690}" type="pres">
      <dgm:prSet presAssocID="{18756AC7-D8E6-4C4A-A8D1-DC87E6E6BC06}" presName="spaceRect" presStyleCnt="0"/>
      <dgm:spPr/>
    </dgm:pt>
    <dgm:pt modelId="{79F7144A-EC55-4606-AE6D-CC6FC51268FB}" type="pres">
      <dgm:prSet presAssocID="{18756AC7-D8E6-4C4A-A8D1-DC87E6E6BC06}" presName="parTx" presStyleLbl="revTx" presStyleIdx="1" presStyleCnt="4">
        <dgm:presLayoutVars>
          <dgm:chMax val="0"/>
          <dgm:chPref val="0"/>
        </dgm:presLayoutVars>
      </dgm:prSet>
      <dgm:spPr/>
    </dgm:pt>
    <dgm:pt modelId="{52D8CD1A-4BFA-4D30-8BE1-B435AFA598DE}" type="pres">
      <dgm:prSet presAssocID="{F45435F9-1232-4077-877F-62FFEB2AF8EA}" presName="sibTrans" presStyleCnt="0"/>
      <dgm:spPr/>
    </dgm:pt>
    <dgm:pt modelId="{D0D17A99-E97B-4761-AB2D-04E01204A174}" type="pres">
      <dgm:prSet presAssocID="{E784FE1B-2539-4A4B-BAFD-4FD70C78B3EB}" presName="compNode" presStyleCnt="0"/>
      <dgm:spPr/>
    </dgm:pt>
    <dgm:pt modelId="{FA0FB28F-5F8C-40D0-8F4B-6DAE0B1C4E7B}" type="pres">
      <dgm:prSet presAssocID="{E784FE1B-2539-4A4B-BAFD-4FD70C78B3EB}" presName="bgRect" presStyleLbl="bgShp" presStyleIdx="2" presStyleCnt="4"/>
      <dgm:spPr/>
    </dgm:pt>
    <dgm:pt modelId="{E241A57D-E102-48C1-A894-E488BD48D9EB}" type="pres">
      <dgm:prSet presAssocID="{E784FE1B-2539-4A4B-BAFD-4FD70C78B3EB}"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Footprints"/>
        </a:ext>
      </dgm:extLst>
    </dgm:pt>
    <dgm:pt modelId="{507F3FB6-8F01-4E57-B947-8071A1FB8C2E}" type="pres">
      <dgm:prSet presAssocID="{E784FE1B-2539-4A4B-BAFD-4FD70C78B3EB}" presName="spaceRect" presStyleCnt="0"/>
      <dgm:spPr/>
    </dgm:pt>
    <dgm:pt modelId="{99920648-8978-4515-8C8D-371742A84C57}" type="pres">
      <dgm:prSet presAssocID="{E784FE1B-2539-4A4B-BAFD-4FD70C78B3EB}" presName="parTx" presStyleLbl="revTx" presStyleIdx="2" presStyleCnt="4">
        <dgm:presLayoutVars>
          <dgm:chMax val="0"/>
          <dgm:chPref val="0"/>
        </dgm:presLayoutVars>
      </dgm:prSet>
      <dgm:spPr/>
    </dgm:pt>
    <dgm:pt modelId="{042141B0-E050-42D0-A534-E99B62D13A2A}" type="pres">
      <dgm:prSet presAssocID="{650CCD58-0C28-4D3A-BCB7-06A4832AC9FC}" presName="sibTrans" presStyleCnt="0"/>
      <dgm:spPr/>
    </dgm:pt>
    <dgm:pt modelId="{8F26F4BC-1090-421B-98DA-5CB2824DC704}" type="pres">
      <dgm:prSet presAssocID="{40365A39-3229-454B-9B4C-B953E5E169B9}" presName="compNode" presStyleCnt="0"/>
      <dgm:spPr/>
    </dgm:pt>
    <dgm:pt modelId="{3A74DF10-DF08-4C40-B0DE-7E119A11DAF1}" type="pres">
      <dgm:prSet presAssocID="{40365A39-3229-454B-9B4C-B953E5E169B9}" presName="bgRect" presStyleLbl="bgShp" presStyleIdx="3" presStyleCnt="4"/>
      <dgm:spPr/>
    </dgm:pt>
    <dgm:pt modelId="{564267E9-3AFB-49A3-ADC5-D6380EA917AC}" type="pres">
      <dgm:prSet presAssocID="{40365A39-3229-454B-9B4C-B953E5E169B9}"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Refresh"/>
        </a:ext>
      </dgm:extLst>
    </dgm:pt>
    <dgm:pt modelId="{506DE43E-BC85-4F71-B3AA-2F13D0E2B625}" type="pres">
      <dgm:prSet presAssocID="{40365A39-3229-454B-9B4C-B953E5E169B9}" presName="spaceRect" presStyleCnt="0"/>
      <dgm:spPr/>
    </dgm:pt>
    <dgm:pt modelId="{AFCEB15D-C2C3-49FC-83CC-C3DD408149FB}" type="pres">
      <dgm:prSet presAssocID="{40365A39-3229-454B-9B4C-B953E5E169B9}" presName="parTx" presStyleLbl="revTx" presStyleIdx="3" presStyleCnt="4">
        <dgm:presLayoutVars>
          <dgm:chMax val="0"/>
          <dgm:chPref val="0"/>
        </dgm:presLayoutVars>
      </dgm:prSet>
      <dgm:spPr/>
    </dgm:pt>
  </dgm:ptLst>
  <dgm:cxnLst>
    <dgm:cxn modelId="{846F621C-FDC1-4C4E-BD68-3C20B7644662}" srcId="{9EEA168A-0596-4287-BA01-EA7CCED56FC5}" destId="{C168D77D-51D5-4304-8C3B-3E0852E0AF93}" srcOrd="0" destOrd="0" parTransId="{36497118-0BA3-49E2-8DB6-E21B63897040}" sibTransId="{FD099ECE-26D0-4281-BF63-22FF8BBF9312}"/>
    <dgm:cxn modelId="{30941C1F-DBA1-4A01-8C8F-632783EC792B}" srcId="{9EEA168A-0596-4287-BA01-EA7CCED56FC5}" destId="{E784FE1B-2539-4A4B-BAFD-4FD70C78B3EB}" srcOrd="2" destOrd="0" parTransId="{9C08E1F0-09A7-4E4D-A6EF-D82B20F8888B}" sibTransId="{650CCD58-0C28-4D3A-BCB7-06A4832AC9FC}"/>
    <dgm:cxn modelId="{0E33D739-C53F-4F5A-A61D-7832EEADC680}" srcId="{9EEA168A-0596-4287-BA01-EA7CCED56FC5}" destId="{18756AC7-D8E6-4C4A-A8D1-DC87E6E6BC06}" srcOrd="1" destOrd="0" parTransId="{8EC839A4-1957-4019-905D-C1A141475ED5}" sibTransId="{F45435F9-1232-4077-877F-62FFEB2AF8EA}"/>
    <dgm:cxn modelId="{A52CF176-7969-47D8-8777-ADFD191211BD}" type="presOf" srcId="{40365A39-3229-454B-9B4C-B953E5E169B9}" destId="{AFCEB15D-C2C3-49FC-83CC-C3DD408149FB}" srcOrd="0" destOrd="0" presId="urn:microsoft.com/office/officeart/2018/2/layout/IconVerticalSolidList"/>
    <dgm:cxn modelId="{C0806577-289C-454D-9BE8-F12C3886ACDB}" type="presOf" srcId="{E784FE1B-2539-4A4B-BAFD-4FD70C78B3EB}" destId="{99920648-8978-4515-8C8D-371742A84C57}" srcOrd="0" destOrd="0" presId="urn:microsoft.com/office/officeart/2018/2/layout/IconVerticalSolidList"/>
    <dgm:cxn modelId="{273151A8-3F4F-471F-9C54-F920FDC9E970}" type="presOf" srcId="{C168D77D-51D5-4304-8C3B-3E0852E0AF93}" destId="{2E67EEC0-C6C3-4E67-BF50-889C2D488DA9}" srcOrd="0" destOrd="0" presId="urn:microsoft.com/office/officeart/2018/2/layout/IconVerticalSolidList"/>
    <dgm:cxn modelId="{4FB064BA-DCAC-4A99-9310-E5A6CA276BDE}" srcId="{9EEA168A-0596-4287-BA01-EA7CCED56FC5}" destId="{40365A39-3229-454B-9B4C-B953E5E169B9}" srcOrd="3" destOrd="0" parTransId="{9436FC69-5DCB-47BE-B11E-F672ED0B31B7}" sibTransId="{48AEAF8F-5A5D-4845-9DA6-A95544BCDE9C}"/>
    <dgm:cxn modelId="{F04797F7-FF3F-42FB-BCF2-135BDD765F9D}" type="presOf" srcId="{18756AC7-D8E6-4C4A-A8D1-DC87E6E6BC06}" destId="{79F7144A-EC55-4606-AE6D-CC6FC51268FB}" srcOrd="0" destOrd="0" presId="urn:microsoft.com/office/officeart/2018/2/layout/IconVerticalSolidList"/>
    <dgm:cxn modelId="{79A878FE-D41F-4C9D-8026-3D98D35CA5FE}" type="presOf" srcId="{9EEA168A-0596-4287-BA01-EA7CCED56FC5}" destId="{1145C6C8-8643-4FD7-94E1-97D35768B1A3}" srcOrd="0" destOrd="0" presId="urn:microsoft.com/office/officeart/2018/2/layout/IconVerticalSolidList"/>
    <dgm:cxn modelId="{80304A45-468B-4DC9-8452-FCF872BA9C67}" type="presParOf" srcId="{1145C6C8-8643-4FD7-94E1-97D35768B1A3}" destId="{A38A3A95-D6CF-4734-9D41-C6A218738ECE}" srcOrd="0" destOrd="0" presId="urn:microsoft.com/office/officeart/2018/2/layout/IconVerticalSolidList"/>
    <dgm:cxn modelId="{6908EAE2-77E2-466D-B5F8-FBB466ADF81E}" type="presParOf" srcId="{A38A3A95-D6CF-4734-9D41-C6A218738ECE}" destId="{2C27E011-F879-4C3E-9390-331F0885421A}" srcOrd="0" destOrd="0" presId="urn:microsoft.com/office/officeart/2018/2/layout/IconVerticalSolidList"/>
    <dgm:cxn modelId="{D003DEC9-5764-4928-8F94-F858F68BBCE1}" type="presParOf" srcId="{A38A3A95-D6CF-4734-9D41-C6A218738ECE}" destId="{80C91D9A-83ED-403D-8E6C-AE705B3D5DC5}" srcOrd="1" destOrd="0" presId="urn:microsoft.com/office/officeart/2018/2/layout/IconVerticalSolidList"/>
    <dgm:cxn modelId="{17B869F7-3769-49C8-8994-431D665A97BB}" type="presParOf" srcId="{A38A3A95-D6CF-4734-9D41-C6A218738ECE}" destId="{AEB612A1-3A69-4245-B95B-B12E4A6D8D77}" srcOrd="2" destOrd="0" presId="urn:microsoft.com/office/officeart/2018/2/layout/IconVerticalSolidList"/>
    <dgm:cxn modelId="{EA88D95A-F2A2-4800-921B-2170D49B13AC}" type="presParOf" srcId="{A38A3A95-D6CF-4734-9D41-C6A218738ECE}" destId="{2E67EEC0-C6C3-4E67-BF50-889C2D488DA9}" srcOrd="3" destOrd="0" presId="urn:microsoft.com/office/officeart/2018/2/layout/IconVerticalSolidList"/>
    <dgm:cxn modelId="{2BCB7AE7-75F3-4967-A996-CE469E09FEF7}" type="presParOf" srcId="{1145C6C8-8643-4FD7-94E1-97D35768B1A3}" destId="{96A71AC2-AAEA-419F-BD14-CB042EEEFFCB}" srcOrd="1" destOrd="0" presId="urn:microsoft.com/office/officeart/2018/2/layout/IconVerticalSolidList"/>
    <dgm:cxn modelId="{C852A434-57E1-461B-8CBB-5EED6481ED4E}" type="presParOf" srcId="{1145C6C8-8643-4FD7-94E1-97D35768B1A3}" destId="{9DBDF045-5D4D-45F4-8F97-523913EFB828}" srcOrd="2" destOrd="0" presId="urn:microsoft.com/office/officeart/2018/2/layout/IconVerticalSolidList"/>
    <dgm:cxn modelId="{70BF8F52-1EAE-4768-8639-6C294E4D3B97}" type="presParOf" srcId="{9DBDF045-5D4D-45F4-8F97-523913EFB828}" destId="{BAEE8A32-9286-4D82-B3CC-76922C1DAC42}" srcOrd="0" destOrd="0" presId="urn:microsoft.com/office/officeart/2018/2/layout/IconVerticalSolidList"/>
    <dgm:cxn modelId="{8C1D3C48-1D45-465F-9C62-71598A98F8FA}" type="presParOf" srcId="{9DBDF045-5D4D-45F4-8F97-523913EFB828}" destId="{076C18E8-832E-463B-B424-DF5F2ECA657A}" srcOrd="1" destOrd="0" presId="urn:microsoft.com/office/officeart/2018/2/layout/IconVerticalSolidList"/>
    <dgm:cxn modelId="{21EA3D82-18A8-4EA3-8703-34DEC70DF885}" type="presParOf" srcId="{9DBDF045-5D4D-45F4-8F97-523913EFB828}" destId="{29E5DD64-B72B-4DC3-A98D-F149EA4BD690}" srcOrd="2" destOrd="0" presId="urn:microsoft.com/office/officeart/2018/2/layout/IconVerticalSolidList"/>
    <dgm:cxn modelId="{C4A7C4AB-7200-44FC-859C-FEA9CD1CCB72}" type="presParOf" srcId="{9DBDF045-5D4D-45F4-8F97-523913EFB828}" destId="{79F7144A-EC55-4606-AE6D-CC6FC51268FB}" srcOrd="3" destOrd="0" presId="urn:microsoft.com/office/officeart/2018/2/layout/IconVerticalSolidList"/>
    <dgm:cxn modelId="{20BFEC6F-7F31-4ABE-B6F5-AF255856D41B}" type="presParOf" srcId="{1145C6C8-8643-4FD7-94E1-97D35768B1A3}" destId="{52D8CD1A-4BFA-4D30-8BE1-B435AFA598DE}" srcOrd="3" destOrd="0" presId="urn:microsoft.com/office/officeart/2018/2/layout/IconVerticalSolidList"/>
    <dgm:cxn modelId="{522EE54B-D02B-48E4-9826-C7013321740E}" type="presParOf" srcId="{1145C6C8-8643-4FD7-94E1-97D35768B1A3}" destId="{D0D17A99-E97B-4761-AB2D-04E01204A174}" srcOrd="4" destOrd="0" presId="urn:microsoft.com/office/officeart/2018/2/layout/IconVerticalSolidList"/>
    <dgm:cxn modelId="{A27C9BA5-D14D-4183-8CE6-65305D8A1B9B}" type="presParOf" srcId="{D0D17A99-E97B-4761-AB2D-04E01204A174}" destId="{FA0FB28F-5F8C-40D0-8F4B-6DAE0B1C4E7B}" srcOrd="0" destOrd="0" presId="urn:microsoft.com/office/officeart/2018/2/layout/IconVerticalSolidList"/>
    <dgm:cxn modelId="{FBBC72BB-1289-4AD7-A840-B2413BFE77C4}" type="presParOf" srcId="{D0D17A99-E97B-4761-AB2D-04E01204A174}" destId="{E241A57D-E102-48C1-A894-E488BD48D9EB}" srcOrd="1" destOrd="0" presId="urn:microsoft.com/office/officeart/2018/2/layout/IconVerticalSolidList"/>
    <dgm:cxn modelId="{70FA2720-FDD7-4E2F-BE4B-6DCBCFFA0C02}" type="presParOf" srcId="{D0D17A99-E97B-4761-AB2D-04E01204A174}" destId="{507F3FB6-8F01-4E57-B947-8071A1FB8C2E}" srcOrd="2" destOrd="0" presId="urn:microsoft.com/office/officeart/2018/2/layout/IconVerticalSolidList"/>
    <dgm:cxn modelId="{3F2BF303-5558-4DE7-AEDF-61F745E5E308}" type="presParOf" srcId="{D0D17A99-E97B-4761-AB2D-04E01204A174}" destId="{99920648-8978-4515-8C8D-371742A84C57}" srcOrd="3" destOrd="0" presId="urn:microsoft.com/office/officeart/2018/2/layout/IconVerticalSolidList"/>
    <dgm:cxn modelId="{CB4221FD-DF55-4117-88B4-EEF83D15833A}" type="presParOf" srcId="{1145C6C8-8643-4FD7-94E1-97D35768B1A3}" destId="{042141B0-E050-42D0-A534-E99B62D13A2A}" srcOrd="5" destOrd="0" presId="urn:microsoft.com/office/officeart/2018/2/layout/IconVerticalSolidList"/>
    <dgm:cxn modelId="{552DD39B-11DB-424C-BAB1-8992E78763A9}" type="presParOf" srcId="{1145C6C8-8643-4FD7-94E1-97D35768B1A3}" destId="{8F26F4BC-1090-421B-98DA-5CB2824DC704}" srcOrd="6" destOrd="0" presId="urn:microsoft.com/office/officeart/2018/2/layout/IconVerticalSolidList"/>
    <dgm:cxn modelId="{65EC95A1-5E1C-41D4-954C-257DB9C2CA34}" type="presParOf" srcId="{8F26F4BC-1090-421B-98DA-5CB2824DC704}" destId="{3A74DF10-DF08-4C40-B0DE-7E119A11DAF1}" srcOrd="0" destOrd="0" presId="urn:microsoft.com/office/officeart/2018/2/layout/IconVerticalSolidList"/>
    <dgm:cxn modelId="{7FFEDBF3-1DA4-47D2-A4EE-349931142685}" type="presParOf" srcId="{8F26F4BC-1090-421B-98DA-5CB2824DC704}" destId="{564267E9-3AFB-49A3-ADC5-D6380EA917AC}" srcOrd="1" destOrd="0" presId="urn:microsoft.com/office/officeart/2018/2/layout/IconVerticalSolidList"/>
    <dgm:cxn modelId="{60F2834C-6E6E-4E47-B492-A434CE904E4D}" type="presParOf" srcId="{8F26F4BC-1090-421B-98DA-5CB2824DC704}" destId="{506DE43E-BC85-4F71-B3AA-2F13D0E2B625}" srcOrd="2" destOrd="0" presId="urn:microsoft.com/office/officeart/2018/2/layout/IconVerticalSolidList"/>
    <dgm:cxn modelId="{6661C9FB-29B6-4843-8247-FBEC119AFE21}" type="presParOf" srcId="{8F26F4BC-1090-421B-98DA-5CB2824DC704}" destId="{AFCEB15D-C2C3-49FC-83CC-C3DD408149FB}"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98DBC2-6361-42CF-8751-C3C49EC5E577}">
      <dsp:nvSpPr>
        <dsp:cNvPr id="0" name=""/>
        <dsp:cNvSpPr/>
      </dsp:nvSpPr>
      <dsp:spPr>
        <a:xfrm>
          <a:off x="191404" y="321537"/>
          <a:ext cx="1147325" cy="1147325"/>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A24C502-3D0F-4409-8BBD-CAB780329912}">
      <dsp:nvSpPr>
        <dsp:cNvPr id="0" name=""/>
        <dsp:cNvSpPr/>
      </dsp:nvSpPr>
      <dsp:spPr>
        <a:xfrm>
          <a:off x="432342" y="562476"/>
          <a:ext cx="665448" cy="66544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2D3305A-6929-4C8B-AA62-5438745D7FB9}">
      <dsp:nvSpPr>
        <dsp:cNvPr id="0" name=""/>
        <dsp:cNvSpPr/>
      </dsp:nvSpPr>
      <dsp:spPr>
        <a:xfrm>
          <a:off x="1584585" y="321537"/>
          <a:ext cx="2704410" cy="11473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22350">
            <a:lnSpc>
              <a:spcPct val="100000"/>
            </a:lnSpc>
            <a:spcBef>
              <a:spcPct val="0"/>
            </a:spcBef>
            <a:spcAft>
              <a:spcPct val="35000"/>
            </a:spcAft>
            <a:buNone/>
          </a:pPr>
          <a:r>
            <a:rPr lang="en-US" sz="2300" kern="1200" dirty="0"/>
            <a:t>Recognize signs and symptoms of fatigue.</a:t>
          </a:r>
        </a:p>
      </dsp:txBody>
      <dsp:txXfrm>
        <a:off x="1584585" y="321537"/>
        <a:ext cx="2704410" cy="1147325"/>
      </dsp:txXfrm>
    </dsp:sp>
    <dsp:sp modelId="{F252D405-600F-4A90-8C1C-5BBA665BAEA1}">
      <dsp:nvSpPr>
        <dsp:cNvPr id="0" name=""/>
        <dsp:cNvSpPr/>
      </dsp:nvSpPr>
      <dsp:spPr>
        <a:xfrm>
          <a:off x="4760219" y="321537"/>
          <a:ext cx="1147325" cy="1147325"/>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BDB964B-BB0F-483E-A143-896213348A35}">
      <dsp:nvSpPr>
        <dsp:cNvPr id="0" name=""/>
        <dsp:cNvSpPr/>
      </dsp:nvSpPr>
      <dsp:spPr>
        <a:xfrm>
          <a:off x="5001157" y="562476"/>
          <a:ext cx="665448" cy="66544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4F0520A-25CA-4F75-9DEC-ED703B63C650}">
      <dsp:nvSpPr>
        <dsp:cNvPr id="0" name=""/>
        <dsp:cNvSpPr/>
      </dsp:nvSpPr>
      <dsp:spPr>
        <a:xfrm>
          <a:off x="6153400" y="321537"/>
          <a:ext cx="2704410" cy="11473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22350">
            <a:lnSpc>
              <a:spcPct val="100000"/>
            </a:lnSpc>
            <a:spcBef>
              <a:spcPct val="0"/>
            </a:spcBef>
            <a:spcAft>
              <a:spcPct val="35000"/>
            </a:spcAft>
            <a:buNone/>
          </a:pPr>
          <a:r>
            <a:rPr lang="en-US" sz="2300" kern="1200" dirty="0"/>
            <a:t>Understand its impact on workplace safety and performance.</a:t>
          </a:r>
        </a:p>
      </dsp:txBody>
      <dsp:txXfrm>
        <a:off x="6153400" y="321537"/>
        <a:ext cx="2704410" cy="1147325"/>
      </dsp:txXfrm>
    </dsp:sp>
    <dsp:sp modelId="{7B35FE97-0FB6-4B50-98AE-974806FDEBDE}">
      <dsp:nvSpPr>
        <dsp:cNvPr id="0" name=""/>
        <dsp:cNvSpPr/>
      </dsp:nvSpPr>
      <dsp:spPr>
        <a:xfrm>
          <a:off x="191404" y="2070566"/>
          <a:ext cx="1147325" cy="1147325"/>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FC8C656-FF13-4329-A2D3-C6510D4EA655}">
      <dsp:nvSpPr>
        <dsp:cNvPr id="0" name=""/>
        <dsp:cNvSpPr/>
      </dsp:nvSpPr>
      <dsp:spPr>
        <a:xfrm>
          <a:off x="432342" y="2311504"/>
          <a:ext cx="665448" cy="665448"/>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89C71FD-9C74-4C53-AFD0-E1BBD01508E9}">
      <dsp:nvSpPr>
        <dsp:cNvPr id="0" name=""/>
        <dsp:cNvSpPr/>
      </dsp:nvSpPr>
      <dsp:spPr>
        <a:xfrm>
          <a:off x="1584585" y="2070566"/>
          <a:ext cx="2704410" cy="11473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22350">
            <a:lnSpc>
              <a:spcPct val="100000"/>
            </a:lnSpc>
            <a:spcBef>
              <a:spcPct val="0"/>
            </a:spcBef>
            <a:spcAft>
              <a:spcPct val="35000"/>
            </a:spcAft>
            <a:buNone/>
          </a:pPr>
          <a:r>
            <a:rPr lang="en-US" sz="2300" kern="1200" dirty="0"/>
            <a:t>Apply practical strategies to prevent and manage fatigue.</a:t>
          </a:r>
        </a:p>
      </dsp:txBody>
      <dsp:txXfrm>
        <a:off x="1584585" y="2070566"/>
        <a:ext cx="2704410" cy="1147325"/>
      </dsp:txXfrm>
    </dsp:sp>
    <dsp:sp modelId="{0D84815B-957E-4B54-B14C-360DD31E69A4}">
      <dsp:nvSpPr>
        <dsp:cNvPr id="0" name=""/>
        <dsp:cNvSpPr/>
      </dsp:nvSpPr>
      <dsp:spPr>
        <a:xfrm>
          <a:off x="4760219" y="2070566"/>
          <a:ext cx="1147325" cy="1147325"/>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A2CACC7-9DFD-41D8-B6BF-E9DE71806393}">
      <dsp:nvSpPr>
        <dsp:cNvPr id="0" name=""/>
        <dsp:cNvSpPr/>
      </dsp:nvSpPr>
      <dsp:spPr>
        <a:xfrm>
          <a:off x="5001157" y="2311504"/>
          <a:ext cx="665448" cy="665448"/>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A1C15BA-86D6-4E88-A290-140A3800CF8A}">
      <dsp:nvSpPr>
        <dsp:cNvPr id="0" name=""/>
        <dsp:cNvSpPr/>
      </dsp:nvSpPr>
      <dsp:spPr>
        <a:xfrm>
          <a:off x="6153400" y="2070566"/>
          <a:ext cx="2704410" cy="11473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22350">
            <a:lnSpc>
              <a:spcPct val="100000"/>
            </a:lnSpc>
            <a:spcBef>
              <a:spcPct val="0"/>
            </a:spcBef>
            <a:spcAft>
              <a:spcPct val="35000"/>
            </a:spcAft>
            <a:buNone/>
          </a:pPr>
          <a:r>
            <a:rPr lang="en-US" sz="2300" kern="1200" dirty="0"/>
            <a:t>Develop a personal and workplace fatigue management plan.</a:t>
          </a:r>
        </a:p>
      </dsp:txBody>
      <dsp:txXfrm>
        <a:off x="6153400" y="2070566"/>
        <a:ext cx="2704410" cy="114732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530A3C-7EF0-470E-834D-98553798E68F}">
      <dsp:nvSpPr>
        <dsp:cNvPr id="0" name=""/>
        <dsp:cNvSpPr/>
      </dsp:nvSpPr>
      <dsp:spPr>
        <a:xfrm>
          <a:off x="1767" y="50510"/>
          <a:ext cx="3769033" cy="226142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b="1" kern="1200" dirty="0"/>
            <a:t>Definition:</a:t>
          </a:r>
          <a:r>
            <a:rPr lang="en-US" sz="2700" kern="1200" dirty="0"/>
            <a:t> “A state of mental or physical exhaustion that impairs performance, safety, and well-being.”</a:t>
          </a:r>
        </a:p>
      </dsp:txBody>
      <dsp:txXfrm>
        <a:off x="68002" y="116745"/>
        <a:ext cx="3636563" cy="2128950"/>
      </dsp:txXfrm>
    </dsp:sp>
    <dsp:sp modelId="{BAF50753-A3D5-437F-9439-F6B85C41780C}">
      <dsp:nvSpPr>
        <dsp:cNvPr id="0" name=""/>
        <dsp:cNvSpPr/>
      </dsp:nvSpPr>
      <dsp:spPr>
        <a:xfrm>
          <a:off x="4102475" y="713860"/>
          <a:ext cx="799035" cy="93472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endParaRPr lang="en-US" sz="2100" kern="1200" dirty="0"/>
        </a:p>
      </dsp:txBody>
      <dsp:txXfrm>
        <a:off x="4102475" y="900804"/>
        <a:ext cx="559325" cy="560832"/>
      </dsp:txXfrm>
    </dsp:sp>
    <dsp:sp modelId="{E1B1A728-A23F-4AEB-8A96-E0215B5A7F27}">
      <dsp:nvSpPr>
        <dsp:cNvPr id="0" name=""/>
        <dsp:cNvSpPr/>
      </dsp:nvSpPr>
      <dsp:spPr>
        <a:xfrm>
          <a:off x="5278414" y="50510"/>
          <a:ext cx="3769033" cy="226142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US" sz="2700" b="1" kern="1200" dirty="0"/>
            <a:t>Types of Fatigue:</a:t>
          </a:r>
          <a:r>
            <a:rPr lang="en-US" sz="2700" kern="1200" dirty="0"/>
            <a:t> </a:t>
          </a:r>
        </a:p>
        <a:p>
          <a:pPr marL="228600" lvl="1" indent="-228600" algn="l" defTabSz="933450">
            <a:lnSpc>
              <a:spcPct val="90000"/>
            </a:lnSpc>
            <a:spcBef>
              <a:spcPct val="0"/>
            </a:spcBef>
            <a:spcAft>
              <a:spcPct val="15000"/>
            </a:spcAft>
            <a:buChar char="•"/>
          </a:pPr>
          <a:r>
            <a:rPr lang="en-US" sz="2100" b="1" kern="1200" dirty="0"/>
            <a:t>Physical Fatigue</a:t>
          </a:r>
          <a:r>
            <a:rPr lang="en-US" sz="2100" kern="1200" dirty="0"/>
            <a:t> (Muscle weakness, lack of stamina).</a:t>
          </a:r>
        </a:p>
        <a:p>
          <a:pPr marL="228600" lvl="1" indent="-228600" algn="l" defTabSz="933450">
            <a:lnSpc>
              <a:spcPct val="90000"/>
            </a:lnSpc>
            <a:spcBef>
              <a:spcPct val="0"/>
            </a:spcBef>
            <a:spcAft>
              <a:spcPct val="15000"/>
            </a:spcAft>
            <a:buChar char="•"/>
          </a:pPr>
          <a:r>
            <a:rPr lang="en-US" sz="2100" b="1" kern="1200" dirty="0"/>
            <a:t>Mental Fatigue</a:t>
          </a:r>
          <a:r>
            <a:rPr lang="en-US" sz="2100" kern="1200" dirty="0"/>
            <a:t> (Reduced focus, slow decision-making).</a:t>
          </a:r>
        </a:p>
      </dsp:txBody>
      <dsp:txXfrm>
        <a:off x="5344649" y="116745"/>
        <a:ext cx="3636563" cy="212895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5646D0-6B2A-43FE-9AB3-7906E8B2AA6D}">
      <dsp:nvSpPr>
        <dsp:cNvPr id="0" name=""/>
        <dsp:cNvSpPr/>
      </dsp:nvSpPr>
      <dsp:spPr>
        <a:xfrm>
          <a:off x="0" y="48969"/>
          <a:ext cx="6690352" cy="13525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US" sz="3400" b="1" kern="1200" dirty="0"/>
            <a:t>Physical:</a:t>
          </a:r>
          <a:r>
            <a:rPr lang="en-US" sz="3400" kern="1200" dirty="0"/>
            <a:t> Yawning, rubbing the eyes, slow reflexes, headaches.</a:t>
          </a:r>
        </a:p>
      </dsp:txBody>
      <dsp:txXfrm>
        <a:off x="66025" y="114994"/>
        <a:ext cx="6558302" cy="1220470"/>
      </dsp:txXfrm>
    </dsp:sp>
    <dsp:sp modelId="{2897D381-6343-413B-9AFA-215E9F23CBC3}">
      <dsp:nvSpPr>
        <dsp:cNvPr id="0" name=""/>
        <dsp:cNvSpPr/>
      </dsp:nvSpPr>
      <dsp:spPr>
        <a:xfrm>
          <a:off x="0" y="1499409"/>
          <a:ext cx="6690352" cy="13525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US" sz="3400" b="1" kern="1200" dirty="0"/>
            <a:t>Mental:</a:t>
          </a:r>
          <a:r>
            <a:rPr lang="en-US" sz="3400" kern="1200" dirty="0"/>
            <a:t> Forgetfulness, trouble focusing, slow reaction times.</a:t>
          </a:r>
        </a:p>
      </dsp:txBody>
      <dsp:txXfrm>
        <a:off x="66025" y="1565434"/>
        <a:ext cx="6558302" cy="1220470"/>
      </dsp:txXfrm>
    </dsp:sp>
    <dsp:sp modelId="{C4A24788-285E-4B3F-9590-03DA8FBD0197}">
      <dsp:nvSpPr>
        <dsp:cNvPr id="0" name=""/>
        <dsp:cNvSpPr/>
      </dsp:nvSpPr>
      <dsp:spPr>
        <a:xfrm>
          <a:off x="0" y="2949848"/>
          <a:ext cx="6690352" cy="13525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US" sz="3400" b="1" kern="1200" dirty="0"/>
            <a:t>Emotional:</a:t>
          </a:r>
          <a:r>
            <a:rPr lang="en-US" sz="3400" kern="1200" dirty="0"/>
            <a:t> Mood swings, irritability, lack of motivation.</a:t>
          </a:r>
        </a:p>
      </dsp:txBody>
      <dsp:txXfrm>
        <a:off x="66025" y="3015873"/>
        <a:ext cx="6558302" cy="122047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9F7A75-E9F0-4E69-86B3-C2CA7E367E25}">
      <dsp:nvSpPr>
        <dsp:cNvPr id="0" name=""/>
        <dsp:cNvSpPr/>
      </dsp:nvSpPr>
      <dsp:spPr>
        <a:xfrm>
          <a:off x="0" y="48969"/>
          <a:ext cx="6067096" cy="13525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US" sz="3400" b="1" kern="1200" dirty="0"/>
            <a:t>Reduced Alertness</a:t>
          </a:r>
          <a:r>
            <a:rPr lang="en-US" sz="3400" kern="1200" dirty="0"/>
            <a:t> → Higher accident risk.</a:t>
          </a:r>
        </a:p>
      </dsp:txBody>
      <dsp:txXfrm>
        <a:off x="66025" y="114994"/>
        <a:ext cx="5935046" cy="1220470"/>
      </dsp:txXfrm>
    </dsp:sp>
    <dsp:sp modelId="{B1EBC163-0DFE-47D8-B685-A21ABB2F726D}">
      <dsp:nvSpPr>
        <dsp:cNvPr id="0" name=""/>
        <dsp:cNvSpPr/>
      </dsp:nvSpPr>
      <dsp:spPr>
        <a:xfrm>
          <a:off x="0" y="1499409"/>
          <a:ext cx="6067096" cy="13525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US" sz="3400" b="1" kern="1200" dirty="0"/>
            <a:t>Slower Reaction Times</a:t>
          </a:r>
          <a:r>
            <a:rPr lang="en-US" sz="3400" kern="1200" dirty="0"/>
            <a:t> → Poor emergency response.</a:t>
          </a:r>
        </a:p>
      </dsp:txBody>
      <dsp:txXfrm>
        <a:off x="66025" y="1565434"/>
        <a:ext cx="5935046" cy="1220470"/>
      </dsp:txXfrm>
    </dsp:sp>
    <dsp:sp modelId="{09592A6D-5597-4D9C-8603-D5CF43AF2C9C}">
      <dsp:nvSpPr>
        <dsp:cNvPr id="0" name=""/>
        <dsp:cNvSpPr/>
      </dsp:nvSpPr>
      <dsp:spPr>
        <a:xfrm>
          <a:off x="0" y="2949848"/>
          <a:ext cx="6067096" cy="13525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US" sz="3400" b="1" kern="1200" dirty="0"/>
            <a:t>Increased Errors</a:t>
          </a:r>
          <a:r>
            <a:rPr lang="en-US" sz="3400" kern="1200" dirty="0"/>
            <a:t> → Costly mistakes, injuries.</a:t>
          </a:r>
        </a:p>
      </dsp:txBody>
      <dsp:txXfrm>
        <a:off x="66025" y="3015873"/>
        <a:ext cx="5935046" cy="122047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84E950-B8D2-4894-8204-E15894BEC0BA}">
      <dsp:nvSpPr>
        <dsp:cNvPr id="0" name=""/>
        <dsp:cNvSpPr/>
      </dsp:nvSpPr>
      <dsp:spPr>
        <a:xfrm>
          <a:off x="0" y="1347278"/>
          <a:ext cx="2237213" cy="142063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840937A-D70D-494C-B420-8DB65D43C2DC}">
      <dsp:nvSpPr>
        <dsp:cNvPr id="0" name=""/>
        <dsp:cNvSpPr/>
      </dsp:nvSpPr>
      <dsp:spPr>
        <a:xfrm>
          <a:off x="248579" y="1583428"/>
          <a:ext cx="2237213" cy="142063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b="1" kern="1200" dirty="0"/>
            <a:t>Personal Strategies:</a:t>
          </a:r>
          <a:r>
            <a:rPr lang="en-US" sz="1700" kern="1200" dirty="0"/>
            <a:t> Sleep hygiene, hydration, exercise.</a:t>
          </a:r>
        </a:p>
      </dsp:txBody>
      <dsp:txXfrm>
        <a:off x="290188" y="1625037"/>
        <a:ext cx="2153995" cy="1337412"/>
      </dsp:txXfrm>
    </dsp:sp>
    <dsp:sp modelId="{D5C3D2B6-8B3E-4D91-9DBB-2708A3936DC6}">
      <dsp:nvSpPr>
        <dsp:cNvPr id="0" name=""/>
        <dsp:cNvSpPr/>
      </dsp:nvSpPr>
      <dsp:spPr>
        <a:xfrm>
          <a:off x="2734372" y="1347278"/>
          <a:ext cx="2237213" cy="142063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8C92F39-C143-4ED4-BFC8-F00BDF0A6D0B}">
      <dsp:nvSpPr>
        <dsp:cNvPr id="0" name=""/>
        <dsp:cNvSpPr/>
      </dsp:nvSpPr>
      <dsp:spPr>
        <a:xfrm>
          <a:off x="2982951" y="1583428"/>
          <a:ext cx="2237213" cy="142063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b="1" kern="1200" dirty="0"/>
            <a:t>Workplace Strategies:</a:t>
          </a:r>
          <a:r>
            <a:rPr lang="en-US" sz="1700" kern="1200" dirty="0"/>
            <a:t> Break scheduling, fatigue awareness, culture of safety.</a:t>
          </a:r>
        </a:p>
      </dsp:txBody>
      <dsp:txXfrm>
        <a:off x="3024560" y="1625037"/>
        <a:ext cx="2153995" cy="1337412"/>
      </dsp:txXfrm>
    </dsp:sp>
    <dsp:sp modelId="{E48AC3F7-2675-41BE-B460-222D04740A05}">
      <dsp:nvSpPr>
        <dsp:cNvPr id="0" name=""/>
        <dsp:cNvSpPr/>
      </dsp:nvSpPr>
      <dsp:spPr>
        <a:xfrm>
          <a:off x="5468744" y="1347278"/>
          <a:ext cx="2237213" cy="142063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9083485-A961-47FB-8E9F-BC54335FC3D5}">
      <dsp:nvSpPr>
        <dsp:cNvPr id="0" name=""/>
        <dsp:cNvSpPr/>
      </dsp:nvSpPr>
      <dsp:spPr>
        <a:xfrm>
          <a:off x="5717323" y="1583428"/>
          <a:ext cx="2237213" cy="142063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b="1" kern="1200" dirty="0"/>
            <a:t>Technology &amp; Tools:</a:t>
          </a:r>
          <a:r>
            <a:rPr lang="en-US" sz="1700" kern="1200" dirty="0"/>
            <a:t> AI dash cameras, scheduling software.</a:t>
          </a:r>
        </a:p>
      </dsp:txBody>
      <dsp:txXfrm>
        <a:off x="5758932" y="1625037"/>
        <a:ext cx="2153995" cy="133741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27E011-F879-4C3E-9390-331F0885421A}">
      <dsp:nvSpPr>
        <dsp:cNvPr id="0" name=""/>
        <dsp:cNvSpPr/>
      </dsp:nvSpPr>
      <dsp:spPr>
        <a:xfrm>
          <a:off x="0" y="1805"/>
          <a:ext cx="6690352" cy="91531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0C91D9A-83ED-403D-8E6C-AE705B3D5DC5}">
      <dsp:nvSpPr>
        <dsp:cNvPr id="0" name=""/>
        <dsp:cNvSpPr/>
      </dsp:nvSpPr>
      <dsp:spPr>
        <a:xfrm>
          <a:off x="276881" y="207750"/>
          <a:ext cx="503420" cy="50342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E67EEC0-C6C3-4E67-BF50-889C2D488DA9}">
      <dsp:nvSpPr>
        <dsp:cNvPr id="0" name=""/>
        <dsp:cNvSpPr/>
      </dsp:nvSpPr>
      <dsp:spPr>
        <a:xfrm>
          <a:off x="1057183" y="1805"/>
          <a:ext cx="5633168"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100000"/>
            </a:lnSpc>
            <a:spcBef>
              <a:spcPct val="0"/>
            </a:spcBef>
            <a:spcAft>
              <a:spcPct val="35000"/>
            </a:spcAft>
            <a:buNone/>
          </a:pPr>
          <a:r>
            <a:rPr lang="en-US" sz="2200" b="1" kern="1200" dirty="0"/>
            <a:t>Step 1:</a:t>
          </a:r>
          <a:r>
            <a:rPr lang="en-US" sz="2200" kern="1200" dirty="0"/>
            <a:t> Identify fatigue risks.</a:t>
          </a:r>
        </a:p>
      </dsp:txBody>
      <dsp:txXfrm>
        <a:off x="1057183" y="1805"/>
        <a:ext cx="5633168" cy="915310"/>
      </dsp:txXfrm>
    </dsp:sp>
    <dsp:sp modelId="{BAEE8A32-9286-4D82-B3CC-76922C1DAC42}">
      <dsp:nvSpPr>
        <dsp:cNvPr id="0" name=""/>
        <dsp:cNvSpPr/>
      </dsp:nvSpPr>
      <dsp:spPr>
        <a:xfrm>
          <a:off x="0" y="1145944"/>
          <a:ext cx="6690352" cy="91531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76C18E8-832E-463B-B424-DF5F2ECA657A}">
      <dsp:nvSpPr>
        <dsp:cNvPr id="0" name=""/>
        <dsp:cNvSpPr/>
      </dsp:nvSpPr>
      <dsp:spPr>
        <a:xfrm>
          <a:off x="276881" y="1351889"/>
          <a:ext cx="503420" cy="50342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9F7144A-EC55-4606-AE6D-CC6FC51268FB}">
      <dsp:nvSpPr>
        <dsp:cNvPr id="0" name=""/>
        <dsp:cNvSpPr/>
      </dsp:nvSpPr>
      <dsp:spPr>
        <a:xfrm>
          <a:off x="1057183" y="1145944"/>
          <a:ext cx="5633168"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100000"/>
            </a:lnSpc>
            <a:spcBef>
              <a:spcPct val="0"/>
            </a:spcBef>
            <a:spcAft>
              <a:spcPct val="35000"/>
            </a:spcAft>
            <a:buNone/>
          </a:pPr>
          <a:r>
            <a:rPr lang="en-US" sz="2200" b="1" kern="1200" dirty="0"/>
            <a:t>Step 2:</a:t>
          </a:r>
          <a:r>
            <a:rPr lang="en-US" sz="2200" kern="1200" dirty="0"/>
            <a:t> Set rest and recovery goals.</a:t>
          </a:r>
        </a:p>
      </dsp:txBody>
      <dsp:txXfrm>
        <a:off x="1057183" y="1145944"/>
        <a:ext cx="5633168" cy="915310"/>
      </dsp:txXfrm>
    </dsp:sp>
    <dsp:sp modelId="{FA0FB28F-5F8C-40D0-8F4B-6DAE0B1C4E7B}">
      <dsp:nvSpPr>
        <dsp:cNvPr id="0" name=""/>
        <dsp:cNvSpPr/>
      </dsp:nvSpPr>
      <dsp:spPr>
        <a:xfrm>
          <a:off x="0" y="2290082"/>
          <a:ext cx="6690352" cy="91531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241A57D-E102-48C1-A894-E488BD48D9EB}">
      <dsp:nvSpPr>
        <dsp:cNvPr id="0" name=""/>
        <dsp:cNvSpPr/>
      </dsp:nvSpPr>
      <dsp:spPr>
        <a:xfrm>
          <a:off x="276881" y="2496027"/>
          <a:ext cx="503420" cy="50342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9920648-8978-4515-8C8D-371742A84C57}">
      <dsp:nvSpPr>
        <dsp:cNvPr id="0" name=""/>
        <dsp:cNvSpPr/>
      </dsp:nvSpPr>
      <dsp:spPr>
        <a:xfrm>
          <a:off x="1057183" y="2290082"/>
          <a:ext cx="5633168"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100000"/>
            </a:lnSpc>
            <a:spcBef>
              <a:spcPct val="0"/>
            </a:spcBef>
            <a:spcAft>
              <a:spcPct val="35000"/>
            </a:spcAft>
            <a:buNone/>
          </a:pPr>
          <a:r>
            <a:rPr lang="en-US" sz="2200" b="1" kern="1200" dirty="0"/>
            <a:t>Step 3:</a:t>
          </a:r>
          <a:r>
            <a:rPr lang="en-US" sz="2200" kern="1200" dirty="0"/>
            <a:t> Implement workplace fatigue prevention strategies.</a:t>
          </a:r>
        </a:p>
      </dsp:txBody>
      <dsp:txXfrm>
        <a:off x="1057183" y="2290082"/>
        <a:ext cx="5633168" cy="915310"/>
      </dsp:txXfrm>
    </dsp:sp>
    <dsp:sp modelId="{3A74DF10-DF08-4C40-B0DE-7E119A11DAF1}">
      <dsp:nvSpPr>
        <dsp:cNvPr id="0" name=""/>
        <dsp:cNvSpPr/>
      </dsp:nvSpPr>
      <dsp:spPr>
        <a:xfrm>
          <a:off x="0" y="3434221"/>
          <a:ext cx="6690352" cy="91531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64267E9-3AFB-49A3-ADC5-D6380EA917AC}">
      <dsp:nvSpPr>
        <dsp:cNvPr id="0" name=""/>
        <dsp:cNvSpPr/>
      </dsp:nvSpPr>
      <dsp:spPr>
        <a:xfrm>
          <a:off x="276881" y="3640166"/>
          <a:ext cx="503420" cy="50342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FCEB15D-C2C3-49FC-83CC-C3DD408149FB}">
      <dsp:nvSpPr>
        <dsp:cNvPr id="0" name=""/>
        <dsp:cNvSpPr/>
      </dsp:nvSpPr>
      <dsp:spPr>
        <a:xfrm>
          <a:off x="1057183" y="3434221"/>
          <a:ext cx="5633168"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100000"/>
            </a:lnSpc>
            <a:spcBef>
              <a:spcPct val="0"/>
            </a:spcBef>
            <a:spcAft>
              <a:spcPct val="35000"/>
            </a:spcAft>
            <a:buNone/>
          </a:pPr>
          <a:r>
            <a:rPr lang="en-US" sz="2200" b="1" kern="1200" dirty="0"/>
            <a:t>Step 4:</a:t>
          </a:r>
          <a:r>
            <a:rPr lang="en-US" sz="2200" kern="1200" dirty="0"/>
            <a:t> Regularly review and adjust.</a:t>
          </a:r>
        </a:p>
      </dsp:txBody>
      <dsp:txXfrm>
        <a:off x="1057183" y="3434221"/>
        <a:ext cx="5633168" cy="915310"/>
      </dsp:txXfrm>
    </dsp:sp>
  </dsp:spTree>
</dsp:drawing>
</file>

<file path=ppt/diagrams/layout1.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C316CEE-5440-4CB7-BD5E-12331009E1AD}" type="datetimeFigureOut">
              <a:rPr lang="en-US" smtClean="0"/>
              <a:t>4/1/2025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F1657A9-440E-4A40-BB10-0BBB088E0729}" type="slidenum">
              <a:rPr lang="en-US" smtClean="0"/>
              <a:t>‹#›</a:t>
            </a:fld>
            <a:endParaRPr lang="en-US" dirty="0"/>
          </a:p>
        </p:txBody>
      </p:sp>
    </p:spTree>
    <p:extLst>
      <p:ext uri="{BB962C8B-B14F-4D97-AF65-F5344CB8AC3E}">
        <p14:creationId xmlns:p14="http://schemas.microsoft.com/office/powerpoint/2010/main" val="2727555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r>
              <a:rPr lang="en-US" b="1" dirty="0"/>
              <a:t>Say:</a:t>
            </a:r>
            <a:br>
              <a:rPr lang="en-US" dirty="0"/>
            </a:br>
            <a:r>
              <a:rPr lang="en-US" i="1" dirty="0"/>
              <a:t>"Before we dive into today’s content, let’s take a moment to go over what you can expect from this session."</a:t>
            </a:r>
            <a:endParaRPr lang="en-US" dirty="0"/>
          </a:p>
          <a:p>
            <a:r>
              <a:rPr lang="en-US" dirty="0"/>
              <a:t>🔹 </a:t>
            </a:r>
            <a:r>
              <a:rPr lang="en-US" b="1" dirty="0"/>
              <a:t>Engage Participants:</a:t>
            </a:r>
            <a:endParaRPr lang="en-US" dirty="0"/>
          </a:p>
          <a:p>
            <a:pPr>
              <a:buFont typeface="Arial" panose="020B0604020202020204" pitchFamily="34" charset="0"/>
              <a:buChar char="•"/>
            </a:pPr>
            <a:r>
              <a:rPr lang="en-US" dirty="0"/>
              <a:t>Ask: </a:t>
            </a:r>
            <a:r>
              <a:rPr lang="en-US" i="1" dirty="0"/>
              <a:t>“Has fatigue ever affected your work performance or safety?”</a:t>
            </a:r>
            <a:endParaRPr lang="en-US" dirty="0"/>
          </a:p>
          <a:p>
            <a:pPr>
              <a:buFont typeface="Arial" panose="020B0604020202020204" pitchFamily="34" charset="0"/>
              <a:buChar char="•"/>
            </a:pPr>
            <a:r>
              <a:rPr lang="en-US" dirty="0"/>
              <a:t>Invite 1-2 participants to share quick responses.</a:t>
            </a:r>
          </a:p>
          <a:p>
            <a:pPr>
              <a:buFont typeface="Arial" panose="020B0604020202020204" pitchFamily="34" charset="0"/>
              <a:buChar char="•"/>
            </a:pPr>
            <a:r>
              <a:rPr lang="en-US" dirty="0"/>
              <a:t>Reinforce that </a:t>
            </a:r>
            <a:r>
              <a:rPr lang="en-US" b="1" dirty="0"/>
              <a:t>fatigue is a shared workplace challenge</a:t>
            </a:r>
            <a:r>
              <a:rPr lang="en-US" dirty="0"/>
              <a:t> and </a:t>
            </a:r>
            <a:r>
              <a:rPr lang="en-US" b="1" dirty="0"/>
              <a:t>this session will provide practical strategies</a:t>
            </a:r>
            <a:r>
              <a:rPr lang="en-US" dirty="0"/>
              <a:t> to manage it.</a:t>
            </a:r>
          </a:p>
          <a:p>
            <a:pPr>
              <a:buFont typeface="Arial" panose="020B0604020202020204" pitchFamily="34" charset="0"/>
              <a:buChar char="•"/>
            </a:pPr>
            <a:endParaRPr lang="en-US" dirty="0"/>
          </a:p>
          <a:p>
            <a:r>
              <a:rPr lang="en-US" b="1" dirty="0"/>
              <a:t>Breakdown of Learning Objectives</a:t>
            </a:r>
          </a:p>
          <a:p>
            <a:r>
              <a:rPr lang="en-US" b="1" dirty="0"/>
              <a:t>🔹 Objective 1: Recognizing Signs and Symptoms of Fatigue</a:t>
            </a:r>
            <a:endParaRPr lang="en-US" dirty="0"/>
          </a:p>
          <a:p>
            <a:pPr>
              <a:buFont typeface="Arial" panose="020B0604020202020204" pitchFamily="34" charset="0"/>
              <a:buChar char="•"/>
            </a:pPr>
            <a:r>
              <a:rPr lang="en-US" dirty="0"/>
              <a:t>🗣 </a:t>
            </a:r>
            <a:r>
              <a:rPr lang="en-US" b="1" dirty="0"/>
              <a:t>Say:</a:t>
            </a:r>
            <a:r>
              <a:rPr lang="en-US" dirty="0"/>
              <a:t> </a:t>
            </a:r>
            <a:r>
              <a:rPr lang="en-US" i="1" dirty="0"/>
              <a:t>"First, we’ll focus on how to identify fatigue in yourself and others. It’s not just about feeling sleepy—fatigue affects concentration, reaction time, and even mood."</a:t>
            </a:r>
            <a:endParaRPr lang="en-US" dirty="0"/>
          </a:p>
          <a:p>
            <a:pPr>
              <a:buFont typeface="Arial" panose="020B0604020202020204" pitchFamily="34" charset="0"/>
              <a:buChar char="•"/>
            </a:pPr>
            <a:r>
              <a:rPr lang="en-US" dirty="0"/>
              <a:t>🏷 </a:t>
            </a:r>
            <a:r>
              <a:rPr lang="en-US" b="1" dirty="0"/>
              <a:t>Example:</a:t>
            </a:r>
            <a:r>
              <a:rPr lang="en-US" dirty="0"/>
              <a:t> </a:t>
            </a:r>
            <a:r>
              <a:rPr lang="en-US" i="1" dirty="0"/>
              <a:t>"Think about the last time you struggled to focus at work—what were the signs?"</a:t>
            </a:r>
            <a:endParaRPr lang="en-US" dirty="0"/>
          </a:p>
          <a:p>
            <a:r>
              <a:rPr lang="en-US" dirty="0"/>
              <a:t>🔹 </a:t>
            </a:r>
            <a:r>
              <a:rPr lang="en-US" b="1" dirty="0"/>
              <a:t>Objective 2: Understanding the Impact of Fatigue on Safety and Performance</a:t>
            </a:r>
            <a:endParaRPr lang="en-US" dirty="0"/>
          </a:p>
          <a:p>
            <a:pPr>
              <a:buFont typeface="Arial" panose="020B0604020202020204" pitchFamily="34" charset="0"/>
              <a:buChar char="•"/>
            </a:pPr>
            <a:r>
              <a:rPr lang="en-US" dirty="0"/>
              <a:t>🗣 </a:t>
            </a:r>
            <a:r>
              <a:rPr lang="en-US" b="1" dirty="0"/>
              <a:t>Say:</a:t>
            </a:r>
            <a:r>
              <a:rPr lang="en-US" dirty="0"/>
              <a:t> </a:t>
            </a:r>
            <a:r>
              <a:rPr lang="en-US" i="1" dirty="0"/>
              <a:t>"Fatigue doesn’t just make us tired—it increases safety risks and leads to costly mistakes. We’ll look at real-world examples of workplace incidents linked to fatigue."</a:t>
            </a:r>
            <a:endParaRPr lang="en-US" dirty="0"/>
          </a:p>
          <a:p>
            <a:pPr>
              <a:buFont typeface="Arial" panose="020B0604020202020204" pitchFamily="34" charset="0"/>
              <a:buChar char="•"/>
            </a:pPr>
            <a:r>
              <a:rPr lang="en-US" dirty="0"/>
              <a:t>🏷 </a:t>
            </a:r>
            <a:r>
              <a:rPr lang="en-US" b="1" dirty="0"/>
              <a:t>Example:</a:t>
            </a:r>
            <a:r>
              <a:rPr lang="en-US" dirty="0"/>
              <a:t> </a:t>
            </a:r>
            <a:r>
              <a:rPr lang="en-US" i="1" dirty="0"/>
              <a:t>"Have you ever seen an accident or near-miss where fatigue played a role?"</a:t>
            </a:r>
            <a:endParaRPr lang="en-US" dirty="0"/>
          </a:p>
          <a:p>
            <a:r>
              <a:rPr lang="en-US" dirty="0"/>
              <a:t>🔹 </a:t>
            </a:r>
            <a:r>
              <a:rPr lang="en-US" b="1" dirty="0"/>
              <a:t>Objective 3: Applying Strategies for Fatigue Prevention and Management</a:t>
            </a:r>
            <a:endParaRPr lang="en-US" dirty="0"/>
          </a:p>
          <a:p>
            <a:pPr>
              <a:buFont typeface="Arial" panose="020B0604020202020204" pitchFamily="34" charset="0"/>
              <a:buChar char="•"/>
            </a:pPr>
            <a:r>
              <a:rPr lang="en-US" dirty="0"/>
              <a:t>🗣 </a:t>
            </a:r>
            <a:r>
              <a:rPr lang="en-US" b="1" dirty="0"/>
              <a:t>Say:</a:t>
            </a:r>
            <a:r>
              <a:rPr lang="en-US" dirty="0"/>
              <a:t> </a:t>
            </a:r>
            <a:r>
              <a:rPr lang="en-US" i="1" dirty="0"/>
              <a:t>"We’re not just here to talk about the problem—we’re here to find solutions. We’ll go over personal and workplace strategies to manage fatigue effectively."</a:t>
            </a:r>
            <a:endParaRPr lang="en-US" dirty="0"/>
          </a:p>
          <a:p>
            <a:pPr>
              <a:buFont typeface="Arial" panose="020B0604020202020204" pitchFamily="34" charset="0"/>
              <a:buChar char="•"/>
            </a:pPr>
            <a:r>
              <a:rPr lang="en-US" dirty="0"/>
              <a:t>🏷 </a:t>
            </a:r>
            <a:r>
              <a:rPr lang="en-US" b="1" dirty="0"/>
              <a:t>Example:</a:t>
            </a:r>
            <a:r>
              <a:rPr lang="en-US" dirty="0"/>
              <a:t> </a:t>
            </a:r>
            <a:r>
              <a:rPr lang="en-US" i="1" dirty="0"/>
              <a:t>"How many of you take short breaks throughout your shift? We’ll discuss how even small adjustments can make a big difference."</a:t>
            </a:r>
            <a:endParaRPr lang="en-US" dirty="0"/>
          </a:p>
          <a:p>
            <a:r>
              <a:rPr lang="en-US" dirty="0"/>
              <a:t>🔹 </a:t>
            </a:r>
            <a:r>
              <a:rPr lang="en-US" b="1" dirty="0"/>
              <a:t>Objective 4: Developing a Fatigue Management Plan</a:t>
            </a:r>
            <a:endParaRPr lang="en-US" dirty="0"/>
          </a:p>
          <a:p>
            <a:pPr>
              <a:buFont typeface="Arial" panose="020B0604020202020204" pitchFamily="34" charset="0"/>
              <a:buChar char="•"/>
            </a:pPr>
            <a:r>
              <a:rPr lang="en-US" dirty="0"/>
              <a:t>🗣 </a:t>
            </a:r>
            <a:r>
              <a:rPr lang="en-US" b="1" dirty="0"/>
              <a:t>Say:</a:t>
            </a:r>
            <a:r>
              <a:rPr lang="en-US" dirty="0"/>
              <a:t> </a:t>
            </a:r>
            <a:r>
              <a:rPr lang="en-US" i="1" dirty="0"/>
              <a:t>"Finally, you’ll walk away with a practical plan—both for yourself and your team. This will help ensure that fatigue is addressed as a safety and productivity issue, not just an individual concern."</a:t>
            </a:r>
            <a:endParaRPr lang="en-US" dirty="0"/>
          </a:p>
          <a:p>
            <a:endParaRPr lang="en-US" dirty="0"/>
          </a:p>
        </p:txBody>
      </p:sp>
      <p:sp>
        <p:nvSpPr>
          <p:cNvPr id="4" name="Slide Number Placeholder 3"/>
          <p:cNvSpPr>
            <a:spLocks noGrp="1"/>
          </p:cNvSpPr>
          <p:nvPr>
            <p:ph type="sldNum" sz="quarter" idx="5"/>
          </p:nvPr>
        </p:nvSpPr>
        <p:spPr/>
        <p:txBody>
          <a:bodyPr/>
          <a:lstStyle/>
          <a:p>
            <a:fld id="{0F1657A9-440E-4A40-BB10-0BBB088E0729}" type="slidenum">
              <a:rPr lang="en-US" smtClean="0"/>
              <a:t>2</a:t>
            </a:fld>
            <a:endParaRPr lang="en-US" dirty="0"/>
          </a:p>
        </p:txBody>
      </p:sp>
    </p:spTree>
    <p:extLst>
      <p:ext uri="{BB962C8B-B14F-4D97-AF65-F5344CB8AC3E}">
        <p14:creationId xmlns:p14="http://schemas.microsoft.com/office/powerpoint/2010/main" val="37026094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1. Introduce the Concept of Fatigue</a:t>
            </a:r>
          </a:p>
          <a:p>
            <a:pPr>
              <a:buFont typeface="Arial" panose="020B0604020202020204" pitchFamily="34" charset="0"/>
              <a:buChar char="•"/>
            </a:pPr>
            <a:r>
              <a:rPr lang="en-US" dirty="0"/>
              <a:t>Say: </a:t>
            </a:r>
            <a:r>
              <a:rPr lang="en-US" i="1" dirty="0"/>
              <a:t>“Fatigue is more than just feeling tired—it’s a state of exhaustion that affects both the body and mind. It reduces our ability to perform tasks safely and effectively, which is why we’re discussing it today.”</a:t>
            </a:r>
            <a:endParaRPr lang="en-US" dirty="0"/>
          </a:p>
          <a:p>
            <a:pPr>
              <a:buFont typeface="Arial" panose="020B0604020202020204" pitchFamily="34" charset="0"/>
              <a:buChar char="•"/>
            </a:pPr>
            <a:r>
              <a:rPr lang="en-US" dirty="0"/>
              <a:t>Ask the audience: </a:t>
            </a:r>
            <a:r>
              <a:rPr lang="en-US" i="1" dirty="0"/>
              <a:t>“When you hear the word ‘fatigue,’ what comes to mind?”</a:t>
            </a:r>
            <a:r>
              <a:rPr lang="en-US" dirty="0"/>
              <a:t> (Take 1-2 quick responses.)</a:t>
            </a:r>
          </a:p>
          <a:p>
            <a:r>
              <a:rPr lang="en-US" b="1" dirty="0"/>
              <a:t>2. Explain the Definition of Fatigue </a:t>
            </a:r>
          </a:p>
          <a:p>
            <a:pPr>
              <a:buFont typeface="Arial" panose="020B0604020202020204" pitchFamily="34" charset="0"/>
              <a:buChar char="•"/>
            </a:pPr>
            <a:r>
              <a:rPr lang="en-US" dirty="0"/>
              <a:t>Read the definition on the slide.</a:t>
            </a:r>
          </a:p>
          <a:p>
            <a:pPr>
              <a:buFont typeface="Arial" panose="020B0604020202020204" pitchFamily="34" charset="0"/>
              <a:buChar char="•"/>
            </a:pPr>
            <a:r>
              <a:rPr lang="en-US" dirty="0"/>
              <a:t>Emphasize: </a:t>
            </a:r>
            <a:r>
              <a:rPr lang="en-US" i="1" dirty="0"/>
              <a:t>“Fatigue is not just about lack of sleep—it can be caused by overexertion, long work hours, stress, and even dehydration.”</a:t>
            </a:r>
            <a:endParaRPr lang="en-US" dirty="0"/>
          </a:p>
          <a:p>
            <a:pPr>
              <a:buFont typeface="Arial" panose="020B0604020202020204" pitchFamily="34" charset="0"/>
              <a:buChar char="•"/>
            </a:pPr>
            <a:r>
              <a:rPr lang="en-US" dirty="0"/>
              <a:t>Provide an example: </a:t>
            </a:r>
          </a:p>
          <a:p>
            <a:pPr marL="742950" lvl="1" indent="-285750">
              <a:buFont typeface="Arial" panose="020B0604020202020204" pitchFamily="34" charset="0"/>
              <a:buChar char="•"/>
            </a:pPr>
            <a:r>
              <a:rPr lang="en-US" i="1" dirty="0"/>
              <a:t>“Imagine working a 12-hour shift outdoors in high heat. By the end, your muscles feel weak, your reaction time is slower, and even simple tasks require extra effort. That’s fatigue.”</a:t>
            </a:r>
            <a:endParaRPr lang="en-US" dirty="0"/>
          </a:p>
          <a:p>
            <a:pPr marL="742950" lvl="1" indent="-285750">
              <a:buFont typeface="Arial" panose="020B0604020202020204" pitchFamily="34" charset="0"/>
              <a:buChar char="•"/>
            </a:pPr>
            <a:r>
              <a:rPr lang="en-US" i="1" dirty="0"/>
              <a:t>“Now, think about a long day of problem-solving or data entry. Even if you’re not physically tired, your ability to focus and make decisions declines. That’s mental fatigue.”</a:t>
            </a:r>
            <a:endParaRPr lang="en-US" dirty="0"/>
          </a:p>
          <a:p>
            <a:r>
              <a:rPr lang="en-US" b="1" dirty="0"/>
              <a:t>3. Compare Physical and Mental Fatigue </a:t>
            </a:r>
          </a:p>
          <a:p>
            <a:pPr>
              <a:buFont typeface="Arial" panose="020B0604020202020204" pitchFamily="34" charset="0"/>
              <a:buChar char="•"/>
            </a:pPr>
            <a:r>
              <a:rPr lang="en-US" b="1" dirty="0"/>
              <a:t>Physical Fatigue:</a:t>
            </a:r>
            <a:endParaRPr lang="en-US" dirty="0"/>
          </a:p>
          <a:p>
            <a:pPr marL="742950" lvl="1" indent="-285750">
              <a:buFont typeface="Arial" panose="020B0604020202020204" pitchFamily="34" charset="0"/>
              <a:buChar char="•"/>
            </a:pPr>
            <a:r>
              <a:rPr lang="en-US" i="1" dirty="0"/>
              <a:t>“This type of fatigue happens when your body is overworked. You might feel sore, weak, or unable to perform physical tasks effectively.”</a:t>
            </a:r>
            <a:endParaRPr lang="en-US" dirty="0"/>
          </a:p>
          <a:p>
            <a:pPr marL="742950" lvl="1" indent="-285750">
              <a:buFont typeface="Arial" panose="020B0604020202020204" pitchFamily="34" charset="0"/>
              <a:buChar char="•"/>
            </a:pPr>
            <a:r>
              <a:rPr lang="en-US" dirty="0"/>
              <a:t>Example: </a:t>
            </a:r>
            <a:r>
              <a:rPr lang="en-US" i="1" dirty="0"/>
              <a:t>“A lineman working on power lines all day, climbing poles, and lifting heavy equipment will experience physical fatigue.”</a:t>
            </a:r>
            <a:endParaRPr lang="en-US" dirty="0"/>
          </a:p>
          <a:p>
            <a:pPr marL="742950" lvl="1" indent="-285750">
              <a:buFont typeface="Arial" panose="020B0604020202020204" pitchFamily="34" charset="0"/>
              <a:buChar char="•"/>
            </a:pPr>
            <a:r>
              <a:rPr lang="en-US" b="1" dirty="0"/>
              <a:t>Question to the group:</a:t>
            </a:r>
            <a:r>
              <a:rPr lang="en-US" dirty="0"/>
              <a:t> </a:t>
            </a:r>
            <a:r>
              <a:rPr lang="en-US" i="1" dirty="0"/>
              <a:t>“What are some jobs where physical fatigue is a major concern?”</a:t>
            </a:r>
            <a:r>
              <a:rPr lang="en-US" dirty="0"/>
              <a:t> (Take a few responses.)</a:t>
            </a:r>
          </a:p>
          <a:p>
            <a:pPr>
              <a:buFont typeface="Arial" panose="020B0604020202020204" pitchFamily="34" charset="0"/>
              <a:buChar char="•"/>
            </a:pPr>
            <a:r>
              <a:rPr lang="en-US" b="1" dirty="0"/>
              <a:t>Mental Fatigue:</a:t>
            </a:r>
            <a:endParaRPr lang="en-US" dirty="0"/>
          </a:p>
          <a:p>
            <a:pPr marL="742950" lvl="1" indent="-285750">
              <a:buFont typeface="Arial" panose="020B0604020202020204" pitchFamily="34" charset="0"/>
              <a:buChar char="•"/>
            </a:pPr>
            <a:r>
              <a:rPr lang="en-US" i="1" dirty="0"/>
              <a:t>“Mental fatigue happens when your brain is overworked. You may struggle to concentrate, forget things, or make mistakes.”</a:t>
            </a:r>
            <a:endParaRPr lang="en-US" dirty="0"/>
          </a:p>
          <a:p>
            <a:pPr marL="742950" lvl="1" indent="-285750">
              <a:buFont typeface="Arial" panose="020B0604020202020204" pitchFamily="34" charset="0"/>
              <a:buChar char="•"/>
            </a:pPr>
            <a:r>
              <a:rPr lang="en-US" dirty="0"/>
              <a:t>Example: </a:t>
            </a:r>
            <a:r>
              <a:rPr lang="en-US" i="1" dirty="0"/>
              <a:t>“A dispatcher managing emergency calls for hours without breaks may feel mentally drained, leading to slower decision-making.”</a:t>
            </a:r>
            <a:endParaRPr lang="en-US" dirty="0"/>
          </a:p>
          <a:p>
            <a:pPr marL="742950" lvl="1" indent="-285750">
              <a:buFont typeface="Arial" panose="020B0604020202020204" pitchFamily="34" charset="0"/>
              <a:buChar char="•"/>
            </a:pPr>
            <a:r>
              <a:rPr lang="en-US" b="1" dirty="0"/>
              <a:t>Question to the group:</a:t>
            </a:r>
            <a:r>
              <a:rPr lang="en-US" dirty="0"/>
              <a:t> </a:t>
            </a:r>
            <a:r>
              <a:rPr lang="en-US" i="1" dirty="0"/>
              <a:t>“Has anyone ever felt mentally exhausted even after sitting at a desk all day?”</a:t>
            </a:r>
            <a:r>
              <a:rPr lang="en-US" dirty="0"/>
              <a:t> (Encourage 1-2 quick responses.)</a:t>
            </a:r>
          </a:p>
          <a:p>
            <a:endParaRPr lang="en-US" dirty="0"/>
          </a:p>
        </p:txBody>
      </p:sp>
      <p:sp>
        <p:nvSpPr>
          <p:cNvPr id="4" name="Slide Number Placeholder 3"/>
          <p:cNvSpPr>
            <a:spLocks noGrp="1"/>
          </p:cNvSpPr>
          <p:nvPr>
            <p:ph type="sldNum" sz="quarter" idx="5"/>
          </p:nvPr>
        </p:nvSpPr>
        <p:spPr/>
        <p:txBody>
          <a:bodyPr/>
          <a:lstStyle/>
          <a:p>
            <a:fld id="{0F1657A9-440E-4A40-BB10-0BBB088E0729}" type="slidenum">
              <a:rPr lang="en-US" smtClean="0"/>
              <a:t>3</a:t>
            </a:fld>
            <a:endParaRPr lang="en-US" dirty="0"/>
          </a:p>
        </p:txBody>
      </p:sp>
    </p:spTree>
    <p:extLst>
      <p:ext uri="{BB962C8B-B14F-4D97-AF65-F5344CB8AC3E}">
        <p14:creationId xmlns:p14="http://schemas.microsoft.com/office/powerpoint/2010/main" val="5320690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r>
              <a:rPr lang="en-US" b="1" dirty="0"/>
              <a:t>Say:</a:t>
            </a:r>
            <a:br>
              <a:rPr lang="en-US" dirty="0"/>
            </a:br>
            <a:r>
              <a:rPr lang="en-US" i="1" dirty="0"/>
              <a:t>"Fatigue is more than just feeling tired—it’s a serious workplace hazard. Let's look at some statistics that highlight just how common and costly fatigue can be."</a:t>
            </a:r>
            <a:endParaRPr lang="en-US" dirty="0"/>
          </a:p>
          <a:p>
            <a:r>
              <a:rPr lang="en-US" dirty="0"/>
              <a:t>❓ </a:t>
            </a:r>
            <a:r>
              <a:rPr lang="en-US" b="1" dirty="0"/>
              <a:t>Ask the audience:</a:t>
            </a:r>
            <a:endParaRPr lang="en-US" dirty="0"/>
          </a:p>
          <a:p>
            <a:pPr>
              <a:buFont typeface="Arial" panose="020B0604020202020204" pitchFamily="34" charset="0"/>
              <a:buChar char="•"/>
            </a:pPr>
            <a:r>
              <a:rPr lang="en-US" dirty="0"/>
              <a:t>“How many of you have felt fatigued while on the job?”</a:t>
            </a:r>
          </a:p>
          <a:p>
            <a:pPr>
              <a:buFont typeface="Arial" panose="020B0604020202020204" pitchFamily="34" charset="0"/>
              <a:buChar char="•"/>
            </a:pPr>
            <a:r>
              <a:rPr lang="en-US" dirty="0"/>
              <a:t>“Have you ever seen someone make a mistake at work due to fatigue?”</a:t>
            </a:r>
          </a:p>
          <a:p>
            <a:r>
              <a:rPr lang="en-US" dirty="0"/>
              <a:t>➡ </a:t>
            </a:r>
            <a:r>
              <a:rPr lang="en-US" b="1" dirty="0"/>
              <a:t>Encourage responses</a:t>
            </a:r>
            <a:r>
              <a:rPr lang="en-US" dirty="0"/>
              <a:t> and make it interactive.</a:t>
            </a:r>
          </a:p>
          <a:p>
            <a:endParaRPr lang="en-US" dirty="0"/>
          </a:p>
          <a:p>
            <a:r>
              <a:rPr lang="en-US" b="1" dirty="0"/>
              <a:t>Breakdown of Statistics </a:t>
            </a:r>
          </a:p>
          <a:p>
            <a:r>
              <a:rPr lang="en-US" b="1" dirty="0"/>
              <a:t>📊 Statistic 1: "1 in 3 workers report daily fatigue."</a:t>
            </a:r>
            <a:br>
              <a:rPr lang="en-US" dirty="0"/>
            </a:br>
            <a:r>
              <a:rPr lang="en-US" dirty="0"/>
              <a:t>💬 </a:t>
            </a:r>
            <a:r>
              <a:rPr lang="en-US" b="1" dirty="0"/>
              <a:t>Say:</a:t>
            </a:r>
            <a:br>
              <a:rPr lang="en-US" dirty="0"/>
            </a:br>
            <a:r>
              <a:rPr lang="en-US" i="1" dirty="0"/>
              <a:t>"One in three workers struggles with fatigue every day. That means if you look around this room, chances are multiple people here experience fatigue regularly. It’s a common issue, but because it’s invisible, it’s often overlooked."</a:t>
            </a:r>
            <a:endParaRPr lang="en-US" dirty="0"/>
          </a:p>
          <a:p>
            <a:r>
              <a:rPr lang="en-US" dirty="0"/>
              <a:t>🔹 </a:t>
            </a:r>
            <a:r>
              <a:rPr lang="en-US" b="1" dirty="0"/>
              <a:t>Discussion Prompt:</a:t>
            </a:r>
            <a:endParaRPr lang="en-US" dirty="0"/>
          </a:p>
          <a:p>
            <a:pPr>
              <a:buFont typeface="Arial" panose="020B0604020202020204" pitchFamily="34" charset="0"/>
              <a:buChar char="•"/>
            </a:pPr>
            <a:r>
              <a:rPr lang="en-US" dirty="0"/>
              <a:t>“Why do you think so many workers experience fatigue daily?”</a:t>
            </a:r>
          </a:p>
          <a:p>
            <a:pPr>
              <a:buFont typeface="Arial" panose="020B0604020202020204" pitchFamily="34" charset="0"/>
              <a:buChar char="•"/>
            </a:pPr>
            <a:r>
              <a:rPr lang="en-US" b="1" dirty="0"/>
              <a:t>Possible Answers:</a:t>
            </a:r>
            <a:r>
              <a:rPr lang="en-US" dirty="0"/>
              <a:t> Long hours, demanding jobs, poor sleep, stress, lifestyle factors.</a:t>
            </a:r>
          </a:p>
          <a:p>
            <a:r>
              <a:rPr lang="en-US" b="1" dirty="0"/>
              <a:t>📊 Statistic 2: "Fatigue-related productivity losses cost businesses billions annually."</a:t>
            </a:r>
            <a:br>
              <a:rPr lang="en-US" dirty="0"/>
            </a:br>
            <a:r>
              <a:rPr lang="en-US" dirty="0"/>
              <a:t>💬 </a:t>
            </a:r>
            <a:r>
              <a:rPr lang="en-US" b="1" dirty="0"/>
              <a:t>Say:</a:t>
            </a:r>
            <a:br>
              <a:rPr lang="en-US" dirty="0"/>
            </a:br>
            <a:r>
              <a:rPr lang="en-US" i="1" dirty="0"/>
              <a:t>"Fatigue isn’t just a safety risk—it’s a productivity issue too. Studies estimate that businesses lose billions of dollars annually due to fatigued employees working less efficiently, making mistakes, or needing more sick days."</a:t>
            </a:r>
            <a:endParaRPr lang="en-US" dirty="0"/>
          </a:p>
          <a:p>
            <a:r>
              <a:rPr lang="en-US" dirty="0"/>
              <a:t>🔹 </a:t>
            </a:r>
            <a:r>
              <a:rPr lang="en-US" b="1" dirty="0"/>
              <a:t>Ask:</a:t>
            </a:r>
            <a:endParaRPr lang="en-US" dirty="0"/>
          </a:p>
          <a:p>
            <a:pPr>
              <a:buFont typeface="Arial" panose="020B0604020202020204" pitchFamily="34" charset="0"/>
              <a:buChar char="•"/>
            </a:pPr>
            <a:r>
              <a:rPr lang="en-US" dirty="0"/>
              <a:t>“Have you ever noticed a time when fatigue made you work slower or less efficiently?”</a:t>
            </a:r>
          </a:p>
          <a:p>
            <a:r>
              <a:rPr lang="en-US" b="1" dirty="0"/>
              <a:t>📊 Statistic 3: "20% of workplace accidents are linked to fatigue."</a:t>
            </a:r>
            <a:br>
              <a:rPr lang="en-US" dirty="0"/>
            </a:br>
            <a:r>
              <a:rPr lang="en-US" dirty="0"/>
              <a:t>💬 </a:t>
            </a:r>
            <a:r>
              <a:rPr lang="en-US" b="1" dirty="0"/>
              <a:t>Say:</a:t>
            </a:r>
            <a:br>
              <a:rPr lang="en-US" dirty="0"/>
            </a:br>
            <a:r>
              <a:rPr lang="en-US" i="1" dirty="0"/>
              <a:t>"This is one of the most concerning stats—1 in 5 workplace accidents is linked to fatigue. This includes slips, falls, equipment mishandling, and even vehicle crashes."</a:t>
            </a:r>
            <a:endParaRPr lang="en-US" dirty="0"/>
          </a:p>
          <a:p>
            <a:r>
              <a:rPr lang="en-US" dirty="0"/>
              <a:t>🔹 </a:t>
            </a:r>
            <a:r>
              <a:rPr lang="en-US" b="1" dirty="0"/>
              <a:t>Case Study:</a:t>
            </a:r>
            <a:endParaRPr lang="en-US" dirty="0"/>
          </a:p>
          <a:p>
            <a:pPr>
              <a:buFont typeface="Arial" panose="020B0604020202020204" pitchFamily="34" charset="0"/>
              <a:buChar char="•"/>
            </a:pPr>
            <a:r>
              <a:rPr lang="en-US" dirty="0"/>
              <a:t>Share a </a:t>
            </a:r>
            <a:r>
              <a:rPr lang="en-US" b="1" dirty="0"/>
              <a:t>real or hypothetical story</a:t>
            </a:r>
            <a:r>
              <a:rPr lang="en-US" dirty="0"/>
              <a:t> of an accident caused by fatigue.</a:t>
            </a:r>
          </a:p>
          <a:p>
            <a:pPr>
              <a:buFont typeface="Arial" panose="020B0604020202020204" pitchFamily="34" charset="0"/>
              <a:buChar char="•"/>
            </a:pPr>
            <a:r>
              <a:rPr lang="en-US" dirty="0"/>
              <a:t>Example: </a:t>
            </a:r>
          </a:p>
          <a:p>
            <a:pPr marL="742950" lvl="1" indent="-285750">
              <a:buFont typeface="Arial" panose="020B0604020202020204" pitchFamily="34" charset="0"/>
              <a:buChar char="•"/>
            </a:pPr>
            <a:r>
              <a:rPr lang="en-US" dirty="0"/>
              <a:t>A </a:t>
            </a:r>
            <a:r>
              <a:rPr lang="en-US" b="1" dirty="0"/>
              <a:t>lineman</a:t>
            </a:r>
            <a:r>
              <a:rPr lang="en-US" dirty="0"/>
              <a:t> misjudged a safety procedure after a long shift.</a:t>
            </a:r>
          </a:p>
          <a:p>
            <a:pPr marL="742950" lvl="1" indent="-285750">
              <a:buFont typeface="Arial" panose="020B0604020202020204" pitchFamily="34" charset="0"/>
              <a:buChar char="•"/>
            </a:pPr>
            <a:r>
              <a:rPr lang="en-US" dirty="0"/>
              <a:t>A </a:t>
            </a:r>
            <a:r>
              <a:rPr lang="en-US" b="1" dirty="0"/>
              <a:t>driver</a:t>
            </a:r>
            <a:r>
              <a:rPr lang="en-US" dirty="0"/>
              <a:t> fell asleep at the wheel, causing a major accident.</a:t>
            </a:r>
          </a:p>
          <a:p>
            <a:r>
              <a:rPr lang="en-US" dirty="0"/>
              <a:t>🔹 </a:t>
            </a:r>
            <a:r>
              <a:rPr lang="en-US" b="1" dirty="0"/>
              <a:t>Ask:</a:t>
            </a:r>
            <a:endParaRPr lang="en-US" dirty="0"/>
          </a:p>
          <a:p>
            <a:pPr>
              <a:buFont typeface="Arial" panose="020B0604020202020204" pitchFamily="34" charset="0"/>
              <a:buChar char="•"/>
            </a:pPr>
            <a:r>
              <a:rPr lang="en-US" dirty="0"/>
              <a:t>“Have you ever seen or heard about an accident where fatigue played a role?”</a:t>
            </a:r>
          </a:p>
          <a:p>
            <a:pPr>
              <a:buFont typeface="Arial" panose="020B0604020202020204" pitchFamily="34" charset="0"/>
              <a:buChar char="•"/>
            </a:pPr>
            <a:r>
              <a:rPr lang="en-US" dirty="0"/>
              <a:t>“What do you think are some warning signs that someone is too fatigued to work safely?”</a:t>
            </a:r>
          </a:p>
          <a:p>
            <a:endParaRPr lang="en-US" dirty="0"/>
          </a:p>
        </p:txBody>
      </p:sp>
      <p:sp>
        <p:nvSpPr>
          <p:cNvPr id="4" name="Slide Number Placeholder 3"/>
          <p:cNvSpPr>
            <a:spLocks noGrp="1"/>
          </p:cNvSpPr>
          <p:nvPr>
            <p:ph type="sldNum" sz="quarter" idx="5"/>
          </p:nvPr>
        </p:nvSpPr>
        <p:spPr/>
        <p:txBody>
          <a:bodyPr/>
          <a:lstStyle/>
          <a:p>
            <a:fld id="{0F1657A9-440E-4A40-BB10-0BBB088E0729}" type="slidenum">
              <a:rPr lang="en-US" smtClean="0"/>
              <a:t>4</a:t>
            </a:fld>
            <a:endParaRPr lang="en-US" dirty="0"/>
          </a:p>
        </p:txBody>
      </p:sp>
    </p:spTree>
    <p:extLst>
      <p:ext uri="{BB962C8B-B14F-4D97-AF65-F5344CB8AC3E}">
        <p14:creationId xmlns:p14="http://schemas.microsoft.com/office/powerpoint/2010/main" val="20107775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Work-Related Factors </a:t>
            </a:r>
          </a:p>
          <a:p>
            <a:r>
              <a:rPr lang="en-US" dirty="0"/>
              <a:t>Fatigue in the workplace is </a:t>
            </a:r>
            <a:r>
              <a:rPr lang="en-US" b="1" dirty="0"/>
              <a:t>often caused by job demands</a:t>
            </a:r>
            <a:r>
              <a:rPr lang="en-US" dirty="0"/>
              <a:t>. Common culprits include: </a:t>
            </a:r>
          </a:p>
          <a:p>
            <a:pPr marL="742950" lvl="1" indent="-285750">
              <a:buFont typeface="Arial" panose="020B0604020202020204" pitchFamily="34" charset="0"/>
              <a:buChar char="•"/>
            </a:pPr>
            <a:r>
              <a:rPr lang="en-US" b="1" dirty="0"/>
              <a:t>Long shifts and overtime:</a:t>
            </a:r>
            <a:r>
              <a:rPr lang="en-US" dirty="0"/>
              <a:t> </a:t>
            </a:r>
          </a:p>
          <a:p>
            <a:pPr marL="1143000" lvl="2" indent="-228600">
              <a:buFont typeface="Arial" panose="020B0604020202020204" pitchFamily="34" charset="0"/>
              <a:buChar char="•"/>
            </a:pPr>
            <a:r>
              <a:rPr lang="en-US" dirty="0"/>
              <a:t>Working extended hours reduces recovery time and increases exhaustion.</a:t>
            </a:r>
          </a:p>
          <a:p>
            <a:pPr marL="1143000" lvl="2" indent="-228600">
              <a:buFont typeface="Arial" panose="020B0604020202020204" pitchFamily="34" charset="0"/>
              <a:buChar char="•"/>
            </a:pPr>
            <a:r>
              <a:rPr lang="en-US" b="1" dirty="0"/>
              <a:t>Example:</a:t>
            </a:r>
            <a:r>
              <a:rPr lang="en-US" dirty="0"/>
              <a:t> "Studies show that working 12+ hour shifts regularly increases accident risk by 37%."</a:t>
            </a:r>
          </a:p>
          <a:p>
            <a:pPr marL="742950" lvl="1" indent="-285750">
              <a:buFont typeface="Arial" panose="020B0604020202020204" pitchFamily="34" charset="0"/>
              <a:buChar char="•"/>
            </a:pPr>
            <a:r>
              <a:rPr lang="en-US" b="1" dirty="0"/>
              <a:t>Repetitive or high-stress tasks:</a:t>
            </a:r>
            <a:r>
              <a:rPr lang="en-US" dirty="0"/>
              <a:t> </a:t>
            </a:r>
          </a:p>
          <a:p>
            <a:pPr marL="1143000" lvl="2" indent="-228600">
              <a:buFont typeface="Arial" panose="020B0604020202020204" pitchFamily="34" charset="0"/>
              <a:buChar char="•"/>
            </a:pPr>
            <a:r>
              <a:rPr lang="en-US" dirty="0"/>
              <a:t>Physically demanding jobs (e.g., linemen, construction workers) and mentally demanding jobs (e.g., dispatchers, engineers) can </a:t>
            </a:r>
            <a:r>
              <a:rPr lang="en-US" b="1" dirty="0"/>
              <a:t>drain energy quickly</a:t>
            </a:r>
            <a:r>
              <a:rPr lang="en-US" dirty="0"/>
              <a:t>.</a:t>
            </a:r>
          </a:p>
          <a:p>
            <a:pPr marL="742950" lvl="1" indent="-285750">
              <a:buFont typeface="Arial" panose="020B0604020202020204" pitchFamily="34" charset="0"/>
              <a:buChar char="•"/>
            </a:pPr>
            <a:r>
              <a:rPr lang="en-US" b="1" dirty="0"/>
              <a:t>Night shifts and irregular schedules:</a:t>
            </a:r>
            <a:r>
              <a:rPr lang="en-US" dirty="0"/>
              <a:t> </a:t>
            </a:r>
          </a:p>
          <a:p>
            <a:pPr marL="1143000" lvl="2" indent="-228600">
              <a:buFont typeface="Arial" panose="020B0604020202020204" pitchFamily="34" charset="0"/>
              <a:buChar char="•"/>
            </a:pPr>
            <a:r>
              <a:rPr lang="en-US" b="1" dirty="0"/>
              <a:t>Circadian rhythm disruption</a:t>
            </a:r>
            <a:r>
              <a:rPr lang="en-US" dirty="0"/>
              <a:t> makes it harder to stay alert.</a:t>
            </a:r>
          </a:p>
          <a:p>
            <a:pPr marL="1143000" lvl="2" indent="-228600">
              <a:buFont typeface="Arial" panose="020B0604020202020204" pitchFamily="34" charset="0"/>
              <a:buChar char="•"/>
            </a:pPr>
            <a:r>
              <a:rPr lang="en-US" dirty="0"/>
              <a:t>Employees working </a:t>
            </a:r>
            <a:r>
              <a:rPr lang="en-US" b="1" dirty="0"/>
              <a:t>rotating shifts</a:t>
            </a:r>
            <a:r>
              <a:rPr lang="en-US" dirty="0"/>
              <a:t> are at a higher risk of fatigue.</a:t>
            </a:r>
          </a:p>
          <a:p>
            <a:pPr marL="742950" lvl="1" indent="-285750">
              <a:buFont typeface="Arial" panose="020B0604020202020204" pitchFamily="34" charset="0"/>
              <a:buChar char="•"/>
            </a:pPr>
            <a:r>
              <a:rPr lang="en-US" b="1" dirty="0"/>
              <a:t>Workload pressure:</a:t>
            </a:r>
            <a:r>
              <a:rPr lang="en-US" dirty="0"/>
              <a:t> </a:t>
            </a:r>
          </a:p>
          <a:p>
            <a:pPr marL="1143000" lvl="2" indent="-228600">
              <a:buFont typeface="Arial" panose="020B0604020202020204" pitchFamily="34" charset="0"/>
              <a:buChar char="•"/>
            </a:pPr>
            <a:r>
              <a:rPr lang="en-US" b="1" dirty="0"/>
              <a:t>Too much work and too little recovery time</a:t>
            </a:r>
            <a:r>
              <a:rPr lang="en-US" dirty="0"/>
              <a:t> creates chronic fatigue.</a:t>
            </a:r>
          </a:p>
          <a:p>
            <a:pPr marL="1143000" lvl="2" indent="-228600">
              <a:buFont typeface="Arial" panose="020B0604020202020204" pitchFamily="34" charset="0"/>
              <a:buChar char="•"/>
            </a:pPr>
            <a:r>
              <a:rPr lang="en-US" b="1" dirty="0"/>
              <a:t>Example:</a:t>
            </a:r>
            <a:r>
              <a:rPr lang="en-US" dirty="0"/>
              <a:t> "Rushing to meet deadlines without breaks can cause a productivity dip and increase errors."</a:t>
            </a:r>
          </a:p>
          <a:p>
            <a:r>
              <a:rPr lang="en-US" b="1" dirty="0"/>
              <a:t>Personal Factors </a:t>
            </a:r>
          </a:p>
          <a:p>
            <a:r>
              <a:rPr lang="en-US" b="1" dirty="0"/>
              <a:t>Fatigue isn’t just caused by work; our personal lives play a major role too.</a:t>
            </a:r>
            <a:r>
              <a:rPr lang="en-US" dirty="0"/>
              <a:t> </a:t>
            </a:r>
          </a:p>
          <a:p>
            <a:pPr marL="742950" lvl="1" indent="-285750">
              <a:buFont typeface="Arial" panose="020B0604020202020204" pitchFamily="34" charset="0"/>
              <a:buChar char="•"/>
            </a:pPr>
            <a:r>
              <a:rPr lang="en-US" b="1" dirty="0"/>
              <a:t>Poor sleep habits:</a:t>
            </a:r>
            <a:r>
              <a:rPr lang="en-US" dirty="0"/>
              <a:t> </a:t>
            </a:r>
          </a:p>
          <a:p>
            <a:pPr marL="1143000" lvl="2" indent="-228600">
              <a:buFont typeface="Arial" panose="020B0604020202020204" pitchFamily="34" charset="0"/>
              <a:buChar char="•"/>
            </a:pPr>
            <a:r>
              <a:rPr lang="en-US" dirty="0"/>
              <a:t>Not getting </a:t>
            </a:r>
            <a:r>
              <a:rPr lang="en-US" b="1" dirty="0"/>
              <a:t>7-9 hours</a:t>
            </a:r>
            <a:r>
              <a:rPr lang="en-US" dirty="0"/>
              <a:t> of quality sleep per night is a major fatigue contributor.</a:t>
            </a:r>
          </a:p>
          <a:p>
            <a:pPr marL="1143000" lvl="2" indent="-228600">
              <a:buFont typeface="Arial" panose="020B0604020202020204" pitchFamily="34" charset="0"/>
              <a:buChar char="•"/>
            </a:pPr>
            <a:r>
              <a:rPr lang="en-US" b="1" dirty="0"/>
              <a:t>Ask:</a:t>
            </a:r>
            <a:r>
              <a:rPr lang="en-US" dirty="0"/>
              <a:t> </a:t>
            </a:r>
            <a:r>
              <a:rPr lang="en-US" i="1" dirty="0"/>
              <a:t>"How many of you consistently sleep at least 7 hours?"</a:t>
            </a:r>
            <a:r>
              <a:rPr lang="en-US" dirty="0"/>
              <a:t> (Show of hands.)</a:t>
            </a:r>
          </a:p>
          <a:p>
            <a:pPr marL="742950" lvl="1" indent="-285750">
              <a:buFont typeface="Arial" panose="020B0604020202020204" pitchFamily="34" charset="0"/>
              <a:buChar char="•"/>
            </a:pPr>
            <a:r>
              <a:rPr lang="en-US" b="1" dirty="0"/>
              <a:t>Unhealthy diet &amp; hydration:</a:t>
            </a:r>
            <a:r>
              <a:rPr lang="en-US" dirty="0"/>
              <a:t> </a:t>
            </a:r>
          </a:p>
          <a:p>
            <a:pPr marL="1143000" lvl="2" indent="-228600">
              <a:buFont typeface="Arial" panose="020B0604020202020204" pitchFamily="34" charset="0"/>
              <a:buChar char="•"/>
            </a:pPr>
            <a:r>
              <a:rPr lang="en-US" dirty="0"/>
              <a:t>Processed foods and </a:t>
            </a:r>
            <a:r>
              <a:rPr lang="en-US" b="1" dirty="0"/>
              <a:t>high sugar intake</a:t>
            </a:r>
            <a:r>
              <a:rPr lang="en-US" dirty="0"/>
              <a:t> cause energy crashes.</a:t>
            </a:r>
          </a:p>
          <a:p>
            <a:pPr marL="1143000" lvl="2" indent="-228600">
              <a:buFont typeface="Arial" panose="020B0604020202020204" pitchFamily="34" charset="0"/>
              <a:buChar char="•"/>
            </a:pPr>
            <a:r>
              <a:rPr lang="en-US" b="1" dirty="0"/>
              <a:t>Not drinking enough water</a:t>
            </a:r>
            <a:r>
              <a:rPr lang="en-US" dirty="0"/>
              <a:t> leads to dehydration, which increases fatigue.</a:t>
            </a:r>
          </a:p>
          <a:p>
            <a:pPr marL="742950" lvl="1" indent="-285750">
              <a:buFont typeface="Arial" panose="020B0604020202020204" pitchFamily="34" charset="0"/>
              <a:buChar char="•"/>
            </a:pPr>
            <a:r>
              <a:rPr lang="en-US" b="1" dirty="0"/>
              <a:t>Stress and mental health:</a:t>
            </a:r>
            <a:r>
              <a:rPr lang="en-US" dirty="0"/>
              <a:t> </a:t>
            </a:r>
          </a:p>
          <a:p>
            <a:pPr marL="1143000" lvl="2" indent="-228600">
              <a:buFont typeface="Arial" panose="020B0604020202020204" pitchFamily="34" charset="0"/>
              <a:buChar char="•"/>
            </a:pPr>
            <a:r>
              <a:rPr lang="en-US" dirty="0"/>
              <a:t>Anxiety, work-life balance struggles, and </a:t>
            </a:r>
            <a:r>
              <a:rPr lang="en-US" b="1" dirty="0"/>
              <a:t>personal stressors drain energy</a:t>
            </a:r>
            <a:r>
              <a:rPr lang="en-US" dirty="0"/>
              <a:t>.</a:t>
            </a:r>
          </a:p>
          <a:p>
            <a:pPr marL="742950" lvl="1" indent="-285750">
              <a:buFont typeface="Arial" panose="020B0604020202020204" pitchFamily="34" charset="0"/>
              <a:buChar char="•"/>
            </a:pPr>
            <a:r>
              <a:rPr lang="en-US" b="1" dirty="0"/>
              <a:t>Medical conditions &amp; medications:</a:t>
            </a:r>
            <a:r>
              <a:rPr lang="en-US" dirty="0"/>
              <a:t> </a:t>
            </a:r>
          </a:p>
          <a:p>
            <a:pPr marL="1143000" lvl="2" indent="-228600">
              <a:buFont typeface="Arial" panose="020B0604020202020204" pitchFamily="34" charset="0"/>
              <a:buChar char="•"/>
            </a:pPr>
            <a:r>
              <a:rPr lang="en-US" dirty="0"/>
              <a:t>Sleep apnea, depression, and even certain medications can </a:t>
            </a:r>
            <a:r>
              <a:rPr lang="en-US" b="1" dirty="0"/>
              <a:t>worsen fatigue</a:t>
            </a:r>
            <a:r>
              <a:rPr lang="en-US" dirty="0"/>
              <a:t>.</a:t>
            </a:r>
          </a:p>
          <a:p>
            <a:r>
              <a:rPr lang="en-US" b="1" dirty="0"/>
              <a:t>Environmental Factors </a:t>
            </a:r>
          </a:p>
          <a:p>
            <a:pPr>
              <a:buFont typeface="Arial" panose="020B0604020202020204" pitchFamily="34" charset="0"/>
              <a:buChar char="•"/>
            </a:pPr>
            <a:r>
              <a:rPr lang="en-US" b="1" dirty="0"/>
              <a:t>Workplace environment also impacts fatigue levels.</a:t>
            </a:r>
            <a:r>
              <a:rPr lang="en-US" dirty="0"/>
              <a:t> </a:t>
            </a:r>
          </a:p>
          <a:p>
            <a:pPr marL="742950" lvl="1" indent="-285750">
              <a:buFont typeface="Arial" panose="020B0604020202020204" pitchFamily="34" charset="0"/>
              <a:buChar char="•"/>
            </a:pPr>
            <a:r>
              <a:rPr lang="en-US" b="1" dirty="0"/>
              <a:t>Temperature extremes:</a:t>
            </a:r>
            <a:r>
              <a:rPr lang="en-US" dirty="0"/>
              <a:t> </a:t>
            </a:r>
          </a:p>
          <a:p>
            <a:pPr marL="1143000" lvl="2" indent="-228600">
              <a:buFont typeface="Arial" panose="020B0604020202020204" pitchFamily="34" charset="0"/>
              <a:buChar char="•"/>
            </a:pPr>
            <a:r>
              <a:rPr lang="en-US" b="1" dirty="0"/>
              <a:t>Heat stress</a:t>
            </a:r>
            <a:r>
              <a:rPr lang="en-US" dirty="0"/>
              <a:t> leads to dehydration, dizziness, and exhaustion.</a:t>
            </a:r>
          </a:p>
          <a:p>
            <a:pPr marL="1143000" lvl="2" indent="-228600">
              <a:buFont typeface="Arial" panose="020B0604020202020204" pitchFamily="34" charset="0"/>
              <a:buChar char="•"/>
            </a:pPr>
            <a:r>
              <a:rPr lang="en-US" b="1" dirty="0"/>
              <a:t>Cold weather</a:t>
            </a:r>
            <a:r>
              <a:rPr lang="en-US" dirty="0"/>
              <a:t> can cause slower reaction times and </a:t>
            </a:r>
            <a:r>
              <a:rPr lang="en-US" b="1" dirty="0"/>
              <a:t>muscle fatigue</a:t>
            </a:r>
            <a:r>
              <a:rPr lang="en-US" dirty="0"/>
              <a:t>.</a:t>
            </a:r>
          </a:p>
          <a:p>
            <a:pPr marL="742950" lvl="1" indent="-285750">
              <a:buFont typeface="Arial" panose="020B0604020202020204" pitchFamily="34" charset="0"/>
              <a:buChar char="•"/>
            </a:pPr>
            <a:r>
              <a:rPr lang="en-US" b="1" dirty="0"/>
              <a:t>Lighting conditions:</a:t>
            </a:r>
            <a:r>
              <a:rPr lang="en-US" dirty="0"/>
              <a:t> </a:t>
            </a:r>
          </a:p>
          <a:p>
            <a:pPr marL="1143000" lvl="2" indent="-228600">
              <a:buFont typeface="Arial" panose="020B0604020202020204" pitchFamily="34" charset="0"/>
              <a:buChar char="•"/>
            </a:pPr>
            <a:r>
              <a:rPr lang="en-US" b="1" dirty="0"/>
              <a:t>Dim lighting = eye strain &amp; drowsiness</a:t>
            </a:r>
            <a:r>
              <a:rPr lang="en-US" dirty="0"/>
              <a:t>.</a:t>
            </a:r>
          </a:p>
          <a:p>
            <a:pPr marL="1143000" lvl="2" indent="-228600">
              <a:buFont typeface="Arial" panose="020B0604020202020204" pitchFamily="34" charset="0"/>
              <a:buChar char="•"/>
            </a:pPr>
            <a:r>
              <a:rPr lang="en-US" b="1" dirty="0"/>
              <a:t>Bright artificial light = disrupted sleep cycles</a:t>
            </a:r>
            <a:r>
              <a:rPr lang="en-US" dirty="0"/>
              <a:t> if working late.</a:t>
            </a:r>
          </a:p>
          <a:p>
            <a:pPr marL="742950" lvl="1" indent="-285750">
              <a:buFont typeface="Arial" panose="020B0604020202020204" pitchFamily="34" charset="0"/>
              <a:buChar char="•"/>
            </a:pPr>
            <a:r>
              <a:rPr lang="en-US" b="1" dirty="0"/>
              <a:t>Noise levels:</a:t>
            </a:r>
            <a:r>
              <a:rPr lang="en-US" dirty="0"/>
              <a:t> </a:t>
            </a:r>
          </a:p>
          <a:p>
            <a:pPr marL="1143000" lvl="2" indent="-228600">
              <a:buFont typeface="Arial" panose="020B0604020202020204" pitchFamily="34" charset="0"/>
              <a:buChar char="•"/>
            </a:pPr>
            <a:r>
              <a:rPr lang="en-US" dirty="0"/>
              <a:t>Loud or constant noise can </a:t>
            </a:r>
            <a:r>
              <a:rPr lang="en-US" b="1" dirty="0"/>
              <a:t>increase stress and exhaustion</a:t>
            </a:r>
            <a:r>
              <a:rPr lang="en-US" dirty="0"/>
              <a:t> over time.</a:t>
            </a:r>
          </a:p>
          <a:p>
            <a:r>
              <a:rPr lang="en-US" b="1" dirty="0"/>
              <a:t>Discussion Activity (Optional)</a:t>
            </a:r>
          </a:p>
          <a:p>
            <a:pPr>
              <a:buFont typeface="Arial" panose="020B0604020202020204" pitchFamily="34" charset="0"/>
              <a:buChar char="•"/>
            </a:pPr>
            <a:r>
              <a:rPr lang="en-US" b="1" dirty="0"/>
              <a:t>Pair and Share:</a:t>
            </a:r>
            <a:r>
              <a:rPr lang="en-US" dirty="0"/>
              <a:t> </a:t>
            </a:r>
          </a:p>
          <a:p>
            <a:pPr marL="742950" lvl="1" indent="-285750">
              <a:buFont typeface="Arial" panose="020B0604020202020204" pitchFamily="34" charset="0"/>
              <a:buChar char="•"/>
            </a:pPr>
            <a:r>
              <a:rPr lang="en-US" b="1" dirty="0"/>
              <a:t>Question:</a:t>
            </a:r>
            <a:r>
              <a:rPr lang="en-US" dirty="0"/>
              <a:t> </a:t>
            </a:r>
            <a:r>
              <a:rPr lang="en-US" i="1" dirty="0"/>
              <a:t>"What do you think is the biggest fatigue factor in your job?"</a:t>
            </a:r>
            <a:endParaRPr lang="en-US" dirty="0"/>
          </a:p>
          <a:p>
            <a:pPr marL="742950" lvl="1" indent="-285750">
              <a:buFont typeface="Arial" panose="020B0604020202020204" pitchFamily="34" charset="0"/>
              <a:buChar char="•"/>
            </a:pPr>
            <a:r>
              <a:rPr lang="en-US" dirty="0"/>
              <a:t>Ask participants to discuss in </a:t>
            </a:r>
            <a:r>
              <a:rPr lang="en-US" b="1" dirty="0"/>
              <a:t>pairs or small groups</a:t>
            </a:r>
            <a:r>
              <a:rPr lang="en-US" dirty="0"/>
              <a:t> for 1-2 minutes.</a:t>
            </a:r>
          </a:p>
          <a:p>
            <a:pPr marL="742950" lvl="1" indent="-285750">
              <a:buFont typeface="Arial" panose="020B0604020202020204" pitchFamily="34" charset="0"/>
              <a:buChar char="•"/>
            </a:pPr>
            <a:r>
              <a:rPr lang="en-US" dirty="0"/>
              <a:t>Have a </a:t>
            </a:r>
            <a:r>
              <a:rPr lang="en-US" b="1" dirty="0"/>
              <a:t>few volunteers share responses</a:t>
            </a:r>
            <a:r>
              <a:rPr lang="en-US" dirty="0"/>
              <a:t>.</a:t>
            </a:r>
          </a:p>
          <a:p>
            <a:endParaRPr lang="en-US" dirty="0"/>
          </a:p>
        </p:txBody>
      </p:sp>
      <p:sp>
        <p:nvSpPr>
          <p:cNvPr id="4" name="Slide Number Placeholder 3"/>
          <p:cNvSpPr>
            <a:spLocks noGrp="1"/>
          </p:cNvSpPr>
          <p:nvPr>
            <p:ph type="sldNum" sz="quarter" idx="5"/>
          </p:nvPr>
        </p:nvSpPr>
        <p:spPr/>
        <p:txBody>
          <a:bodyPr/>
          <a:lstStyle/>
          <a:p>
            <a:fld id="{0F1657A9-440E-4A40-BB10-0BBB088E0729}" type="slidenum">
              <a:rPr lang="en-US" smtClean="0"/>
              <a:t>5</a:t>
            </a:fld>
            <a:endParaRPr lang="en-US" dirty="0"/>
          </a:p>
        </p:txBody>
      </p:sp>
    </p:spTree>
    <p:extLst>
      <p:ext uri="{BB962C8B-B14F-4D97-AF65-F5344CB8AC3E}">
        <p14:creationId xmlns:p14="http://schemas.microsoft.com/office/powerpoint/2010/main" val="17664158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b="1" dirty="0"/>
              <a:t>Introduce the Topic </a:t>
            </a:r>
          </a:p>
          <a:p>
            <a:pPr marL="0" indent="0">
              <a:buNone/>
            </a:pPr>
            <a:r>
              <a:rPr lang="en-US" i="1" dirty="0"/>
              <a:t>"Fatigue isn’t just about feeling sleepy. It impacts your body, mind, and emotions in ways that can compromise safety and performance. Recognizing the early warning signs of fatigue is key to preventing accidents and health issues."</a:t>
            </a:r>
            <a:endParaRPr lang="en-US" dirty="0"/>
          </a:p>
          <a:p>
            <a:pPr>
              <a:buFont typeface="Arial" panose="020B0604020202020204" pitchFamily="34" charset="0"/>
              <a:buChar char="•"/>
            </a:pPr>
            <a:r>
              <a:rPr lang="en-US" dirty="0"/>
              <a:t>Ask: </a:t>
            </a:r>
            <a:r>
              <a:rPr lang="en-US" b="1" dirty="0"/>
              <a:t>“What are some signs you notice when you’re feeling really tired at work?”</a:t>
            </a:r>
            <a:r>
              <a:rPr lang="en-US" dirty="0"/>
              <a:t> </a:t>
            </a:r>
          </a:p>
          <a:p>
            <a:pPr marL="742950" lvl="1" indent="-285750">
              <a:buFont typeface="Arial" panose="020B0604020202020204" pitchFamily="34" charset="0"/>
              <a:buChar char="•"/>
            </a:pPr>
            <a:r>
              <a:rPr lang="en-US" dirty="0"/>
              <a:t>Take 1-2 participant responses.</a:t>
            </a:r>
          </a:p>
          <a:p>
            <a:pPr marL="742950" lvl="1" indent="-285750">
              <a:buFont typeface="Arial" panose="020B0604020202020204" pitchFamily="34" charset="0"/>
              <a:buChar char="•"/>
            </a:pPr>
            <a:r>
              <a:rPr lang="en-US" dirty="0"/>
              <a:t>Validate their answers and connect them to the listed symptoms on the slide.</a:t>
            </a:r>
          </a:p>
          <a:p>
            <a:r>
              <a:rPr lang="en-US" b="1" dirty="0"/>
              <a:t>2. Explain Physical Symptoms </a:t>
            </a:r>
          </a:p>
          <a:p>
            <a:r>
              <a:rPr lang="en-US" i="1" dirty="0"/>
              <a:t>"Physical fatigue is often the most noticeable, but people tend to ignore it. It’s more than just yawning—it affects coordination, reflexes, and even muscle control."</a:t>
            </a:r>
            <a:endParaRPr lang="en-US" dirty="0"/>
          </a:p>
          <a:p>
            <a:pPr>
              <a:buFont typeface="Arial" panose="020B0604020202020204" pitchFamily="34" charset="0"/>
              <a:buChar char="•"/>
            </a:pPr>
            <a:r>
              <a:rPr lang="en-US" b="1" dirty="0"/>
              <a:t>Key points:</a:t>
            </a:r>
            <a:endParaRPr lang="en-US" dirty="0"/>
          </a:p>
          <a:p>
            <a:pPr marL="742950" lvl="1" indent="-285750">
              <a:buFont typeface="Arial" panose="020B0604020202020204" pitchFamily="34" charset="0"/>
              <a:buChar char="•"/>
            </a:pPr>
            <a:r>
              <a:rPr lang="en-US" dirty="0"/>
              <a:t>Yawning and eye fatigue are early warning signs.</a:t>
            </a:r>
          </a:p>
          <a:p>
            <a:pPr marL="742950" lvl="1" indent="-285750">
              <a:buFont typeface="Arial" panose="020B0604020202020204" pitchFamily="34" charset="0"/>
              <a:buChar char="•"/>
            </a:pPr>
            <a:r>
              <a:rPr lang="en-US" b="1" dirty="0"/>
              <a:t>Slow reflexes</a:t>
            </a:r>
            <a:r>
              <a:rPr lang="en-US" dirty="0"/>
              <a:t> and </a:t>
            </a:r>
            <a:r>
              <a:rPr lang="en-US" b="1" dirty="0"/>
              <a:t>clumsiness</a:t>
            </a:r>
            <a:r>
              <a:rPr lang="en-US" dirty="0"/>
              <a:t> can lead to safety hazards (e.g., tripping, dropping tools, mishandling equipment).</a:t>
            </a:r>
          </a:p>
          <a:p>
            <a:pPr marL="742950" lvl="1" indent="-285750">
              <a:buFont typeface="Arial" panose="020B0604020202020204" pitchFamily="34" charset="0"/>
              <a:buChar char="•"/>
            </a:pPr>
            <a:r>
              <a:rPr lang="en-US" dirty="0"/>
              <a:t>Headaches or lightheadedness and muscle fatigue can signal that your body is overworked.</a:t>
            </a:r>
          </a:p>
          <a:p>
            <a:pPr>
              <a:buFont typeface="Arial" panose="020B0604020202020204" pitchFamily="34" charset="0"/>
              <a:buNone/>
            </a:pPr>
            <a:r>
              <a:rPr lang="en-US" b="1" dirty="0"/>
              <a:t>Interactive Question:</a:t>
            </a:r>
            <a:endParaRPr lang="en-US" dirty="0"/>
          </a:p>
          <a:p>
            <a:pPr marL="742950" lvl="1" indent="-285750">
              <a:buFont typeface="Arial" panose="020B0604020202020204" pitchFamily="34" charset="0"/>
              <a:buChar char="•"/>
            </a:pPr>
            <a:r>
              <a:rPr lang="en-US" dirty="0"/>
              <a:t>"Have you ever noticed your coordination getting worse when you’re tired? What happened?"</a:t>
            </a:r>
          </a:p>
          <a:p>
            <a:r>
              <a:rPr lang="en-US" b="1" dirty="0"/>
              <a:t>3. Discuss Mental Symptoms </a:t>
            </a:r>
          </a:p>
          <a:p>
            <a:r>
              <a:rPr lang="en-US" i="1" dirty="0"/>
              <a:t>"Fatigue doesn’t just slow the body—it also slows the brain. A fatigued mind is more likely to forget details, make mistakes, and struggle with decision-making."</a:t>
            </a:r>
            <a:endParaRPr lang="en-US" dirty="0"/>
          </a:p>
          <a:p>
            <a:pPr>
              <a:buFont typeface="Arial" panose="020B0604020202020204" pitchFamily="34" charset="0"/>
              <a:buChar char="•"/>
            </a:pPr>
            <a:r>
              <a:rPr lang="en-US" b="1" dirty="0"/>
              <a:t>Key points:</a:t>
            </a:r>
            <a:endParaRPr lang="en-US" dirty="0"/>
          </a:p>
          <a:p>
            <a:pPr marL="742950" lvl="1" indent="-285750">
              <a:buFont typeface="Arial" panose="020B0604020202020204" pitchFamily="34" charset="0"/>
              <a:buChar char="•"/>
            </a:pPr>
            <a:r>
              <a:rPr lang="en-US" b="1" dirty="0"/>
              <a:t>Forgetfulness:</a:t>
            </a:r>
            <a:r>
              <a:rPr lang="en-US" dirty="0"/>
              <a:t> You might misplace tools or forget important steps in a procedure.</a:t>
            </a:r>
          </a:p>
          <a:p>
            <a:pPr marL="742950" lvl="1" indent="-285750">
              <a:buFont typeface="Arial" panose="020B0604020202020204" pitchFamily="34" charset="0"/>
              <a:buChar char="•"/>
            </a:pPr>
            <a:r>
              <a:rPr lang="en-US" b="1" dirty="0"/>
              <a:t>Difficulty concentrating:</a:t>
            </a:r>
            <a:r>
              <a:rPr lang="en-US" dirty="0"/>
              <a:t> Tasks take longer, and mistakes happen more often.</a:t>
            </a:r>
          </a:p>
          <a:p>
            <a:pPr marL="742950" lvl="1" indent="-285750">
              <a:buFont typeface="Arial" panose="020B0604020202020204" pitchFamily="34" charset="0"/>
              <a:buChar char="•"/>
            </a:pPr>
            <a:r>
              <a:rPr lang="en-US" b="1" dirty="0"/>
              <a:t>Slow reaction times:</a:t>
            </a:r>
            <a:r>
              <a:rPr lang="en-US" dirty="0"/>
              <a:t> A delay in judgment can lead to near-misses or accidents.</a:t>
            </a:r>
          </a:p>
          <a:p>
            <a:pPr marL="742950" lvl="1" indent="-285750">
              <a:buFont typeface="Arial" panose="020B0604020202020204" pitchFamily="34" charset="0"/>
              <a:buChar char="•"/>
            </a:pPr>
            <a:r>
              <a:rPr lang="en-US" b="1" dirty="0"/>
              <a:t>Poor decision-making:</a:t>
            </a:r>
            <a:r>
              <a:rPr lang="en-US" dirty="0"/>
              <a:t> Fatigue leads to </a:t>
            </a:r>
            <a:r>
              <a:rPr lang="en-US" b="1" dirty="0"/>
              <a:t>risky choices</a:t>
            </a:r>
            <a:r>
              <a:rPr lang="en-US" dirty="0"/>
              <a:t> or </a:t>
            </a:r>
            <a:r>
              <a:rPr lang="en-US" b="1" dirty="0"/>
              <a:t>skipping safety steps</a:t>
            </a:r>
            <a:r>
              <a:rPr lang="en-US" dirty="0"/>
              <a:t> to get things done faster.</a:t>
            </a:r>
          </a:p>
          <a:p>
            <a:pPr>
              <a:buFont typeface="Arial" panose="020B0604020202020204" pitchFamily="34" charset="0"/>
              <a:buChar char="•"/>
            </a:pPr>
            <a:r>
              <a:rPr lang="en-US" b="1" dirty="0"/>
              <a:t>Scenario:</a:t>
            </a:r>
            <a:br>
              <a:rPr lang="en-US" dirty="0"/>
            </a:br>
            <a:r>
              <a:rPr lang="en-US" i="1" dirty="0"/>
              <a:t>“Think about a time when you were exhausted but still had to make an important decision. Did it feel harder than usual? Did it lead to mistakes?”</a:t>
            </a:r>
            <a:endParaRPr lang="en-US" dirty="0"/>
          </a:p>
          <a:p>
            <a:pPr marL="742950" lvl="1" indent="-285750">
              <a:buFont typeface="Arial" panose="020B0604020202020204" pitchFamily="34" charset="0"/>
              <a:buChar char="•"/>
            </a:pPr>
            <a:r>
              <a:rPr lang="en-US" dirty="0"/>
              <a:t>Have </a:t>
            </a:r>
            <a:r>
              <a:rPr lang="en-US" b="1" dirty="0"/>
              <a:t>one or two participants</a:t>
            </a:r>
            <a:r>
              <a:rPr lang="en-US" dirty="0"/>
              <a:t> share examples.</a:t>
            </a:r>
          </a:p>
          <a:p>
            <a:r>
              <a:rPr lang="en-US" b="1" dirty="0"/>
              <a:t>4. Address Emotional Symptoms </a:t>
            </a:r>
          </a:p>
          <a:p>
            <a:r>
              <a:rPr lang="en-US" i="1" dirty="0"/>
              <a:t>"When we think about fatigue, we rarely think about its emotional impact. But exhaustion can make people short-tempered, anxious, or even disengaged from work."</a:t>
            </a:r>
            <a:endParaRPr lang="en-US" dirty="0"/>
          </a:p>
          <a:p>
            <a:pPr>
              <a:buFont typeface="Arial" panose="020B0604020202020204" pitchFamily="34" charset="0"/>
              <a:buChar char="•"/>
            </a:pPr>
            <a:r>
              <a:rPr lang="en-US" b="1" dirty="0"/>
              <a:t>Key points:</a:t>
            </a:r>
            <a:endParaRPr lang="en-US" dirty="0"/>
          </a:p>
          <a:p>
            <a:pPr marL="742950" lvl="1" indent="-285750">
              <a:buFont typeface="Arial" panose="020B0604020202020204" pitchFamily="34" charset="0"/>
              <a:buChar char="•"/>
            </a:pPr>
            <a:r>
              <a:rPr lang="en-US" b="1" dirty="0"/>
              <a:t>Mood swings &amp; irritability:</a:t>
            </a:r>
            <a:r>
              <a:rPr lang="en-US" dirty="0"/>
              <a:t> Tired employees are more likely to </a:t>
            </a:r>
            <a:r>
              <a:rPr lang="en-US" b="1" dirty="0"/>
              <a:t>snap at coworkers</a:t>
            </a:r>
            <a:r>
              <a:rPr lang="en-US" dirty="0"/>
              <a:t> or </a:t>
            </a:r>
            <a:r>
              <a:rPr lang="en-US" b="1" dirty="0"/>
              <a:t>struggle with teamwork</a:t>
            </a:r>
            <a:r>
              <a:rPr lang="en-US" dirty="0"/>
              <a:t>.</a:t>
            </a:r>
          </a:p>
          <a:p>
            <a:pPr marL="742950" lvl="1" indent="-285750">
              <a:buFont typeface="Arial" panose="020B0604020202020204" pitchFamily="34" charset="0"/>
              <a:buChar char="•"/>
            </a:pPr>
            <a:r>
              <a:rPr lang="en-US" b="1" dirty="0"/>
              <a:t>Lack of motivation:</a:t>
            </a:r>
            <a:r>
              <a:rPr lang="en-US" dirty="0"/>
              <a:t> Chronic fatigue can cause employees to </a:t>
            </a:r>
            <a:r>
              <a:rPr lang="en-US" b="1" dirty="0"/>
              <a:t>lose interest in their job</a:t>
            </a:r>
            <a:r>
              <a:rPr lang="en-US" dirty="0"/>
              <a:t>, leading to </a:t>
            </a:r>
            <a:r>
              <a:rPr lang="en-US" b="1" dirty="0"/>
              <a:t>lower productivity</a:t>
            </a:r>
            <a:r>
              <a:rPr lang="en-US" dirty="0"/>
              <a:t>.</a:t>
            </a:r>
          </a:p>
          <a:p>
            <a:pPr marL="742950" lvl="1" indent="-285750">
              <a:buFont typeface="Arial" panose="020B0604020202020204" pitchFamily="34" charset="0"/>
              <a:buChar char="•"/>
            </a:pPr>
            <a:r>
              <a:rPr lang="en-US" b="1" dirty="0"/>
              <a:t>Increased stress &amp; anxiety:</a:t>
            </a:r>
            <a:r>
              <a:rPr lang="en-US" dirty="0"/>
              <a:t> Long-term fatigue contributes to burnout and mental exhaustion.</a:t>
            </a:r>
          </a:p>
          <a:p>
            <a:pPr>
              <a:buFont typeface="Arial" panose="020B0604020202020204" pitchFamily="34" charset="0"/>
              <a:buChar char="•"/>
            </a:pPr>
            <a:r>
              <a:rPr lang="en-US" b="1" dirty="0"/>
              <a:t>Discussion Prompt:</a:t>
            </a:r>
            <a:endParaRPr lang="en-US" dirty="0"/>
          </a:p>
          <a:p>
            <a:pPr marL="742950" lvl="1" indent="-285750">
              <a:buFont typeface="Arial" panose="020B0604020202020204" pitchFamily="34" charset="0"/>
              <a:buChar char="•"/>
            </a:pPr>
            <a:r>
              <a:rPr lang="en-US" i="1" dirty="0"/>
              <a:t>“Have you ever worked with someone who was clearly fatigued, and it affected their attitude or behavior? How did it impact the team?”</a:t>
            </a:r>
            <a:endParaRPr lang="en-US" dirty="0"/>
          </a:p>
          <a:p>
            <a:endParaRPr lang="en-US" dirty="0"/>
          </a:p>
        </p:txBody>
      </p:sp>
      <p:sp>
        <p:nvSpPr>
          <p:cNvPr id="4" name="Slide Number Placeholder 3"/>
          <p:cNvSpPr>
            <a:spLocks noGrp="1"/>
          </p:cNvSpPr>
          <p:nvPr>
            <p:ph type="sldNum" sz="quarter" idx="5"/>
          </p:nvPr>
        </p:nvSpPr>
        <p:spPr/>
        <p:txBody>
          <a:bodyPr/>
          <a:lstStyle/>
          <a:p>
            <a:fld id="{0F1657A9-440E-4A40-BB10-0BBB088E0729}" type="slidenum">
              <a:rPr lang="en-US" smtClean="0"/>
              <a:t>6</a:t>
            </a:fld>
            <a:endParaRPr lang="en-US" dirty="0"/>
          </a:p>
        </p:txBody>
      </p:sp>
    </p:spTree>
    <p:extLst>
      <p:ext uri="{BB962C8B-B14F-4D97-AF65-F5344CB8AC3E}">
        <p14:creationId xmlns:p14="http://schemas.microsoft.com/office/powerpoint/2010/main" val="19662971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How Fatigue Affects Safety </a:t>
            </a:r>
          </a:p>
          <a:p>
            <a:r>
              <a:rPr lang="en-US" b="1" dirty="0"/>
              <a:t>"Reduced Alertness → Higher Accident Risk"</a:t>
            </a:r>
            <a:endParaRPr lang="en-US" dirty="0"/>
          </a:p>
          <a:p>
            <a:pPr>
              <a:buFont typeface="Arial" panose="020B0604020202020204" pitchFamily="34" charset="0"/>
              <a:buChar char="•"/>
            </a:pPr>
            <a:r>
              <a:rPr lang="en-US" b="1" dirty="0"/>
              <a:t>Say:</a:t>
            </a:r>
            <a:r>
              <a:rPr lang="en-US" dirty="0"/>
              <a:t> “Fatigue slows brain function, which reduces your ability to notice hazards. A tired worker may not see a trip hazard, fail to check equipment properly, or overlook a warning sign.”</a:t>
            </a:r>
          </a:p>
          <a:p>
            <a:pPr>
              <a:buFont typeface="Arial" panose="020B0604020202020204" pitchFamily="34" charset="0"/>
              <a:buChar char="•"/>
            </a:pPr>
            <a:r>
              <a:rPr lang="en-US" b="1" dirty="0"/>
              <a:t>Example:</a:t>
            </a:r>
            <a:r>
              <a:rPr lang="en-US" dirty="0"/>
              <a:t> Share an </a:t>
            </a:r>
            <a:r>
              <a:rPr lang="en-US" b="1" dirty="0"/>
              <a:t>industry-specific fatigue-related accident</a:t>
            </a:r>
            <a:r>
              <a:rPr lang="en-US" dirty="0"/>
              <a:t> (e.g., a lineman missing a safety step, a driver causing a crash, a technician making a critical error).</a:t>
            </a:r>
          </a:p>
          <a:p>
            <a:endParaRPr lang="en-US" b="1" dirty="0"/>
          </a:p>
          <a:p>
            <a:r>
              <a:rPr lang="en-US" b="1" dirty="0"/>
              <a:t>Slower Reaction Times → Poor Emergency Response</a:t>
            </a:r>
            <a:endParaRPr lang="en-US" dirty="0"/>
          </a:p>
          <a:p>
            <a:pPr>
              <a:buFont typeface="Arial" panose="020B0604020202020204" pitchFamily="34" charset="0"/>
              <a:buChar char="•"/>
            </a:pPr>
            <a:r>
              <a:rPr lang="en-US" b="1" dirty="0"/>
              <a:t>Say:</a:t>
            </a:r>
            <a:r>
              <a:rPr lang="en-US" dirty="0"/>
              <a:t> “Reaction time is </a:t>
            </a:r>
            <a:r>
              <a:rPr lang="en-US" b="1" dirty="0"/>
              <a:t>significantly</a:t>
            </a:r>
            <a:r>
              <a:rPr lang="en-US" dirty="0"/>
              <a:t> reduced when fatigued. If an emergency occurs—whether it’s a falling object, malfunctioning equipment, or a sudden hazard—fatigued workers take longer to respond.”</a:t>
            </a:r>
          </a:p>
          <a:p>
            <a:endParaRPr lang="en-US" b="1" dirty="0"/>
          </a:p>
          <a:p>
            <a:r>
              <a:rPr lang="en-US" b="1" dirty="0"/>
              <a:t>Increased Errors → Costly Mistakes, Injuries</a:t>
            </a:r>
            <a:endParaRPr lang="en-US" dirty="0"/>
          </a:p>
          <a:p>
            <a:pPr>
              <a:buFont typeface="Arial" panose="020B0604020202020204" pitchFamily="34" charset="0"/>
              <a:buChar char="•"/>
            </a:pPr>
            <a:r>
              <a:rPr lang="en-US" b="1" dirty="0"/>
              <a:t>Say:</a:t>
            </a:r>
            <a:r>
              <a:rPr lang="en-US" dirty="0"/>
              <a:t> “Fatigue </a:t>
            </a:r>
            <a:r>
              <a:rPr lang="en-US" b="1" dirty="0"/>
              <a:t>leads to lapses in concentration and judgment</a:t>
            </a:r>
            <a:r>
              <a:rPr lang="en-US" dirty="0"/>
              <a:t>, causing errors that could be costly—or even deadly. These errors aren’t just physical but can include forgetting procedures, miscalculating measurements, or failing to communicate crucial information.”</a:t>
            </a:r>
          </a:p>
          <a:p>
            <a:pPr>
              <a:buFont typeface="Arial" panose="020B0604020202020204" pitchFamily="34" charset="0"/>
              <a:buChar char="•"/>
            </a:pPr>
            <a:endParaRPr lang="en-US" b="1" dirty="0"/>
          </a:p>
          <a:p>
            <a:pPr>
              <a:buFont typeface="Arial" panose="020B0604020202020204" pitchFamily="34" charset="0"/>
              <a:buNone/>
            </a:pPr>
            <a:r>
              <a:rPr lang="en-US" b="1" dirty="0"/>
              <a:t>Stat:</a:t>
            </a:r>
            <a:r>
              <a:rPr lang="en-US" dirty="0"/>
              <a:t> “According to safety studies, fatigue-related mistakes cost companies </a:t>
            </a:r>
            <a:r>
              <a:rPr lang="en-US" b="1" dirty="0"/>
              <a:t>millions annually</a:t>
            </a:r>
            <a:r>
              <a:rPr lang="en-US" dirty="0"/>
              <a:t> in lost productivity and accident-related expenses.”</a:t>
            </a:r>
          </a:p>
          <a:p>
            <a:endParaRPr lang="en-US" b="1" dirty="0"/>
          </a:p>
          <a:p>
            <a:r>
              <a:rPr lang="en-US" b="1" dirty="0"/>
              <a:t>Group Discussion: How Fatigue Affects You </a:t>
            </a:r>
          </a:p>
          <a:p>
            <a:pPr>
              <a:buFont typeface="Arial" panose="020B0604020202020204" pitchFamily="34" charset="0"/>
              <a:buChar char="•"/>
            </a:pPr>
            <a:r>
              <a:rPr lang="en-US" b="1" dirty="0"/>
              <a:t>Ask the group:</a:t>
            </a:r>
            <a:r>
              <a:rPr lang="en-US" dirty="0"/>
              <a:t> </a:t>
            </a:r>
          </a:p>
          <a:p>
            <a:pPr marL="742950" lvl="1" indent="-285750">
              <a:buFont typeface="Arial" panose="020B0604020202020204" pitchFamily="34" charset="0"/>
              <a:buChar char="•"/>
            </a:pPr>
            <a:r>
              <a:rPr lang="en-US" dirty="0"/>
              <a:t>“What are some tasks in your job that </a:t>
            </a:r>
            <a:r>
              <a:rPr lang="en-US" b="1" dirty="0"/>
              <a:t>require full focus and reaction time</a:t>
            </a:r>
            <a:r>
              <a:rPr lang="en-US" dirty="0"/>
              <a:t>?”</a:t>
            </a:r>
          </a:p>
          <a:p>
            <a:pPr marL="742950" lvl="1" indent="-285750">
              <a:buFont typeface="Arial" panose="020B0604020202020204" pitchFamily="34" charset="0"/>
              <a:buChar char="•"/>
            </a:pPr>
            <a:r>
              <a:rPr lang="en-US" dirty="0"/>
              <a:t>“Have you ever noticed a coworker struggling due to fatigue?”</a:t>
            </a:r>
          </a:p>
          <a:p>
            <a:pPr>
              <a:buFont typeface="Arial" panose="020B0604020202020204" pitchFamily="34" charset="0"/>
              <a:buChar char="•"/>
            </a:pPr>
            <a:r>
              <a:rPr lang="en-US" dirty="0"/>
              <a:t>Encourage </a:t>
            </a:r>
            <a:r>
              <a:rPr lang="en-US" b="1" dirty="0"/>
              <a:t>short responses</a:t>
            </a:r>
            <a:r>
              <a:rPr lang="en-US" dirty="0"/>
              <a:t> (this keeps engagement high without sidetracking the session).</a:t>
            </a:r>
          </a:p>
          <a:p>
            <a:endParaRPr lang="en-US" dirty="0"/>
          </a:p>
        </p:txBody>
      </p:sp>
      <p:sp>
        <p:nvSpPr>
          <p:cNvPr id="4" name="Slide Number Placeholder 3"/>
          <p:cNvSpPr>
            <a:spLocks noGrp="1"/>
          </p:cNvSpPr>
          <p:nvPr>
            <p:ph type="sldNum" sz="quarter" idx="5"/>
          </p:nvPr>
        </p:nvSpPr>
        <p:spPr/>
        <p:txBody>
          <a:bodyPr/>
          <a:lstStyle/>
          <a:p>
            <a:fld id="{0F1657A9-440E-4A40-BB10-0BBB088E0729}" type="slidenum">
              <a:rPr lang="en-US" smtClean="0"/>
              <a:t>7</a:t>
            </a:fld>
            <a:endParaRPr lang="en-US" dirty="0"/>
          </a:p>
        </p:txBody>
      </p:sp>
    </p:spTree>
    <p:extLst>
      <p:ext uri="{BB962C8B-B14F-4D97-AF65-F5344CB8AC3E}">
        <p14:creationId xmlns:p14="http://schemas.microsoft.com/office/powerpoint/2010/main" val="13752328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1. Personal Strategies (Self-Management) – “What Can You Do?”</a:t>
            </a:r>
          </a:p>
          <a:p>
            <a:r>
              <a:rPr lang="en-US" i="1" dirty="0"/>
              <a:t>"Fatigue starts with personal habits. We have more control over our energy levels than we might think."</a:t>
            </a:r>
            <a:endParaRPr lang="en-US" dirty="0"/>
          </a:p>
          <a:p>
            <a:r>
              <a:rPr lang="en-US" dirty="0"/>
              <a:t>✅ </a:t>
            </a:r>
            <a:r>
              <a:rPr lang="en-US" b="1" dirty="0"/>
              <a:t>Sleep Hygiene:</a:t>
            </a:r>
            <a:endParaRPr lang="en-US" dirty="0"/>
          </a:p>
          <a:p>
            <a:pPr>
              <a:buFont typeface="Arial" panose="020B0604020202020204" pitchFamily="34" charset="0"/>
              <a:buChar char="•"/>
            </a:pPr>
            <a:r>
              <a:rPr lang="en-US" dirty="0"/>
              <a:t>Stick to a </a:t>
            </a:r>
            <a:r>
              <a:rPr lang="en-US" b="1" dirty="0"/>
              <a:t>consistent sleep schedule</a:t>
            </a:r>
            <a:r>
              <a:rPr lang="en-US" dirty="0"/>
              <a:t>, even on days off.</a:t>
            </a:r>
          </a:p>
          <a:p>
            <a:pPr>
              <a:buFont typeface="Arial" panose="020B0604020202020204" pitchFamily="34" charset="0"/>
              <a:buChar char="•"/>
            </a:pPr>
            <a:r>
              <a:rPr lang="en-US" dirty="0"/>
              <a:t>Aim for </a:t>
            </a:r>
            <a:r>
              <a:rPr lang="en-US" b="1" dirty="0"/>
              <a:t>7-9 hours</a:t>
            </a:r>
            <a:r>
              <a:rPr lang="en-US" dirty="0"/>
              <a:t> of quality sleep per night.</a:t>
            </a:r>
          </a:p>
          <a:p>
            <a:pPr>
              <a:buFont typeface="Arial" panose="020B0604020202020204" pitchFamily="34" charset="0"/>
              <a:buChar char="•"/>
            </a:pPr>
            <a:r>
              <a:rPr lang="en-US" dirty="0"/>
              <a:t>Create a </a:t>
            </a:r>
            <a:r>
              <a:rPr lang="en-US" b="1" dirty="0"/>
              <a:t>dark, quiet, and cool sleep environment</a:t>
            </a:r>
            <a:r>
              <a:rPr lang="en-US" dirty="0"/>
              <a:t> (avoid screens before bed).</a:t>
            </a:r>
          </a:p>
          <a:p>
            <a:r>
              <a:rPr lang="en-US" dirty="0"/>
              <a:t>✅ </a:t>
            </a:r>
            <a:r>
              <a:rPr lang="en-US" b="1" dirty="0"/>
              <a:t>Nutrition &amp; Hydration:</a:t>
            </a:r>
            <a:endParaRPr lang="en-US" dirty="0"/>
          </a:p>
          <a:p>
            <a:pPr>
              <a:buFont typeface="Arial" panose="020B0604020202020204" pitchFamily="34" charset="0"/>
              <a:buChar char="•"/>
            </a:pPr>
            <a:r>
              <a:rPr lang="en-US" dirty="0"/>
              <a:t>Avoid </a:t>
            </a:r>
            <a:r>
              <a:rPr lang="en-US" b="1" dirty="0"/>
              <a:t>heavy meals, caffeine, and alcohol for at least 4-6 hours before bedtime</a:t>
            </a:r>
            <a:r>
              <a:rPr lang="en-US" dirty="0"/>
              <a:t>.</a:t>
            </a:r>
          </a:p>
          <a:p>
            <a:pPr>
              <a:buFont typeface="Arial" panose="020B0604020202020204" pitchFamily="34" charset="0"/>
              <a:buChar char="•"/>
            </a:pPr>
            <a:r>
              <a:rPr lang="en-US" dirty="0"/>
              <a:t>Drink </a:t>
            </a:r>
            <a:r>
              <a:rPr lang="en-US" b="1" dirty="0"/>
              <a:t>enough water</a:t>
            </a:r>
            <a:r>
              <a:rPr lang="en-US" dirty="0"/>
              <a:t> throughout the day. Dehydration </a:t>
            </a:r>
            <a:r>
              <a:rPr lang="en-US" b="1" dirty="0"/>
              <a:t>worsens fatigue</a:t>
            </a:r>
            <a:r>
              <a:rPr lang="en-US" dirty="0"/>
              <a:t>.</a:t>
            </a:r>
          </a:p>
          <a:p>
            <a:pPr>
              <a:buFont typeface="Arial" panose="020B0604020202020204" pitchFamily="34" charset="0"/>
              <a:buChar char="•"/>
            </a:pPr>
            <a:r>
              <a:rPr lang="en-US" dirty="0"/>
              <a:t>Eat high protein and low card snacks during th4 sleepiest part of the workday (3 - 5 AM and 3- 5 PM)</a:t>
            </a:r>
          </a:p>
          <a:p>
            <a:r>
              <a:rPr lang="en-US" dirty="0"/>
              <a:t>✅ </a:t>
            </a:r>
            <a:r>
              <a:rPr lang="en-US" b="1" dirty="0"/>
              <a:t>Exercise &amp; Movement:</a:t>
            </a:r>
            <a:endParaRPr lang="en-US" dirty="0"/>
          </a:p>
          <a:p>
            <a:pPr>
              <a:buFont typeface="Arial" panose="020B0604020202020204" pitchFamily="34" charset="0"/>
              <a:buChar char="•"/>
            </a:pPr>
            <a:r>
              <a:rPr lang="en-US" dirty="0"/>
              <a:t>Regular physical activity </a:t>
            </a:r>
            <a:r>
              <a:rPr lang="en-US" b="1" dirty="0"/>
              <a:t>boosts energy levels</a:t>
            </a:r>
            <a:r>
              <a:rPr lang="en-US" dirty="0"/>
              <a:t> and helps with better sleep.</a:t>
            </a:r>
          </a:p>
          <a:p>
            <a:pPr>
              <a:buFont typeface="Arial" panose="020B0604020202020204" pitchFamily="34" charset="0"/>
              <a:buChar char="•"/>
            </a:pPr>
            <a:r>
              <a:rPr lang="en-US" dirty="0"/>
              <a:t>Even small </a:t>
            </a:r>
            <a:r>
              <a:rPr lang="en-US" b="1" dirty="0"/>
              <a:t>movement breaks</a:t>
            </a:r>
            <a:r>
              <a:rPr lang="en-US" dirty="0"/>
              <a:t> throughout the workday can </a:t>
            </a:r>
            <a:r>
              <a:rPr lang="en-US" b="1" dirty="0"/>
              <a:t>reduce fatigue</a:t>
            </a:r>
            <a:r>
              <a:rPr lang="en-US" dirty="0"/>
              <a:t>.</a:t>
            </a:r>
          </a:p>
          <a:p>
            <a:r>
              <a:rPr lang="en-US" dirty="0"/>
              <a:t>✅ </a:t>
            </a:r>
            <a:r>
              <a:rPr lang="en-US" b="1" dirty="0"/>
              <a:t>Stress Management:</a:t>
            </a:r>
            <a:endParaRPr lang="en-US" dirty="0"/>
          </a:p>
          <a:p>
            <a:pPr>
              <a:buFont typeface="Arial" panose="020B0604020202020204" pitchFamily="34" charset="0"/>
              <a:buChar char="•"/>
            </a:pPr>
            <a:r>
              <a:rPr lang="en-US" dirty="0"/>
              <a:t>Chronic stress can lead to </a:t>
            </a:r>
            <a:r>
              <a:rPr lang="en-US" b="1" dirty="0"/>
              <a:t>mental exhaustion</a:t>
            </a:r>
            <a:r>
              <a:rPr lang="en-US" dirty="0"/>
              <a:t>.</a:t>
            </a:r>
          </a:p>
          <a:p>
            <a:pPr>
              <a:buFont typeface="Arial" panose="020B0604020202020204" pitchFamily="34" charset="0"/>
              <a:buChar char="•"/>
            </a:pPr>
            <a:r>
              <a:rPr lang="en-US" dirty="0"/>
              <a:t>Breathing exercises, mindfulness, or </a:t>
            </a:r>
            <a:r>
              <a:rPr lang="en-US" b="1" dirty="0"/>
              <a:t>short breaks</a:t>
            </a:r>
            <a:r>
              <a:rPr lang="en-US" dirty="0"/>
              <a:t> can help manage stress.</a:t>
            </a:r>
          </a:p>
          <a:p>
            <a:r>
              <a:rPr lang="en-US" dirty="0"/>
              <a:t>🗣 </a:t>
            </a:r>
            <a:r>
              <a:rPr lang="en-US" b="1" dirty="0"/>
              <a:t>Discussion Prompt:</a:t>
            </a:r>
            <a:endParaRPr lang="en-US" dirty="0"/>
          </a:p>
          <a:p>
            <a:pPr>
              <a:buFont typeface="Arial" panose="020B0604020202020204" pitchFamily="34" charset="0"/>
              <a:buChar char="•"/>
            </a:pPr>
            <a:r>
              <a:rPr lang="en-US" i="1" dirty="0"/>
              <a:t>"Which of these personal strategies do you already use? Which ones do you struggle with?"</a:t>
            </a:r>
            <a:endParaRPr lang="en-US" dirty="0"/>
          </a:p>
          <a:p>
            <a:endParaRPr lang="en-US" b="1" dirty="0"/>
          </a:p>
          <a:p>
            <a:r>
              <a:rPr lang="en-US" b="1" dirty="0"/>
              <a:t>2. Workplace Strategies – “What Can Employers Do?”</a:t>
            </a:r>
          </a:p>
          <a:p>
            <a:r>
              <a:rPr lang="en-US" i="1" dirty="0"/>
              <a:t>"Fatigue isn’t just an individual issue—it’s also about how we structure our work environment."</a:t>
            </a:r>
            <a:endParaRPr lang="en-US" dirty="0"/>
          </a:p>
          <a:p>
            <a:r>
              <a:rPr lang="en-US" dirty="0"/>
              <a:t>✅ </a:t>
            </a:r>
            <a:r>
              <a:rPr lang="en-US" b="1" dirty="0"/>
              <a:t>Shift Scheduling &amp; Work Hours:</a:t>
            </a:r>
            <a:endParaRPr lang="en-US" dirty="0"/>
          </a:p>
          <a:p>
            <a:pPr>
              <a:buFont typeface="Arial" panose="020B0604020202020204" pitchFamily="34" charset="0"/>
              <a:buChar char="•"/>
            </a:pPr>
            <a:r>
              <a:rPr lang="en-US" dirty="0"/>
              <a:t>Employers should avoid </a:t>
            </a:r>
            <a:r>
              <a:rPr lang="en-US" b="1" dirty="0"/>
              <a:t>back-to-back shifts</a:t>
            </a:r>
            <a:r>
              <a:rPr lang="en-US" dirty="0"/>
              <a:t> and ensure proper </a:t>
            </a:r>
            <a:r>
              <a:rPr lang="en-US" b="1" dirty="0"/>
              <a:t>rest time between shifts</a:t>
            </a:r>
            <a:r>
              <a:rPr lang="en-US" dirty="0"/>
              <a:t>.</a:t>
            </a:r>
          </a:p>
          <a:p>
            <a:pPr>
              <a:buFont typeface="Arial" panose="020B0604020202020204" pitchFamily="34" charset="0"/>
              <a:buChar char="•"/>
            </a:pPr>
            <a:r>
              <a:rPr lang="en-US" b="1" dirty="0"/>
              <a:t>Rotating shifts</a:t>
            </a:r>
            <a:r>
              <a:rPr lang="en-US" dirty="0"/>
              <a:t> can help prevent burnout (avoiding excessive night shifts).</a:t>
            </a:r>
          </a:p>
          <a:p>
            <a:r>
              <a:rPr lang="en-US" dirty="0"/>
              <a:t>✅ </a:t>
            </a:r>
            <a:r>
              <a:rPr lang="en-US" b="1" dirty="0"/>
              <a:t>Encouraging Breaks &amp; Rest Periods:</a:t>
            </a:r>
            <a:endParaRPr lang="en-US" dirty="0"/>
          </a:p>
          <a:p>
            <a:pPr>
              <a:buFont typeface="Arial" panose="020B0604020202020204" pitchFamily="34" charset="0"/>
              <a:buChar char="•"/>
            </a:pPr>
            <a:r>
              <a:rPr lang="en-US" b="1" dirty="0"/>
              <a:t>Micro-breaks (5-10 minutes every hour)</a:t>
            </a:r>
            <a:r>
              <a:rPr lang="en-US" dirty="0"/>
              <a:t> can improve focus.</a:t>
            </a:r>
          </a:p>
          <a:p>
            <a:pPr>
              <a:buFont typeface="Arial" panose="020B0604020202020204" pitchFamily="34" charset="0"/>
              <a:buChar char="•"/>
            </a:pPr>
            <a:r>
              <a:rPr lang="en-US" b="1" dirty="0"/>
              <a:t>Longer breaks</a:t>
            </a:r>
            <a:r>
              <a:rPr lang="en-US" dirty="0"/>
              <a:t> for meals and recovery should be enforced, not just encouraged.</a:t>
            </a:r>
          </a:p>
          <a:p>
            <a:r>
              <a:rPr lang="en-US" dirty="0"/>
              <a:t>✅ </a:t>
            </a:r>
            <a:r>
              <a:rPr lang="en-US" b="1" dirty="0"/>
              <a:t>Fatigue Awareness Culture:</a:t>
            </a:r>
            <a:endParaRPr lang="en-US" dirty="0"/>
          </a:p>
          <a:p>
            <a:pPr>
              <a:buFont typeface="Arial" panose="020B0604020202020204" pitchFamily="34" charset="0"/>
              <a:buChar char="•"/>
            </a:pPr>
            <a:r>
              <a:rPr lang="en-US" dirty="0"/>
              <a:t>Employees should feel comfortable </a:t>
            </a:r>
            <a:r>
              <a:rPr lang="en-US" b="1" dirty="0"/>
              <a:t>reporting fatigue</a:t>
            </a:r>
            <a:r>
              <a:rPr lang="en-US" dirty="0"/>
              <a:t> without fear of repercussions.</a:t>
            </a:r>
          </a:p>
          <a:p>
            <a:pPr>
              <a:buFont typeface="Arial" panose="020B0604020202020204" pitchFamily="34" charset="0"/>
              <a:buChar char="•"/>
            </a:pPr>
            <a:r>
              <a:rPr lang="en-US" dirty="0"/>
              <a:t>Supervisors should </a:t>
            </a:r>
            <a:r>
              <a:rPr lang="en-US" b="1" dirty="0"/>
              <a:t>watch for signs</a:t>
            </a:r>
            <a:r>
              <a:rPr lang="en-US" dirty="0"/>
              <a:t> of fatigue in employees.</a:t>
            </a:r>
          </a:p>
          <a:p>
            <a:endParaRPr lang="en-US" b="1" dirty="0"/>
          </a:p>
          <a:p>
            <a:r>
              <a:rPr lang="en-US" b="1" dirty="0"/>
              <a:t>3. Technology &amp; Tools – “How Can We Use Technology to Manage Fatigue?”</a:t>
            </a:r>
          </a:p>
          <a:p>
            <a:r>
              <a:rPr lang="en-US" i="1" dirty="0"/>
              <a:t>"New tools can help both individuals and organizations track and prevent fatigue."</a:t>
            </a:r>
            <a:endParaRPr lang="en-US" dirty="0"/>
          </a:p>
          <a:p>
            <a:r>
              <a:rPr lang="en-US" dirty="0"/>
              <a:t>✅ </a:t>
            </a:r>
            <a:r>
              <a:rPr lang="en-US" b="1" dirty="0"/>
              <a:t>AI Dash Cameras &amp; Driver Monitoring Systems:</a:t>
            </a:r>
            <a:endParaRPr lang="en-US" dirty="0"/>
          </a:p>
          <a:p>
            <a:pPr>
              <a:buFont typeface="Arial" panose="020B0604020202020204" pitchFamily="34" charset="0"/>
              <a:buChar char="•"/>
            </a:pPr>
            <a:r>
              <a:rPr lang="en-US" dirty="0"/>
              <a:t>AI-powered dash cameras </a:t>
            </a:r>
            <a:r>
              <a:rPr lang="en-US" b="1" dirty="0"/>
              <a:t>detect drowsy driving behaviors</a:t>
            </a:r>
            <a:r>
              <a:rPr lang="en-US" dirty="0"/>
              <a:t> such as eyelid closure, head nodding, and loss of focus.</a:t>
            </a:r>
          </a:p>
          <a:p>
            <a:pPr>
              <a:buFont typeface="Arial" panose="020B0604020202020204" pitchFamily="34" charset="0"/>
              <a:buChar char="•"/>
            </a:pPr>
            <a:r>
              <a:rPr lang="en-US" dirty="0"/>
              <a:t>These systems </a:t>
            </a:r>
            <a:r>
              <a:rPr lang="en-US" b="1" dirty="0"/>
              <a:t>alert drivers in real-time</a:t>
            </a:r>
            <a:r>
              <a:rPr lang="en-US" dirty="0"/>
              <a:t> and send reports to </a:t>
            </a:r>
            <a:r>
              <a:rPr lang="en-US" b="1" dirty="0"/>
              <a:t>supervisors for coaching opportunities</a:t>
            </a:r>
            <a:r>
              <a:rPr lang="en-US" dirty="0"/>
              <a:t>.</a:t>
            </a:r>
          </a:p>
          <a:p>
            <a:pPr>
              <a:buFont typeface="Arial" panose="020B0604020202020204" pitchFamily="34" charset="0"/>
              <a:buChar char="•"/>
            </a:pPr>
            <a:r>
              <a:rPr lang="en-US" dirty="0"/>
              <a:t>AI dash cams help </a:t>
            </a:r>
            <a:r>
              <a:rPr lang="en-US" b="1" dirty="0"/>
              <a:t>reduce accidents</a:t>
            </a:r>
            <a:r>
              <a:rPr lang="en-US" dirty="0"/>
              <a:t> caused by fatigue, especially in transportation, construction, and energy industries.</a:t>
            </a:r>
          </a:p>
          <a:p>
            <a:r>
              <a:rPr lang="en-US" dirty="0"/>
              <a:t>✅ </a:t>
            </a:r>
            <a:r>
              <a:rPr lang="en-US" b="1" dirty="0"/>
              <a:t>Wearable Devices:</a:t>
            </a:r>
            <a:endParaRPr lang="en-US" dirty="0"/>
          </a:p>
          <a:p>
            <a:pPr>
              <a:buFont typeface="Arial" panose="020B0604020202020204" pitchFamily="34" charset="0"/>
              <a:buChar char="•"/>
            </a:pPr>
            <a:r>
              <a:rPr lang="en-US" dirty="0"/>
              <a:t>Some companies use </a:t>
            </a:r>
            <a:r>
              <a:rPr lang="en-US" b="1" dirty="0"/>
              <a:t>wearable tech (smartwatches, fatigue detection sensors, eye-tracking software)</a:t>
            </a:r>
            <a:r>
              <a:rPr lang="en-US" dirty="0"/>
              <a:t> to track fatigue signs.</a:t>
            </a:r>
          </a:p>
          <a:p>
            <a:pPr>
              <a:buFont typeface="Arial" panose="020B0604020202020204" pitchFamily="34" charset="0"/>
              <a:buChar char="•"/>
            </a:pPr>
            <a:r>
              <a:rPr lang="en-US" dirty="0"/>
              <a:t>Some trucks and equipment now have </a:t>
            </a:r>
            <a:r>
              <a:rPr lang="en-US" b="1" dirty="0"/>
              <a:t>AI-driven fatigue monitoring</a:t>
            </a:r>
            <a:r>
              <a:rPr lang="en-US" dirty="0"/>
              <a:t> that alerts operators.</a:t>
            </a:r>
          </a:p>
          <a:p>
            <a:r>
              <a:rPr lang="en-US" dirty="0"/>
              <a:t>✅ </a:t>
            </a:r>
            <a:r>
              <a:rPr lang="en-US" b="1" dirty="0"/>
              <a:t>Scheduling &amp; Workload Management Apps:</a:t>
            </a:r>
            <a:endParaRPr lang="en-US" dirty="0"/>
          </a:p>
          <a:p>
            <a:pPr>
              <a:buFont typeface="Arial" panose="020B0604020202020204" pitchFamily="34" charset="0"/>
              <a:buChar char="•"/>
            </a:pPr>
            <a:r>
              <a:rPr lang="en-US" dirty="0"/>
              <a:t>Apps can help </a:t>
            </a:r>
            <a:r>
              <a:rPr lang="en-US" b="1" dirty="0"/>
              <a:t>optimize work shifts</a:t>
            </a:r>
            <a:r>
              <a:rPr lang="en-US" dirty="0"/>
              <a:t> to reduce fatigue (e.g., fatigue risk management software).</a:t>
            </a:r>
          </a:p>
          <a:p>
            <a:endParaRPr lang="en-US" dirty="0"/>
          </a:p>
        </p:txBody>
      </p:sp>
      <p:sp>
        <p:nvSpPr>
          <p:cNvPr id="4" name="Slide Number Placeholder 3"/>
          <p:cNvSpPr>
            <a:spLocks noGrp="1"/>
          </p:cNvSpPr>
          <p:nvPr>
            <p:ph type="sldNum" sz="quarter" idx="5"/>
          </p:nvPr>
        </p:nvSpPr>
        <p:spPr/>
        <p:txBody>
          <a:bodyPr/>
          <a:lstStyle/>
          <a:p>
            <a:fld id="{0F1657A9-440E-4A40-BB10-0BBB088E0729}" type="slidenum">
              <a:rPr lang="en-US" smtClean="0"/>
              <a:t>8</a:t>
            </a:fld>
            <a:endParaRPr lang="en-US" dirty="0"/>
          </a:p>
        </p:txBody>
      </p:sp>
    </p:spTree>
    <p:extLst>
      <p:ext uri="{BB962C8B-B14F-4D97-AF65-F5344CB8AC3E}">
        <p14:creationId xmlns:p14="http://schemas.microsoft.com/office/powerpoint/2010/main" val="15893984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994139-D80F-FF3F-85EF-9A6A696F3D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7ED739-BA5A-02B3-5E59-B37C60B6C6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67E9929-8810-2636-609E-9E220169059E}"/>
              </a:ext>
            </a:extLst>
          </p:cNvPr>
          <p:cNvSpPr>
            <a:spLocks noGrp="1"/>
          </p:cNvSpPr>
          <p:nvPr>
            <p:ph type="body" idx="1"/>
          </p:nvPr>
        </p:nvSpPr>
        <p:spPr/>
        <p:txBody>
          <a:bodyPr/>
          <a:lstStyle/>
          <a:p>
            <a:pPr>
              <a:buFont typeface="Arial" panose="020B0604020202020204" pitchFamily="34" charset="0"/>
              <a:buChar char="•"/>
            </a:pPr>
            <a:r>
              <a:rPr lang="en-US" b="1" dirty="0"/>
              <a:t>Say:</a:t>
            </a:r>
            <a:br>
              <a:rPr lang="en-US" dirty="0"/>
            </a:br>
            <a:r>
              <a:rPr lang="en-US" i="1" dirty="0"/>
              <a:t>“Now that we understand the risks and impacts of fatigue, let’s talk about a structured way to manage it. A fatigue management plan helps individuals and workplaces proactively reduce fatigue-related risks and promote a safer, more productive environment.”</a:t>
            </a:r>
            <a:endParaRPr lang="en-US" dirty="0"/>
          </a:p>
          <a:p>
            <a:pPr>
              <a:buFont typeface="Arial" panose="020B0604020202020204" pitchFamily="34" charset="0"/>
              <a:buChar char="•"/>
            </a:pPr>
            <a:r>
              <a:rPr lang="en-US" b="1" dirty="0"/>
              <a:t>Ask:</a:t>
            </a:r>
            <a:br>
              <a:rPr lang="en-US" dirty="0"/>
            </a:br>
            <a:r>
              <a:rPr lang="en-US" i="1" dirty="0"/>
              <a:t>“Has anyone ever had to change their habits to reduce fatigue at work? What worked for you?”</a:t>
            </a:r>
            <a:endParaRPr lang="en-US" dirty="0"/>
          </a:p>
          <a:p>
            <a:pPr>
              <a:buFont typeface="Arial" panose="020B0604020202020204" pitchFamily="34" charset="0"/>
              <a:buChar char="•"/>
            </a:pPr>
            <a:r>
              <a:rPr lang="en-US" dirty="0"/>
              <a:t>Briefly acknowledge responses before introducing the structured steps.</a:t>
            </a:r>
          </a:p>
          <a:p>
            <a:r>
              <a:rPr lang="en-US" b="1" dirty="0"/>
              <a:t>2. Breakdown of the Fatigue Management Plan </a:t>
            </a:r>
          </a:p>
          <a:p>
            <a:r>
              <a:rPr lang="en-US" dirty="0"/>
              <a:t>Walk through the four steps, providing examples and engaging participants.</a:t>
            </a:r>
          </a:p>
          <a:p>
            <a:r>
              <a:rPr lang="en-US" b="1" dirty="0"/>
              <a:t>Step 1: Identify Fatigue Risks</a:t>
            </a:r>
          </a:p>
          <a:p>
            <a:pPr>
              <a:buFont typeface="Arial" panose="020B0604020202020204" pitchFamily="34" charset="0"/>
              <a:buChar char="•"/>
            </a:pPr>
            <a:r>
              <a:rPr lang="en-US" b="1" dirty="0"/>
              <a:t>Explain:</a:t>
            </a:r>
            <a:br>
              <a:rPr lang="en-US" dirty="0"/>
            </a:br>
            <a:r>
              <a:rPr lang="en-US" i="1" dirty="0"/>
              <a:t>“The first step is to recognize where fatigue is coming from. Is it from long hours? High workload? Lack of sleep? Environmental factors like noise or extreme temperatures?”</a:t>
            </a:r>
            <a:endParaRPr lang="en-US" dirty="0"/>
          </a:p>
          <a:p>
            <a:pPr>
              <a:buFont typeface="Arial" panose="020B0604020202020204" pitchFamily="34" charset="0"/>
              <a:buChar char="•"/>
            </a:pPr>
            <a:r>
              <a:rPr lang="en-US" b="1" dirty="0"/>
              <a:t>Engage:</a:t>
            </a:r>
            <a:br>
              <a:rPr lang="en-US" dirty="0"/>
            </a:br>
            <a:r>
              <a:rPr lang="en-US" i="1" dirty="0"/>
              <a:t>“Think about your job. What are the biggest fatigue risks in your role?”</a:t>
            </a:r>
            <a:r>
              <a:rPr lang="en-US" dirty="0"/>
              <a:t> </a:t>
            </a:r>
          </a:p>
          <a:p>
            <a:pPr marL="742950" lvl="1" indent="-285750">
              <a:buFont typeface="Arial" panose="020B0604020202020204" pitchFamily="34" charset="0"/>
              <a:buChar char="•"/>
            </a:pPr>
            <a:r>
              <a:rPr lang="en-US" dirty="0"/>
              <a:t>(Take 2-3 responses and relate them to common workplace fatigue risks.)</a:t>
            </a:r>
          </a:p>
          <a:p>
            <a:pPr>
              <a:buFont typeface="Arial" panose="020B0604020202020204" pitchFamily="34" charset="0"/>
              <a:buChar char="•"/>
            </a:pPr>
            <a:r>
              <a:rPr lang="en-US" b="1" dirty="0"/>
              <a:t>Example:</a:t>
            </a:r>
            <a:br>
              <a:rPr lang="en-US" dirty="0"/>
            </a:br>
            <a:r>
              <a:rPr lang="en-US" i="1" dirty="0"/>
              <a:t>“A lineman working long shifts may struggle with physical fatigue, while a dispatcher might deal more with mental fatigue from high focus demands.”</a:t>
            </a:r>
            <a:endParaRPr lang="en-US" dirty="0"/>
          </a:p>
          <a:p>
            <a:r>
              <a:rPr lang="en-US" b="1" dirty="0"/>
              <a:t>Step 2: Set Rest and Recovery Goals</a:t>
            </a:r>
          </a:p>
          <a:p>
            <a:pPr>
              <a:buFont typeface="Arial" panose="020B0604020202020204" pitchFamily="34" charset="0"/>
              <a:buChar char="•"/>
            </a:pPr>
            <a:r>
              <a:rPr lang="en-US" b="1" dirty="0"/>
              <a:t>Explain:</a:t>
            </a:r>
            <a:br>
              <a:rPr lang="en-US" dirty="0"/>
            </a:br>
            <a:r>
              <a:rPr lang="en-US" i="1" dirty="0"/>
              <a:t>“Once you’ve identified fatigue risks, the next step is to create goals that promote recovery. These should be realistic and actionable.”</a:t>
            </a:r>
            <a:endParaRPr lang="en-US" dirty="0"/>
          </a:p>
          <a:p>
            <a:pPr>
              <a:buFont typeface="Arial" panose="020B0604020202020204" pitchFamily="34" charset="0"/>
              <a:buChar char="•"/>
            </a:pPr>
            <a:r>
              <a:rPr lang="en-US" b="1" dirty="0"/>
              <a:t>Ask:</a:t>
            </a:r>
            <a:br>
              <a:rPr lang="en-US" dirty="0"/>
            </a:br>
            <a:r>
              <a:rPr lang="en-US" i="1" dirty="0"/>
              <a:t>“What are some ways you personally recover from fatigue?”</a:t>
            </a:r>
            <a:r>
              <a:rPr lang="en-US" dirty="0"/>
              <a:t> </a:t>
            </a:r>
          </a:p>
          <a:p>
            <a:pPr marL="742950" lvl="1" indent="-285750">
              <a:buFont typeface="Arial" panose="020B0604020202020204" pitchFamily="34" charset="0"/>
              <a:buChar char="•"/>
            </a:pPr>
            <a:r>
              <a:rPr lang="en-US" dirty="0"/>
              <a:t>(Encourage participants to share—e.g., better sleep habits, nutrition, exercise, short breaks.)</a:t>
            </a:r>
          </a:p>
          <a:p>
            <a:pPr>
              <a:buFont typeface="Arial" panose="020B0604020202020204" pitchFamily="34" charset="0"/>
              <a:buChar char="•"/>
            </a:pPr>
            <a:r>
              <a:rPr lang="en-US" b="1" dirty="0"/>
              <a:t>Example:</a:t>
            </a:r>
            <a:br>
              <a:rPr lang="en-US" dirty="0"/>
            </a:br>
            <a:r>
              <a:rPr lang="en-US" i="1" dirty="0"/>
              <a:t>“If poor sleep is an issue, a goal might be: ‘I will establish a consistent bedtime and reduce screen time 30 minutes before sleep.’”</a:t>
            </a:r>
            <a:endParaRPr lang="en-US" dirty="0"/>
          </a:p>
          <a:p>
            <a:pPr>
              <a:buFont typeface="Arial" panose="020B0604020202020204" pitchFamily="34" charset="0"/>
              <a:buChar char="•"/>
            </a:pPr>
            <a:r>
              <a:rPr lang="en-US" b="1" dirty="0"/>
              <a:t>Pro Tip:</a:t>
            </a:r>
            <a:br>
              <a:rPr lang="en-US" dirty="0"/>
            </a:br>
            <a:r>
              <a:rPr lang="en-US" i="1" dirty="0"/>
              <a:t>“Setting goals is easier when they’re specific. Instead of saying ‘get more sleep,’ say ‘aim for 7-8 hours per night by adjusting bedtime.’”</a:t>
            </a:r>
            <a:endParaRPr lang="en-US" dirty="0"/>
          </a:p>
          <a:p>
            <a:r>
              <a:rPr lang="en-US" b="1" dirty="0"/>
              <a:t>Step 3: Implement Workplace Fatigue Prevention Strategies</a:t>
            </a:r>
          </a:p>
          <a:p>
            <a:pPr>
              <a:buFont typeface="Arial" panose="020B0604020202020204" pitchFamily="34" charset="0"/>
              <a:buChar char="•"/>
            </a:pPr>
            <a:r>
              <a:rPr lang="en-US" b="1" dirty="0"/>
              <a:t>Explain:</a:t>
            </a:r>
            <a:br>
              <a:rPr lang="en-US" dirty="0"/>
            </a:br>
            <a:r>
              <a:rPr lang="en-US" i="1" dirty="0"/>
              <a:t>“Managing fatigue isn’t just about personal habits; workplaces must also play a role. Here are some strategies companies can use to reduce fatigue:”</a:t>
            </a:r>
            <a:endParaRPr lang="en-US" dirty="0"/>
          </a:p>
          <a:p>
            <a:pPr marL="742950" lvl="1" indent="-285750">
              <a:buFont typeface="Arial" panose="020B0604020202020204" pitchFamily="34" charset="0"/>
              <a:buChar char="•"/>
            </a:pPr>
            <a:r>
              <a:rPr lang="en-US" b="1" dirty="0"/>
              <a:t>Scheduling &amp; Shift Adjustments:</a:t>
            </a:r>
            <a:r>
              <a:rPr lang="en-US" dirty="0"/>
              <a:t> Avoid excessive overtime or consecutive long shifts.</a:t>
            </a:r>
          </a:p>
          <a:p>
            <a:pPr marL="742950" lvl="1" indent="-285750">
              <a:buFont typeface="Arial" panose="020B0604020202020204" pitchFamily="34" charset="0"/>
              <a:buChar char="•"/>
            </a:pPr>
            <a:r>
              <a:rPr lang="en-US" b="1" dirty="0"/>
              <a:t>Encouraging Breaks:</a:t>
            </a:r>
            <a:r>
              <a:rPr lang="en-US" dirty="0"/>
              <a:t> Short, regular breaks prevent burnout.</a:t>
            </a:r>
          </a:p>
          <a:p>
            <a:pPr marL="742950" lvl="1" indent="-285750">
              <a:buFont typeface="Arial" panose="020B0604020202020204" pitchFamily="34" charset="0"/>
              <a:buChar char="•"/>
            </a:pPr>
            <a:r>
              <a:rPr lang="en-US" b="1" dirty="0"/>
              <a:t>Providing Education:</a:t>
            </a:r>
            <a:r>
              <a:rPr lang="en-US" dirty="0"/>
              <a:t> Training employees to recognize fatigue risks.</a:t>
            </a:r>
          </a:p>
          <a:p>
            <a:pPr marL="742950" lvl="1" indent="-285750">
              <a:buFont typeface="Arial" panose="020B0604020202020204" pitchFamily="34" charset="0"/>
              <a:buChar char="•"/>
            </a:pPr>
            <a:r>
              <a:rPr lang="en-US" b="1" dirty="0"/>
              <a:t>Creating a Culture of Safety:</a:t>
            </a:r>
            <a:r>
              <a:rPr lang="en-US" dirty="0"/>
              <a:t> Encouraging employees to speak up when fatigued.</a:t>
            </a:r>
          </a:p>
          <a:p>
            <a:pPr>
              <a:buFont typeface="Arial" panose="020B0604020202020204" pitchFamily="34" charset="0"/>
              <a:buChar char="•"/>
            </a:pPr>
            <a:r>
              <a:rPr lang="en-US" b="1" dirty="0"/>
              <a:t>Engage:</a:t>
            </a:r>
            <a:br>
              <a:rPr lang="en-US" dirty="0"/>
            </a:br>
            <a:r>
              <a:rPr lang="en-US" i="1" dirty="0"/>
              <a:t>“Does your company currently have any fatigue prevention policies? If so, how effective are they?”</a:t>
            </a:r>
            <a:endParaRPr lang="en-US" dirty="0"/>
          </a:p>
          <a:p>
            <a:pPr marL="742950" lvl="1" indent="-285750">
              <a:buFont typeface="Arial" panose="020B0604020202020204" pitchFamily="34" charset="0"/>
              <a:buChar char="•"/>
            </a:pPr>
            <a:r>
              <a:rPr lang="en-US" dirty="0"/>
              <a:t>(Encourage discussion. If none exist, ask what policies they think would help.)</a:t>
            </a:r>
          </a:p>
          <a:p>
            <a:r>
              <a:rPr lang="en-US" b="1" dirty="0"/>
              <a:t>Step 4: Regularly Review and Adjust the Plan</a:t>
            </a:r>
          </a:p>
          <a:p>
            <a:pPr>
              <a:buFont typeface="Arial" panose="020B0604020202020204" pitchFamily="34" charset="0"/>
              <a:buChar char="•"/>
            </a:pPr>
            <a:r>
              <a:rPr lang="en-US" b="1" dirty="0"/>
              <a:t>Explain:</a:t>
            </a:r>
            <a:br>
              <a:rPr lang="en-US" dirty="0"/>
            </a:br>
            <a:r>
              <a:rPr lang="en-US" i="1" dirty="0"/>
              <a:t>“A fatigue management plan isn’t a ‘set it and forget it’ process. Regular check-ins help ensure it’s working.”</a:t>
            </a:r>
            <a:endParaRPr lang="en-US" dirty="0"/>
          </a:p>
          <a:p>
            <a:pPr marL="742950" lvl="1" indent="-285750">
              <a:buFont typeface="Arial" panose="020B0604020202020204" pitchFamily="34" charset="0"/>
              <a:buChar char="•"/>
            </a:pPr>
            <a:r>
              <a:rPr lang="en-US" dirty="0"/>
              <a:t>Encourage employees to reflect on what’s working and adjust their strategies accordingly.</a:t>
            </a:r>
          </a:p>
          <a:p>
            <a:pPr marL="742950" lvl="1" indent="-285750">
              <a:buFont typeface="Arial" panose="020B0604020202020204" pitchFamily="34" charset="0"/>
              <a:buChar char="•"/>
            </a:pPr>
            <a:r>
              <a:rPr lang="en-US" dirty="0"/>
              <a:t>Supervisors should assess schedules and workloads periodically.</a:t>
            </a:r>
          </a:p>
          <a:p>
            <a:pPr>
              <a:buFont typeface="Arial" panose="020B0604020202020204" pitchFamily="34" charset="0"/>
              <a:buChar char="•"/>
            </a:pPr>
            <a:r>
              <a:rPr lang="en-US" b="1" dirty="0"/>
              <a:t>Engage:</a:t>
            </a:r>
            <a:br>
              <a:rPr lang="en-US" dirty="0"/>
            </a:br>
            <a:r>
              <a:rPr lang="en-US" i="1" dirty="0"/>
              <a:t>“What’s one thing you would personally change in your routine to reduce fatigue?”</a:t>
            </a:r>
            <a:endParaRPr lang="en-US" dirty="0"/>
          </a:p>
          <a:p>
            <a:pPr marL="742950" lvl="1" indent="-285750">
              <a:buFont typeface="Arial" panose="020B0604020202020204" pitchFamily="34" charset="0"/>
              <a:buChar char="•"/>
            </a:pPr>
            <a:r>
              <a:rPr lang="en-US" dirty="0"/>
              <a:t>(Allow 2-3 participants to share their responses.)</a:t>
            </a:r>
          </a:p>
          <a:p>
            <a:endParaRPr lang="en-US" dirty="0"/>
          </a:p>
        </p:txBody>
      </p:sp>
      <p:sp>
        <p:nvSpPr>
          <p:cNvPr id="4" name="Slide Number Placeholder 3">
            <a:extLst>
              <a:ext uri="{FF2B5EF4-FFF2-40B4-BE49-F238E27FC236}">
                <a16:creationId xmlns:a16="http://schemas.microsoft.com/office/drawing/2014/main" id="{9069876F-2EF1-2B37-AFE1-2115591C346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F1657A9-440E-4A40-BB10-0BBB088E072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790390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9929F3-D239-54BE-46CB-45E56C3ADB5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120ADE4-DB56-4F3E-DCAD-C5C2B9B027F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4C81AD2-551E-9104-679B-4647DD6F388D}"/>
              </a:ext>
            </a:extLst>
          </p:cNvPr>
          <p:cNvSpPr>
            <a:spLocks noGrp="1"/>
          </p:cNvSpPr>
          <p:nvPr>
            <p:ph type="dt" sz="half" idx="10"/>
          </p:nvPr>
        </p:nvSpPr>
        <p:spPr/>
        <p:txBody>
          <a:bodyPr/>
          <a:lstStyle/>
          <a:p>
            <a:fld id="{E9F842BD-C9C8-4B2B-BF95-84E26EA6BBB6}" type="datetime1">
              <a:rPr lang="en-US" smtClean="0"/>
              <a:t>4/1/2025</a:t>
            </a:fld>
            <a:endParaRPr lang="en-US" dirty="0"/>
          </a:p>
        </p:txBody>
      </p:sp>
      <p:sp>
        <p:nvSpPr>
          <p:cNvPr id="5" name="Footer Placeholder 4">
            <a:extLst>
              <a:ext uri="{FF2B5EF4-FFF2-40B4-BE49-F238E27FC236}">
                <a16:creationId xmlns:a16="http://schemas.microsoft.com/office/drawing/2014/main" id="{46DD7B64-5565-8322-01C0-862F0F2B77A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BF62549-59DA-015B-0CD1-4DFB3B57F6CE}"/>
              </a:ext>
            </a:extLst>
          </p:cNvPr>
          <p:cNvSpPr>
            <a:spLocks noGrp="1"/>
          </p:cNvSpPr>
          <p:nvPr>
            <p:ph type="sldNum" sz="quarter" idx="12"/>
          </p:nvPr>
        </p:nvSpPr>
        <p:spPr/>
        <p:txBody>
          <a:bodyPr/>
          <a:lstStyle/>
          <a:p>
            <a:fld id="{AF06B5B2-58D7-4A2E-ACF6-E9765C5AA68F}" type="slidenum">
              <a:rPr lang="en-US" smtClean="0"/>
              <a:t>‹#›</a:t>
            </a:fld>
            <a:endParaRPr lang="en-US" dirty="0"/>
          </a:p>
        </p:txBody>
      </p:sp>
    </p:spTree>
    <p:extLst>
      <p:ext uri="{BB962C8B-B14F-4D97-AF65-F5344CB8AC3E}">
        <p14:creationId xmlns:p14="http://schemas.microsoft.com/office/powerpoint/2010/main" val="38765092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96F996-829A-70FD-7528-4BB62C0F09E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4C4A9AA-5EBF-58A6-0692-E944699D26B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695972E-CF70-4F56-61FC-80B3F1C9508F}"/>
              </a:ext>
            </a:extLst>
          </p:cNvPr>
          <p:cNvSpPr>
            <a:spLocks noGrp="1"/>
          </p:cNvSpPr>
          <p:nvPr>
            <p:ph type="dt" sz="half" idx="10"/>
          </p:nvPr>
        </p:nvSpPr>
        <p:spPr/>
        <p:txBody>
          <a:bodyPr/>
          <a:lstStyle/>
          <a:p>
            <a:fld id="{047ED6FD-9C93-4939-9BBF-5657DE4A3A66}" type="datetime1">
              <a:rPr lang="en-US" smtClean="0"/>
              <a:t>4/1/2025</a:t>
            </a:fld>
            <a:endParaRPr lang="en-US" dirty="0"/>
          </a:p>
        </p:txBody>
      </p:sp>
      <p:sp>
        <p:nvSpPr>
          <p:cNvPr id="5" name="Footer Placeholder 4">
            <a:extLst>
              <a:ext uri="{FF2B5EF4-FFF2-40B4-BE49-F238E27FC236}">
                <a16:creationId xmlns:a16="http://schemas.microsoft.com/office/drawing/2014/main" id="{CEA1D5AC-0460-ABD3-655A-2E11BDBA482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6D2AABB-756A-EEC1-D0B2-7AB55563A831}"/>
              </a:ext>
            </a:extLst>
          </p:cNvPr>
          <p:cNvSpPr>
            <a:spLocks noGrp="1"/>
          </p:cNvSpPr>
          <p:nvPr>
            <p:ph type="sldNum" sz="quarter" idx="12"/>
          </p:nvPr>
        </p:nvSpPr>
        <p:spPr/>
        <p:txBody>
          <a:bodyPr/>
          <a:lstStyle/>
          <a:p>
            <a:fld id="{AF06B5B2-58D7-4A2E-ACF6-E9765C5AA68F}" type="slidenum">
              <a:rPr lang="en-US" smtClean="0"/>
              <a:t>‹#›</a:t>
            </a:fld>
            <a:endParaRPr lang="en-US" dirty="0"/>
          </a:p>
        </p:txBody>
      </p:sp>
    </p:spTree>
    <p:extLst>
      <p:ext uri="{BB962C8B-B14F-4D97-AF65-F5344CB8AC3E}">
        <p14:creationId xmlns:p14="http://schemas.microsoft.com/office/powerpoint/2010/main" val="16684775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B2F99BC-AA00-C1BD-D8B3-C695852B0EF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4FA85D5-2F88-B0FA-A681-CD944FB5288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99FC34-FB93-4167-28B1-D3BBBA6F1666}"/>
              </a:ext>
            </a:extLst>
          </p:cNvPr>
          <p:cNvSpPr>
            <a:spLocks noGrp="1"/>
          </p:cNvSpPr>
          <p:nvPr>
            <p:ph type="dt" sz="half" idx="10"/>
          </p:nvPr>
        </p:nvSpPr>
        <p:spPr/>
        <p:txBody>
          <a:bodyPr/>
          <a:lstStyle/>
          <a:p>
            <a:fld id="{B15DE68F-346B-4BCA-B60F-F17AD872263A}" type="datetime1">
              <a:rPr lang="en-US" smtClean="0"/>
              <a:t>4/1/2025</a:t>
            </a:fld>
            <a:endParaRPr lang="en-US" dirty="0"/>
          </a:p>
        </p:txBody>
      </p:sp>
      <p:sp>
        <p:nvSpPr>
          <p:cNvPr id="5" name="Footer Placeholder 4">
            <a:extLst>
              <a:ext uri="{FF2B5EF4-FFF2-40B4-BE49-F238E27FC236}">
                <a16:creationId xmlns:a16="http://schemas.microsoft.com/office/drawing/2014/main" id="{6040DEEA-A3F2-D0D4-F067-F39656E3131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0EE190E-6911-0A80-DAE9-BC83FF016A5A}"/>
              </a:ext>
            </a:extLst>
          </p:cNvPr>
          <p:cNvSpPr>
            <a:spLocks noGrp="1"/>
          </p:cNvSpPr>
          <p:nvPr>
            <p:ph type="sldNum" sz="quarter" idx="12"/>
          </p:nvPr>
        </p:nvSpPr>
        <p:spPr/>
        <p:txBody>
          <a:bodyPr/>
          <a:lstStyle/>
          <a:p>
            <a:fld id="{AF06B5B2-58D7-4A2E-ACF6-E9765C5AA68F}" type="slidenum">
              <a:rPr lang="en-US" smtClean="0"/>
              <a:t>‹#›</a:t>
            </a:fld>
            <a:endParaRPr lang="en-US" dirty="0"/>
          </a:p>
        </p:txBody>
      </p:sp>
    </p:spTree>
    <p:extLst>
      <p:ext uri="{BB962C8B-B14F-4D97-AF65-F5344CB8AC3E}">
        <p14:creationId xmlns:p14="http://schemas.microsoft.com/office/powerpoint/2010/main" val="16649939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595573-0583-00DB-BA3E-CA4E48D8DCD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8644343-D861-A910-164C-8FC07480115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B1B5667-A927-F779-3DBB-CB6264FAE263}"/>
              </a:ext>
            </a:extLst>
          </p:cNvPr>
          <p:cNvSpPr>
            <a:spLocks noGrp="1"/>
          </p:cNvSpPr>
          <p:nvPr>
            <p:ph type="dt" sz="half" idx="10"/>
          </p:nvPr>
        </p:nvSpPr>
        <p:spPr/>
        <p:txBody>
          <a:bodyPr/>
          <a:lstStyle/>
          <a:p>
            <a:fld id="{6973F18A-D2C2-4024-BA0F-5893D8ECC518}" type="datetime1">
              <a:rPr lang="en-US" smtClean="0"/>
              <a:t>4/1/2025</a:t>
            </a:fld>
            <a:endParaRPr lang="en-US" dirty="0"/>
          </a:p>
        </p:txBody>
      </p:sp>
      <p:sp>
        <p:nvSpPr>
          <p:cNvPr id="5" name="Footer Placeholder 4">
            <a:extLst>
              <a:ext uri="{FF2B5EF4-FFF2-40B4-BE49-F238E27FC236}">
                <a16:creationId xmlns:a16="http://schemas.microsoft.com/office/drawing/2014/main" id="{B5706F94-43F0-86CD-E6DD-21FE5EBD528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9B33F5C-5D07-AC27-C7B5-2536F072324A}"/>
              </a:ext>
            </a:extLst>
          </p:cNvPr>
          <p:cNvSpPr>
            <a:spLocks noGrp="1"/>
          </p:cNvSpPr>
          <p:nvPr>
            <p:ph type="sldNum" sz="quarter" idx="12"/>
          </p:nvPr>
        </p:nvSpPr>
        <p:spPr/>
        <p:txBody>
          <a:bodyPr/>
          <a:lstStyle/>
          <a:p>
            <a:fld id="{AF06B5B2-58D7-4A2E-ACF6-E9765C5AA68F}" type="slidenum">
              <a:rPr lang="en-US" smtClean="0"/>
              <a:t>‹#›</a:t>
            </a:fld>
            <a:endParaRPr lang="en-US" dirty="0"/>
          </a:p>
        </p:txBody>
      </p:sp>
    </p:spTree>
    <p:extLst>
      <p:ext uri="{BB962C8B-B14F-4D97-AF65-F5344CB8AC3E}">
        <p14:creationId xmlns:p14="http://schemas.microsoft.com/office/powerpoint/2010/main" val="824049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12436F-3F97-0C7E-D023-92498E20A8D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2E3D5B2-5005-981B-83FF-0319638BF1D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2883799-AFE3-72A4-5133-02214B3A08CD}"/>
              </a:ext>
            </a:extLst>
          </p:cNvPr>
          <p:cNvSpPr>
            <a:spLocks noGrp="1"/>
          </p:cNvSpPr>
          <p:nvPr>
            <p:ph type="dt" sz="half" idx="10"/>
          </p:nvPr>
        </p:nvSpPr>
        <p:spPr/>
        <p:txBody>
          <a:bodyPr/>
          <a:lstStyle/>
          <a:p>
            <a:fld id="{AE86D572-A87C-4992-AA76-3B65A00DA024}" type="datetime1">
              <a:rPr lang="en-US" smtClean="0"/>
              <a:t>4/1/2025</a:t>
            </a:fld>
            <a:endParaRPr lang="en-US" dirty="0"/>
          </a:p>
        </p:txBody>
      </p:sp>
      <p:sp>
        <p:nvSpPr>
          <p:cNvPr id="5" name="Footer Placeholder 4">
            <a:extLst>
              <a:ext uri="{FF2B5EF4-FFF2-40B4-BE49-F238E27FC236}">
                <a16:creationId xmlns:a16="http://schemas.microsoft.com/office/drawing/2014/main" id="{B89F1C37-D669-BB88-B0BE-B51CA61607C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501E979-D548-5A4C-7ABB-C51A0314091C}"/>
              </a:ext>
            </a:extLst>
          </p:cNvPr>
          <p:cNvSpPr>
            <a:spLocks noGrp="1"/>
          </p:cNvSpPr>
          <p:nvPr>
            <p:ph type="sldNum" sz="quarter" idx="12"/>
          </p:nvPr>
        </p:nvSpPr>
        <p:spPr/>
        <p:txBody>
          <a:bodyPr/>
          <a:lstStyle/>
          <a:p>
            <a:fld id="{AF06B5B2-58D7-4A2E-ACF6-E9765C5AA68F}" type="slidenum">
              <a:rPr lang="en-US" smtClean="0"/>
              <a:t>‹#›</a:t>
            </a:fld>
            <a:endParaRPr lang="en-US" dirty="0"/>
          </a:p>
        </p:txBody>
      </p:sp>
    </p:spTree>
    <p:extLst>
      <p:ext uri="{BB962C8B-B14F-4D97-AF65-F5344CB8AC3E}">
        <p14:creationId xmlns:p14="http://schemas.microsoft.com/office/powerpoint/2010/main" val="20183290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A1A2A1-371F-D97D-8C9A-05C439C5360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BA1AA92-3DAE-4180-7B9D-C84D9369EE6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14684EA-4BA0-BFEC-78BB-EF95178D943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FD72A39-2AC8-C3F2-E7F2-375113530E8D}"/>
              </a:ext>
            </a:extLst>
          </p:cNvPr>
          <p:cNvSpPr>
            <a:spLocks noGrp="1"/>
          </p:cNvSpPr>
          <p:nvPr>
            <p:ph type="dt" sz="half" idx="10"/>
          </p:nvPr>
        </p:nvSpPr>
        <p:spPr/>
        <p:txBody>
          <a:bodyPr/>
          <a:lstStyle/>
          <a:p>
            <a:fld id="{1D0B0099-C10F-4AA1-BF81-C257A39D464D}" type="datetime1">
              <a:rPr lang="en-US" smtClean="0"/>
              <a:t>4/1/2025</a:t>
            </a:fld>
            <a:endParaRPr lang="en-US" dirty="0"/>
          </a:p>
        </p:txBody>
      </p:sp>
      <p:sp>
        <p:nvSpPr>
          <p:cNvPr id="6" name="Footer Placeholder 5">
            <a:extLst>
              <a:ext uri="{FF2B5EF4-FFF2-40B4-BE49-F238E27FC236}">
                <a16:creationId xmlns:a16="http://schemas.microsoft.com/office/drawing/2014/main" id="{CA145094-582A-598A-8893-1A5B8DA4F12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946D503E-5423-FFDA-35F4-EFBECACC8CDE}"/>
              </a:ext>
            </a:extLst>
          </p:cNvPr>
          <p:cNvSpPr>
            <a:spLocks noGrp="1"/>
          </p:cNvSpPr>
          <p:nvPr>
            <p:ph type="sldNum" sz="quarter" idx="12"/>
          </p:nvPr>
        </p:nvSpPr>
        <p:spPr/>
        <p:txBody>
          <a:bodyPr/>
          <a:lstStyle/>
          <a:p>
            <a:fld id="{AF06B5B2-58D7-4A2E-ACF6-E9765C5AA68F}" type="slidenum">
              <a:rPr lang="en-US" smtClean="0"/>
              <a:t>‹#›</a:t>
            </a:fld>
            <a:endParaRPr lang="en-US" dirty="0"/>
          </a:p>
        </p:txBody>
      </p:sp>
    </p:spTree>
    <p:extLst>
      <p:ext uri="{BB962C8B-B14F-4D97-AF65-F5344CB8AC3E}">
        <p14:creationId xmlns:p14="http://schemas.microsoft.com/office/powerpoint/2010/main" val="4682177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57CD4-93EB-AEDE-E993-30E30AE8BA6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2C7009B-9296-2E83-3D60-519ED4D0B4C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F56E09F-004D-16C8-8DF2-C37A10B89A6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6FE997B-79AF-3A77-DE3E-0C164C7490C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C967992-6336-0911-B833-1DB45F35CFC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813CE49-9EFE-164D-A5FF-595D867F035B}"/>
              </a:ext>
            </a:extLst>
          </p:cNvPr>
          <p:cNvSpPr>
            <a:spLocks noGrp="1"/>
          </p:cNvSpPr>
          <p:nvPr>
            <p:ph type="dt" sz="half" idx="10"/>
          </p:nvPr>
        </p:nvSpPr>
        <p:spPr/>
        <p:txBody>
          <a:bodyPr/>
          <a:lstStyle/>
          <a:p>
            <a:fld id="{E4769307-C471-48D2-8625-24E24C52D102}" type="datetime1">
              <a:rPr lang="en-US" smtClean="0"/>
              <a:t>4/1/2025</a:t>
            </a:fld>
            <a:endParaRPr lang="en-US" dirty="0"/>
          </a:p>
        </p:txBody>
      </p:sp>
      <p:sp>
        <p:nvSpPr>
          <p:cNvPr id="8" name="Footer Placeholder 7">
            <a:extLst>
              <a:ext uri="{FF2B5EF4-FFF2-40B4-BE49-F238E27FC236}">
                <a16:creationId xmlns:a16="http://schemas.microsoft.com/office/drawing/2014/main" id="{8440FDD0-1260-D5AF-9EF0-456759EC9162}"/>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B3C4057B-04DF-B7E9-8BD1-52A1670B9ED7}"/>
              </a:ext>
            </a:extLst>
          </p:cNvPr>
          <p:cNvSpPr>
            <a:spLocks noGrp="1"/>
          </p:cNvSpPr>
          <p:nvPr>
            <p:ph type="sldNum" sz="quarter" idx="12"/>
          </p:nvPr>
        </p:nvSpPr>
        <p:spPr/>
        <p:txBody>
          <a:bodyPr/>
          <a:lstStyle/>
          <a:p>
            <a:fld id="{AF06B5B2-58D7-4A2E-ACF6-E9765C5AA68F}" type="slidenum">
              <a:rPr lang="en-US" smtClean="0"/>
              <a:t>‹#›</a:t>
            </a:fld>
            <a:endParaRPr lang="en-US" dirty="0"/>
          </a:p>
        </p:txBody>
      </p:sp>
    </p:spTree>
    <p:extLst>
      <p:ext uri="{BB962C8B-B14F-4D97-AF65-F5344CB8AC3E}">
        <p14:creationId xmlns:p14="http://schemas.microsoft.com/office/powerpoint/2010/main" val="36657722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DAE24-240A-53A9-9450-4CE43141DA3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BA2E357-27D3-9250-80BB-26A89754FA20}"/>
              </a:ext>
            </a:extLst>
          </p:cNvPr>
          <p:cNvSpPr>
            <a:spLocks noGrp="1"/>
          </p:cNvSpPr>
          <p:nvPr>
            <p:ph type="dt" sz="half" idx="10"/>
          </p:nvPr>
        </p:nvSpPr>
        <p:spPr/>
        <p:txBody>
          <a:bodyPr/>
          <a:lstStyle/>
          <a:p>
            <a:fld id="{8C54C8E4-F8CB-40DA-AB4D-05F53522F4BB}" type="datetime1">
              <a:rPr lang="en-US" smtClean="0"/>
              <a:t>4/1/2025</a:t>
            </a:fld>
            <a:endParaRPr lang="en-US" dirty="0"/>
          </a:p>
        </p:txBody>
      </p:sp>
      <p:sp>
        <p:nvSpPr>
          <p:cNvPr id="4" name="Footer Placeholder 3">
            <a:extLst>
              <a:ext uri="{FF2B5EF4-FFF2-40B4-BE49-F238E27FC236}">
                <a16:creationId xmlns:a16="http://schemas.microsoft.com/office/drawing/2014/main" id="{CDD8EA4E-E6C1-34AD-808E-ECA23B4112C7}"/>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22D921B6-74FB-6B8C-F010-CAF1DA3DF090}"/>
              </a:ext>
            </a:extLst>
          </p:cNvPr>
          <p:cNvSpPr>
            <a:spLocks noGrp="1"/>
          </p:cNvSpPr>
          <p:nvPr>
            <p:ph type="sldNum" sz="quarter" idx="12"/>
          </p:nvPr>
        </p:nvSpPr>
        <p:spPr/>
        <p:txBody>
          <a:bodyPr/>
          <a:lstStyle/>
          <a:p>
            <a:fld id="{AF06B5B2-58D7-4A2E-ACF6-E9765C5AA68F}" type="slidenum">
              <a:rPr lang="en-US" smtClean="0"/>
              <a:t>‹#›</a:t>
            </a:fld>
            <a:endParaRPr lang="en-US" dirty="0"/>
          </a:p>
        </p:txBody>
      </p:sp>
    </p:spTree>
    <p:extLst>
      <p:ext uri="{BB962C8B-B14F-4D97-AF65-F5344CB8AC3E}">
        <p14:creationId xmlns:p14="http://schemas.microsoft.com/office/powerpoint/2010/main" val="28529994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4101AE0-53F6-6C64-3354-B8FA69E503DC}"/>
              </a:ext>
            </a:extLst>
          </p:cNvPr>
          <p:cNvSpPr>
            <a:spLocks noGrp="1"/>
          </p:cNvSpPr>
          <p:nvPr>
            <p:ph type="dt" sz="half" idx="10"/>
          </p:nvPr>
        </p:nvSpPr>
        <p:spPr/>
        <p:txBody>
          <a:bodyPr/>
          <a:lstStyle/>
          <a:p>
            <a:fld id="{9E7624C8-22C7-4461-BD0C-F2475C02CEE3}" type="datetime1">
              <a:rPr lang="en-US" smtClean="0"/>
              <a:t>4/1/2025</a:t>
            </a:fld>
            <a:endParaRPr lang="en-US" dirty="0"/>
          </a:p>
        </p:txBody>
      </p:sp>
      <p:sp>
        <p:nvSpPr>
          <p:cNvPr id="3" name="Footer Placeholder 2">
            <a:extLst>
              <a:ext uri="{FF2B5EF4-FFF2-40B4-BE49-F238E27FC236}">
                <a16:creationId xmlns:a16="http://schemas.microsoft.com/office/drawing/2014/main" id="{654EC747-C554-AF4E-4050-774927B56E46}"/>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06C547D3-C26A-43DD-5037-189417770A3A}"/>
              </a:ext>
            </a:extLst>
          </p:cNvPr>
          <p:cNvSpPr>
            <a:spLocks noGrp="1"/>
          </p:cNvSpPr>
          <p:nvPr>
            <p:ph type="sldNum" sz="quarter" idx="12"/>
          </p:nvPr>
        </p:nvSpPr>
        <p:spPr/>
        <p:txBody>
          <a:bodyPr/>
          <a:lstStyle/>
          <a:p>
            <a:fld id="{AF06B5B2-58D7-4A2E-ACF6-E9765C5AA68F}" type="slidenum">
              <a:rPr lang="en-US" smtClean="0"/>
              <a:t>‹#›</a:t>
            </a:fld>
            <a:endParaRPr lang="en-US" dirty="0"/>
          </a:p>
        </p:txBody>
      </p:sp>
    </p:spTree>
    <p:extLst>
      <p:ext uri="{BB962C8B-B14F-4D97-AF65-F5344CB8AC3E}">
        <p14:creationId xmlns:p14="http://schemas.microsoft.com/office/powerpoint/2010/main" val="40032249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907A58-7CB4-BCB4-E141-C1E0E61503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E72D1E2-8001-86AB-3051-76DF1A60DAF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323D5A2-8B23-41E3-24C6-6A16D9CF4A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76271C0-9593-05BC-EEA6-20643784013C}"/>
              </a:ext>
            </a:extLst>
          </p:cNvPr>
          <p:cNvSpPr>
            <a:spLocks noGrp="1"/>
          </p:cNvSpPr>
          <p:nvPr>
            <p:ph type="dt" sz="half" idx="10"/>
          </p:nvPr>
        </p:nvSpPr>
        <p:spPr/>
        <p:txBody>
          <a:bodyPr/>
          <a:lstStyle/>
          <a:p>
            <a:fld id="{DFDA1CCF-EA47-43D5-90B4-C43F55B91849}" type="datetime1">
              <a:rPr lang="en-US" smtClean="0"/>
              <a:t>4/1/2025</a:t>
            </a:fld>
            <a:endParaRPr lang="en-US" dirty="0"/>
          </a:p>
        </p:txBody>
      </p:sp>
      <p:sp>
        <p:nvSpPr>
          <p:cNvPr id="6" name="Footer Placeholder 5">
            <a:extLst>
              <a:ext uri="{FF2B5EF4-FFF2-40B4-BE49-F238E27FC236}">
                <a16:creationId xmlns:a16="http://schemas.microsoft.com/office/drawing/2014/main" id="{BA6B8D71-6CFA-5B9A-D5FE-DDC671734AF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446940F1-6166-7BC5-0141-CBCC99C855B9}"/>
              </a:ext>
            </a:extLst>
          </p:cNvPr>
          <p:cNvSpPr>
            <a:spLocks noGrp="1"/>
          </p:cNvSpPr>
          <p:nvPr>
            <p:ph type="sldNum" sz="quarter" idx="12"/>
          </p:nvPr>
        </p:nvSpPr>
        <p:spPr/>
        <p:txBody>
          <a:bodyPr/>
          <a:lstStyle/>
          <a:p>
            <a:fld id="{AF06B5B2-58D7-4A2E-ACF6-E9765C5AA68F}" type="slidenum">
              <a:rPr lang="en-US" smtClean="0"/>
              <a:t>‹#›</a:t>
            </a:fld>
            <a:endParaRPr lang="en-US" dirty="0"/>
          </a:p>
        </p:txBody>
      </p:sp>
    </p:spTree>
    <p:extLst>
      <p:ext uri="{BB962C8B-B14F-4D97-AF65-F5344CB8AC3E}">
        <p14:creationId xmlns:p14="http://schemas.microsoft.com/office/powerpoint/2010/main" val="1992841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23A6AA-05D7-6014-9BA2-0462264CAAF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539F8DD-FC9C-47CC-F369-EFAC14D7C72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FED55391-A1D3-6CA4-BD56-338B4356E7E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95C097D-1A9B-BF56-0815-600363EED705}"/>
              </a:ext>
            </a:extLst>
          </p:cNvPr>
          <p:cNvSpPr>
            <a:spLocks noGrp="1"/>
          </p:cNvSpPr>
          <p:nvPr>
            <p:ph type="dt" sz="half" idx="10"/>
          </p:nvPr>
        </p:nvSpPr>
        <p:spPr/>
        <p:txBody>
          <a:bodyPr/>
          <a:lstStyle/>
          <a:p>
            <a:fld id="{AD2B132A-EC58-41B0-99D1-DE7AB25A55F1}" type="datetime1">
              <a:rPr lang="en-US" smtClean="0"/>
              <a:t>4/1/2025</a:t>
            </a:fld>
            <a:endParaRPr lang="en-US" dirty="0"/>
          </a:p>
        </p:txBody>
      </p:sp>
      <p:sp>
        <p:nvSpPr>
          <p:cNvPr id="6" name="Footer Placeholder 5">
            <a:extLst>
              <a:ext uri="{FF2B5EF4-FFF2-40B4-BE49-F238E27FC236}">
                <a16:creationId xmlns:a16="http://schemas.microsoft.com/office/drawing/2014/main" id="{8F545338-2DC9-B253-F428-23C1C8BF02B8}"/>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244C92D2-683E-64B2-59DF-D4AC0E964D17}"/>
              </a:ext>
            </a:extLst>
          </p:cNvPr>
          <p:cNvSpPr>
            <a:spLocks noGrp="1"/>
          </p:cNvSpPr>
          <p:nvPr>
            <p:ph type="sldNum" sz="quarter" idx="12"/>
          </p:nvPr>
        </p:nvSpPr>
        <p:spPr/>
        <p:txBody>
          <a:bodyPr/>
          <a:lstStyle/>
          <a:p>
            <a:fld id="{AF06B5B2-58D7-4A2E-ACF6-E9765C5AA68F}" type="slidenum">
              <a:rPr lang="en-US" smtClean="0"/>
              <a:t>‹#›</a:t>
            </a:fld>
            <a:endParaRPr lang="en-US" dirty="0"/>
          </a:p>
        </p:txBody>
      </p:sp>
    </p:spTree>
    <p:extLst>
      <p:ext uri="{BB962C8B-B14F-4D97-AF65-F5344CB8AC3E}">
        <p14:creationId xmlns:p14="http://schemas.microsoft.com/office/powerpoint/2010/main" val="36471577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9E1D752-8A2D-D6CF-B751-66F106EC4A5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5239BC3-7E4A-4844-D2DF-E0576B3E7FC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3D92AF0-0A1C-9606-122E-154D7061EC6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E77FED7-DDB8-4915-BBA0-71EFAF3EDA12}" type="datetime1">
              <a:rPr lang="en-US" smtClean="0"/>
              <a:t>4/1/2025</a:t>
            </a:fld>
            <a:endParaRPr lang="en-US" dirty="0"/>
          </a:p>
        </p:txBody>
      </p:sp>
      <p:sp>
        <p:nvSpPr>
          <p:cNvPr id="5" name="Footer Placeholder 4">
            <a:extLst>
              <a:ext uri="{FF2B5EF4-FFF2-40B4-BE49-F238E27FC236}">
                <a16:creationId xmlns:a16="http://schemas.microsoft.com/office/drawing/2014/main" id="{DFD3E41B-5941-F0F1-DBC3-63A6CC150B9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4BC977F9-69AE-DFD6-4272-C8B1E1A53B9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F06B5B2-58D7-4A2E-ACF6-E9765C5AA68F}" type="slidenum">
              <a:rPr lang="en-US" smtClean="0"/>
              <a:t>‹#›</a:t>
            </a:fld>
            <a:endParaRPr lang="en-US" dirty="0"/>
          </a:p>
        </p:txBody>
      </p:sp>
    </p:spTree>
    <p:extLst>
      <p:ext uri="{BB962C8B-B14F-4D97-AF65-F5344CB8AC3E}">
        <p14:creationId xmlns:p14="http://schemas.microsoft.com/office/powerpoint/2010/main" val="26849289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diagramLayout" Target="../diagrams/layout1.xml"/><Relationship Id="rId3" Type="http://schemas.openxmlformats.org/officeDocument/2006/relationships/image" Target="../media/image3.png"/><Relationship Id="rId7" Type="http://schemas.openxmlformats.org/officeDocument/2006/relationships/diagramData" Target="../diagrams/data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microsoft.com/office/2007/relationships/hdphoto" Target="../media/hdphoto2.wdp"/><Relationship Id="rId11" Type="http://schemas.microsoft.com/office/2007/relationships/diagramDrawing" Target="../diagrams/drawing1.xml"/><Relationship Id="rId5" Type="http://schemas.openxmlformats.org/officeDocument/2006/relationships/image" Target="../media/image5.png"/><Relationship Id="rId10" Type="http://schemas.openxmlformats.org/officeDocument/2006/relationships/diagramColors" Target="../diagrams/colors1.xml"/><Relationship Id="rId4" Type="http://schemas.openxmlformats.org/officeDocument/2006/relationships/image" Target="../media/image4.jpeg"/><Relationship Id="rId9"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8" Type="http://schemas.openxmlformats.org/officeDocument/2006/relationships/diagramQuickStyle" Target="../diagrams/quickStyle2.xml"/><Relationship Id="rId3" Type="http://schemas.openxmlformats.org/officeDocument/2006/relationships/image" Target="../media/image14.png"/><Relationship Id="rId7" Type="http://schemas.openxmlformats.org/officeDocument/2006/relationships/diagramLayout" Target="../diagrams/layout2.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Data" Target="../diagrams/data2.xml"/><Relationship Id="rId5" Type="http://schemas.microsoft.com/office/2007/relationships/hdphoto" Target="../media/hdphoto2.wdp"/><Relationship Id="rId10" Type="http://schemas.microsoft.com/office/2007/relationships/diagramDrawing" Target="../diagrams/drawing2.xml"/><Relationship Id="rId4" Type="http://schemas.openxmlformats.org/officeDocument/2006/relationships/image" Target="../media/image5.png"/><Relationship Id="rId9" Type="http://schemas.openxmlformats.org/officeDocument/2006/relationships/diagramColors" Target="../diagrams/colors2.xml"/></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5.png"/><Relationship Id="rId7" Type="http://schemas.openxmlformats.org/officeDocument/2006/relationships/diagramColors" Target="../diagrams/colors3.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QuickStyle" Target="../diagrams/quickStyle3.xml"/><Relationship Id="rId11" Type="http://schemas.openxmlformats.org/officeDocument/2006/relationships/image" Target="../media/image16.png"/><Relationship Id="rId5" Type="http://schemas.openxmlformats.org/officeDocument/2006/relationships/diagramLayout" Target="../diagrams/layout3.xml"/><Relationship Id="rId10" Type="http://schemas.microsoft.com/office/2007/relationships/hdphoto" Target="../media/hdphoto2.wdp"/><Relationship Id="rId4" Type="http://schemas.openxmlformats.org/officeDocument/2006/relationships/diagramData" Target="../diagrams/data3.xml"/><Relationship Id="rId9" Type="http://schemas.openxmlformats.org/officeDocument/2006/relationships/image" Target="../media/image5.png"/></Relationships>
</file>

<file path=ppt/slides/_rels/slide7.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15.png"/><Relationship Id="rId7" Type="http://schemas.openxmlformats.org/officeDocument/2006/relationships/diagramColors" Target="../diagrams/colors4.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10" Type="http://schemas.openxmlformats.org/officeDocument/2006/relationships/image" Target="../media/image18.jpeg"/><Relationship Id="rId4" Type="http://schemas.openxmlformats.org/officeDocument/2006/relationships/diagramData" Target="../diagrams/data4.xml"/><Relationship Id="rId9" Type="http://schemas.openxmlformats.org/officeDocument/2006/relationships/image" Target="../media/image17.png"/></Relationships>
</file>

<file path=ppt/slides/_rels/slide8.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15.png"/><Relationship Id="rId7" Type="http://schemas.openxmlformats.org/officeDocument/2006/relationships/diagramColors" Target="../diagrams/colors5.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QuickStyle" Target="../diagrams/quickStyle5.xml"/><Relationship Id="rId11" Type="http://schemas.microsoft.com/office/2007/relationships/hdphoto" Target="../media/hdphoto2.wdp"/><Relationship Id="rId5" Type="http://schemas.openxmlformats.org/officeDocument/2006/relationships/diagramLayout" Target="../diagrams/layout5.xml"/><Relationship Id="rId10" Type="http://schemas.openxmlformats.org/officeDocument/2006/relationships/image" Target="../media/image5.png"/><Relationship Id="rId4" Type="http://schemas.openxmlformats.org/officeDocument/2006/relationships/diagramData" Target="../diagrams/data5.xml"/><Relationship Id="rId9" Type="http://schemas.openxmlformats.org/officeDocument/2006/relationships/image" Target="../media/image18.jpeg"/></Relationships>
</file>

<file path=ppt/slides/_rels/slide9.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15.png"/><Relationship Id="rId7" Type="http://schemas.openxmlformats.org/officeDocument/2006/relationships/diagramColors" Target="../diagrams/colors6.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QuickStyle" Target="../diagrams/quickStyle6.xml"/><Relationship Id="rId5" Type="http://schemas.openxmlformats.org/officeDocument/2006/relationships/diagramLayout" Target="../diagrams/layout6.xml"/><Relationship Id="rId10" Type="http://schemas.microsoft.com/office/2007/relationships/hdphoto" Target="../media/hdphoto2.wdp"/><Relationship Id="rId4" Type="http://schemas.openxmlformats.org/officeDocument/2006/relationships/diagramData" Target="../diagrams/data6.xml"/><Relationship Id="rId9"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819278-A520-6281-3BD7-CC461301C5F5}"/>
              </a:ext>
            </a:extLst>
          </p:cNvPr>
          <p:cNvSpPr>
            <a:spLocks noGrp="1"/>
          </p:cNvSpPr>
          <p:nvPr>
            <p:ph type="title"/>
          </p:nvPr>
        </p:nvSpPr>
        <p:spPr>
          <a:xfrm>
            <a:off x="5709477" y="1522861"/>
            <a:ext cx="6274418" cy="1606782"/>
          </a:xfrm>
        </p:spPr>
        <p:txBody>
          <a:bodyPr>
            <a:normAutofit fontScale="90000"/>
          </a:bodyPr>
          <a:lstStyle/>
          <a:p>
            <a:r>
              <a:rPr lang="en-US" b="1" dirty="0">
                <a:solidFill>
                  <a:schemeClr val="bg1"/>
                </a:solidFill>
              </a:rPr>
              <a:t>Fatigue Management: Strategies for Workplace Safety and Productivity</a:t>
            </a:r>
          </a:p>
        </p:txBody>
      </p:sp>
      <p:sp>
        <p:nvSpPr>
          <p:cNvPr id="5" name="TextBox 4">
            <a:extLst>
              <a:ext uri="{FF2B5EF4-FFF2-40B4-BE49-F238E27FC236}">
                <a16:creationId xmlns:a16="http://schemas.microsoft.com/office/drawing/2014/main" id="{DEDC1396-3C33-0A28-0DF2-F73609EB3EBD}"/>
              </a:ext>
            </a:extLst>
          </p:cNvPr>
          <p:cNvSpPr txBox="1"/>
          <p:nvPr/>
        </p:nvSpPr>
        <p:spPr>
          <a:xfrm>
            <a:off x="5828372" y="527825"/>
            <a:ext cx="5473390" cy="830997"/>
          </a:xfrm>
          <a:prstGeom prst="rect">
            <a:avLst/>
          </a:prstGeom>
          <a:noFill/>
        </p:spPr>
        <p:txBody>
          <a:bodyPr wrap="square" rtlCol="0">
            <a:spAutoFit/>
          </a:bodyPr>
          <a:lstStyle/>
          <a:p>
            <a:r>
              <a:rPr lang="en-US" sz="2400" dirty="0">
                <a:solidFill>
                  <a:schemeClr val="bg1"/>
                </a:solidFill>
              </a:rPr>
              <a:t>OSHA ELECTRICAL TRANSMISSION &amp; DISTRIBUTION PARTNERSHIP</a:t>
            </a:r>
          </a:p>
        </p:txBody>
      </p:sp>
      <p:sp>
        <p:nvSpPr>
          <p:cNvPr id="6" name="TextBox 5">
            <a:extLst>
              <a:ext uri="{FF2B5EF4-FFF2-40B4-BE49-F238E27FC236}">
                <a16:creationId xmlns:a16="http://schemas.microsoft.com/office/drawing/2014/main" id="{A0DE301E-B271-7DD3-21D0-2374CCA08B92}"/>
              </a:ext>
            </a:extLst>
          </p:cNvPr>
          <p:cNvSpPr txBox="1"/>
          <p:nvPr/>
        </p:nvSpPr>
        <p:spPr>
          <a:xfrm>
            <a:off x="5754031" y="4445620"/>
            <a:ext cx="3218984" cy="461665"/>
          </a:xfrm>
          <a:prstGeom prst="rect">
            <a:avLst/>
          </a:prstGeom>
          <a:noFill/>
        </p:spPr>
        <p:txBody>
          <a:bodyPr wrap="square" rtlCol="0">
            <a:spAutoFit/>
          </a:bodyPr>
          <a:lstStyle/>
          <a:p>
            <a:r>
              <a:rPr lang="en-US" sz="2400" dirty="0">
                <a:solidFill>
                  <a:schemeClr val="bg1"/>
                </a:solidFill>
              </a:rPr>
              <a:t>2nd QUARTER 2025</a:t>
            </a:r>
          </a:p>
        </p:txBody>
      </p:sp>
      <p:sp>
        <p:nvSpPr>
          <p:cNvPr id="7" name="Slide Number Placeholder 6">
            <a:extLst>
              <a:ext uri="{FF2B5EF4-FFF2-40B4-BE49-F238E27FC236}">
                <a16:creationId xmlns:a16="http://schemas.microsoft.com/office/drawing/2014/main" id="{11028899-CF1F-1969-92E1-5918128E3B21}"/>
              </a:ext>
            </a:extLst>
          </p:cNvPr>
          <p:cNvSpPr>
            <a:spLocks noGrp="1"/>
          </p:cNvSpPr>
          <p:nvPr>
            <p:ph type="sldNum" sz="quarter" idx="12"/>
          </p:nvPr>
        </p:nvSpPr>
        <p:spPr/>
        <p:txBody>
          <a:bodyPr/>
          <a:lstStyle/>
          <a:p>
            <a:fld id="{AF06B5B2-58D7-4A2E-ACF6-E9765C5AA68F}" type="slidenum">
              <a:rPr lang="en-US" smtClean="0"/>
              <a:t>1</a:t>
            </a:fld>
            <a:endParaRPr lang="en-US" dirty="0"/>
          </a:p>
        </p:txBody>
      </p:sp>
      <p:pic>
        <p:nvPicPr>
          <p:cNvPr id="4" name="Picture 3" descr="A group of men in safety vests working on a construction site&#10;&#10;Description automatically generated">
            <a:extLst>
              <a:ext uri="{FF2B5EF4-FFF2-40B4-BE49-F238E27FC236}">
                <a16:creationId xmlns:a16="http://schemas.microsoft.com/office/drawing/2014/main" id="{88B19586-EF93-6BE5-5147-FC91EDBD19C5}"/>
              </a:ext>
            </a:extLst>
          </p:cNvPr>
          <p:cNvPicPr>
            <a:picLocks noChangeAspect="1"/>
          </p:cNvPicPr>
          <p:nvPr/>
        </p:nvPicPr>
        <p:blipFill rotWithShape="1">
          <a:blip r:embed="rId3">
            <a:duotone>
              <a:prstClr val="black"/>
              <a:srgbClr val="D9C3A5">
                <a:tint val="50000"/>
                <a:satMod val="180000"/>
              </a:srgbClr>
            </a:duotone>
            <a:alphaModFix amt="70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l="37814" t="-182" r="8999" b="182"/>
          <a:stretch/>
        </p:blipFill>
        <p:spPr>
          <a:xfrm>
            <a:off x="208105" y="0"/>
            <a:ext cx="5271989" cy="6526923"/>
          </a:xfrm>
          <a:prstGeom prst="rect">
            <a:avLst/>
          </a:prstGeom>
        </p:spPr>
      </p:pic>
    </p:spTree>
    <p:extLst>
      <p:ext uri="{BB962C8B-B14F-4D97-AF65-F5344CB8AC3E}">
        <p14:creationId xmlns:p14="http://schemas.microsoft.com/office/powerpoint/2010/main" val="32483380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6F3E0E-531D-0E97-7961-4D7DF7848CCD}"/>
              </a:ext>
            </a:extLst>
          </p:cNvPr>
          <p:cNvSpPr>
            <a:spLocks noGrp="1"/>
          </p:cNvSpPr>
          <p:nvPr>
            <p:ph type="title"/>
          </p:nvPr>
        </p:nvSpPr>
        <p:spPr/>
        <p:txBody>
          <a:bodyPr/>
          <a:lstStyle/>
          <a:p>
            <a:r>
              <a:rPr lang="en-US" sz="4800" b="1" dirty="0">
                <a:latin typeface="+mn-lt"/>
              </a:rPr>
              <a:t>Thank You</a:t>
            </a:r>
            <a:r>
              <a:rPr lang="en-US" b="1" dirty="0">
                <a:latin typeface="+mn-lt"/>
              </a:rPr>
              <a:t>!</a:t>
            </a:r>
          </a:p>
        </p:txBody>
      </p:sp>
      <p:sp>
        <p:nvSpPr>
          <p:cNvPr id="6" name="Slide Number Placeholder 5">
            <a:extLst>
              <a:ext uri="{FF2B5EF4-FFF2-40B4-BE49-F238E27FC236}">
                <a16:creationId xmlns:a16="http://schemas.microsoft.com/office/drawing/2014/main" id="{2BA09F92-D61B-6AA7-8194-5110044C5A63}"/>
              </a:ext>
            </a:extLst>
          </p:cNvPr>
          <p:cNvSpPr>
            <a:spLocks noGrp="1"/>
          </p:cNvSpPr>
          <p:nvPr>
            <p:ph type="sldNum" sz="quarter" idx="12"/>
          </p:nvPr>
        </p:nvSpPr>
        <p:spPr/>
        <p:txBody>
          <a:bodyPr/>
          <a:lstStyle/>
          <a:p>
            <a:fld id="{AF06B5B2-58D7-4A2E-ACF6-E9765C5AA68F}" type="slidenum">
              <a:rPr lang="en-US" smtClean="0"/>
              <a:t>10</a:t>
            </a:fld>
            <a:endParaRPr lang="en-US" dirty="0"/>
          </a:p>
        </p:txBody>
      </p:sp>
      <p:grpSp>
        <p:nvGrpSpPr>
          <p:cNvPr id="12" name="Group 11">
            <a:extLst>
              <a:ext uri="{FF2B5EF4-FFF2-40B4-BE49-F238E27FC236}">
                <a16:creationId xmlns:a16="http://schemas.microsoft.com/office/drawing/2014/main" id="{F633D4B9-932C-E9A2-1949-D445E45C0DF1}"/>
              </a:ext>
            </a:extLst>
          </p:cNvPr>
          <p:cNvGrpSpPr/>
          <p:nvPr/>
        </p:nvGrpSpPr>
        <p:grpSpPr>
          <a:xfrm>
            <a:off x="0" y="1884613"/>
            <a:ext cx="12192000" cy="4980821"/>
            <a:chOff x="0" y="1884613"/>
            <a:chExt cx="12192000" cy="4980821"/>
          </a:xfrm>
        </p:grpSpPr>
        <p:sp>
          <p:nvSpPr>
            <p:cNvPr id="7" name="Rectangle 6">
              <a:extLst>
                <a:ext uri="{FF2B5EF4-FFF2-40B4-BE49-F238E27FC236}">
                  <a16:creationId xmlns:a16="http://schemas.microsoft.com/office/drawing/2014/main" id="{DCEF5541-4876-79B3-C1B5-3009BF532AE9}"/>
                </a:ext>
              </a:extLst>
            </p:cNvPr>
            <p:cNvSpPr/>
            <p:nvPr/>
          </p:nvSpPr>
          <p:spPr>
            <a:xfrm>
              <a:off x="0" y="4066478"/>
              <a:ext cx="12192000" cy="2798956"/>
            </a:xfrm>
            <a:prstGeom prst="rect">
              <a:avLst/>
            </a:prstGeom>
            <a:solidFill>
              <a:srgbClr val="5D7C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E18B9F0D-D9A0-A195-83D6-49277F9FBE31}"/>
                </a:ext>
              </a:extLst>
            </p:cNvPr>
            <p:cNvSpPr/>
            <p:nvPr/>
          </p:nvSpPr>
          <p:spPr>
            <a:xfrm>
              <a:off x="0" y="3591889"/>
              <a:ext cx="12192000" cy="270379"/>
            </a:xfrm>
            <a:prstGeom prst="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highlight>
                  <a:srgbClr val="FF0000"/>
                </a:highlight>
              </a:endParaRPr>
            </a:p>
          </p:txBody>
        </p:sp>
        <p:sp>
          <p:nvSpPr>
            <p:cNvPr id="9" name="Oval 8">
              <a:extLst>
                <a:ext uri="{FF2B5EF4-FFF2-40B4-BE49-F238E27FC236}">
                  <a16:creationId xmlns:a16="http://schemas.microsoft.com/office/drawing/2014/main" id="{0F2E2A2D-D6E2-8013-F38F-913BA9BE5DA1}"/>
                </a:ext>
              </a:extLst>
            </p:cNvPr>
            <p:cNvSpPr/>
            <p:nvPr/>
          </p:nvSpPr>
          <p:spPr>
            <a:xfrm>
              <a:off x="4508809" y="2200737"/>
              <a:ext cx="3174381" cy="3174381"/>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a:extLst>
                <a:ext uri="{FF2B5EF4-FFF2-40B4-BE49-F238E27FC236}">
                  <a16:creationId xmlns:a16="http://schemas.microsoft.com/office/drawing/2014/main" id="{5D05ACFA-2A21-866D-4FF5-6A0A4F50982F}"/>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191416" y="1884613"/>
              <a:ext cx="3809165" cy="3806627"/>
            </a:xfrm>
            <a:prstGeom prst="rect">
              <a:avLst/>
            </a:prstGeom>
          </p:spPr>
        </p:pic>
      </p:grpSp>
    </p:spTree>
    <p:extLst>
      <p:ext uri="{BB962C8B-B14F-4D97-AF65-F5344CB8AC3E}">
        <p14:creationId xmlns:p14="http://schemas.microsoft.com/office/powerpoint/2010/main" val="25019178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7" name="Content Placeholder 6" descr="A group of men in buckets on a power line&#10;&#10;Description automatically generated">
            <a:extLst>
              <a:ext uri="{FF2B5EF4-FFF2-40B4-BE49-F238E27FC236}">
                <a16:creationId xmlns:a16="http://schemas.microsoft.com/office/drawing/2014/main" id="{CB01D8BA-B3B8-0AE3-F13D-A3A692C57947}"/>
              </a:ext>
            </a:extLst>
          </p:cNvPr>
          <p:cNvPicPr>
            <a:picLocks noGrp="1" noChangeAspect="1"/>
          </p:cNvPicPr>
          <p:nvPr>
            <p:ph idx="1"/>
          </p:nvPr>
        </p:nvPicPr>
        <p:blipFill rotWithShape="1">
          <a:blip r:embed="rId4">
            <a:grayscl/>
            <a:alphaModFix amt="26000"/>
            <a:extLst>
              <a:ext uri="{28A0092B-C50C-407E-A947-70E740481C1C}">
                <a14:useLocalDpi xmlns:a14="http://schemas.microsoft.com/office/drawing/2010/main" val="0"/>
              </a:ext>
            </a:extLst>
          </a:blip>
          <a:srcRect t="1035" b="18175"/>
          <a:stretch/>
        </p:blipFill>
        <p:spPr>
          <a:xfrm>
            <a:off x="-52039" y="-1"/>
            <a:ext cx="12244039" cy="6594089"/>
          </a:xfrm>
        </p:spPr>
      </p:pic>
      <p:sp>
        <p:nvSpPr>
          <p:cNvPr id="4" name="Slide Number Placeholder 3">
            <a:extLst>
              <a:ext uri="{FF2B5EF4-FFF2-40B4-BE49-F238E27FC236}">
                <a16:creationId xmlns:a16="http://schemas.microsoft.com/office/drawing/2014/main" id="{0796F71C-1536-B651-020F-EE90E0833DA9}"/>
              </a:ext>
            </a:extLst>
          </p:cNvPr>
          <p:cNvSpPr>
            <a:spLocks noGrp="1"/>
          </p:cNvSpPr>
          <p:nvPr>
            <p:ph type="sldNum" sz="quarter" idx="12"/>
          </p:nvPr>
        </p:nvSpPr>
        <p:spPr>
          <a:xfrm>
            <a:off x="9264805" y="6537268"/>
            <a:ext cx="2743200" cy="365125"/>
          </a:xfrm>
        </p:spPr>
        <p:txBody>
          <a:bodyPr/>
          <a:lstStyle/>
          <a:p>
            <a:fld id="{AF06B5B2-58D7-4A2E-ACF6-E9765C5AA68F}" type="slidenum">
              <a:rPr lang="en-US" sz="1400" smtClean="0">
                <a:solidFill>
                  <a:schemeClr val="accent4">
                    <a:lumMod val="20000"/>
                    <a:lumOff val="80000"/>
                  </a:schemeClr>
                </a:solidFill>
              </a:rPr>
              <a:t>2</a:t>
            </a:fld>
            <a:endParaRPr lang="en-US" sz="1400" dirty="0">
              <a:solidFill>
                <a:schemeClr val="accent4">
                  <a:lumMod val="20000"/>
                  <a:lumOff val="80000"/>
                </a:schemeClr>
              </a:solidFill>
            </a:endParaRPr>
          </a:p>
        </p:txBody>
      </p:sp>
      <p:sp>
        <p:nvSpPr>
          <p:cNvPr id="5" name="TextBox 4">
            <a:extLst>
              <a:ext uri="{FF2B5EF4-FFF2-40B4-BE49-F238E27FC236}">
                <a16:creationId xmlns:a16="http://schemas.microsoft.com/office/drawing/2014/main" id="{5C8F0D92-FE6A-42EA-8C24-B3082269623E}"/>
              </a:ext>
            </a:extLst>
          </p:cNvPr>
          <p:cNvSpPr txBox="1"/>
          <p:nvPr/>
        </p:nvSpPr>
        <p:spPr>
          <a:xfrm>
            <a:off x="579864" y="366347"/>
            <a:ext cx="4884234" cy="584775"/>
          </a:xfrm>
          <a:prstGeom prst="rect">
            <a:avLst/>
          </a:prstGeom>
          <a:noFill/>
        </p:spPr>
        <p:txBody>
          <a:bodyPr wrap="square" rtlCol="0">
            <a:spAutoFit/>
          </a:bodyPr>
          <a:lstStyle/>
          <a:p>
            <a:r>
              <a:rPr lang="en-US" sz="3200" dirty="0">
                <a:solidFill>
                  <a:schemeClr val="bg1"/>
                </a:solidFill>
              </a:rPr>
              <a:t>OBJECTIVES / SECTION</a:t>
            </a:r>
          </a:p>
        </p:txBody>
      </p:sp>
      <p:sp>
        <p:nvSpPr>
          <p:cNvPr id="8" name="Content Placeholder 2">
            <a:extLst>
              <a:ext uri="{FF2B5EF4-FFF2-40B4-BE49-F238E27FC236}">
                <a16:creationId xmlns:a16="http://schemas.microsoft.com/office/drawing/2014/main" id="{D9DBBFA3-FFBA-59D2-2199-BADB04DB1AAB}"/>
              </a:ext>
            </a:extLst>
          </p:cNvPr>
          <p:cNvSpPr txBox="1">
            <a:spLocks/>
          </p:cNvSpPr>
          <p:nvPr/>
        </p:nvSpPr>
        <p:spPr>
          <a:xfrm>
            <a:off x="6162908" y="6606050"/>
            <a:ext cx="5397190" cy="289119"/>
          </a:xfrm>
          <a:prstGeom prst="rect">
            <a:avLst/>
          </a:prstGeom>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Font typeface="Arial" panose="020B0604020202020204" pitchFamily="34" charset="0"/>
              <a:buNone/>
            </a:pPr>
            <a:r>
              <a:rPr lang="en-US" dirty="0">
                <a:solidFill>
                  <a:schemeClr val="accent4">
                    <a:lumMod val="20000"/>
                    <a:lumOff val="80000"/>
                  </a:schemeClr>
                </a:solidFill>
              </a:rPr>
              <a:t>OSHA ELECTRICAL TRANSMISSION &amp; DISTRIBUTION PARTNERSHIP</a:t>
            </a:r>
          </a:p>
        </p:txBody>
      </p:sp>
      <p:pic>
        <p:nvPicPr>
          <p:cNvPr id="6" name="Picture 5">
            <a:extLst>
              <a:ext uri="{FF2B5EF4-FFF2-40B4-BE49-F238E27FC236}">
                <a16:creationId xmlns:a16="http://schemas.microsoft.com/office/drawing/2014/main" id="{2459C175-0B96-CFBF-A9AB-FC9CA31EB035}"/>
              </a:ext>
            </a:extLst>
          </p:cNvPr>
          <p:cNvPicPr>
            <a:picLocks noChangeAspect="1"/>
          </p:cNvPicPr>
          <p:nvPr/>
        </p:nvPicPr>
        <p:blipFill>
          <a:blip r:embed="rId5">
            <a:alphaModFix amt="26000"/>
            <a:extLst>
              <a:ext uri="{BEBA8EAE-BF5A-486C-A8C5-ECC9F3942E4B}">
                <a14:imgProps xmlns:a14="http://schemas.microsoft.com/office/drawing/2010/main">
                  <a14:imgLayer r:embed="rId6">
                    <a14:imgEffect>
                      <a14:saturation sat="0"/>
                    </a14:imgEffect>
                  </a14:imgLayer>
                </a14:imgProps>
              </a:ext>
              <a:ext uri="{28A0092B-C50C-407E-A947-70E740481C1C}">
                <a14:useLocalDpi xmlns:a14="http://schemas.microsoft.com/office/drawing/2010/main" val="0"/>
              </a:ext>
            </a:extLst>
          </a:blip>
          <a:srcRect/>
          <a:stretch/>
        </p:blipFill>
        <p:spPr>
          <a:xfrm>
            <a:off x="9964635" y="4460144"/>
            <a:ext cx="2135367" cy="2133944"/>
          </a:xfrm>
          <a:prstGeom prst="rect">
            <a:avLst/>
          </a:prstGeom>
          <a:effectLst/>
        </p:spPr>
      </p:pic>
      <p:graphicFrame>
        <p:nvGraphicFramePr>
          <p:cNvPr id="13" name="TextBox 8">
            <a:extLst>
              <a:ext uri="{FF2B5EF4-FFF2-40B4-BE49-F238E27FC236}">
                <a16:creationId xmlns:a16="http://schemas.microsoft.com/office/drawing/2014/main" id="{4B8054A0-4A78-5E91-62CA-2652CA60DFBC}"/>
              </a:ext>
            </a:extLst>
          </p:cNvPr>
          <p:cNvGraphicFramePr/>
          <p:nvPr/>
        </p:nvGraphicFramePr>
        <p:xfrm>
          <a:off x="755495" y="1887632"/>
          <a:ext cx="9049215" cy="353943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4643817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2B8D79-C209-623B-693E-A6FE9A16D9C5}"/>
              </a:ext>
            </a:extLst>
          </p:cNvPr>
          <p:cNvSpPr>
            <a:spLocks noGrp="1"/>
          </p:cNvSpPr>
          <p:nvPr>
            <p:ph type="title"/>
          </p:nvPr>
        </p:nvSpPr>
        <p:spPr>
          <a:xfrm>
            <a:off x="444189" y="365124"/>
            <a:ext cx="10515600" cy="1325563"/>
          </a:xfrm>
        </p:spPr>
        <p:txBody>
          <a:bodyPr>
            <a:normAutofit/>
          </a:bodyPr>
          <a:lstStyle/>
          <a:p>
            <a:r>
              <a:rPr lang="en-US" sz="3600" b="1" dirty="0">
                <a:effectLst/>
                <a:latin typeface="Aptos" panose="020B0004020202020204" pitchFamily="34" charset="0"/>
                <a:ea typeface="Aptos" panose="020B0004020202020204" pitchFamily="34" charset="0"/>
                <a:cs typeface="Times New Roman" panose="02020603050405020304" pitchFamily="18" charset="0"/>
              </a:rPr>
              <a:t>What is Fatigue?</a:t>
            </a:r>
            <a:endParaRPr lang="en-US" sz="3600" b="1" dirty="0">
              <a:latin typeface="+mn-lt"/>
            </a:endParaRPr>
          </a:p>
        </p:txBody>
      </p:sp>
      <p:sp>
        <p:nvSpPr>
          <p:cNvPr id="3" name="Content Placeholder 2">
            <a:extLst>
              <a:ext uri="{FF2B5EF4-FFF2-40B4-BE49-F238E27FC236}">
                <a16:creationId xmlns:a16="http://schemas.microsoft.com/office/drawing/2014/main" id="{3FAC390A-51A2-EC5C-14AC-9991E0259291}"/>
              </a:ext>
            </a:extLst>
          </p:cNvPr>
          <p:cNvSpPr>
            <a:spLocks noGrp="1"/>
          </p:cNvSpPr>
          <p:nvPr>
            <p:ph idx="1"/>
          </p:nvPr>
        </p:nvSpPr>
        <p:spPr>
          <a:xfrm>
            <a:off x="444189" y="6606051"/>
            <a:ext cx="3570250" cy="289119"/>
          </a:xfrm>
        </p:spPr>
        <p:txBody>
          <a:bodyPr>
            <a:normAutofit fontScale="55000" lnSpcReduction="20000"/>
          </a:bodyPr>
          <a:lstStyle/>
          <a:p>
            <a:pPr marL="0" indent="0">
              <a:buNone/>
            </a:pPr>
            <a:r>
              <a:rPr lang="en-US" dirty="0">
                <a:solidFill>
                  <a:schemeClr val="accent4">
                    <a:lumMod val="20000"/>
                    <a:lumOff val="80000"/>
                  </a:schemeClr>
                </a:solidFill>
              </a:rPr>
              <a:t>Q2 2025 – FATIGUE MANAGEMENT</a:t>
            </a:r>
          </a:p>
        </p:txBody>
      </p:sp>
      <p:sp>
        <p:nvSpPr>
          <p:cNvPr id="4" name="Content Placeholder 2">
            <a:extLst>
              <a:ext uri="{FF2B5EF4-FFF2-40B4-BE49-F238E27FC236}">
                <a16:creationId xmlns:a16="http://schemas.microsoft.com/office/drawing/2014/main" id="{E7E7262A-CB60-B9D3-7030-0D355840EDC3}"/>
              </a:ext>
            </a:extLst>
          </p:cNvPr>
          <p:cNvSpPr txBox="1">
            <a:spLocks/>
          </p:cNvSpPr>
          <p:nvPr/>
        </p:nvSpPr>
        <p:spPr>
          <a:xfrm>
            <a:off x="6162908" y="6606050"/>
            <a:ext cx="5397190" cy="289119"/>
          </a:xfrm>
          <a:prstGeom prst="rect">
            <a:avLst/>
          </a:prstGeom>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Font typeface="Arial" panose="020B0604020202020204" pitchFamily="34" charset="0"/>
              <a:buNone/>
            </a:pPr>
            <a:r>
              <a:rPr lang="en-US" dirty="0">
                <a:solidFill>
                  <a:schemeClr val="accent4">
                    <a:lumMod val="20000"/>
                    <a:lumOff val="80000"/>
                  </a:schemeClr>
                </a:solidFill>
              </a:rPr>
              <a:t>OSHA ELECTRICAL TRANSMISSION &amp; DISTRIBUTION PARTNERSHIP</a:t>
            </a:r>
          </a:p>
        </p:txBody>
      </p:sp>
      <p:sp>
        <p:nvSpPr>
          <p:cNvPr id="5" name="Slide Number Placeholder 4">
            <a:extLst>
              <a:ext uri="{FF2B5EF4-FFF2-40B4-BE49-F238E27FC236}">
                <a16:creationId xmlns:a16="http://schemas.microsoft.com/office/drawing/2014/main" id="{666E0A51-6172-6627-06C7-9EE36F48B0FC}"/>
              </a:ext>
            </a:extLst>
          </p:cNvPr>
          <p:cNvSpPr>
            <a:spLocks noGrp="1"/>
          </p:cNvSpPr>
          <p:nvPr>
            <p:ph type="sldNum" sz="quarter" idx="12"/>
          </p:nvPr>
        </p:nvSpPr>
        <p:spPr>
          <a:xfrm>
            <a:off x="11634438" y="6530044"/>
            <a:ext cx="433039" cy="365125"/>
          </a:xfrm>
        </p:spPr>
        <p:txBody>
          <a:bodyPr/>
          <a:lstStyle/>
          <a:p>
            <a:fld id="{AF06B5B2-58D7-4A2E-ACF6-E9765C5AA68F}" type="slidenum">
              <a:rPr lang="en-US" sz="1400" smtClean="0">
                <a:solidFill>
                  <a:schemeClr val="accent4">
                    <a:lumMod val="20000"/>
                    <a:lumOff val="80000"/>
                  </a:schemeClr>
                </a:solidFill>
              </a:rPr>
              <a:t>3</a:t>
            </a:fld>
            <a:endParaRPr lang="en-US" sz="1400" dirty="0">
              <a:solidFill>
                <a:schemeClr val="accent4">
                  <a:lumMod val="20000"/>
                  <a:lumOff val="80000"/>
                </a:schemeClr>
              </a:solidFill>
            </a:endParaRPr>
          </a:p>
        </p:txBody>
      </p:sp>
      <p:pic>
        <p:nvPicPr>
          <p:cNvPr id="7" name="Picture 6">
            <a:extLst>
              <a:ext uri="{FF2B5EF4-FFF2-40B4-BE49-F238E27FC236}">
                <a16:creationId xmlns:a16="http://schemas.microsoft.com/office/drawing/2014/main" id="{B6DE7A78-38AA-03D8-833B-972092EDF46F}"/>
              </a:ext>
            </a:extLst>
          </p:cNvPr>
          <p:cNvPicPr>
            <a:picLocks noChangeAspect="1"/>
          </p:cNvPicPr>
          <p:nvPr/>
        </p:nvPicPr>
        <p:blipFill>
          <a:blip r:embed="rId4">
            <a:alphaModFix amt="26000"/>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p:blipFill>
        <p:spPr>
          <a:xfrm>
            <a:off x="9964635" y="4460144"/>
            <a:ext cx="2135367" cy="2133944"/>
          </a:xfrm>
          <a:prstGeom prst="rect">
            <a:avLst/>
          </a:prstGeom>
          <a:effectLst/>
        </p:spPr>
      </p:pic>
      <p:graphicFrame>
        <p:nvGraphicFramePr>
          <p:cNvPr id="9" name="TextBox 5">
            <a:extLst>
              <a:ext uri="{FF2B5EF4-FFF2-40B4-BE49-F238E27FC236}">
                <a16:creationId xmlns:a16="http://schemas.microsoft.com/office/drawing/2014/main" id="{86C8EF61-A46C-A92E-82D9-0281139B7B3C}"/>
              </a:ext>
            </a:extLst>
          </p:cNvPr>
          <p:cNvGraphicFramePr/>
          <p:nvPr/>
        </p:nvGraphicFramePr>
        <p:xfrm>
          <a:off x="824345" y="1909055"/>
          <a:ext cx="9049215" cy="2362442"/>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38081868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302AC999-4F59-5B1F-07B8-A23C7D16B9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168E57-9319-CF49-ECD0-A69523CAF33A}"/>
              </a:ext>
            </a:extLst>
          </p:cNvPr>
          <p:cNvSpPr>
            <a:spLocks noGrp="1"/>
          </p:cNvSpPr>
          <p:nvPr>
            <p:ph type="title"/>
          </p:nvPr>
        </p:nvSpPr>
        <p:spPr>
          <a:xfrm>
            <a:off x="444189" y="365124"/>
            <a:ext cx="10515600" cy="1325563"/>
          </a:xfrm>
        </p:spPr>
        <p:txBody>
          <a:bodyPr>
            <a:normAutofit/>
          </a:bodyPr>
          <a:lstStyle/>
          <a:p>
            <a:r>
              <a:rPr lang="en-US" sz="3600" b="1" dirty="0">
                <a:effectLst/>
                <a:latin typeface="Aptos" panose="020B0004020202020204" pitchFamily="34" charset="0"/>
                <a:ea typeface="Aptos" panose="020B0004020202020204" pitchFamily="34" charset="0"/>
                <a:cs typeface="Times New Roman" panose="02020603050405020304" pitchFamily="18" charset="0"/>
              </a:rPr>
              <a:t>Fatigue Statistics</a:t>
            </a:r>
            <a:endParaRPr lang="en-US" sz="3600" b="1" dirty="0">
              <a:latin typeface="+mn-lt"/>
            </a:endParaRPr>
          </a:p>
        </p:txBody>
      </p:sp>
      <p:sp>
        <p:nvSpPr>
          <p:cNvPr id="3" name="Content Placeholder 2">
            <a:extLst>
              <a:ext uri="{FF2B5EF4-FFF2-40B4-BE49-F238E27FC236}">
                <a16:creationId xmlns:a16="http://schemas.microsoft.com/office/drawing/2014/main" id="{A9027C25-66C6-F848-B96C-BE6853FF3666}"/>
              </a:ext>
            </a:extLst>
          </p:cNvPr>
          <p:cNvSpPr>
            <a:spLocks noGrp="1"/>
          </p:cNvSpPr>
          <p:nvPr>
            <p:ph idx="1"/>
          </p:nvPr>
        </p:nvSpPr>
        <p:spPr>
          <a:xfrm>
            <a:off x="444189" y="6606051"/>
            <a:ext cx="3570250" cy="289119"/>
          </a:xfrm>
        </p:spPr>
        <p:txBody>
          <a:bodyPr>
            <a:normAutofit fontScale="55000" lnSpcReduction="20000"/>
          </a:bodyPr>
          <a:lstStyle/>
          <a:p>
            <a:pPr marL="0" indent="0">
              <a:buNone/>
            </a:pPr>
            <a:r>
              <a:rPr lang="en-US" dirty="0">
                <a:solidFill>
                  <a:schemeClr val="accent4">
                    <a:lumMod val="20000"/>
                    <a:lumOff val="80000"/>
                  </a:schemeClr>
                </a:solidFill>
              </a:rPr>
              <a:t>Q2 2025 – FATIGUE MANAGEMENT</a:t>
            </a:r>
          </a:p>
        </p:txBody>
      </p:sp>
      <p:sp>
        <p:nvSpPr>
          <p:cNvPr id="4" name="Content Placeholder 2">
            <a:extLst>
              <a:ext uri="{FF2B5EF4-FFF2-40B4-BE49-F238E27FC236}">
                <a16:creationId xmlns:a16="http://schemas.microsoft.com/office/drawing/2014/main" id="{A11876F7-FB63-534F-6CB6-2B800E305724}"/>
              </a:ext>
            </a:extLst>
          </p:cNvPr>
          <p:cNvSpPr txBox="1">
            <a:spLocks/>
          </p:cNvSpPr>
          <p:nvPr/>
        </p:nvSpPr>
        <p:spPr>
          <a:xfrm>
            <a:off x="6162908" y="6606050"/>
            <a:ext cx="5397190" cy="289119"/>
          </a:xfrm>
          <a:prstGeom prst="rect">
            <a:avLst/>
          </a:prstGeom>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FFC000">
                    <a:lumMod val="20000"/>
                    <a:lumOff val="80000"/>
                  </a:srgbClr>
                </a:solidFill>
                <a:effectLst/>
                <a:uLnTx/>
                <a:uFillTx/>
                <a:latin typeface="Calibri" panose="020F0502020204030204"/>
                <a:ea typeface="+mn-ea"/>
                <a:cs typeface="+mn-cs"/>
              </a:rPr>
              <a:t>OSHA ELECTRICAL TRANSMISSION &amp; DISTRIBUTION PARTNERSHIP</a:t>
            </a:r>
          </a:p>
        </p:txBody>
      </p:sp>
      <p:sp>
        <p:nvSpPr>
          <p:cNvPr id="5" name="Slide Number Placeholder 4">
            <a:extLst>
              <a:ext uri="{FF2B5EF4-FFF2-40B4-BE49-F238E27FC236}">
                <a16:creationId xmlns:a16="http://schemas.microsoft.com/office/drawing/2014/main" id="{D4DBA69E-1C7B-13BA-F407-0225FC822D7F}"/>
              </a:ext>
            </a:extLst>
          </p:cNvPr>
          <p:cNvSpPr>
            <a:spLocks noGrp="1"/>
          </p:cNvSpPr>
          <p:nvPr>
            <p:ph type="sldNum" sz="quarter" idx="12"/>
          </p:nvPr>
        </p:nvSpPr>
        <p:spPr>
          <a:xfrm>
            <a:off x="11634438" y="6530044"/>
            <a:ext cx="43303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06B5B2-58D7-4A2E-ACF6-E9765C5AA68F}" type="slidenum">
              <a:rPr kumimoji="0" lang="en-US" sz="1400" b="0" i="0" u="none" strike="noStrike" kern="1200" cap="none" spc="0" normalizeH="0" baseline="0" noProof="0" smtClean="0">
                <a:ln>
                  <a:noFill/>
                </a:ln>
                <a:solidFill>
                  <a:srgbClr val="FFC000">
                    <a:lumMod val="20000"/>
                    <a:lumOff val="80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400" b="0" i="0" u="none" strike="noStrike" kern="1200" cap="none" spc="0" normalizeH="0" baseline="0" noProof="0" dirty="0">
              <a:ln>
                <a:noFill/>
              </a:ln>
              <a:solidFill>
                <a:srgbClr val="FFC000">
                  <a:lumMod val="20000"/>
                  <a:lumOff val="80000"/>
                </a:srgbClr>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342063D6-6F64-8DEF-7368-ED0EB32ADBAF}"/>
              </a:ext>
            </a:extLst>
          </p:cNvPr>
          <p:cNvSpPr txBox="1"/>
          <p:nvPr/>
        </p:nvSpPr>
        <p:spPr>
          <a:xfrm>
            <a:off x="838201" y="1888273"/>
            <a:ext cx="5644376" cy="2364750"/>
          </a:xfrm>
          <a:prstGeom prst="rect">
            <a:avLst/>
          </a:prstGeom>
          <a:noFill/>
        </p:spPr>
        <p:txBody>
          <a:bodyPr wrap="square" rtlCol="0">
            <a:spAutoFit/>
          </a:bodyPr>
          <a:lstStyle/>
          <a:p>
            <a:pPr marL="342900" marR="0" lvl="0" indent="-342900">
              <a:lnSpc>
                <a:spcPct val="107000"/>
              </a:lnSpc>
              <a:spcAft>
                <a:spcPts val="800"/>
              </a:spcAft>
              <a:buSzPts val="1000"/>
              <a:buFont typeface="Symbol" panose="05050102010706020507" pitchFamily="18" charset="2"/>
              <a:buChar char=""/>
              <a:tabLst>
                <a:tab pos="457200" algn="l"/>
              </a:tabLst>
            </a:pPr>
            <a:r>
              <a:rPr lang="en-US" sz="2000" b="1" kern="100" dirty="0">
                <a:effectLst/>
                <a:latin typeface="Aptos" panose="020B0004020202020204" pitchFamily="34" charset="0"/>
                <a:ea typeface="Aptos" panose="020B0004020202020204" pitchFamily="34" charset="0"/>
                <a:cs typeface="Times New Roman" panose="02020603050405020304" pitchFamily="18" charset="0"/>
              </a:rPr>
              <a:t>Workplace Fatigue in Numbers:</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a:t>
            </a:r>
          </a:p>
          <a:p>
            <a:pPr marL="742950" marR="0" lvl="1" indent="-285750">
              <a:lnSpc>
                <a:spcPct val="107000"/>
              </a:lnSpc>
              <a:spcAft>
                <a:spcPts val="800"/>
              </a:spcAft>
              <a:buSzPts val="1000"/>
              <a:buFont typeface="Courier New" panose="02070309020205020404" pitchFamily="49" charset="0"/>
              <a:buChar char="o"/>
              <a:tabLst>
                <a:tab pos="914400" algn="l"/>
              </a:tabLst>
            </a:pPr>
            <a:r>
              <a:rPr lang="en-US" sz="2000" kern="100" dirty="0">
                <a:effectLst/>
                <a:latin typeface="Aptos" panose="020B0004020202020204" pitchFamily="34" charset="0"/>
                <a:ea typeface="Aptos" panose="020B0004020202020204" pitchFamily="34" charset="0"/>
                <a:cs typeface="Times New Roman" panose="02020603050405020304" pitchFamily="18" charset="0"/>
              </a:rPr>
              <a:t>"1 in 3 workers report daily fatigue."</a:t>
            </a:r>
          </a:p>
          <a:p>
            <a:pPr marL="742950" marR="0" lvl="1" indent="-285750">
              <a:lnSpc>
                <a:spcPct val="107000"/>
              </a:lnSpc>
              <a:spcAft>
                <a:spcPts val="800"/>
              </a:spcAft>
              <a:buSzPts val="1000"/>
              <a:buFont typeface="Courier New" panose="02070309020205020404" pitchFamily="49" charset="0"/>
              <a:buChar char="o"/>
              <a:tabLst>
                <a:tab pos="914400" algn="l"/>
              </a:tabLst>
            </a:pPr>
            <a:r>
              <a:rPr lang="en-US" sz="2000" kern="100" dirty="0">
                <a:effectLst/>
                <a:latin typeface="Aptos" panose="020B0004020202020204" pitchFamily="34" charset="0"/>
                <a:ea typeface="Aptos" panose="020B0004020202020204" pitchFamily="34" charset="0"/>
                <a:cs typeface="Times New Roman" panose="02020603050405020304" pitchFamily="18" charset="0"/>
              </a:rPr>
              <a:t>"Fatigue-related productivity losses cost businesses billions annually."</a:t>
            </a:r>
          </a:p>
          <a:p>
            <a:pPr marL="742950" marR="0" lvl="1" indent="-285750">
              <a:lnSpc>
                <a:spcPct val="107000"/>
              </a:lnSpc>
              <a:spcAft>
                <a:spcPts val="800"/>
              </a:spcAft>
              <a:buSzPts val="1000"/>
              <a:buFont typeface="Courier New" panose="02070309020205020404" pitchFamily="49" charset="0"/>
              <a:buChar char="o"/>
              <a:tabLst>
                <a:tab pos="914400" algn="l"/>
              </a:tabLst>
            </a:pPr>
            <a:r>
              <a:rPr lang="en-US" sz="2000" kern="100" dirty="0">
                <a:effectLst/>
                <a:latin typeface="Aptos" panose="020B0004020202020204" pitchFamily="34" charset="0"/>
                <a:ea typeface="Aptos" panose="020B0004020202020204" pitchFamily="34" charset="0"/>
                <a:cs typeface="Times New Roman" panose="02020603050405020304" pitchFamily="18" charset="0"/>
              </a:rPr>
              <a:t>"20% of workplace accidents are linked to fatigue."</a:t>
            </a:r>
          </a:p>
        </p:txBody>
      </p:sp>
      <p:pic>
        <p:nvPicPr>
          <p:cNvPr id="7" name="Picture 6" descr="A group of men in safety vests working on a construction site&#10;&#10;Description automatically generated">
            <a:extLst>
              <a:ext uri="{FF2B5EF4-FFF2-40B4-BE49-F238E27FC236}">
                <a16:creationId xmlns:a16="http://schemas.microsoft.com/office/drawing/2014/main" id="{A0A69277-5389-E671-6128-53C5068299F3}"/>
              </a:ext>
            </a:extLst>
          </p:cNvPr>
          <p:cNvPicPr>
            <a:picLocks noChangeAspect="1"/>
          </p:cNvPicPr>
          <p:nvPr/>
        </p:nvPicPr>
        <p:blipFill rotWithShape="1">
          <a:blip r:embed="rId4">
            <a:duotone>
              <a:prstClr val="black"/>
              <a:srgbClr val="D9C3A5">
                <a:tint val="50000"/>
                <a:satMod val="180000"/>
              </a:srgbClr>
            </a:duotone>
            <a:alphaModFix amt="70000"/>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l="41109" t="4626" r="5704"/>
          <a:stretch/>
        </p:blipFill>
        <p:spPr>
          <a:xfrm>
            <a:off x="6671967" y="0"/>
            <a:ext cx="5520033" cy="6606050"/>
          </a:xfrm>
          <a:prstGeom prst="rect">
            <a:avLst/>
          </a:prstGeom>
        </p:spPr>
      </p:pic>
    </p:spTree>
    <p:extLst>
      <p:ext uri="{BB962C8B-B14F-4D97-AF65-F5344CB8AC3E}">
        <p14:creationId xmlns:p14="http://schemas.microsoft.com/office/powerpoint/2010/main" val="4861471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839688E5-971F-37BF-8C6C-39BB621DCC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15B9701-35AB-37E7-C301-EE74737D254F}"/>
              </a:ext>
            </a:extLst>
          </p:cNvPr>
          <p:cNvSpPr>
            <a:spLocks noGrp="1"/>
          </p:cNvSpPr>
          <p:nvPr>
            <p:ph type="title"/>
          </p:nvPr>
        </p:nvSpPr>
        <p:spPr>
          <a:xfrm>
            <a:off x="4215161" y="171836"/>
            <a:ext cx="5718719" cy="1325563"/>
          </a:xfrm>
        </p:spPr>
        <p:txBody>
          <a:bodyPr>
            <a:normAutofit/>
          </a:bodyPr>
          <a:lstStyle/>
          <a:p>
            <a:pPr marL="0" marR="0">
              <a:lnSpc>
                <a:spcPct val="107000"/>
              </a:lnSpc>
              <a:spcAft>
                <a:spcPts val="800"/>
              </a:spcAft>
            </a:pPr>
            <a:r>
              <a:rPr lang="en-US" sz="3600" b="1" kern="100" dirty="0">
                <a:effectLst/>
                <a:latin typeface="Aptos" panose="020B0004020202020204" pitchFamily="34" charset="0"/>
                <a:ea typeface="Aptos" panose="020B0004020202020204" pitchFamily="34" charset="0"/>
                <a:cs typeface="Times New Roman" panose="02020603050405020304" pitchFamily="18" charset="0"/>
              </a:rPr>
              <a:t>Causes of Fatigue</a:t>
            </a:r>
            <a:endParaRPr lang="en-US" sz="36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C8C87B85-40DB-05E4-0AAF-D01FA9238A8C}"/>
              </a:ext>
            </a:extLst>
          </p:cNvPr>
          <p:cNvSpPr>
            <a:spLocks noGrp="1"/>
          </p:cNvSpPr>
          <p:nvPr>
            <p:ph idx="1"/>
          </p:nvPr>
        </p:nvSpPr>
        <p:spPr>
          <a:xfrm>
            <a:off x="444189" y="6606051"/>
            <a:ext cx="3570250" cy="289119"/>
          </a:xfrm>
        </p:spPr>
        <p:txBody>
          <a:bodyPr>
            <a:normAutofit fontScale="55000" lnSpcReduction="20000"/>
          </a:bodyPr>
          <a:lstStyle/>
          <a:p>
            <a:pPr marL="0" indent="0">
              <a:buNone/>
            </a:pPr>
            <a:r>
              <a:rPr lang="en-US" dirty="0">
                <a:solidFill>
                  <a:schemeClr val="accent4">
                    <a:lumMod val="20000"/>
                    <a:lumOff val="80000"/>
                  </a:schemeClr>
                </a:solidFill>
              </a:rPr>
              <a:t>Q2 2025 – FATIGUE MANAGEMENT</a:t>
            </a:r>
          </a:p>
        </p:txBody>
      </p:sp>
      <p:sp>
        <p:nvSpPr>
          <p:cNvPr id="4" name="Content Placeholder 2">
            <a:extLst>
              <a:ext uri="{FF2B5EF4-FFF2-40B4-BE49-F238E27FC236}">
                <a16:creationId xmlns:a16="http://schemas.microsoft.com/office/drawing/2014/main" id="{AD4141D0-C028-2C1B-D11C-D3A6BE7D32CD}"/>
              </a:ext>
            </a:extLst>
          </p:cNvPr>
          <p:cNvSpPr txBox="1">
            <a:spLocks/>
          </p:cNvSpPr>
          <p:nvPr/>
        </p:nvSpPr>
        <p:spPr>
          <a:xfrm>
            <a:off x="6162908" y="6606050"/>
            <a:ext cx="5397190" cy="289119"/>
          </a:xfrm>
          <a:prstGeom prst="rect">
            <a:avLst/>
          </a:prstGeom>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FFC000">
                    <a:lumMod val="20000"/>
                    <a:lumOff val="80000"/>
                  </a:srgbClr>
                </a:solidFill>
                <a:effectLst/>
                <a:uLnTx/>
                <a:uFillTx/>
                <a:latin typeface="Calibri" panose="020F0502020204030204"/>
                <a:ea typeface="+mn-ea"/>
                <a:cs typeface="+mn-cs"/>
              </a:rPr>
              <a:t>OSHA ELECTRICAL TRANSMISSION &amp; DISTRIBUTION PARTNERSHIP</a:t>
            </a:r>
          </a:p>
        </p:txBody>
      </p:sp>
      <p:sp>
        <p:nvSpPr>
          <p:cNvPr id="5" name="Slide Number Placeholder 4">
            <a:extLst>
              <a:ext uri="{FF2B5EF4-FFF2-40B4-BE49-F238E27FC236}">
                <a16:creationId xmlns:a16="http://schemas.microsoft.com/office/drawing/2014/main" id="{487BFF23-7D9B-38B6-CFE8-1A6B5DE39D0F}"/>
              </a:ext>
            </a:extLst>
          </p:cNvPr>
          <p:cNvSpPr>
            <a:spLocks noGrp="1"/>
          </p:cNvSpPr>
          <p:nvPr>
            <p:ph type="sldNum" sz="quarter" idx="12"/>
          </p:nvPr>
        </p:nvSpPr>
        <p:spPr>
          <a:xfrm>
            <a:off x="11634438" y="6530044"/>
            <a:ext cx="43303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06B5B2-58D7-4A2E-ACF6-E9765C5AA68F}" type="slidenum">
              <a:rPr kumimoji="0" lang="en-US" sz="1400" b="0" i="0" u="none" strike="noStrike" kern="1200" cap="none" spc="0" normalizeH="0" baseline="0" noProof="0" smtClean="0">
                <a:ln>
                  <a:noFill/>
                </a:ln>
                <a:solidFill>
                  <a:srgbClr val="FFC000">
                    <a:lumMod val="20000"/>
                    <a:lumOff val="80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400" b="0" i="0" u="none" strike="noStrike" kern="1200" cap="none" spc="0" normalizeH="0" baseline="0" noProof="0" dirty="0">
              <a:ln>
                <a:noFill/>
              </a:ln>
              <a:solidFill>
                <a:srgbClr val="FFC000">
                  <a:lumMod val="20000"/>
                  <a:lumOff val="80000"/>
                </a:srgbClr>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A2C81762-DDB9-5CEA-11B8-558898BE60BB}"/>
              </a:ext>
            </a:extLst>
          </p:cNvPr>
          <p:cNvSpPr txBox="1"/>
          <p:nvPr/>
        </p:nvSpPr>
        <p:spPr>
          <a:xfrm>
            <a:off x="4616560" y="1427356"/>
            <a:ext cx="5644376" cy="2262158"/>
          </a:xfrm>
          <a:prstGeom prst="rect">
            <a:avLst/>
          </a:prstGeom>
          <a:noFill/>
        </p:spPr>
        <p:txBody>
          <a:bodyPr wrap="square" rtlCol="0">
            <a:spAutoFit/>
          </a:bodyPr>
          <a:lstStyle/>
          <a:p>
            <a:pPr marL="342900" marR="0" lvl="0" indent="-342900">
              <a:lnSpc>
                <a:spcPct val="107000"/>
              </a:lnSpc>
              <a:spcAft>
                <a:spcPts val="800"/>
              </a:spcAft>
              <a:buSzPts val="1000"/>
              <a:buFont typeface="Symbol" panose="05050102010706020507" pitchFamily="18" charset="2"/>
              <a:buChar char=""/>
              <a:tabLst>
                <a:tab pos="457200" algn="l"/>
              </a:tabLst>
            </a:pPr>
            <a:r>
              <a:rPr lang="en-US" sz="2000" b="1" kern="100" dirty="0">
                <a:effectLst/>
                <a:latin typeface="Aptos" panose="020B0004020202020204" pitchFamily="34" charset="0"/>
                <a:ea typeface="Aptos" panose="020B0004020202020204" pitchFamily="34" charset="0"/>
                <a:cs typeface="Times New Roman" panose="02020603050405020304" pitchFamily="18" charset="0"/>
              </a:rPr>
              <a:t>Work-related factors:</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Long shifts, overtime, high workload.</a:t>
            </a:r>
          </a:p>
          <a:p>
            <a:pPr marL="342900" marR="0" lvl="0" indent="-342900">
              <a:lnSpc>
                <a:spcPct val="107000"/>
              </a:lnSpc>
              <a:spcAft>
                <a:spcPts val="800"/>
              </a:spcAft>
              <a:buSzPts val="1000"/>
              <a:buFont typeface="Symbol" panose="05050102010706020507" pitchFamily="18" charset="2"/>
              <a:buChar char=""/>
              <a:tabLst>
                <a:tab pos="457200" algn="l"/>
              </a:tabLst>
            </a:pPr>
            <a:r>
              <a:rPr lang="en-US" sz="2000" b="1" kern="100" dirty="0">
                <a:effectLst/>
                <a:latin typeface="Aptos" panose="020B0004020202020204" pitchFamily="34" charset="0"/>
                <a:ea typeface="Aptos" panose="020B0004020202020204" pitchFamily="34" charset="0"/>
                <a:cs typeface="Times New Roman" panose="02020603050405020304" pitchFamily="18" charset="0"/>
              </a:rPr>
              <a:t>Personal factors:</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Poor sleep, diet, stress, medical conditions.</a:t>
            </a:r>
          </a:p>
          <a:p>
            <a:pPr marL="342900" marR="0" lvl="0" indent="-342900">
              <a:lnSpc>
                <a:spcPct val="107000"/>
              </a:lnSpc>
              <a:spcAft>
                <a:spcPts val="800"/>
              </a:spcAft>
              <a:buSzPts val="1000"/>
              <a:buFont typeface="Symbol" panose="05050102010706020507" pitchFamily="18" charset="2"/>
              <a:buChar char=""/>
              <a:tabLst>
                <a:tab pos="457200" algn="l"/>
              </a:tabLst>
            </a:pPr>
            <a:r>
              <a:rPr lang="en-US" sz="2000" b="1" kern="100" dirty="0">
                <a:effectLst/>
                <a:latin typeface="Aptos" panose="020B0004020202020204" pitchFamily="34" charset="0"/>
                <a:ea typeface="Aptos" panose="020B0004020202020204" pitchFamily="34" charset="0"/>
                <a:cs typeface="Times New Roman" panose="02020603050405020304" pitchFamily="18" charset="0"/>
              </a:rPr>
              <a:t>Environmental factors:</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Extreme temperatures, lighting, noise levels.</a:t>
            </a:r>
          </a:p>
        </p:txBody>
      </p:sp>
      <p:pic>
        <p:nvPicPr>
          <p:cNvPr id="7" name="Picture 6" descr="A group of men in safety vests working on a construction site&#10;&#10;Description automatically generated">
            <a:extLst>
              <a:ext uri="{FF2B5EF4-FFF2-40B4-BE49-F238E27FC236}">
                <a16:creationId xmlns:a16="http://schemas.microsoft.com/office/drawing/2014/main" id="{AC639D80-FFD0-DA8D-B976-63658DB66359}"/>
              </a:ext>
            </a:extLst>
          </p:cNvPr>
          <p:cNvPicPr>
            <a:picLocks noChangeAspect="1"/>
          </p:cNvPicPr>
          <p:nvPr/>
        </p:nvPicPr>
        <p:blipFill rotWithShape="1">
          <a:blip r:embed="rId4">
            <a:duotone>
              <a:prstClr val="black"/>
              <a:srgbClr val="D9C3A5">
                <a:tint val="50000"/>
                <a:satMod val="180000"/>
              </a:srgbClr>
            </a:duotone>
            <a:alphaModFix amt="70000"/>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l="55722" t="3087" r="8177" b="1538"/>
          <a:stretch/>
        </p:blipFill>
        <p:spPr>
          <a:xfrm>
            <a:off x="1" y="0"/>
            <a:ext cx="3746810" cy="6606050"/>
          </a:xfrm>
          <a:prstGeom prst="rect">
            <a:avLst/>
          </a:prstGeom>
        </p:spPr>
      </p:pic>
    </p:spTree>
    <p:extLst>
      <p:ext uri="{BB962C8B-B14F-4D97-AF65-F5344CB8AC3E}">
        <p14:creationId xmlns:p14="http://schemas.microsoft.com/office/powerpoint/2010/main" val="3623265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770A8CAC-1F3A-572E-84C2-23DBCAB679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9A37488-892D-7221-CF7B-8EACD75EECFF}"/>
              </a:ext>
            </a:extLst>
          </p:cNvPr>
          <p:cNvSpPr>
            <a:spLocks noGrp="1"/>
          </p:cNvSpPr>
          <p:nvPr>
            <p:ph type="title"/>
          </p:nvPr>
        </p:nvSpPr>
        <p:spPr>
          <a:xfrm>
            <a:off x="383747" y="419846"/>
            <a:ext cx="7776580" cy="1325563"/>
          </a:xfrm>
        </p:spPr>
        <p:txBody>
          <a:bodyPr>
            <a:noAutofit/>
          </a:bodyPr>
          <a:lstStyle/>
          <a:p>
            <a:pPr marL="0" marR="0">
              <a:lnSpc>
                <a:spcPct val="107000"/>
              </a:lnSpc>
              <a:spcAft>
                <a:spcPts val="800"/>
              </a:spcAft>
            </a:pPr>
            <a:r>
              <a:rPr lang="en-US" sz="3600" b="1" kern="100" dirty="0">
                <a:effectLst/>
                <a:latin typeface="Aptos" panose="020B0004020202020204" pitchFamily="34" charset="0"/>
                <a:ea typeface="Aptos" panose="020B0004020202020204" pitchFamily="34" charset="0"/>
                <a:cs typeface="Times New Roman" panose="02020603050405020304" pitchFamily="18" charset="0"/>
              </a:rPr>
              <a:t>Signs and Symptoms of Fatigue</a:t>
            </a:r>
            <a:endParaRPr lang="en-US" sz="3600" kern="100" dirty="0">
              <a:effectLst/>
              <a:latin typeface="Aptos" panose="020B0004020202020204" pitchFamily="34" charset="0"/>
              <a:ea typeface="Aptos" panose="020B0004020202020204" pitchFamily="34" charset="0"/>
              <a:cs typeface="Times New Roman" panose="02020603050405020304" pitchFamily="18" charset="0"/>
            </a:endParaRPr>
          </a:p>
        </p:txBody>
      </p:sp>
      <p:graphicFrame>
        <p:nvGraphicFramePr>
          <p:cNvPr id="11" name="Content Placeholder 2">
            <a:extLst>
              <a:ext uri="{FF2B5EF4-FFF2-40B4-BE49-F238E27FC236}">
                <a16:creationId xmlns:a16="http://schemas.microsoft.com/office/drawing/2014/main" id="{2460877A-B87E-284A-2350-9E7FE018479D}"/>
              </a:ext>
            </a:extLst>
          </p:cNvPr>
          <p:cNvGraphicFramePr>
            <a:graphicFrameLocks noGrp="1"/>
          </p:cNvGraphicFramePr>
          <p:nvPr>
            <p:ph idx="1"/>
            <p:extLst>
              <p:ext uri="{D42A27DB-BD31-4B8C-83A1-F6EECF244321}">
                <p14:modId xmlns:p14="http://schemas.microsoft.com/office/powerpoint/2010/main" val="4261425652"/>
              </p:ext>
            </p:extLst>
          </p:nvPr>
        </p:nvGraphicFramePr>
        <p:xfrm>
          <a:off x="770322" y="1649835"/>
          <a:ext cx="6690352"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Content Placeholder 2">
            <a:extLst>
              <a:ext uri="{FF2B5EF4-FFF2-40B4-BE49-F238E27FC236}">
                <a16:creationId xmlns:a16="http://schemas.microsoft.com/office/drawing/2014/main" id="{F2F4F0B3-F5BF-8C98-CA67-6FF94D19BC74}"/>
              </a:ext>
            </a:extLst>
          </p:cNvPr>
          <p:cNvSpPr txBox="1">
            <a:spLocks/>
          </p:cNvSpPr>
          <p:nvPr/>
        </p:nvSpPr>
        <p:spPr>
          <a:xfrm>
            <a:off x="444189" y="6606051"/>
            <a:ext cx="3570250" cy="289119"/>
          </a:xfrm>
          <a:prstGeom prst="rect">
            <a:avLst/>
          </a:prstGeom>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chemeClr val="accent4">
                    <a:lumMod val="20000"/>
                    <a:lumOff val="80000"/>
                  </a:schemeClr>
                </a:solidFill>
              </a:rPr>
              <a:t>Q2 2025 – FATIGUE MANAGEMENT</a:t>
            </a:r>
          </a:p>
        </p:txBody>
      </p:sp>
      <p:sp>
        <p:nvSpPr>
          <p:cNvPr id="8" name="Content Placeholder 2">
            <a:extLst>
              <a:ext uri="{FF2B5EF4-FFF2-40B4-BE49-F238E27FC236}">
                <a16:creationId xmlns:a16="http://schemas.microsoft.com/office/drawing/2014/main" id="{4985B4F9-4F27-0FCF-E787-7105E0739687}"/>
              </a:ext>
            </a:extLst>
          </p:cNvPr>
          <p:cNvSpPr txBox="1">
            <a:spLocks/>
          </p:cNvSpPr>
          <p:nvPr/>
        </p:nvSpPr>
        <p:spPr>
          <a:xfrm>
            <a:off x="6162908" y="6606050"/>
            <a:ext cx="5397190" cy="289119"/>
          </a:xfrm>
          <a:prstGeom prst="rect">
            <a:avLst/>
          </a:prstGeom>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FFC000">
                    <a:lumMod val="20000"/>
                    <a:lumOff val="80000"/>
                  </a:srgbClr>
                </a:solidFill>
                <a:effectLst/>
                <a:uLnTx/>
                <a:uFillTx/>
                <a:latin typeface="Calibri" panose="020F0502020204030204"/>
                <a:ea typeface="+mn-ea"/>
                <a:cs typeface="+mn-cs"/>
              </a:rPr>
              <a:t>OSHA ELECTRICAL TRANSMISSION &amp; DISTRIBUTION PARTNERSHIP</a:t>
            </a:r>
          </a:p>
        </p:txBody>
      </p:sp>
      <p:sp>
        <p:nvSpPr>
          <p:cNvPr id="9" name="Slide Number Placeholder 4">
            <a:extLst>
              <a:ext uri="{FF2B5EF4-FFF2-40B4-BE49-F238E27FC236}">
                <a16:creationId xmlns:a16="http://schemas.microsoft.com/office/drawing/2014/main" id="{0E25D66B-31C0-13F6-48EA-715F1785E3AE}"/>
              </a:ext>
            </a:extLst>
          </p:cNvPr>
          <p:cNvSpPr txBox="1">
            <a:spLocks/>
          </p:cNvSpPr>
          <p:nvPr/>
        </p:nvSpPr>
        <p:spPr>
          <a:xfrm>
            <a:off x="11634438" y="6530044"/>
            <a:ext cx="433039"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F06B5B2-58D7-4A2E-ACF6-E9765C5AA68F}" type="slidenum">
              <a:rPr kumimoji="0" lang="en-US" sz="1400" b="0" i="0" u="none" strike="noStrike" kern="1200" cap="none" spc="0" normalizeH="0" baseline="0" noProof="0" smtClean="0">
                <a:ln>
                  <a:noFill/>
                </a:ln>
                <a:solidFill>
                  <a:srgbClr val="FFC000">
                    <a:lumMod val="20000"/>
                    <a:lumOff val="80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400" b="0" i="0" u="none" strike="noStrike" kern="1200" cap="none" spc="0" normalizeH="0" baseline="0" noProof="0" dirty="0">
              <a:ln>
                <a:noFill/>
              </a:ln>
              <a:solidFill>
                <a:srgbClr val="FFC000">
                  <a:lumMod val="20000"/>
                  <a:lumOff val="80000"/>
                </a:srgbClr>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5E2C3B9A-BEF0-53DE-2B76-BD8D565B2C25}"/>
              </a:ext>
            </a:extLst>
          </p:cNvPr>
          <p:cNvPicPr>
            <a:picLocks noChangeAspect="1"/>
          </p:cNvPicPr>
          <p:nvPr/>
        </p:nvPicPr>
        <p:blipFill>
          <a:blip r:embed="rId9">
            <a:alphaModFix amt="26000"/>
            <a:extLst>
              <a:ext uri="{BEBA8EAE-BF5A-486C-A8C5-ECC9F3942E4B}">
                <a14:imgProps xmlns:a14="http://schemas.microsoft.com/office/drawing/2010/main">
                  <a14:imgLayer r:embed="rId10">
                    <a14:imgEffect>
                      <a14:saturation sat="0"/>
                    </a14:imgEffect>
                  </a14:imgLayer>
                </a14:imgProps>
              </a:ext>
              <a:ext uri="{28A0092B-C50C-407E-A947-70E740481C1C}">
                <a14:useLocalDpi xmlns:a14="http://schemas.microsoft.com/office/drawing/2010/main" val="0"/>
              </a:ext>
            </a:extLst>
          </a:blip>
          <a:srcRect/>
          <a:stretch/>
        </p:blipFill>
        <p:spPr>
          <a:xfrm>
            <a:off x="9964635" y="4460144"/>
            <a:ext cx="2135367" cy="2133944"/>
          </a:xfrm>
          <a:prstGeom prst="rect">
            <a:avLst/>
          </a:prstGeom>
          <a:effectLst/>
        </p:spPr>
      </p:pic>
      <p:pic>
        <p:nvPicPr>
          <p:cNvPr id="6" name="Picture 5" descr="A person wearing a yellow helmet yawning&#10;&#10;AI-generated content may be incorrect.">
            <a:extLst>
              <a:ext uri="{FF2B5EF4-FFF2-40B4-BE49-F238E27FC236}">
                <a16:creationId xmlns:a16="http://schemas.microsoft.com/office/drawing/2014/main" id="{117113CC-4A34-509E-ECAF-1B83981F2E9F}"/>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730798" y="2719850"/>
            <a:ext cx="5829300" cy="3886200"/>
          </a:xfrm>
          <a:prstGeom prst="rect">
            <a:avLst/>
          </a:prstGeom>
        </p:spPr>
      </p:pic>
    </p:spTree>
    <p:extLst>
      <p:ext uri="{BB962C8B-B14F-4D97-AF65-F5344CB8AC3E}">
        <p14:creationId xmlns:p14="http://schemas.microsoft.com/office/powerpoint/2010/main" val="29000525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FC5604-5BF7-91D6-E05B-9A357ECE8AD9}"/>
              </a:ext>
            </a:extLst>
          </p:cNvPr>
          <p:cNvSpPr>
            <a:spLocks noGrp="1"/>
          </p:cNvSpPr>
          <p:nvPr>
            <p:ph type="title"/>
          </p:nvPr>
        </p:nvSpPr>
        <p:spPr>
          <a:xfrm>
            <a:off x="383747" y="419846"/>
            <a:ext cx="6067096" cy="1325563"/>
          </a:xfrm>
        </p:spPr>
        <p:txBody>
          <a:bodyPr>
            <a:normAutofit/>
          </a:bodyPr>
          <a:lstStyle/>
          <a:p>
            <a:pPr marL="0" marR="0">
              <a:lnSpc>
                <a:spcPct val="107000"/>
              </a:lnSpc>
              <a:spcAft>
                <a:spcPts val="800"/>
              </a:spcAft>
            </a:pPr>
            <a:r>
              <a:rPr lang="en-US" sz="3600" b="1" kern="100" dirty="0">
                <a:effectLst/>
                <a:latin typeface="Aptos" panose="020B0004020202020204" pitchFamily="34" charset="0"/>
                <a:ea typeface="Aptos" panose="020B0004020202020204" pitchFamily="34" charset="0"/>
                <a:cs typeface="Times New Roman" panose="02020603050405020304" pitchFamily="18" charset="0"/>
              </a:rPr>
              <a:t>Fatigue’s Impact on Safety and Performance</a:t>
            </a:r>
            <a:endParaRPr lang="en-US" sz="3600" kern="100" dirty="0">
              <a:effectLst/>
              <a:latin typeface="Aptos" panose="020B0004020202020204" pitchFamily="34" charset="0"/>
              <a:ea typeface="Aptos" panose="020B0004020202020204" pitchFamily="34" charset="0"/>
              <a:cs typeface="Times New Roman" panose="02020603050405020304" pitchFamily="18" charset="0"/>
            </a:endParaRPr>
          </a:p>
        </p:txBody>
      </p:sp>
      <p:graphicFrame>
        <p:nvGraphicFramePr>
          <p:cNvPr id="11" name="Content Placeholder 2">
            <a:extLst>
              <a:ext uri="{FF2B5EF4-FFF2-40B4-BE49-F238E27FC236}">
                <a16:creationId xmlns:a16="http://schemas.microsoft.com/office/drawing/2014/main" id="{103753A3-4E71-BB2D-554F-4C75E99500D5}"/>
              </a:ext>
            </a:extLst>
          </p:cNvPr>
          <p:cNvGraphicFramePr>
            <a:graphicFrameLocks noGrp="1"/>
          </p:cNvGraphicFramePr>
          <p:nvPr>
            <p:ph idx="1"/>
          </p:nvPr>
        </p:nvGraphicFramePr>
        <p:xfrm>
          <a:off x="383747" y="1924898"/>
          <a:ext cx="6067096"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Slide Number Placeholder 3">
            <a:extLst>
              <a:ext uri="{FF2B5EF4-FFF2-40B4-BE49-F238E27FC236}">
                <a16:creationId xmlns:a16="http://schemas.microsoft.com/office/drawing/2014/main" id="{B70A9C3C-7561-53C1-7C47-F761E96EE36D}"/>
              </a:ext>
            </a:extLst>
          </p:cNvPr>
          <p:cNvSpPr>
            <a:spLocks noGrp="1"/>
          </p:cNvSpPr>
          <p:nvPr>
            <p:ph type="sldNum" sz="quarter" idx="12"/>
          </p:nvPr>
        </p:nvSpPr>
        <p:spPr/>
        <p:txBody>
          <a:bodyPr/>
          <a:lstStyle/>
          <a:p>
            <a:fld id="{AF06B5B2-58D7-4A2E-ACF6-E9765C5AA68F}" type="slidenum">
              <a:rPr lang="en-US" smtClean="0"/>
              <a:t>7</a:t>
            </a:fld>
            <a:endParaRPr lang="en-US" dirty="0"/>
          </a:p>
        </p:txBody>
      </p:sp>
      <p:pic>
        <p:nvPicPr>
          <p:cNvPr id="6" name="Picture 5" descr="A logo for a power line company&#10;&#10;Description automatically generated">
            <a:extLst>
              <a:ext uri="{FF2B5EF4-FFF2-40B4-BE49-F238E27FC236}">
                <a16:creationId xmlns:a16="http://schemas.microsoft.com/office/drawing/2014/main" id="{09652387-7065-71DF-8AC1-12549161D891}"/>
              </a:ext>
            </a:extLst>
          </p:cNvPr>
          <p:cNvPicPr>
            <a:picLocks noChangeAspect="1"/>
          </p:cNvPicPr>
          <p:nvPr/>
        </p:nvPicPr>
        <p:blipFill>
          <a:blip r:embed="rId9">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10029593" y="4485229"/>
            <a:ext cx="1752600" cy="1857375"/>
          </a:xfrm>
          <a:prstGeom prst="rect">
            <a:avLst/>
          </a:prstGeom>
        </p:spPr>
      </p:pic>
      <p:pic>
        <p:nvPicPr>
          <p:cNvPr id="5" name="Picture 4">
            <a:extLst>
              <a:ext uri="{FF2B5EF4-FFF2-40B4-BE49-F238E27FC236}">
                <a16:creationId xmlns:a16="http://schemas.microsoft.com/office/drawing/2014/main" id="{F631C12F-B991-E7A7-BD83-34E42C8816A5}"/>
              </a:ext>
            </a:extLst>
          </p:cNvPr>
          <p:cNvPicPr>
            <a:picLocks noChangeAspect="1"/>
          </p:cNvPicPr>
          <p:nvPr/>
        </p:nvPicPr>
        <p:blipFill>
          <a:blip r:embed="rId10">
            <a:extLst>
              <a:ext uri="{28A0092B-C50C-407E-A947-70E740481C1C}">
                <a14:useLocalDpi xmlns:a14="http://schemas.microsoft.com/office/drawing/2010/main" val="0"/>
              </a:ext>
            </a:extLst>
          </a:blip>
          <a:srcRect t="2330" b="2330"/>
          <a:stretch/>
        </p:blipFill>
        <p:spPr>
          <a:xfrm>
            <a:off x="6671967" y="0"/>
            <a:ext cx="5520033" cy="6615211"/>
          </a:xfrm>
          <a:prstGeom prst="rect">
            <a:avLst/>
          </a:prstGeom>
        </p:spPr>
      </p:pic>
      <p:sp>
        <p:nvSpPr>
          <p:cNvPr id="7" name="Content Placeholder 2">
            <a:extLst>
              <a:ext uri="{FF2B5EF4-FFF2-40B4-BE49-F238E27FC236}">
                <a16:creationId xmlns:a16="http://schemas.microsoft.com/office/drawing/2014/main" id="{27A261CA-F453-2C73-B18D-F7B349267051}"/>
              </a:ext>
            </a:extLst>
          </p:cNvPr>
          <p:cNvSpPr txBox="1">
            <a:spLocks/>
          </p:cNvSpPr>
          <p:nvPr/>
        </p:nvSpPr>
        <p:spPr>
          <a:xfrm>
            <a:off x="444189" y="6606051"/>
            <a:ext cx="3570250" cy="289119"/>
          </a:xfrm>
          <a:prstGeom prst="rect">
            <a:avLst/>
          </a:prstGeom>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chemeClr val="accent4">
                    <a:lumMod val="20000"/>
                    <a:lumOff val="80000"/>
                  </a:schemeClr>
                </a:solidFill>
              </a:rPr>
              <a:t>Q2 2025 – FATIGUE MANAGEMENT</a:t>
            </a:r>
          </a:p>
        </p:txBody>
      </p:sp>
      <p:sp>
        <p:nvSpPr>
          <p:cNvPr id="8" name="Content Placeholder 2">
            <a:extLst>
              <a:ext uri="{FF2B5EF4-FFF2-40B4-BE49-F238E27FC236}">
                <a16:creationId xmlns:a16="http://schemas.microsoft.com/office/drawing/2014/main" id="{9467C236-6639-F382-917E-CC1B6A57AA9D}"/>
              </a:ext>
            </a:extLst>
          </p:cNvPr>
          <p:cNvSpPr txBox="1">
            <a:spLocks/>
          </p:cNvSpPr>
          <p:nvPr/>
        </p:nvSpPr>
        <p:spPr>
          <a:xfrm>
            <a:off x="6162908" y="6606050"/>
            <a:ext cx="5397190" cy="289119"/>
          </a:xfrm>
          <a:prstGeom prst="rect">
            <a:avLst/>
          </a:prstGeom>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FFC000">
                    <a:lumMod val="20000"/>
                    <a:lumOff val="80000"/>
                  </a:srgbClr>
                </a:solidFill>
                <a:effectLst/>
                <a:uLnTx/>
                <a:uFillTx/>
                <a:latin typeface="Calibri" panose="020F0502020204030204"/>
                <a:ea typeface="+mn-ea"/>
                <a:cs typeface="+mn-cs"/>
              </a:rPr>
              <a:t>OSHA ELECTRICAL TRANSMISSION &amp; DISTRIBUTION PARTNERSHIP</a:t>
            </a:r>
          </a:p>
        </p:txBody>
      </p:sp>
      <p:sp>
        <p:nvSpPr>
          <p:cNvPr id="9" name="Slide Number Placeholder 4">
            <a:extLst>
              <a:ext uri="{FF2B5EF4-FFF2-40B4-BE49-F238E27FC236}">
                <a16:creationId xmlns:a16="http://schemas.microsoft.com/office/drawing/2014/main" id="{9CD0F64E-7E72-E6C2-D9DA-B2F73978CC08}"/>
              </a:ext>
            </a:extLst>
          </p:cNvPr>
          <p:cNvSpPr txBox="1">
            <a:spLocks/>
          </p:cNvSpPr>
          <p:nvPr/>
        </p:nvSpPr>
        <p:spPr>
          <a:xfrm>
            <a:off x="11634438" y="6530044"/>
            <a:ext cx="433039"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F06B5B2-58D7-4A2E-ACF6-E9765C5AA68F}" type="slidenum">
              <a:rPr lang="en-US" sz="1400" smtClean="0">
                <a:solidFill>
                  <a:srgbClr val="FFC000">
                    <a:lumMod val="20000"/>
                    <a:lumOff val="80000"/>
                  </a:srgbClr>
                </a:solidFill>
                <a:latin typeface="Calibri" panose="020F0502020204030204"/>
              </a:rPr>
              <a:pPr/>
              <a:t>7</a:t>
            </a:fld>
            <a:endParaRPr lang="en-US" sz="1400" dirty="0">
              <a:solidFill>
                <a:srgbClr val="FFC000">
                  <a:lumMod val="20000"/>
                  <a:lumOff val="80000"/>
                </a:srgbClr>
              </a:solidFill>
              <a:latin typeface="Calibri" panose="020F0502020204030204"/>
            </a:endParaRPr>
          </a:p>
        </p:txBody>
      </p:sp>
    </p:spTree>
    <p:extLst>
      <p:ext uri="{BB962C8B-B14F-4D97-AF65-F5344CB8AC3E}">
        <p14:creationId xmlns:p14="http://schemas.microsoft.com/office/powerpoint/2010/main" val="39867181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2AA36DA9-263C-A9DA-73C7-3894594F75E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3528899-786E-B6E0-AFCD-8847C678DCD0}"/>
              </a:ext>
            </a:extLst>
          </p:cNvPr>
          <p:cNvSpPr>
            <a:spLocks noGrp="1"/>
          </p:cNvSpPr>
          <p:nvPr>
            <p:ph type="title"/>
          </p:nvPr>
        </p:nvSpPr>
        <p:spPr>
          <a:xfrm>
            <a:off x="4263820" y="505755"/>
            <a:ext cx="6067096" cy="1325563"/>
          </a:xfrm>
        </p:spPr>
        <p:txBody>
          <a:bodyPr>
            <a:normAutofit/>
          </a:bodyPr>
          <a:lstStyle/>
          <a:p>
            <a:r>
              <a:rPr lang="en-US" sz="2800" b="1" dirty="0">
                <a:effectLst/>
                <a:latin typeface="Aptos" panose="020B0004020202020204" pitchFamily="34" charset="0"/>
                <a:ea typeface="Aptos" panose="020B0004020202020204" pitchFamily="34" charset="0"/>
                <a:cs typeface="Times New Roman" panose="02020603050405020304" pitchFamily="18" charset="0"/>
              </a:rPr>
              <a:t>Strategies for Managing Fatigue</a:t>
            </a:r>
            <a:endParaRPr lang="en-US" sz="2800" b="1" dirty="0">
              <a:latin typeface="+mn-lt"/>
            </a:endParaRPr>
          </a:p>
        </p:txBody>
      </p:sp>
      <p:graphicFrame>
        <p:nvGraphicFramePr>
          <p:cNvPr id="11" name="Content Placeholder 2">
            <a:extLst>
              <a:ext uri="{FF2B5EF4-FFF2-40B4-BE49-F238E27FC236}">
                <a16:creationId xmlns:a16="http://schemas.microsoft.com/office/drawing/2014/main" id="{0E5EC821-39F2-A837-8D48-EE24B49AD6E4}"/>
              </a:ext>
            </a:extLst>
          </p:cNvPr>
          <p:cNvGraphicFramePr>
            <a:graphicFrameLocks noGrp="1"/>
          </p:cNvGraphicFramePr>
          <p:nvPr>
            <p:ph idx="1"/>
            <p:extLst>
              <p:ext uri="{D42A27DB-BD31-4B8C-83A1-F6EECF244321}">
                <p14:modId xmlns:p14="http://schemas.microsoft.com/office/powerpoint/2010/main" val="620566889"/>
              </p:ext>
            </p:extLst>
          </p:nvPr>
        </p:nvGraphicFramePr>
        <p:xfrm>
          <a:off x="3679901" y="785300"/>
          <a:ext cx="7954537"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5" name="Picture 4">
            <a:extLst>
              <a:ext uri="{FF2B5EF4-FFF2-40B4-BE49-F238E27FC236}">
                <a16:creationId xmlns:a16="http://schemas.microsoft.com/office/drawing/2014/main" id="{8DB6C3F1-BA51-A1D1-18C6-849320B5F2C9}"/>
              </a:ext>
            </a:extLst>
          </p:cNvPr>
          <p:cNvPicPr>
            <a:picLocks noChangeAspect="1"/>
          </p:cNvPicPr>
          <p:nvPr/>
        </p:nvPicPr>
        <p:blipFill rotWithShape="1">
          <a:blip r:embed="rId9">
            <a:extLst>
              <a:ext uri="{28A0092B-C50C-407E-A947-70E740481C1C}">
                <a14:useLocalDpi xmlns:a14="http://schemas.microsoft.com/office/drawing/2010/main" val="0"/>
              </a:ext>
            </a:extLst>
          </a:blip>
          <a:srcRect t="2330" r="35322" b="2330"/>
          <a:stretch/>
        </p:blipFill>
        <p:spPr>
          <a:xfrm>
            <a:off x="0" y="0"/>
            <a:ext cx="3570251" cy="6615211"/>
          </a:xfrm>
          <a:prstGeom prst="rect">
            <a:avLst/>
          </a:prstGeom>
        </p:spPr>
      </p:pic>
      <p:sp>
        <p:nvSpPr>
          <p:cNvPr id="7" name="Content Placeholder 2">
            <a:extLst>
              <a:ext uri="{FF2B5EF4-FFF2-40B4-BE49-F238E27FC236}">
                <a16:creationId xmlns:a16="http://schemas.microsoft.com/office/drawing/2014/main" id="{9D603BD0-8DCB-6B00-B97B-50160E2ACF86}"/>
              </a:ext>
            </a:extLst>
          </p:cNvPr>
          <p:cNvSpPr txBox="1">
            <a:spLocks/>
          </p:cNvSpPr>
          <p:nvPr/>
        </p:nvSpPr>
        <p:spPr>
          <a:xfrm>
            <a:off x="444189" y="6606051"/>
            <a:ext cx="3570250" cy="289119"/>
          </a:xfrm>
          <a:prstGeom prst="rect">
            <a:avLst/>
          </a:prstGeom>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chemeClr val="accent4">
                    <a:lumMod val="20000"/>
                    <a:lumOff val="80000"/>
                  </a:schemeClr>
                </a:solidFill>
              </a:rPr>
              <a:t>Q2 2025 – FATIGUE MANAGEMENT</a:t>
            </a:r>
          </a:p>
        </p:txBody>
      </p:sp>
      <p:sp>
        <p:nvSpPr>
          <p:cNvPr id="8" name="Content Placeholder 2">
            <a:extLst>
              <a:ext uri="{FF2B5EF4-FFF2-40B4-BE49-F238E27FC236}">
                <a16:creationId xmlns:a16="http://schemas.microsoft.com/office/drawing/2014/main" id="{367E2127-23F1-64A0-2482-C0EBD59BE8DD}"/>
              </a:ext>
            </a:extLst>
          </p:cNvPr>
          <p:cNvSpPr txBox="1">
            <a:spLocks/>
          </p:cNvSpPr>
          <p:nvPr/>
        </p:nvSpPr>
        <p:spPr>
          <a:xfrm>
            <a:off x="6162908" y="6606050"/>
            <a:ext cx="5397190" cy="289119"/>
          </a:xfrm>
          <a:prstGeom prst="rect">
            <a:avLst/>
          </a:prstGeom>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FFC000">
                    <a:lumMod val="20000"/>
                    <a:lumOff val="80000"/>
                  </a:srgbClr>
                </a:solidFill>
                <a:effectLst/>
                <a:uLnTx/>
                <a:uFillTx/>
                <a:latin typeface="Calibri" panose="020F0502020204030204"/>
                <a:ea typeface="+mn-ea"/>
                <a:cs typeface="+mn-cs"/>
              </a:rPr>
              <a:t>OSHA ELECTRICAL TRANSMISSION &amp; DISTRIBUTION PARTNERSHIP</a:t>
            </a:r>
          </a:p>
        </p:txBody>
      </p:sp>
      <p:sp>
        <p:nvSpPr>
          <p:cNvPr id="9" name="Slide Number Placeholder 4">
            <a:extLst>
              <a:ext uri="{FF2B5EF4-FFF2-40B4-BE49-F238E27FC236}">
                <a16:creationId xmlns:a16="http://schemas.microsoft.com/office/drawing/2014/main" id="{358160D7-863B-A787-3A08-96E3A61CA286}"/>
              </a:ext>
            </a:extLst>
          </p:cNvPr>
          <p:cNvSpPr txBox="1">
            <a:spLocks/>
          </p:cNvSpPr>
          <p:nvPr/>
        </p:nvSpPr>
        <p:spPr>
          <a:xfrm>
            <a:off x="11634438" y="6530044"/>
            <a:ext cx="433039"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F06B5B2-58D7-4A2E-ACF6-E9765C5AA68F}" type="slidenum">
              <a:rPr kumimoji="0" lang="en-US" sz="1400" b="0" i="0" u="none" strike="noStrike" kern="1200" cap="none" spc="0" normalizeH="0" baseline="0" noProof="0" smtClean="0">
                <a:ln>
                  <a:noFill/>
                </a:ln>
                <a:solidFill>
                  <a:srgbClr val="FFC000">
                    <a:lumMod val="20000"/>
                    <a:lumOff val="80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400" b="0" i="0" u="none" strike="noStrike" kern="1200" cap="none" spc="0" normalizeH="0" baseline="0" noProof="0" dirty="0">
              <a:ln>
                <a:noFill/>
              </a:ln>
              <a:solidFill>
                <a:srgbClr val="FFC000">
                  <a:lumMod val="20000"/>
                  <a:lumOff val="80000"/>
                </a:srgbClr>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56841145-2BD6-16BC-11C8-7D1C97C2F503}"/>
              </a:ext>
            </a:extLst>
          </p:cNvPr>
          <p:cNvPicPr>
            <a:picLocks noChangeAspect="1"/>
          </p:cNvPicPr>
          <p:nvPr/>
        </p:nvPicPr>
        <p:blipFill>
          <a:blip r:embed="rId10">
            <a:alphaModFix amt="26000"/>
            <a:extLst>
              <a:ext uri="{BEBA8EAE-BF5A-486C-A8C5-ECC9F3942E4B}">
                <a14:imgProps xmlns:a14="http://schemas.microsoft.com/office/drawing/2010/main">
                  <a14:imgLayer r:embed="rId11">
                    <a14:imgEffect>
                      <a14:saturation sat="0"/>
                    </a14:imgEffect>
                  </a14:imgLayer>
                </a14:imgProps>
              </a:ext>
              <a:ext uri="{28A0092B-C50C-407E-A947-70E740481C1C}">
                <a14:useLocalDpi xmlns:a14="http://schemas.microsoft.com/office/drawing/2010/main" val="0"/>
              </a:ext>
            </a:extLst>
          </a:blip>
          <a:srcRect/>
          <a:stretch/>
        </p:blipFill>
        <p:spPr>
          <a:xfrm>
            <a:off x="9964635" y="4460144"/>
            <a:ext cx="2135367" cy="2133944"/>
          </a:xfrm>
          <a:prstGeom prst="rect">
            <a:avLst/>
          </a:prstGeom>
          <a:effectLst/>
        </p:spPr>
      </p:pic>
    </p:spTree>
    <p:extLst>
      <p:ext uri="{BB962C8B-B14F-4D97-AF65-F5344CB8AC3E}">
        <p14:creationId xmlns:p14="http://schemas.microsoft.com/office/powerpoint/2010/main" val="29912498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CA6BF947-D589-46F8-9610-BBFCE6094C6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54E1D4A-606F-59EF-D921-4411F0739449}"/>
              </a:ext>
            </a:extLst>
          </p:cNvPr>
          <p:cNvSpPr>
            <a:spLocks noGrp="1"/>
          </p:cNvSpPr>
          <p:nvPr>
            <p:ph type="title"/>
          </p:nvPr>
        </p:nvSpPr>
        <p:spPr>
          <a:xfrm>
            <a:off x="383747" y="419846"/>
            <a:ext cx="7776580" cy="1325563"/>
          </a:xfrm>
        </p:spPr>
        <p:txBody>
          <a:bodyPr>
            <a:noAutofit/>
          </a:bodyPr>
          <a:lstStyle/>
          <a:p>
            <a:pPr marL="0" marR="0">
              <a:lnSpc>
                <a:spcPct val="107000"/>
              </a:lnSpc>
              <a:spcAft>
                <a:spcPts val="800"/>
              </a:spcAft>
            </a:pPr>
            <a:r>
              <a:rPr lang="en-US" sz="2800" b="1" dirty="0">
                <a:effectLst/>
                <a:latin typeface="Aptos" panose="020B0004020202020204" pitchFamily="34" charset="0"/>
                <a:ea typeface="Aptos" panose="020B0004020202020204" pitchFamily="34" charset="0"/>
                <a:cs typeface="Times New Roman" panose="02020603050405020304" pitchFamily="18" charset="0"/>
              </a:rPr>
              <a:t>Developing a Fatigue Management Plan</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p:txBody>
      </p:sp>
      <p:graphicFrame>
        <p:nvGraphicFramePr>
          <p:cNvPr id="11" name="Content Placeholder 2">
            <a:extLst>
              <a:ext uri="{FF2B5EF4-FFF2-40B4-BE49-F238E27FC236}">
                <a16:creationId xmlns:a16="http://schemas.microsoft.com/office/drawing/2014/main" id="{9C1466BD-3E01-B9DC-4573-9A6F044FF311}"/>
              </a:ext>
            </a:extLst>
          </p:cNvPr>
          <p:cNvGraphicFramePr>
            <a:graphicFrameLocks noGrp="1"/>
          </p:cNvGraphicFramePr>
          <p:nvPr>
            <p:ph idx="1"/>
          </p:nvPr>
        </p:nvGraphicFramePr>
        <p:xfrm>
          <a:off x="770322" y="1649835"/>
          <a:ext cx="6690352"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Content Placeholder 2">
            <a:extLst>
              <a:ext uri="{FF2B5EF4-FFF2-40B4-BE49-F238E27FC236}">
                <a16:creationId xmlns:a16="http://schemas.microsoft.com/office/drawing/2014/main" id="{0DE1B928-393F-3B1C-77FC-C00B53CBA1CE}"/>
              </a:ext>
            </a:extLst>
          </p:cNvPr>
          <p:cNvSpPr txBox="1">
            <a:spLocks/>
          </p:cNvSpPr>
          <p:nvPr/>
        </p:nvSpPr>
        <p:spPr>
          <a:xfrm>
            <a:off x="444189" y="6606051"/>
            <a:ext cx="3570250" cy="289119"/>
          </a:xfrm>
          <a:prstGeom prst="rect">
            <a:avLst/>
          </a:prstGeom>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solidFill>
                  <a:schemeClr val="accent4">
                    <a:lumMod val="20000"/>
                    <a:lumOff val="80000"/>
                  </a:schemeClr>
                </a:solidFill>
              </a:rPr>
              <a:t>Q2 2025 – FATIGUE MANAGEMENT</a:t>
            </a:r>
            <a:endParaRPr lang="en-US" dirty="0">
              <a:solidFill>
                <a:schemeClr val="accent4">
                  <a:lumMod val="20000"/>
                  <a:lumOff val="80000"/>
                </a:schemeClr>
              </a:solidFill>
            </a:endParaRPr>
          </a:p>
        </p:txBody>
      </p:sp>
      <p:sp>
        <p:nvSpPr>
          <p:cNvPr id="8" name="Content Placeholder 2">
            <a:extLst>
              <a:ext uri="{FF2B5EF4-FFF2-40B4-BE49-F238E27FC236}">
                <a16:creationId xmlns:a16="http://schemas.microsoft.com/office/drawing/2014/main" id="{8D5265CD-D606-3AD7-6089-A2FF0B603AA2}"/>
              </a:ext>
            </a:extLst>
          </p:cNvPr>
          <p:cNvSpPr txBox="1">
            <a:spLocks/>
          </p:cNvSpPr>
          <p:nvPr/>
        </p:nvSpPr>
        <p:spPr>
          <a:xfrm>
            <a:off x="6162908" y="6606050"/>
            <a:ext cx="5397190" cy="289119"/>
          </a:xfrm>
          <a:prstGeom prst="rect">
            <a:avLst/>
          </a:prstGeom>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FFC000">
                    <a:lumMod val="20000"/>
                    <a:lumOff val="80000"/>
                  </a:srgbClr>
                </a:solidFill>
                <a:effectLst/>
                <a:uLnTx/>
                <a:uFillTx/>
                <a:latin typeface="Calibri" panose="020F0502020204030204"/>
                <a:ea typeface="+mn-ea"/>
                <a:cs typeface="+mn-cs"/>
              </a:rPr>
              <a:t>OSHA ELECTRICAL TRANSMISSION &amp; DISTRIBUTION PARTNERSHIP</a:t>
            </a:r>
          </a:p>
        </p:txBody>
      </p:sp>
      <p:sp>
        <p:nvSpPr>
          <p:cNvPr id="9" name="Slide Number Placeholder 4">
            <a:extLst>
              <a:ext uri="{FF2B5EF4-FFF2-40B4-BE49-F238E27FC236}">
                <a16:creationId xmlns:a16="http://schemas.microsoft.com/office/drawing/2014/main" id="{FD103E60-4538-700B-6D40-13C021F885E5}"/>
              </a:ext>
            </a:extLst>
          </p:cNvPr>
          <p:cNvSpPr txBox="1">
            <a:spLocks/>
          </p:cNvSpPr>
          <p:nvPr/>
        </p:nvSpPr>
        <p:spPr>
          <a:xfrm>
            <a:off x="11634438" y="6530044"/>
            <a:ext cx="433039"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F06B5B2-58D7-4A2E-ACF6-E9765C5AA68F}" type="slidenum">
              <a:rPr kumimoji="0" lang="en-US" sz="1400" b="0" i="0" u="none" strike="noStrike" kern="1200" cap="none" spc="0" normalizeH="0" baseline="0" noProof="0" smtClean="0">
                <a:ln>
                  <a:noFill/>
                </a:ln>
                <a:solidFill>
                  <a:srgbClr val="FFC000">
                    <a:lumMod val="20000"/>
                    <a:lumOff val="80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400" b="0" i="0" u="none" strike="noStrike" kern="1200" cap="none" spc="0" normalizeH="0" baseline="0" noProof="0" dirty="0">
              <a:ln>
                <a:noFill/>
              </a:ln>
              <a:solidFill>
                <a:srgbClr val="FFC000">
                  <a:lumMod val="20000"/>
                  <a:lumOff val="80000"/>
                </a:srgbClr>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300B9F53-23E5-058B-EC4E-EBC64659FCED}"/>
              </a:ext>
            </a:extLst>
          </p:cNvPr>
          <p:cNvPicPr>
            <a:picLocks noChangeAspect="1"/>
          </p:cNvPicPr>
          <p:nvPr/>
        </p:nvPicPr>
        <p:blipFill>
          <a:blip r:embed="rId9">
            <a:alphaModFix amt="26000"/>
            <a:extLst>
              <a:ext uri="{BEBA8EAE-BF5A-486C-A8C5-ECC9F3942E4B}">
                <a14:imgProps xmlns:a14="http://schemas.microsoft.com/office/drawing/2010/main">
                  <a14:imgLayer r:embed="rId10">
                    <a14:imgEffect>
                      <a14:saturation sat="0"/>
                    </a14:imgEffect>
                  </a14:imgLayer>
                </a14:imgProps>
              </a:ext>
              <a:ext uri="{28A0092B-C50C-407E-A947-70E740481C1C}">
                <a14:useLocalDpi xmlns:a14="http://schemas.microsoft.com/office/drawing/2010/main" val="0"/>
              </a:ext>
            </a:extLst>
          </a:blip>
          <a:srcRect/>
          <a:stretch/>
        </p:blipFill>
        <p:spPr>
          <a:xfrm>
            <a:off x="9964635" y="4460144"/>
            <a:ext cx="2135367" cy="2133944"/>
          </a:xfrm>
          <a:prstGeom prst="rect">
            <a:avLst/>
          </a:prstGeom>
          <a:effectLst/>
        </p:spPr>
      </p:pic>
    </p:spTree>
    <p:extLst>
      <p:ext uri="{BB962C8B-B14F-4D97-AF65-F5344CB8AC3E}">
        <p14:creationId xmlns:p14="http://schemas.microsoft.com/office/powerpoint/2010/main" val="148319787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ln w="34925">
          <a:solidFill>
            <a:srgbClr val="FF0000"/>
          </a:solidFill>
          <a:tailEnd type="triangle" w="med" len="lg"/>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359</TotalTime>
  <Words>3597</Words>
  <Application>Microsoft Office PowerPoint</Application>
  <PresentationFormat>Widescreen</PresentationFormat>
  <Paragraphs>293</Paragraphs>
  <Slides>10</Slides>
  <Notes>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10</vt:i4>
      </vt:variant>
    </vt:vector>
  </HeadingPairs>
  <TitlesOfParts>
    <vt:vector size="17" baseType="lpstr">
      <vt:lpstr>Aptos</vt:lpstr>
      <vt:lpstr>Arial</vt:lpstr>
      <vt:lpstr>Calibri</vt:lpstr>
      <vt:lpstr>Calibri Light</vt:lpstr>
      <vt:lpstr>Courier New</vt:lpstr>
      <vt:lpstr>Symbol</vt:lpstr>
      <vt:lpstr>Office Theme</vt:lpstr>
      <vt:lpstr>Fatigue Management: Strategies for Workplace Safety and Productivity</vt:lpstr>
      <vt:lpstr>PowerPoint Presentation</vt:lpstr>
      <vt:lpstr>What is Fatigue?</vt:lpstr>
      <vt:lpstr>Fatigue Statistics</vt:lpstr>
      <vt:lpstr>Causes of Fatigue</vt:lpstr>
      <vt:lpstr>Signs and Symptoms of Fatigue</vt:lpstr>
      <vt:lpstr>Fatigue’s Impact on Safety and Performance</vt:lpstr>
      <vt:lpstr>Strategies for Managing Fatigue</vt:lpstr>
      <vt:lpstr>Developing a Fatigue Management Plan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Manual Material Handling</dc:title>
  <dc:creator>Rueben Wahab</dc:creator>
  <cp:lastModifiedBy>Heidi Meyer-Bremer</cp:lastModifiedBy>
  <cp:revision>7</cp:revision>
  <dcterms:created xsi:type="dcterms:W3CDTF">2024-04-24T00:22:22Z</dcterms:created>
  <dcterms:modified xsi:type="dcterms:W3CDTF">2025-04-01T16:39:21Z</dcterms:modified>
</cp:coreProperties>
</file>