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1"/>
  </p:sldMasterIdLst>
  <p:notesMasterIdLst>
    <p:notesMasterId r:id="rId44"/>
  </p:notesMasterIdLst>
  <p:handoutMasterIdLst>
    <p:handoutMasterId r:id="rId45"/>
  </p:handoutMasterIdLst>
  <p:sldIdLst>
    <p:sldId id="256" r:id="rId2"/>
    <p:sldId id="564" r:id="rId3"/>
    <p:sldId id="569" r:id="rId4"/>
    <p:sldId id="551" r:id="rId5"/>
    <p:sldId id="585" r:id="rId6"/>
    <p:sldId id="584" r:id="rId7"/>
    <p:sldId id="550" r:id="rId8"/>
    <p:sldId id="577" r:id="rId9"/>
    <p:sldId id="552" r:id="rId10"/>
    <p:sldId id="580" r:id="rId11"/>
    <p:sldId id="581" r:id="rId12"/>
    <p:sldId id="570" r:id="rId13"/>
    <p:sldId id="522" r:id="rId14"/>
    <p:sldId id="521" r:id="rId15"/>
    <p:sldId id="519" r:id="rId16"/>
    <p:sldId id="578" r:id="rId17"/>
    <p:sldId id="568" r:id="rId18"/>
    <p:sldId id="579" r:id="rId19"/>
    <p:sldId id="591" r:id="rId20"/>
    <p:sldId id="586" r:id="rId21"/>
    <p:sldId id="523" r:id="rId22"/>
    <p:sldId id="587" r:id="rId23"/>
    <p:sldId id="589" r:id="rId24"/>
    <p:sldId id="536" r:id="rId25"/>
    <p:sldId id="538" r:id="rId26"/>
    <p:sldId id="583" r:id="rId27"/>
    <p:sldId id="571" r:id="rId28"/>
    <p:sldId id="428" r:id="rId29"/>
    <p:sldId id="592" r:id="rId30"/>
    <p:sldId id="572" r:id="rId31"/>
    <p:sldId id="595" r:id="rId32"/>
    <p:sldId id="555" r:id="rId33"/>
    <p:sldId id="594" r:id="rId34"/>
    <p:sldId id="596" r:id="rId35"/>
    <p:sldId id="597" r:id="rId36"/>
    <p:sldId id="598" r:id="rId37"/>
    <p:sldId id="599" r:id="rId38"/>
    <p:sldId id="600" r:id="rId39"/>
    <p:sldId id="601" r:id="rId40"/>
    <p:sldId id="603" r:id="rId41"/>
    <p:sldId id="593" r:id="rId42"/>
    <p:sldId id="602" r:id="rId43"/>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60">
          <p15:clr>
            <a:srgbClr val="A4A3A4"/>
          </p15:clr>
        </p15:guide>
        <p15:guide id="2" pos="3792">
          <p15:clr>
            <a:srgbClr val="A4A3A4"/>
          </p15:clr>
        </p15:guide>
      </p15:sldGuideLst>
    </p:ext>
    <p:ext uri="{2D200454-40CA-4A62-9FC3-DE9A4176ACB9}">
      <p15:notesGuideLst xmlns:p15="http://schemas.microsoft.com/office/powerpoint/2012/main">
        <p15:guide id="1" orient="horz" pos="3012">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66"/>
    <a:srgbClr val="FFFF00"/>
    <a:srgbClr val="000000"/>
    <a:srgbClr val="990000"/>
    <a:srgbClr val="99CCFF"/>
    <a:srgbClr val="FF00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92" autoAdjust="0"/>
    <p:restoredTop sz="59429" autoAdjust="0"/>
  </p:normalViewPr>
  <p:slideViewPr>
    <p:cSldViewPr snapToGrid="0">
      <p:cViewPr varScale="1">
        <p:scale>
          <a:sx n="93" d="100"/>
          <a:sy n="93" d="100"/>
        </p:scale>
        <p:origin x="3666" y="90"/>
      </p:cViewPr>
      <p:guideLst>
        <p:guide orient="horz" pos="3360"/>
        <p:guide pos="37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346"/>
    </p:cViewPr>
  </p:sorterViewPr>
  <p:notesViewPr>
    <p:cSldViewPr snapToGrid="0">
      <p:cViewPr>
        <p:scale>
          <a:sx n="75" d="100"/>
          <a:sy n="75" d="100"/>
        </p:scale>
        <p:origin x="-2238" y="1194"/>
      </p:cViewPr>
      <p:guideLst>
        <p:guide orient="horz" pos="3012"/>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sz="3600"/>
            </a:pPr>
            <a:r>
              <a:rPr lang="en-US" dirty="0"/>
              <a:t>Time </a:t>
            </a:r>
            <a:r>
              <a:rPr lang="en-US" dirty="0" smtClean="0"/>
              <a:t>Allocation</a:t>
            </a:r>
          </a:p>
          <a:p>
            <a:pPr>
              <a:defRPr sz="3600"/>
            </a:pPr>
            <a:r>
              <a:rPr lang="en-US" sz="2400" b="1" i="0" dirty="0" smtClean="0">
                <a:solidFill>
                  <a:srgbClr val="000066"/>
                </a:solidFill>
              </a:rPr>
              <a:t>Invest time considering</a:t>
            </a:r>
            <a:r>
              <a:rPr lang="en-US" sz="2400" b="1" i="0" baseline="0" dirty="0" smtClean="0">
                <a:solidFill>
                  <a:srgbClr val="000066"/>
                </a:solidFill>
              </a:rPr>
              <a:t> what could go wrong</a:t>
            </a:r>
            <a:endParaRPr lang="en-US" sz="2400" b="1" i="0" dirty="0">
              <a:solidFill>
                <a:srgbClr val="000066"/>
              </a:solidFill>
            </a:endParaRPr>
          </a:p>
        </c:rich>
      </c:tx>
      <c:layout>
        <c:manualLayout>
          <c:xMode val="edge"/>
          <c:yMode val="edge"/>
          <c:x val="0.15405555555555553"/>
          <c:y val="2.4101968113285965E-2"/>
        </c:manualLayout>
      </c:layout>
      <c:overlay val="0"/>
    </c:title>
    <c:autoTitleDeleted val="0"/>
    <c:plotArea>
      <c:layout>
        <c:manualLayout>
          <c:layoutTarget val="inner"/>
          <c:xMode val="edge"/>
          <c:yMode val="edge"/>
          <c:x val="0.23492530621172353"/>
          <c:y val="0.22031286427584681"/>
          <c:w val="0.53014938757655294"/>
          <c:h val="0.70768487822666737"/>
        </c:manualLayout>
      </c:layout>
      <c:pieChart>
        <c:varyColors val="1"/>
        <c:ser>
          <c:idx val="0"/>
          <c:order val="0"/>
          <c:tx>
            <c:strRef>
              <c:f>Sheet1!$B$1</c:f>
              <c:strCache>
                <c:ptCount val="1"/>
                <c:pt idx="0">
                  <c:v>Time Allocation</c:v>
                </c:pt>
              </c:strCache>
            </c:strRef>
          </c:tx>
          <c:spPr>
            <a:scene3d>
              <a:camera prst="orthographicFront"/>
              <a:lightRig rig="threePt" dir="t">
                <a:rot lat="0" lon="0" rev="3600000"/>
              </a:lightRig>
            </a:scene3d>
            <a:sp3d prstMaterial="metal">
              <a:bevelT w="184150" h="95250"/>
              <a:bevelB w="95250" h="139700"/>
            </a:sp3d>
          </c:spPr>
          <c:dPt>
            <c:idx val="0"/>
            <c:bubble3D val="0"/>
            <c:spPr>
              <a:solidFill>
                <a:srgbClr val="002060"/>
              </a:solidFill>
              <a:scene3d>
                <a:camera prst="orthographicFront"/>
                <a:lightRig rig="threePt" dir="t">
                  <a:rot lat="0" lon="0" rev="3600000"/>
                </a:lightRig>
              </a:scene3d>
              <a:sp3d prstMaterial="metal">
                <a:bevelT w="184150" h="95250"/>
                <a:bevelB w="95250" h="139700"/>
              </a:sp3d>
            </c:spPr>
            <c:extLst>
              <c:ext xmlns:c16="http://schemas.microsoft.com/office/drawing/2014/chart" uri="{C3380CC4-5D6E-409C-BE32-E72D297353CC}">
                <c16:uniqueId val="{00000001-5940-4FCD-AA57-C6A1C4012126}"/>
              </c:ext>
            </c:extLst>
          </c:dPt>
          <c:dPt>
            <c:idx val="1"/>
            <c:bubble3D val="0"/>
            <c:spPr>
              <a:solidFill>
                <a:srgbClr val="FF0000"/>
              </a:solidFill>
              <a:scene3d>
                <a:camera prst="orthographicFront"/>
                <a:lightRig rig="threePt" dir="t">
                  <a:rot lat="0" lon="0" rev="3600000"/>
                </a:lightRig>
              </a:scene3d>
              <a:sp3d prstMaterial="metal">
                <a:bevelT w="184150" h="95250"/>
                <a:bevelB w="95250" h="139700"/>
              </a:sp3d>
            </c:spPr>
            <c:extLst>
              <c:ext xmlns:c16="http://schemas.microsoft.com/office/drawing/2014/chart" uri="{C3380CC4-5D6E-409C-BE32-E72D297353CC}">
                <c16:uniqueId val="{00000003-5940-4FCD-AA57-C6A1C4012126}"/>
              </c:ext>
            </c:extLst>
          </c:dPt>
          <c:dLbls>
            <c:dLbl>
              <c:idx val="0"/>
              <c:layout>
                <c:manualLayout>
                  <c:x val="-0.18371527777777777"/>
                  <c:y val="0.2301828464935286"/>
                </c:manualLayout>
              </c:layout>
              <c:tx>
                <c:rich>
                  <a:bodyPr/>
                  <a:lstStyle/>
                  <a:p>
                    <a:r>
                      <a:rPr lang="en-US" dirty="0" smtClean="0">
                        <a:solidFill>
                          <a:srgbClr val="FFFFFF"/>
                        </a:solidFill>
                      </a:rPr>
                      <a:t>Planning</a:t>
                    </a:r>
                    <a:r>
                      <a:rPr lang="en-US" dirty="0">
                        <a:solidFill>
                          <a:srgbClr val="FFFFFF"/>
                        </a:solidFill>
                      </a:rPr>
                      <a:t>
</a:t>
                    </a:r>
                    <a:endParaRPr lang="en-US" dirty="0"/>
                  </a:p>
                </c:rich>
              </c:tx>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5940-4FCD-AA57-C6A1C4012126}"/>
                </c:ext>
              </c:extLst>
            </c:dLbl>
            <c:dLbl>
              <c:idx val="1"/>
              <c:layout>
                <c:manualLayout>
                  <c:x val="0.20825645231846018"/>
                  <c:y val="-0.15188882204441032"/>
                </c:manualLayout>
              </c:layout>
              <c:tx>
                <c:rich>
                  <a:bodyPr/>
                  <a:lstStyle/>
                  <a:p>
                    <a:r>
                      <a:rPr lang="en-US" dirty="0" smtClean="0">
                        <a:solidFill>
                          <a:srgbClr val="FFFFFF"/>
                        </a:solidFill>
                      </a:rPr>
                      <a:t>What </a:t>
                    </a:r>
                    <a:r>
                      <a:rPr lang="en-US" dirty="0">
                        <a:solidFill>
                          <a:srgbClr val="FFFFFF"/>
                        </a:solidFill>
                      </a:rPr>
                      <a:t>Can Go </a:t>
                    </a:r>
                    <a:r>
                      <a:rPr lang="en-US" dirty="0" smtClean="0">
                        <a:solidFill>
                          <a:srgbClr val="FFFFFF"/>
                        </a:solidFill>
                      </a:rPr>
                      <a:t>Wrong?</a:t>
                    </a:r>
                    <a:r>
                      <a:rPr lang="en-US" dirty="0">
                        <a:solidFill>
                          <a:srgbClr val="FFFFFF"/>
                        </a:solidFill>
                      </a:rPr>
                      <a:t>
</a:t>
                    </a:r>
                    <a:endParaRPr lang="en-US" dirty="0"/>
                  </a:p>
                </c:rich>
              </c:tx>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5940-4FCD-AA57-C6A1C4012126}"/>
                </c:ext>
              </c:extLst>
            </c:dLbl>
            <c:spPr>
              <a:noFill/>
              <a:ln>
                <a:noFill/>
              </a:ln>
              <a:effectLst/>
            </c:spPr>
            <c:txPr>
              <a:bodyPr/>
              <a:lstStyle/>
              <a:p>
                <a:pPr>
                  <a:defRPr sz="2800">
                    <a:solidFill>
                      <a:srgbClr val="FFFFFF"/>
                    </a:solidFill>
                    <a:latin typeface="Arial Rounded MT Bold" panose="020F0704030504030204" pitchFamily="34"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Sheet1!$A$2:$A$5</c:f>
              <c:strCache>
                <c:ptCount val="2"/>
                <c:pt idx="0">
                  <c:v>Pre-Planning</c:v>
                </c:pt>
                <c:pt idx="1">
                  <c:v>What Can Go Wrong</c:v>
                </c:pt>
              </c:strCache>
            </c:strRef>
          </c:cat>
          <c:val>
            <c:numRef>
              <c:f>Sheet1!$B$2:$B$5</c:f>
              <c:numCache>
                <c:formatCode>0%</c:formatCode>
                <c:ptCount val="4"/>
                <c:pt idx="0">
                  <c:v>0.25</c:v>
                </c:pt>
                <c:pt idx="1">
                  <c:v>0.75</c:v>
                </c:pt>
              </c:numCache>
            </c:numRef>
          </c:val>
          <c:extLst>
            <c:ext xmlns:c16="http://schemas.microsoft.com/office/drawing/2014/chart" uri="{C3380CC4-5D6E-409C-BE32-E72D297353CC}">
              <c16:uniqueId val="{00000004-5940-4FCD-AA57-C6A1C4012126}"/>
            </c:ext>
          </c:extLst>
        </c:ser>
        <c:dLbls>
          <c:showLegendKey val="0"/>
          <c:showVal val="0"/>
          <c:showCatName val="1"/>
          <c:showSerName val="0"/>
          <c:showPercent val="1"/>
          <c:showBubbleSize val="0"/>
          <c:showLeaderLines val="1"/>
        </c:dLbls>
        <c:firstSliceAng val="0"/>
      </c:pieChart>
    </c:plotArea>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0"/>
            <a:ext cx="3170238" cy="47783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defTabSz="957263">
              <a:defRPr sz="1300">
                <a:latin typeface="Times New Roman" pitchFamily="18" charset="0"/>
              </a:defRPr>
            </a:lvl1pPr>
          </a:lstStyle>
          <a:p>
            <a:pPr>
              <a:defRPr/>
            </a:pPr>
            <a:endParaRPr lang="en-US"/>
          </a:p>
        </p:txBody>
      </p:sp>
      <p:sp>
        <p:nvSpPr>
          <p:cNvPr id="117763" name="Rectangle 3"/>
          <p:cNvSpPr>
            <a:spLocks noGrp="1" noChangeArrowheads="1"/>
          </p:cNvSpPr>
          <p:nvPr>
            <p:ph type="dt" sz="quarter" idx="1"/>
          </p:nvPr>
        </p:nvSpPr>
        <p:spPr bwMode="auto">
          <a:xfrm>
            <a:off x="4144963" y="0"/>
            <a:ext cx="3170237" cy="47783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imes New Roman" pitchFamily="18" charset="0"/>
              </a:defRPr>
            </a:lvl1pPr>
          </a:lstStyle>
          <a:p>
            <a:pPr>
              <a:defRPr/>
            </a:pPr>
            <a:endParaRPr lang="en-US"/>
          </a:p>
        </p:txBody>
      </p:sp>
      <p:sp>
        <p:nvSpPr>
          <p:cNvPr id="117764" name="Rectangle 4"/>
          <p:cNvSpPr>
            <a:spLocks noGrp="1" noChangeArrowheads="1"/>
          </p:cNvSpPr>
          <p:nvPr>
            <p:ph type="ftr" sz="quarter" idx="2"/>
          </p:nvPr>
        </p:nvSpPr>
        <p:spPr bwMode="auto">
          <a:xfrm>
            <a:off x="0" y="9147175"/>
            <a:ext cx="3170238" cy="47466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defTabSz="957263">
              <a:defRPr sz="1300">
                <a:latin typeface="Times New Roman" pitchFamily="18" charset="0"/>
              </a:defRPr>
            </a:lvl1pPr>
          </a:lstStyle>
          <a:p>
            <a:pPr>
              <a:defRPr/>
            </a:pPr>
            <a:endParaRPr lang="en-US"/>
          </a:p>
        </p:txBody>
      </p:sp>
      <p:sp>
        <p:nvSpPr>
          <p:cNvPr id="117765" name="Rectangle 5"/>
          <p:cNvSpPr>
            <a:spLocks noGrp="1" noChangeArrowheads="1"/>
          </p:cNvSpPr>
          <p:nvPr>
            <p:ph type="sldNum" sz="quarter" idx="3"/>
          </p:nvPr>
        </p:nvSpPr>
        <p:spPr bwMode="auto">
          <a:xfrm>
            <a:off x="4144963" y="9147175"/>
            <a:ext cx="3170237" cy="47466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imes New Roman" panose="02020603050405020304" pitchFamily="18" charset="0"/>
              </a:defRPr>
            </a:lvl1pPr>
          </a:lstStyle>
          <a:p>
            <a:fld id="{4C6A21CF-7C16-4A94-B6D4-98717AA87DDD}" type="slidenum">
              <a:rPr lang="en-US" altLang="en-US"/>
              <a:pPr/>
              <a:t>‹#›</a:t>
            </a:fld>
            <a:endParaRPr lang="en-US" altLang="en-US"/>
          </a:p>
        </p:txBody>
      </p:sp>
    </p:spTree>
    <p:extLst>
      <p:ext uri="{BB962C8B-B14F-4D97-AF65-F5344CB8AC3E}">
        <p14:creationId xmlns:p14="http://schemas.microsoft.com/office/powerpoint/2010/main" val="737313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defTabSz="957263">
              <a:defRPr sz="1300">
                <a:latin typeface="Times New Roman" pitchFamily="18" charset="0"/>
              </a:defRPr>
            </a:lvl1pPr>
          </a:lstStyle>
          <a:p>
            <a:pPr>
              <a:defRPr/>
            </a:pPr>
            <a:endParaRPr lang="en-US"/>
          </a:p>
        </p:txBody>
      </p:sp>
      <p:sp>
        <p:nvSpPr>
          <p:cNvPr id="17411"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imes New Roman" pitchFamily="18" charset="0"/>
              </a:defRPr>
            </a:lvl1pPr>
          </a:lstStyle>
          <a:p>
            <a:pPr>
              <a:defRPr/>
            </a:pPr>
            <a:endParaRPr lang="en-US"/>
          </a:p>
        </p:txBody>
      </p:sp>
      <p:sp>
        <p:nvSpPr>
          <p:cNvPr id="56324" name="Rectangle 4"/>
          <p:cNvSpPr>
            <a:spLocks noGrp="1" noRot="1" noChangeAspect="1" noChangeArrowheads="1" noTextEdit="1"/>
          </p:cNvSpPr>
          <p:nvPr>
            <p:ph type="sldImg" idx="2"/>
          </p:nvPr>
        </p:nvSpPr>
        <p:spPr bwMode="auto">
          <a:xfrm>
            <a:off x="1257300" y="719138"/>
            <a:ext cx="4802188" cy="3602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74725" y="4560888"/>
            <a:ext cx="5365750"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7414"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defTabSz="957263">
              <a:defRPr sz="1300">
                <a:latin typeface="Times New Roman" pitchFamily="18" charset="0"/>
              </a:defRPr>
            </a:lvl1pPr>
          </a:lstStyle>
          <a:p>
            <a:pPr>
              <a:defRPr/>
            </a:pPr>
            <a:endParaRPr lang="en-US"/>
          </a:p>
        </p:txBody>
      </p:sp>
      <p:sp>
        <p:nvSpPr>
          <p:cNvPr id="17415"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imes New Roman" panose="02020603050405020304" pitchFamily="18" charset="0"/>
              </a:defRPr>
            </a:lvl1pPr>
          </a:lstStyle>
          <a:p>
            <a:fld id="{879D0D36-42C3-4C21-B5D7-08C7332271E4}" type="slidenum">
              <a:rPr lang="en-US" altLang="en-US"/>
              <a:pPr/>
              <a:t>‹#›</a:t>
            </a:fld>
            <a:endParaRPr lang="en-US" altLang="en-US"/>
          </a:p>
        </p:txBody>
      </p:sp>
    </p:spTree>
    <p:extLst>
      <p:ext uri="{BB962C8B-B14F-4D97-AF65-F5344CB8AC3E}">
        <p14:creationId xmlns:p14="http://schemas.microsoft.com/office/powerpoint/2010/main" val="2964401040"/>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0"/>
      </a:spcAft>
      <a:defRPr sz="1100" kern="1200">
        <a:solidFill>
          <a:schemeClr val="tx1"/>
        </a:solidFill>
        <a:latin typeface="+mn-lt"/>
        <a:ea typeface="+mn-ea"/>
        <a:cs typeface="+mn-cs"/>
      </a:defRPr>
    </a:lvl1pPr>
    <a:lvl2pPr marL="457200" algn="just" rtl="0" eaLnBrk="0" fontAlgn="base" hangingPunct="0">
      <a:spcBef>
        <a:spcPct val="30000"/>
      </a:spcBef>
      <a:spcAft>
        <a:spcPct val="0"/>
      </a:spcAft>
      <a:defRPr sz="1100" kern="1200">
        <a:solidFill>
          <a:schemeClr val="tx1"/>
        </a:solidFill>
        <a:latin typeface="+mn-lt"/>
        <a:ea typeface="+mn-ea"/>
        <a:cs typeface="+mn-cs"/>
      </a:defRPr>
    </a:lvl2pPr>
    <a:lvl3pPr marL="914400" algn="just" rtl="0" eaLnBrk="0" fontAlgn="base" hangingPunct="0">
      <a:spcBef>
        <a:spcPct val="30000"/>
      </a:spcBef>
      <a:spcAft>
        <a:spcPct val="0"/>
      </a:spcAft>
      <a:defRPr sz="1100" kern="1200">
        <a:solidFill>
          <a:schemeClr val="tx1"/>
        </a:solidFill>
        <a:latin typeface="+mn-lt"/>
        <a:ea typeface="+mn-ea"/>
        <a:cs typeface="+mn-cs"/>
      </a:defRPr>
    </a:lvl3pPr>
    <a:lvl4pPr marL="1371600" algn="just" rtl="0" eaLnBrk="0" fontAlgn="base" hangingPunct="0">
      <a:spcBef>
        <a:spcPct val="30000"/>
      </a:spcBef>
      <a:spcAft>
        <a:spcPct val="0"/>
      </a:spcAft>
      <a:defRPr sz="1100" kern="1200">
        <a:solidFill>
          <a:schemeClr val="tx1"/>
        </a:solidFill>
        <a:latin typeface="+mn-lt"/>
        <a:ea typeface="+mn-ea"/>
        <a:cs typeface="+mn-cs"/>
      </a:defRPr>
    </a:lvl4pPr>
    <a:lvl5pPr marL="1828800" algn="just" rtl="0" eaLnBrk="0" fontAlgn="base" hangingPunct="0">
      <a:spcBef>
        <a:spcPct val="30000"/>
      </a:spcBef>
      <a:spcAft>
        <a:spcPct val="0"/>
      </a:spcAft>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defRPr>
                <a:solidFill>
                  <a:schemeClr val="tx1"/>
                </a:solidFill>
                <a:latin typeface="Arial" panose="020B0604020202020204" pitchFamily="34" charset="0"/>
              </a:defRPr>
            </a:lvl1pPr>
            <a:lvl2pPr marL="742950" indent="-285750" defTabSz="957263">
              <a:defRPr>
                <a:solidFill>
                  <a:schemeClr val="tx1"/>
                </a:solidFill>
                <a:latin typeface="Arial" panose="020B0604020202020204" pitchFamily="34" charset="0"/>
              </a:defRPr>
            </a:lvl2pPr>
            <a:lvl3pPr marL="1143000" indent="-228600" defTabSz="957263">
              <a:defRPr>
                <a:solidFill>
                  <a:schemeClr val="tx1"/>
                </a:solidFill>
                <a:latin typeface="Arial" panose="020B0604020202020204" pitchFamily="34" charset="0"/>
              </a:defRPr>
            </a:lvl3pPr>
            <a:lvl4pPr marL="1600200" indent="-228600" defTabSz="957263">
              <a:defRPr>
                <a:solidFill>
                  <a:schemeClr val="tx1"/>
                </a:solidFill>
                <a:latin typeface="Arial" panose="020B0604020202020204" pitchFamily="34" charset="0"/>
              </a:defRPr>
            </a:lvl4pPr>
            <a:lvl5pPr marL="2057400" indent="-228600" defTabSz="957263">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fld id="{59FE2D38-F94C-480D-BEEC-386A85BAF874}" type="slidenum">
              <a:rPr lang="en-US" altLang="en-US">
                <a:latin typeface="Times New Roman" panose="02020603050405020304" pitchFamily="18" charset="0"/>
              </a:rPr>
              <a:pPr/>
              <a:t>1</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257300" y="715963"/>
            <a:ext cx="4802188" cy="3602037"/>
          </a:xfrm>
          <a:ln/>
        </p:spPr>
      </p:sp>
      <p:sp>
        <p:nvSpPr>
          <p:cNvPr id="57348"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just" defTabSz="914400" rtl="0" eaLnBrk="0" fontAlgn="base" latinLnBrk="0" hangingPunct="0">
              <a:lnSpc>
                <a:spcPct val="100000"/>
              </a:lnSpc>
              <a:spcBef>
                <a:spcPct val="30000"/>
              </a:spcBef>
              <a:spcAft>
                <a:spcPct val="0"/>
              </a:spcAft>
              <a:buClrTx/>
              <a:buSzTx/>
              <a:buFontTx/>
              <a:buNone/>
              <a:tabLst/>
              <a:defRPr/>
            </a:pPr>
            <a:r>
              <a:rPr lang="en-US" altLang="en-US" dirty="0" smtClean="0"/>
              <a:t>Introduce the module. </a:t>
            </a:r>
            <a:r>
              <a:rPr lang="en-US" sz="1050" dirty="0" smtClean="0"/>
              <a:t>Introduce the module. Explain that the intent of this presentation is as a continuing education training topic related to certain aspects from the ET&amp;D 10-Hour OSHA training class, the OSHA Partnership Best Practices, and/or incident trending analysis. </a:t>
            </a:r>
            <a:r>
              <a:rPr lang="en-US" sz="1100" b="0" i="0" kern="1200" dirty="0" smtClean="0">
                <a:solidFill>
                  <a:schemeClr val="tx1"/>
                </a:solidFill>
                <a:effectLst/>
                <a:latin typeface="Arial" charset="0"/>
                <a:ea typeface="+mn-ea"/>
                <a:cs typeface="+mn-cs"/>
              </a:rPr>
              <a:t>This training focuses on cuts and puncture</a:t>
            </a:r>
            <a:r>
              <a:rPr lang="en-US" sz="1100" b="0" i="0" kern="1200" baseline="0" dirty="0" smtClean="0">
                <a:solidFill>
                  <a:schemeClr val="tx1"/>
                </a:solidFill>
                <a:effectLst/>
                <a:latin typeface="Arial" charset="0"/>
                <a:ea typeface="+mn-ea"/>
                <a:cs typeface="+mn-cs"/>
              </a:rPr>
              <a:t> </a:t>
            </a:r>
            <a:r>
              <a:rPr lang="en-US" sz="1100" b="0" i="0" kern="1200" dirty="0" smtClean="0">
                <a:solidFill>
                  <a:schemeClr val="tx1"/>
                </a:solidFill>
                <a:effectLst/>
                <a:latin typeface="Arial" charset="0"/>
                <a:ea typeface="+mn-ea"/>
                <a:cs typeface="+mn-cs"/>
              </a:rPr>
              <a:t>hazards and how to prevent and protect against them.  </a:t>
            </a:r>
            <a:endParaRPr lang="en-US" altLang="en-US" dirty="0" smtClean="0"/>
          </a:p>
        </p:txBody>
      </p:sp>
    </p:spTree>
    <p:extLst>
      <p:ext uri="{BB962C8B-B14F-4D97-AF65-F5344CB8AC3E}">
        <p14:creationId xmlns:p14="http://schemas.microsoft.com/office/powerpoint/2010/main" val="4044532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that the greater the effort toward hazard elimination, the greater the benefit to the worker, the company, the public, and their</a:t>
            </a:r>
            <a:r>
              <a:rPr lang="en-US" baseline="0" dirty="0" smtClean="0"/>
              <a:t> families.  Undoubtedly, more effort takes more time, more planning, and more expense.  The bottom line is it takes more effort to work safely.  However the gains far outweigh the costs.</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10</a:t>
            </a:fld>
            <a:endParaRPr lang="en-US" altLang="en-US"/>
          </a:p>
        </p:txBody>
      </p:sp>
    </p:spTree>
    <p:extLst>
      <p:ext uri="{BB962C8B-B14F-4D97-AF65-F5344CB8AC3E}">
        <p14:creationId xmlns:p14="http://schemas.microsoft.com/office/powerpoint/2010/main" val="759994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11</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xfrm>
            <a:off x="1257300" y="719138"/>
            <a:ext cx="4802188" cy="3602037"/>
          </a:xfrm>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lang="en-US" sz="1700" dirty="0" smtClean="0"/>
              <a:t>S</a:t>
            </a: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In 2015, 70% of workers suffering a hand injury were not wearing gloves.</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True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kumimoji="0" lang="en-US"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30% of hand injuries are a result of not wearing the proper glove.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True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False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On average, hand injuries result in 5 lost-time work days.</a:t>
            </a: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True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ts val="600"/>
              </a:spcBef>
              <a:spcAft>
                <a:spcPts val="0"/>
              </a:spcAft>
              <a:buClrTx/>
              <a:buSzTx/>
              <a:buFont typeface="+mj-lt"/>
              <a:buAutoNum type="arabicPeriod"/>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On average, young workers (&lt; 25 years old</a:t>
            </a: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are </a:t>
            </a: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twice as likely to be injured as more experienced workers (25 and older).</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True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9128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defRPr>
                <a:solidFill>
                  <a:schemeClr val="tx1"/>
                </a:solidFill>
                <a:latin typeface="Arial" panose="020B0604020202020204" pitchFamily="34" charset="0"/>
              </a:defRPr>
            </a:lvl1pPr>
            <a:lvl2pPr marL="742950" indent="-285750" defTabSz="957263">
              <a:defRPr>
                <a:solidFill>
                  <a:schemeClr val="tx1"/>
                </a:solidFill>
                <a:latin typeface="Arial" panose="020B0604020202020204" pitchFamily="34" charset="0"/>
              </a:defRPr>
            </a:lvl2pPr>
            <a:lvl3pPr marL="1143000" indent="-228600" defTabSz="957263">
              <a:defRPr>
                <a:solidFill>
                  <a:schemeClr val="tx1"/>
                </a:solidFill>
                <a:latin typeface="Arial" panose="020B0604020202020204" pitchFamily="34" charset="0"/>
              </a:defRPr>
            </a:lvl3pPr>
            <a:lvl4pPr marL="1600200" indent="-228600" defTabSz="957263">
              <a:defRPr>
                <a:solidFill>
                  <a:schemeClr val="tx1"/>
                </a:solidFill>
                <a:latin typeface="Arial" panose="020B0604020202020204" pitchFamily="34" charset="0"/>
              </a:defRPr>
            </a:lvl4pPr>
            <a:lvl5pPr marL="2057400" indent="-228600" defTabSz="957263">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fld id="{59FE2D38-F94C-480D-BEEC-386A85BAF874}" type="slidenum">
              <a:rPr lang="en-US" altLang="en-US">
                <a:latin typeface="Times New Roman" panose="02020603050405020304" pitchFamily="18" charset="0"/>
              </a:rPr>
              <a:pPr/>
              <a:t>12</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257300" y="715963"/>
            <a:ext cx="4802188" cy="3602037"/>
          </a:xfrm>
          <a:ln/>
        </p:spPr>
      </p:sp>
      <p:sp>
        <p:nvSpPr>
          <p:cNvPr id="57348"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59629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State that to help minimize cuts and lacerations, employers should establish safe</a:t>
            </a:r>
            <a:r>
              <a:rPr lang="en-US" baseline="0" dirty="0" smtClean="0"/>
              <a:t> </a:t>
            </a:r>
            <a:r>
              <a:rPr lang="en-US" dirty="0" smtClean="0"/>
              <a:t>work processes to identify the hazards.  Once identified, </a:t>
            </a:r>
            <a:r>
              <a:rPr lang="en-US" baseline="0" dirty="0" smtClean="0"/>
              <a:t>the employer must train the worker on the hazards and on the expected behavior.  Then the employer develops controls and provides the tools, equipment, and support to enable the worker to accomplish the desired outcome.</a:t>
            </a:r>
            <a:endParaRPr lang="en-US" dirty="0" smtClean="0"/>
          </a:p>
          <a:p>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13</a:t>
            </a:fld>
            <a:endParaRPr lang="en-US" altLang="en-US"/>
          </a:p>
        </p:txBody>
      </p:sp>
    </p:spTree>
    <p:extLst>
      <p:ext uri="{BB962C8B-B14F-4D97-AF65-F5344CB8AC3E}">
        <p14:creationId xmlns:p14="http://schemas.microsoft.com/office/powerpoint/2010/main" val="763864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that there are many typical hazards and possible causes of cuts and lacerations in the workplace </a:t>
            </a:r>
            <a:r>
              <a:rPr lang="en-US" dirty="0" smtClean="0"/>
              <a:t>which may </a:t>
            </a:r>
            <a:r>
              <a:rPr lang="en-US" dirty="0" smtClean="0"/>
              <a:t>include:</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Improper training</a:t>
            </a:r>
          </a:p>
          <a:p>
            <a:pPr marL="171450" indent="-171450">
              <a:buFont typeface="Arial" panose="020B0604020202020204" pitchFamily="34" charset="0"/>
              <a:buChar char="•"/>
            </a:pPr>
            <a:r>
              <a:rPr lang="en-US" dirty="0" smtClean="0"/>
              <a:t>Lack of established safety procedures</a:t>
            </a:r>
          </a:p>
          <a:p>
            <a:pPr marL="171450" indent="-171450">
              <a:buFont typeface="Arial" panose="020B0604020202020204" pitchFamily="34" charset="0"/>
              <a:buChar char="•"/>
            </a:pPr>
            <a:r>
              <a:rPr lang="en-US" dirty="0" smtClean="0"/>
              <a:t>Employees rushing or taking shortcuts</a:t>
            </a:r>
          </a:p>
          <a:p>
            <a:pPr marL="171450" indent="-171450">
              <a:buFont typeface="Arial" panose="020B0604020202020204" pitchFamily="34" charset="0"/>
              <a:buChar char="•"/>
            </a:pPr>
            <a:r>
              <a:rPr lang="en-US" dirty="0" smtClean="0"/>
              <a:t>Failure to wear proper hand protection</a:t>
            </a:r>
          </a:p>
          <a:p>
            <a:pPr marL="171450" indent="-171450">
              <a:buFont typeface="Arial" panose="020B0604020202020204" pitchFamily="34" charset="0"/>
              <a:buChar char="•"/>
            </a:pPr>
            <a:r>
              <a:rPr lang="en-US" dirty="0" smtClean="0"/>
              <a:t>Missing or improperly adjusted guarding equipment</a:t>
            </a:r>
          </a:p>
          <a:p>
            <a:pPr marL="171450" indent="-171450">
              <a:buFont typeface="Arial" panose="020B0604020202020204" pitchFamily="34" charset="0"/>
              <a:buChar char="•"/>
            </a:pPr>
            <a:endParaRPr lang="en-US" dirty="0" smtClean="0"/>
          </a:p>
          <a:p>
            <a:r>
              <a:rPr lang="en-US" sz="1100" dirty="0" smtClean="0"/>
              <a:t>When looking for high risk exposures it is easy to overlook some of the more common injuries and mistakenly categorize them as minor in nature. Hand injuries (cuts, lacerations) are often ignored because they are so common.  Under certain circumstances they can be severe and pose a serious concern.</a:t>
            </a:r>
          </a:p>
          <a:p>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14</a:t>
            </a:fld>
            <a:endParaRPr lang="en-US" altLang="en-US"/>
          </a:p>
        </p:txBody>
      </p:sp>
    </p:spTree>
    <p:extLst>
      <p:ext uri="{BB962C8B-B14F-4D97-AF65-F5344CB8AC3E}">
        <p14:creationId xmlns:p14="http://schemas.microsoft.com/office/powerpoint/2010/main" val="2983059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that primary levels of defense include p</a:t>
            </a:r>
            <a:r>
              <a:rPr lang="en-US" sz="1100" dirty="0" smtClean="0"/>
              <a:t>roper planning for each job task, checking material/equipment being handled for rough or sharp edges before handling, and making sure moving parts are guarded.  In essence, how can the hazard be eliminated?  Explain that secondary defenses may be used when elimination is not possible, or in conjunction with primary defenses.  Examples of secondary levels of defense are proper use of hand protection</a:t>
            </a:r>
            <a:r>
              <a:rPr lang="en-US" sz="1100" baseline="0" dirty="0" smtClean="0"/>
              <a:t> and understanding the limitations of the equipment.  When using secondary levels of defense the hazard still exists but is being controlled.  The worker is protected from the hazard but the hazard still is present.  The worker is still at risk, just at a reduced level.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15</a:t>
            </a:fld>
            <a:endParaRPr lang="en-US" altLang="en-US"/>
          </a:p>
        </p:txBody>
      </p:sp>
    </p:spTree>
    <p:extLst>
      <p:ext uri="{BB962C8B-B14F-4D97-AF65-F5344CB8AC3E}">
        <p14:creationId xmlns:p14="http://schemas.microsoft.com/office/powerpoint/2010/main" val="759994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16</a:t>
            </a:fld>
            <a:endParaRPr lang="en-US" altLang="en-US" dirty="0" smtClean="0"/>
          </a:p>
        </p:txBody>
      </p:sp>
      <p:sp>
        <p:nvSpPr>
          <p:cNvPr id="19459" name="Rectangle 2"/>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0" name="Rectangle 3"/>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i="1" dirty="0">
                <a:latin typeface="Times New Roman" pitchFamily="18" charset="0"/>
              </a:rPr>
              <a:t>5</a:t>
            </a:r>
          </a:p>
        </p:txBody>
      </p:sp>
      <p:sp>
        <p:nvSpPr>
          <p:cNvPr id="19461" name="Rectangle 4"/>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2" name="Rectangle 5"/>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3" name="Rectangle 6"/>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4" name="Rectangle 7"/>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i="1" dirty="0">
                <a:latin typeface="Times New Roman" pitchFamily="18" charset="0"/>
              </a:rPr>
              <a:t>5</a:t>
            </a:r>
          </a:p>
        </p:txBody>
      </p:sp>
      <p:sp>
        <p:nvSpPr>
          <p:cNvPr id="19465" name="Rectangle 8"/>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6" name="Rectangle 9"/>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7" name="Rectangle 10"/>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68" name="Rectangle 11"/>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i="1" dirty="0">
                <a:latin typeface="Times New Roman" pitchFamily="18" charset="0"/>
              </a:rPr>
              <a:t>5</a:t>
            </a:r>
          </a:p>
        </p:txBody>
      </p:sp>
      <p:sp>
        <p:nvSpPr>
          <p:cNvPr id="19469" name="Rectangle 12"/>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0" name="Rectangle 13"/>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1" name="Rectangle 14"/>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2" name="Rectangle 15"/>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i="1" dirty="0">
                <a:latin typeface="Times New Roman" pitchFamily="18" charset="0"/>
              </a:rPr>
              <a:t>5</a:t>
            </a:r>
          </a:p>
        </p:txBody>
      </p:sp>
      <p:sp>
        <p:nvSpPr>
          <p:cNvPr id="19473" name="Rectangle 16"/>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4" name="Rectangle 17"/>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5" name="Rectangle 18"/>
          <p:cNvSpPr>
            <a:spLocks noChangeArrowheads="1"/>
          </p:cNvSpPr>
          <p:nvPr/>
        </p:nvSpPr>
        <p:spPr bwMode="auto">
          <a:xfrm>
            <a:off x="4143588" y="0"/>
            <a:ext cx="3171613"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6" name="Rectangle 19"/>
          <p:cNvSpPr>
            <a:spLocks noChangeArrowheads="1"/>
          </p:cNvSpPr>
          <p:nvPr/>
        </p:nvSpPr>
        <p:spPr bwMode="auto">
          <a:xfrm>
            <a:off x="4143588" y="9119996"/>
            <a:ext cx="3171613"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i="1" dirty="0">
                <a:latin typeface="Times New Roman" pitchFamily="18" charset="0"/>
              </a:rPr>
              <a:t>5</a:t>
            </a:r>
          </a:p>
        </p:txBody>
      </p:sp>
      <p:sp>
        <p:nvSpPr>
          <p:cNvPr id="19477" name="Rectangle 20"/>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8" name="Rectangle 21"/>
          <p:cNvSpPr>
            <a:spLocks noChangeArrowheads="1"/>
          </p:cNvSpPr>
          <p:nvPr/>
        </p:nvSpPr>
        <p:spPr bwMode="auto">
          <a:xfrm>
            <a:off x="0" y="0"/>
            <a:ext cx="3169920"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800" dirty="0"/>
          </a:p>
        </p:txBody>
      </p:sp>
      <p:sp>
        <p:nvSpPr>
          <p:cNvPr id="19479" name="Rectangle 22"/>
          <p:cNvSpPr>
            <a:spLocks noGrp="1" noRot="1" noChangeAspect="1" noChangeArrowheads="1" noTextEdit="1"/>
          </p:cNvSpPr>
          <p:nvPr>
            <p:ph type="sldImg"/>
          </p:nvPr>
        </p:nvSpPr>
        <p:spPr>
          <a:xfrm>
            <a:off x="1266825" y="727075"/>
            <a:ext cx="4781550" cy="3586163"/>
          </a:xfrm>
          <a:ln w="12700" cap="flat">
            <a:solidFill>
              <a:schemeClr val="tx1"/>
            </a:solidFill>
          </a:ln>
        </p:spPr>
      </p:sp>
      <p:sp>
        <p:nvSpPr>
          <p:cNvPr id="19480" name="Rectangle 23"/>
          <p:cNvSpPr>
            <a:spLocks noGrp="1" noChangeArrowheads="1"/>
          </p:cNvSpPr>
          <p:nvPr>
            <p:ph type="body" idx="1"/>
          </p:nvPr>
        </p:nvSpPr>
        <p:spPr>
          <a:xfrm>
            <a:off x="973668" y="4561635"/>
            <a:ext cx="5366173" cy="43177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10" tIns="48862" rIns="99410" bIns="48862"/>
          <a:lstStyle/>
          <a:p>
            <a:r>
              <a:rPr lang="en-US" altLang="en-US" sz="1200" dirty="0"/>
              <a:t>Explain that there are </a:t>
            </a:r>
            <a:r>
              <a:rPr lang="en-US" altLang="en-US" sz="1200" dirty="0" smtClean="0"/>
              <a:t>conditions in the workplace that can cause a hand injury.  T</a:t>
            </a:r>
            <a:r>
              <a:rPr lang="en-US" sz="1300" dirty="0" smtClean="0">
                <a:latin typeface="Arial" charset="0"/>
              </a:rPr>
              <a:t>he </a:t>
            </a:r>
            <a:r>
              <a:rPr lang="en-US" sz="1300" dirty="0">
                <a:latin typeface="Arial" charset="0"/>
              </a:rPr>
              <a:t>longer we work </a:t>
            </a:r>
            <a:r>
              <a:rPr lang="en-US" sz="1300" dirty="0" smtClean="0">
                <a:latin typeface="Arial" charset="0"/>
              </a:rPr>
              <a:t>are exposed to a hazard and </a:t>
            </a:r>
            <a:r>
              <a:rPr lang="en-US" sz="1300" dirty="0">
                <a:latin typeface="Arial" charset="0"/>
              </a:rPr>
              <a:t>suffer no negative consequences the less we respect a hazard’s ability to harm us. The best way to avoid </a:t>
            </a:r>
            <a:r>
              <a:rPr lang="en-US" sz="1300" dirty="0" smtClean="0">
                <a:latin typeface="Arial" charset="0"/>
              </a:rPr>
              <a:t>hand injury events to </a:t>
            </a:r>
            <a:r>
              <a:rPr lang="en-US" sz="1300" dirty="0">
                <a:latin typeface="Arial" charset="0"/>
              </a:rPr>
              <a:t>eliminate the hazards that cause these incidents whenever possible. By totally eliminating the hazards there is no chance that you or anyone else in the work area can be injured by that hazard.</a:t>
            </a:r>
          </a:p>
          <a:p>
            <a:endParaRPr lang="en-US" altLang="en-US" sz="1200" dirty="0"/>
          </a:p>
          <a:p>
            <a:pPr algn="just" eaLnBrk="1" hangingPunct="1"/>
            <a:endParaRPr lang="en-US" altLang="en-US" sz="1200" dirty="0"/>
          </a:p>
          <a:p>
            <a:pPr algn="just" eaLnBrk="1" hangingPunct="1"/>
            <a:endParaRPr lang="en-US" altLang="en-US" sz="1200" dirty="0"/>
          </a:p>
          <a:p>
            <a:pPr algn="just" eaLnBrk="1" hangingPunct="1"/>
            <a:endParaRPr lang="en-US" altLang="en-US" sz="1200" dirty="0"/>
          </a:p>
        </p:txBody>
      </p:sp>
    </p:spTree>
    <p:extLst>
      <p:ext uri="{BB962C8B-B14F-4D97-AF65-F5344CB8AC3E}">
        <p14:creationId xmlns:p14="http://schemas.microsoft.com/office/powerpoint/2010/main" val="1214635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State that it is obvious</a:t>
            </a:r>
            <a:r>
              <a:rPr lang="en-US" baseline="0" dirty="0" smtClean="0"/>
              <a:t> that the elimination of any identified hazard is the best option.  However, because we must go out into the world to perform our jobs and simply to live our everyday lives, we must accept the fact that we are going to be exposed to certain hazards.  It is a thought process where we identify the hazard then ask ourselves if the hazards exposure can be avoided.  If the answer is “No” then we employ secondary levels of defense.</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17</a:t>
            </a:fld>
            <a:endParaRPr lang="en-US" altLang="en-US"/>
          </a:p>
        </p:txBody>
      </p:sp>
    </p:spTree>
    <p:extLst>
      <p:ext uri="{BB962C8B-B14F-4D97-AF65-F5344CB8AC3E}">
        <p14:creationId xmlns:p14="http://schemas.microsoft.com/office/powerpoint/2010/main" val="3815141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18</a:t>
            </a:fld>
            <a:endParaRPr lang="en-US" altLang="en-US" dirty="0" smtClean="0"/>
          </a:p>
        </p:txBody>
      </p:sp>
      <p:sp>
        <p:nvSpPr>
          <p:cNvPr id="20483" name="Rectangle 2"/>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4" name="Rectangle 3"/>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85" name="Rectangle 4"/>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6" name="Rectangle 5"/>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7" name="Rectangle 6"/>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8" name="Rectangle 7"/>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89" name="Rectangle 8"/>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0" name="Rectangle 9"/>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1" name="Rectangle 10"/>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2" name="Rectangle 11"/>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93" name="Rectangle 12"/>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4" name="Rectangle 13"/>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5" name="Rectangle 14"/>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6" name="Rectangle 15"/>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97" name="Rectangle 16"/>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8" name="Rectangle 17"/>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9" name="Rectangle 18"/>
          <p:cNvSpPr>
            <a:spLocks noChangeArrowheads="1"/>
          </p:cNvSpPr>
          <p:nvPr/>
        </p:nvSpPr>
        <p:spPr bwMode="auto">
          <a:xfrm>
            <a:off x="4143588" y="0"/>
            <a:ext cx="3171613"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0" name="Rectangle 19"/>
          <p:cNvSpPr>
            <a:spLocks noChangeArrowheads="1"/>
          </p:cNvSpPr>
          <p:nvPr/>
        </p:nvSpPr>
        <p:spPr bwMode="auto">
          <a:xfrm>
            <a:off x="4143588" y="9119996"/>
            <a:ext cx="3171613"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501" name="Rectangle 20"/>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2" name="Rectangle 21"/>
          <p:cNvSpPr>
            <a:spLocks noChangeArrowheads="1"/>
          </p:cNvSpPr>
          <p:nvPr/>
        </p:nvSpPr>
        <p:spPr bwMode="auto">
          <a:xfrm>
            <a:off x="0" y="0"/>
            <a:ext cx="3169920"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3" name="Rectangle 22"/>
          <p:cNvSpPr>
            <a:spLocks noGrp="1" noRot="1" noChangeAspect="1" noChangeArrowheads="1" noTextEdit="1"/>
          </p:cNvSpPr>
          <p:nvPr>
            <p:ph type="sldImg"/>
          </p:nvPr>
        </p:nvSpPr>
        <p:spPr>
          <a:xfrm>
            <a:off x="1266825" y="727075"/>
            <a:ext cx="4781550" cy="3586163"/>
          </a:xfrm>
          <a:ln w="12700" cap="flat">
            <a:solidFill>
              <a:schemeClr val="tx1"/>
            </a:solidFill>
          </a:ln>
        </p:spPr>
      </p:sp>
      <p:sp>
        <p:nvSpPr>
          <p:cNvPr id="20504" name="Rectangle 23"/>
          <p:cNvSpPr>
            <a:spLocks noGrp="1" noChangeArrowheads="1"/>
          </p:cNvSpPr>
          <p:nvPr>
            <p:ph type="body" idx="1"/>
          </p:nvPr>
        </p:nvSpPr>
        <p:spPr>
          <a:xfrm>
            <a:off x="973668" y="4561635"/>
            <a:ext cx="5366173" cy="43177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10" tIns="48862" rIns="99410" bIns="48862"/>
          <a:lstStyle/>
          <a:p>
            <a:r>
              <a:rPr lang="en-US" sz="1200" dirty="0">
                <a:solidFill>
                  <a:srgbClr val="000000"/>
                </a:solidFill>
              </a:rPr>
              <a:t>State that if it is not possible to remove the hazards, we must mitigate them. Explain the hierarchy of controls.  State that elimination is the most effective.  For example, use proper personal protective equipment to avoid exposure.  Explain that PPE is the last line of defense. Do not rely just on your PPE to avoid injury. Think about </a:t>
            </a:r>
            <a:r>
              <a:rPr lang="en-US" sz="1200" dirty="0" smtClean="0">
                <a:solidFill>
                  <a:srgbClr val="000000"/>
                </a:solidFill>
              </a:rPr>
              <a:t>the</a:t>
            </a:r>
            <a:r>
              <a:rPr lang="en-US" sz="1200" baseline="0" dirty="0" smtClean="0">
                <a:solidFill>
                  <a:srgbClr val="000000"/>
                </a:solidFill>
              </a:rPr>
              <a:t> conditions that can cause hand injuries and how to </a:t>
            </a:r>
            <a:r>
              <a:rPr lang="en-US" sz="1200" dirty="0" smtClean="0">
                <a:solidFill>
                  <a:srgbClr val="000000"/>
                </a:solidFill>
              </a:rPr>
              <a:t>mitigate </a:t>
            </a:r>
            <a:r>
              <a:rPr lang="en-US" sz="1200" dirty="0">
                <a:solidFill>
                  <a:srgbClr val="000000"/>
                </a:solidFill>
              </a:rPr>
              <a:t>them. State that some great topics to be identified and discussed during the pre-task meeting are:  </a:t>
            </a:r>
          </a:p>
          <a:p>
            <a:endParaRPr lang="en-US" sz="1200" dirty="0">
              <a:solidFill>
                <a:srgbClr val="000000"/>
              </a:solidFill>
            </a:endParaRPr>
          </a:p>
          <a:p>
            <a:pPr marL="179354" indent="-179354" eaLnBrk="1" hangingPunct="1">
              <a:lnSpc>
                <a:spcPct val="80000"/>
              </a:lnSpc>
              <a:buFont typeface="Arial" panose="020B0604020202020204" pitchFamily="34" charset="0"/>
              <a:buChar char="•"/>
            </a:pPr>
            <a:r>
              <a:rPr lang="en-US" altLang="en-US" sz="1200" dirty="0" smtClean="0"/>
              <a:t>Pinch points</a:t>
            </a:r>
          </a:p>
          <a:p>
            <a:pPr marL="179354" indent="-179354" eaLnBrk="1" hangingPunct="1">
              <a:lnSpc>
                <a:spcPct val="80000"/>
              </a:lnSpc>
              <a:buFont typeface="Arial" panose="020B0604020202020204" pitchFamily="34" charset="0"/>
              <a:buChar char="•"/>
            </a:pPr>
            <a:r>
              <a:rPr lang="en-US" altLang="en-US" sz="1200" dirty="0" smtClean="0"/>
              <a:t>Sharp objects</a:t>
            </a:r>
          </a:p>
          <a:p>
            <a:pPr marL="179354" indent="-179354" eaLnBrk="1" hangingPunct="1">
              <a:lnSpc>
                <a:spcPct val="80000"/>
              </a:lnSpc>
              <a:buFont typeface="Arial" panose="020B0604020202020204" pitchFamily="34" charset="0"/>
              <a:buChar char="•"/>
            </a:pPr>
            <a:r>
              <a:rPr lang="en-US" altLang="en-US" sz="1200" dirty="0" smtClean="0"/>
              <a:t>Extremes in temperature</a:t>
            </a:r>
          </a:p>
          <a:p>
            <a:pPr marL="179354" indent="-179354" eaLnBrk="1" hangingPunct="1">
              <a:lnSpc>
                <a:spcPct val="80000"/>
              </a:lnSpc>
              <a:buFont typeface="Arial" panose="020B0604020202020204" pitchFamily="34" charset="0"/>
              <a:buChar char="•"/>
            </a:pPr>
            <a:r>
              <a:rPr lang="en-US" altLang="en-US" sz="1200" dirty="0" smtClean="0"/>
              <a:t>Punctures</a:t>
            </a:r>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r>
              <a:rPr lang="en-US" sz="1200" dirty="0">
                <a:solidFill>
                  <a:srgbClr val="000000"/>
                </a:solidFill>
              </a:rPr>
              <a:t>Where is my body located in relation to the hazard? What is the worst-case scenario of my task? How can I protect myself from the hazard? When elimination is not possible, engineering controls are the next best choice in protecting yourself from line of fire incidents. Some engineering controls that could protect you from line of fire incidents include physical barriers, guarding around moving parts, and toe boards on elevated work platforms to prevent objects from falling to the area below. There are many other possible engineering controls that could be used depending on the specific hazard.  Total elimination of hazards is not always possible and engineering controls may not be feasible or they can fail. </a:t>
            </a:r>
            <a:endParaRPr lang="en-US" altLang="en-US" dirty="0" smtClean="0"/>
          </a:p>
        </p:txBody>
      </p:sp>
    </p:spTree>
    <p:extLst>
      <p:ext uri="{BB962C8B-B14F-4D97-AF65-F5344CB8AC3E}">
        <p14:creationId xmlns:p14="http://schemas.microsoft.com/office/powerpoint/2010/main" val="4161727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State that it is obvious</a:t>
            </a:r>
            <a:r>
              <a:rPr lang="en-US" baseline="0" dirty="0" smtClean="0"/>
              <a:t> that the elimination of any identified hazard is the best option.  However, because we must go out into the world to perform our jobs and simply to live our everyday lives, we must accept the fact that we are going to be exposed to certain hazards.  It is a thought process where we identify the hazard then ask ourselves if the hazards exposure can be avoided.  If the answer is “No” then we employ secondary levels of defense.</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19</a:t>
            </a:fld>
            <a:endParaRPr lang="en-US" altLang="en-US"/>
          </a:p>
        </p:txBody>
      </p:sp>
    </p:spTree>
    <p:extLst>
      <p:ext uri="{BB962C8B-B14F-4D97-AF65-F5344CB8AC3E}">
        <p14:creationId xmlns:p14="http://schemas.microsoft.com/office/powerpoint/2010/main" val="3815141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the module objectives and explain why this topic is important.</a:t>
            </a:r>
            <a:r>
              <a:rPr lang="en-US" baseline="0" dirty="0" smtClean="0"/>
              <a:t>  Say that l</a:t>
            </a:r>
            <a:r>
              <a:rPr lang="en-US" sz="1100" b="0" i="0" kern="1200" dirty="0" smtClean="0">
                <a:solidFill>
                  <a:schemeClr val="tx1"/>
                </a:solidFill>
                <a:effectLst/>
                <a:latin typeface="+mn-lt"/>
                <a:ea typeface="+mn-ea"/>
                <a:cs typeface="+mn-cs"/>
              </a:rPr>
              <a:t>acerations can occur anywhere and with any number of pieces of equipment. When it comes to protecting different parts of the body from lacerations, hands are the most important. This is because just over 40 percent of hand injuries are lacerations. That's huge. Imagine the difference removing those injuries would make.  But how can we prevent these injuries? By targeting the two main casual factors:  machinery and hand tools. More than 26% of machinery injuries are lacerations.  When it comes to hand tools,  more</a:t>
            </a:r>
            <a:r>
              <a:rPr lang="en-US" sz="1100" b="0" i="0" kern="1200" baseline="0" dirty="0" smtClean="0">
                <a:solidFill>
                  <a:schemeClr val="tx1"/>
                </a:solidFill>
                <a:effectLst/>
                <a:latin typeface="+mn-lt"/>
                <a:ea typeface="+mn-ea"/>
                <a:cs typeface="+mn-cs"/>
              </a:rPr>
              <a:t> than </a:t>
            </a:r>
            <a:r>
              <a:rPr lang="en-US" sz="1100" b="0" i="0" kern="1200" dirty="0" smtClean="0">
                <a:solidFill>
                  <a:schemeClr val="tx1"/>
                </a:solidFill>
                <a:effectLst/>
                <a:latin typeface="+mn-lt"/>
                <a:ea typeface="+mn-ea"/>
                <a:cs typeface="+mn-cs"/>
              </a:rPr>
              <a:t>55% of injuries are lacerations. In both cases gloves can help, but innovative cutting tools designed for safety, and proper training and oversite may drastically reduce injuries. The Takeaway:  It's unlikely that large specialized machinery has a big enough market to encourage the development of safer alternatives, so PPE is a company’s best friend here.  Safer versions of cutting hand tools reduce injuries to one of the most delicate, complex and crucial parts of a worker's body.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a:t>
            </a:fld>
            <a:endParaRPr lang="en-US" altLang="en-US"/>
          </a:p>
        </p:txBody>
      </p:sp>
    </p:spTree>
    <p:extLst>
      <p:ext uri="{BB962C8B-B14F-4D97-AF65-F5344CB8AC3E}">
        <p14:creationId xmlns:p14="http://schemas.microsoft.com/office/powerpoint/2010/main" val="1649062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20</a:t>
            </a:fld>
            <a:endParaRPr lang="en-US" altLang="en-US" dirty="0" smtClean="0"/>
          </a:p>
        </p:txBody>
      </p:sp>
      <p:sp>
        <p:nvSpPr>
          <p:cNvPr id="20483" name="Rectangle 2"/>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4" name="Rectangle 3"/>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85" name="Rectangle 4"/>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6" name="Rectangle 5"/>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7" name="Rectangle 6"/>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88" name="Rectangle 7"/>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89" name="Rectangle 8"/>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0" name="Rectangle 9"/>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1" name="Rectangle 10"/>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2" name="Rectangle 11"/>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93" name="Rectangle 12"/>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4" name="Rectangle 13"/>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5" name="Rectangle 14"/>
          <p:cNvSpPr>
            <a:spLocks noChangeArrowheads="1"/>
          </p:cNvSpPr>
          <p:nvPr/>
        </p:nvSpPr>
        <p:spPr bwMode="auto">
          <a:xfrm>
            <a:off x="414528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6" name="Rectangle 15"/>
          <p:cNvSpPr>
            <a:spLocks noChangeArrowheads="1"/>
          </p:cNvSpPr>
          <p:nvPr/>
        </p:nvSpPr>
        <p:spPr bwMode="auto">
          <a:xfrm>
            <a:off x="414528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497" name="Rectangle 16"/>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8" name="Rectangle 17"/>
          <p:cNvSpPr>
            <a:spLocks noChangeArrowheads="1"/>
          </p:cNvSpPr>
          <p:nvPr/>
        </p:nvSpPr>
        <p:spPr bwMode="auto">
          <a:xfrm>
            <a:off x="0" y="1"/>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499" name="Rectangle 18"/>
          <p:cNvSpPr>
            <a:spLocks noChangeArrowheads="1"/>
          </p:cNvSpPr>
          <p:nvPr/>
        </p:nvSpPr>
        <p:spPr bwMode="auto">
          <a:xfrm>
            <a:off x="4143588" y="0"/>
            <a:ext cx="3171613"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0" name="Rectangle 19"/>
          <p:cNvSpPr>
            <a:spLocks noChangeArrowheads="1"/>
          </p:cNvSpPr>
          <p:nvPr/>
        </p:nvSpPr>
        <p:spPr bwMode="auto">
          <a:xfrm>
            <a:off x="4143588" y="9119996"/>
            <a:ext cx="3171613"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0219" tIns="0" rIns="20219"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i="1" dirty="0">
                <a:latin typeface="Times New Roman" pitchFamily="18" charset="0"/>
              </a:rPr>
              <a:t>5</a:t>
            </a:r>
          </a:p>
        </p:txBody>
      </p:sp>
      <p:sp>
        <p:nvSpPr>
          <p:cNvPr id="20501" name="Rectangle 20"/>
          <p:cNvSpPr>
            <a:spLocks noChangeArrowheads="1"/>
          </p:cNvSpPr>
          <p:nvPr/>
        </p:nvSpPr>
        <p:spPr bwMode="auto">
          <a:xfrm>
            <a:off x="0" y="9119996"/>
            <a:ext cx="3169920" cy="48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2" name="Rectangle 21"/>
          <p:cNvSpPr>
            <a:spLocks noChangeArrowheads="1"/>
          </p:cNvSpPr>
          <p:nvPr/>
        </p:nvSpPr>
        <p:spPr bwMode="auto">
          <a:xfrm>
            <a:off x="0" y="0"/>
            <a:ext cx="3169920" cy="47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27" tIns="45714" rIns="91427" bIns="45714"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800" dirty="0"/>
          </a:p>
        </p:txBody>
      </p:sp>
      <p:sp>
        <p:nvSpPr>
          <p:cNvPr id="20503" name="Rectangle 22"/>
          <p:cNvSpPr>
            <a:spLocks noGrp="1" noRot="1" noChangeAspect="1" noChangeArrowheads="1" noTextEdit="1"/>
          </p:cNvSpPr>
          <p:nvPr>
            <p:ph type="sldImg"/>
          </p:nvPr>
        </p:nvSpPr>
        <p:spPr>
          <a:xfrm>
            <a:off x="1266825" y="727075"/>
            <a:ext cx="4781550" cy="3586163"/>
          </a:xfrm>
          <a:ln w="12700" cap="flat">
            <a:solidFill>
              <a:schemeClr val="tx1"/>
            </a:solidFill>
          </a:ln>
        </p:spPr>
      </p:sp>
      <p:sp>
        <p:nvSpPr>
          <p:cNvPr id="20504" name="Rectangle 23"/>
          <p:cNvSpPr>
            <a:spLocks noGrp="1" noChangeArrowheads="1"/>
          </p:cNvSpPr>
          <p:nvPr>
            <p:ph type="body" idx="1"/>
          </p:nvPr>
        </p:nvSpPr>
        <p:spPr>
          <a:xfrm>
            <a:off x="973668" y="4561635"/>
            <a:ext cx="5366173" cy="43177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10" tIns="48862" rIns="99410" bIns="48862"/>
          <a:lstStyle/>
          <a:p>
            <a:r>
              <a:rPr lang="en-US" sz="1200" b="0" dirty="0" smtClean="0">
                <a:solidFill>
                  <a:srgbClr val="000000"/>
                </a:solidFill>
              </a:rPr>
              <a:t>State than when looking at any job task, plan the task then spend ample time asking “What can</a:t>
            </a:r>
            <a:r>
              <a:rPr lang="en-US" sz="1200" b="0" baseline="0" dirty="0" smtClean="0">
                <a:solidFill>
                  <a:srgbClr val="000000"/>
                </a:solidFill>
              </a:rPr>
              <a:t> go wrong?”  </a:t>
            </a:r>
            <a:r>
              <a:rPr lang="en-US" sz="1200" b="0" baseline="0" dirty="0" smtClean="0">
                <a:solidFill>
                  <a:srgbClr val="000000"/>
                </a:solidFill>
              </a:rPr>
              <a:t> Remember </a:t>
            </a:r>
            <a:r>
              <a:rPr lang="en-US" sz="1100" b="0" i="0" kern="1200" dirty="0" smtClean="0">
                <a:solidFill>
                  <a:schemeClr val="tx1"/>
                </a:solidFill>
                <a:effectLst/>
                <a:latin typeface="+mn-lt"/>
                <a:ea typeface="+mn-ea"/>
                <a:cs typeface="+mn-cs"/>
              </a:rPr>
              <a:t>Murphy's Quantum Law states that Anything that can, could have, or will go wrong, is going wrong, all at once. If there are two or more ways to do something, and one of those ways can result in a catastrophe then it will!  </a:t>
            </a:r>
            <a:endParaRPr lang="en-US" altLang="en-US" b="0" dirty="0" smtClean="0"/>
          </a:p>
        </p:txBody>
      </p:sp>
    </p:spTree>
    <p:extLst>
      <p:ext uri="{BB962C8B-B14F-4D97-AF65-F5344CB8AC3E}">
        <p14:creationId xmlns:p14="http://schemas.microsoft.com/office/powerpoint/2010/main" val="4161727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sz="1100" b="0" i="0" u="none" strike="noStrike" kern="1200" baseline="0" dirty="0" smtClean="0">
                <a:solidFill>
                  <a:schemeClr val="tx1"/>
                </a:solidFill>
                <a:latin typeface="+mn-lt"/>
                <a:ea typeface="+mn-ea"/>
                <a:cs typeface="+mn-cs"/>
              </a:rPr>
              <a:t>Discuss some common safety tips for preventing cuts: </a:t>
            </a:r>
          </a:p>
          <a:p>
            <a:endParaRPr lang="en-US" sz="1100" b="0" i="0" u="none" strike="noStrike" kern="1200" baseline="0" dirty="0" smtClean="0">
              <a:solidFill>
                <a:schemeClr val="tx1"/>
              </a:solidFill>
              <a:latin typeface="+mn-lt"/>
              <a:ea typeface="+mn-ea"/>
              <a:cs typeface="+mn-cs"/>
            </a:endParaRPr>
          </a:p>
          <a:p>
            <a:r>
              <a:rPr lang="en-US" sz="1100" b="0" i="0" u="none" strike="noStrike" kern="1200" baseline="0" dirty="0" smtClean="0">
                <a:solidFill>
                  <a:schemeClr val="tx1"/>
                </a:solidFill>
                <a:latin typeface="+mn-lt"/>
                <a:ea typeface="+mn-ea"/>
                <a:cs typeface="+mn-cs"/>
              </a:rPr>
              <a:t>• Use the right knife for the job and make sure it’s sharp. A dull knife requires more pressure to cut, so you are more likely to cut yourself</a:t>
            </a:r>
          </a:p>
          <a:p>
            <a:r>
              <a:rPr lang="en-US" sz="1100" b="0" i="0" u="none" strike="noStrike" kern="1200" baseline="0" dirty="0" smtClean="0">
                <a:solidFill>
                  <a:schemeClr val="tx1"/>
                </a:solidFill>
                <a:latin typeface="+mn-lt"/>
                <a:ea typeface="+mn-ea"/>
                <a:cs typeface="+mn-cs"/>
              </a:rPr>
              <a:t>• Handle knives and other sharp utensils with care. Dry your hands before using a knife</a:t>
            </a:r>
          </a:p>
          <a:p>
            <a:r>
              <a:rPr lang="en-US" sz="1100" b="0" i="0" u="none" strike="noStrike" kern="1200" baseline="0" dirty="0" smtClean="0">
                <a:solidFill>
                  <a:schemeClr val="tx1"/>
                </a:solidFill>
                <a:latin typeface="+mn-lt"/>
                <a:ea typeface="+mn-ea"/>
                <a:cs typeface="+mn-cs"/>
              </a:rPr>
              <a:t>• Use a cutting board or flat surface. Put a damp cloth under cutting boards to prevent it from sliding</a:t>
            </a:r>
          </a:p>
          <a:p>
            <a:r>
              <a:rPr lang="en-US" sz="1100" b="0" i="0" u="none" strike="noStrike" kern="1200" baseline="0" dirty="0" smtClean="0">
                <a:solidFill>
                  <a:schemeClr val="tx1"/>
                </a:solidFill>
                <a:latin typeface="+mn-lt"/>
                <a:ea typeface="+mn-ea"/>
                <a:cs typeface="+mn-cs"/>
              </a:rPr>
              <a:t>• Wear cut-resistant gloves where possible</a:t>
            </a:r>
          </a:p>
          <a:p>
            <a:r>
              <a:rPr lang="en-US" sz="1100" b="0" i="0" u="none" strike="noStrike" kern="1200" baseline="0" dirty="0" smtClean="0">
                <a:solidFill>
                  <a:schemeClr val="tx1"/>
                </a:solidFill>
                <a:latin typeface="+mn-lt"/>
                <a:ea typeface="+mn-ea"/>
                <a:cs typeface="+mn-cs"/>
              </a:rPr>
              <a:t>• Curl your fingers and cut away from your body when trimming or deboning</a:t>
            </a:r>
          </a:p>
          <a:p>
            <a:r>
              <a:rPr lang="en-US" sz="1100" b="0" i="0" u="none" strike="noStrike" kern="1200" baseline="0" dirty="0" smtClean="0">
                <a:solidFill>
                  <a:schemeClr val="tx1"/>
                </a:solidFill>
                <a:latin typeface="+mn-lt"/>
                <a:ea typeface="+mn-ea"/>
                <a:cs typeface="+mn-cs"/>
              </a:rPr>
              <a:t>• If you are interrupted when using a knife, place the knife down, do not continue cutting while distracted</a:t>
            </a:r>
          </a:p>
          <a:p>
            <a:r>
              <a:rPr lang="en-US" sz="1100" b="0" i="0" u="none" strike="noStrike" kern="1200" baseline="0" dirty="0" smtClean="0">
                <a:solidFill>
                  <a:schemeClr val="tx1"/>
                </a:solidFill>
                <a:latin typeface="+mn-lt"/>
                <a:ea typeface="+mn-ea"/>
                <a:cs typeface="+mn-cs"/>
              </a:rPr>
              <a:t>• Don’t use knives for other purposes like to open bags, boxes, and/or cans </a:t>
            </a:r>
          </a:p>
          <a:p>
            <a:r>
              <a:rPr lang="en-US" sz="1100" b="0" i="0" u="none" strike="noStrike" kern="1200" baseline="0" dirty="0" smtClean="0">
                <a:solidFill>
                  <a:schemeClr val="tx1"/>
                </a:solidFill>
                <a:latin typeface="+mn-lt"/>
                <a:ea typeface="+mn-ea"/>
                <a:cs typeface="+mn-cs"/>
              </a:rPr>
              <a:t>• When carrying a knife, keep it to your side with the point down and cutting edge away from you </a:t>
            </a:r>
          </a:p>
          <a:p>
            <a:r>
              <a:rPr lang="en-US" sz="1100" b="0" i="0" u="none" strike="noStrike" kern="1200" baseline="0" dirty="0" smtClean="0">
                <a:solidFill>
                  <a:schemeClr val="tx1"/>
                </a:solidFill>
                <a:latin typeface="+mn-lt"/>
                <a:ea typeface="+mn-ea"/>
                <a:cs typeface="+mn-cs"/>
              </a:rPr>
              <a:t>• When passing a knife to someone, put the knife down on a clean work surface and let them pick it up</a:t>
            </a:r>
          </a:p>
          <a:p>
            <a:r>
              <a:rPr lang="en-US" sz="1100" b="0" i="0" u="none" strike="noStrike" kern="1200" baseline="0" dirty="0" smtClean="0">
                <a:solidFill>
                  <a:schemeClr val="tx1"/>
                </a:solidFill>
                <a:latin typeface="+mn-lt"/>
                <a:ea typeface="+mn-ea"/>
                <a:cs typeface="+mn-cs"/>
              </a:rPr>
              <a:t>• Don’t try to catch a knife if it falls</a:t>
            </a:r>
          </a:p>
          <a:p>
            <a:r>
              <a:rPr lang="en-US" sz="1100" b="0" i="0" u="none" strike="noStrike" kern="1200" baseline="0" dirty="0" smtClean="0">
                <a:solidFill>
                  <a:schemeClr val="tx1"/>
                </a:solidFill>
                <a:latin typeface="+mn-lt"/>
                <a:ea typeface="+mn-ea"/>
                <a:cs typeface="+mn-cs"/>
              </a:rPr>
              <a:t>• Don’t leave knives near the edges of tables </a:t>
            </a:r>
          </a:p>
          <a:p>
            <a:r>
              <a:rPr lang="en-US" sz="1100" b="0" i="0" u="none" strike="noStrike" kern="1200" baseline="0" dirty="0" smtClean="0">
                <a:solidFill>
                  <a:schemeClr val="tx1"/>
                </a:solidFill>
                <a:latin typeface="+mn-lt"/>
                <a:ea typeface="+mn-ea"/>
                <a:cs typeface="+mn-cs"/>
              </a:rPr>
              <a:t>• Store knives securely, blade down, in designated areas</a:t>
            </a:r>
          </a:p>
          <a:p>
            <a:endParaRPr lang="en-US" sz="1100" b="0" i="0" u="none" strike="noStrike" kern="1200" baseline="0" dirty="0" smtClean="0">
              <a:solidFill>
                <a:schemeClr val="tx1"/>
              </a:solidFill>
              <a:latin typeface="+mn-lt"/>
              <a:ea typeface="+mn-ea"/>
              <a:cs typeface="+mn-cs"/>
            </a:endParaRPr>
          </a:p>
          <a:p>
            <a:r>
              <a:rPr lang="en-US" sz="1100" b="0" i="0" u="none" strike="noStrike" kern="1200" baseline="0" dirty="0" smtClean="0">
                <a:solidFill>
                  <a:schemeClr val="tx1"/>
                </a:solidFill>
                <a:latin typeface="+mn-lt"/>
                <a:ea typeface="+mn-ea"/>
                <a:cs typeface="+mn-cs"/>
              </a:rPr>
              <a:t>In regards to knife safety at home:</a:t>
            </a:r>
          </a:p>
          <a:p>
            <a:endParaRPr lang="en-US" sz="11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100" b="0" i="0" u="none" strike="noStrike" kern="1200" baseline="0" dirty="0" smtClean="0">
                <a:solidFill>
                  <a:schemeClr val="tx1"/>
                </a:solidFill>
                <a:latin typeface="+mn-lt"/>
                <a:ea typeface="+mn-ea"/>
                <a:cs typeface="+mn-cs"/>
              </a:rPr>
              <a:t>Do not drop knives into dishwater in the sink</a:t>
            </a:r>
          </a:p>
          <a:p>
            <a:pPr marL="171450" indent="-171450">
              <a:buFont typeface="Arial" panose="020B0604020202020204" pitchFamily="34" charset="0"/>
              <a:buChar char="•"/>
            </a:pPr>
            <a:r>
              <a:rPr lang="en-US" sz="1100" b="0" i="0" u="none" strike="noStrike" kern="1200" baseline="0" dirty="0" smtClean="0">
                <a:solidFill>
                  <a:schemeClr val="tx1"/>
                </a:solidFill>
                <a:latin typeface="+mn-lt"/>
                <a:ea typeface="+mn-ea"/>
                <a:cs typeface="+mn-cs"/>
              </a:rPr>
              <a:t>Hand wash knives immediately after use, or place in a container labeled “knives only” near the sink to ensure that another person washing dishes does not accidentally get cut</a:t>
            </a:r>
          </a:p>
          <a:p>
            <a:pPr marL="171450" indent="-171450">
              <a:buFont typeface="Arial" panose="020B0604020202020204" pitchFamily="34" charset="0"/>
              <a:buChar char="•"/>
            </a:pPr>
            <a:r>
              <a:rPr lang="en-US" sz="1100" b="0" i="0" u="none" strike="noStrike" kern="1200" baseline="0" dirty="0" smtClean="0">
                <a:solidFill>
                  <a:schemeClr val="tx1"/>
                </a:solidFill>
                <a:latin typeface="+mn-lt"/>
                <a:ea typeface="+mn-ea"/>
                <a:cs typeface="+mn-cs"/>
              </a:rPr>
              <a:t>Do not run knives through the dishwasher – it can ruin the blade, loosen rivets, and cause cracks in the handles</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21</a:t>
            </a:fld>
            <a:endParaRPr lang="en-US" altLang="en-US"/>
          </a:p>
        </p:txBody>
      </p:sp>
    </p:spTree>
    <p:extLst>
      <p:ext uri="{BB962C8B-B14F-4D97-AF65-F5344CB8AC3E}">
        <p14:creationId xmlns:p14="http://schemas.microsoft.com/office/powerpoint/2010/main" val="19854236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Use this picture as a involvement activity.  Explain</a:t>
            </a:r>
            <a:r>
              <a:rPr lang="en-US" baseline="0" dirty="0" smtClean="0"/>
              <a:t> that the key question to ask in regards to this picture is “Is a knife the correct tool for this job?”  The desired responses here are that there may be a stripper for the job, the worker should be wearing PPE regardless of the tool type being used, and if the only alternative is a knife, then proper use of the knife and ensuring the knife is in good condition is paramount.  For almost all applications of this type there are manufactured wire stripping tools designed for the job task.  </a:t>
            </a:r>
            <a:r>
              <a:rPr lang="en-US" dirty="0" smtClean="0"/>
              <a:t>Wire strippers are a tool that anyone can use to remove the insulation covering wires in order to plug them into terminals or splice loose wires together. The most important part is to take precaution by wearing protective gear when working with wires connected to an electrical source. Then, all you need to do is fit the strippers snugly around the wire. By removing the casing, you’ll have a wire you can use to plug into a terminal to operate an electronic device or splice a damaged wire into a new one.</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22</a:t>
            </a:fld>
            <a:endParaRPr lang="en-US" altLang="en-US"/>
          </a:p>
        </p:txBody>
      </p:sp>
    </p:spTree>
    <p:extLst>
      <p:ext uri="{BB962C8B-B14F-4D97-AF65-F5344CB8AC3E}">
        <p14:creationId xmlns:p14="http://schemas.microsoft.com/office/powerpoint/2010/main" val="3284019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slide as an involvement activity.  State that this picture obviously shows a different type of insulator that the previous slide, but the potential of a cut remains the same.  Ask the group if the defenses listed are primary or secondary defenses</a:t>
            </a:r>
            <a:r>
              <a:rPr lang="en-US" baseline="0" dirty="0" smtClean="0"/>
              <a:t> (controls).  Wearing cut resistant gloves is a “PPE” control, keep hands away from sharp edges is an “administrative control”, and use a tool is a “substitution control”.  All are secondary controls.  A primary defense or control would be to not handle the broken insulator.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23</a:t>
            </a:fld>
            <a:endParaRPr lang="en-US" altLang="en-US"/>
          </a:p>
        </p:txBody>
      </p:sp>
    </p:spTree>
    <p:extLst>
      <p:ext uri="{BB962C8B-B14F-4D97-AF65-F5344CB8AC3E}">
        <p14:creationId xmlns:p14="http://schemas.microsoft.com/office/powerpoint/2010/main" val="19371880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Use this slide as an involvement activity.</a:t>
            </a:r>
            <a:r>
              <a:rPr lang="en-US" baseline="0" dirty="0" smtClean="0"/>
              <a:t>  </a:t>
            </a:r>
            <a:r>
              <a:rPr lang="en-US" dirty="0" smtClean="0"/>
              <a:t>Discuss the fact that wire rope can have broken wires which create a cut and puncture hazard.  State the need to always</a:t>
            </a:r>
            <a:r>
              <a:rPr lang="en-US" baseline="0" dirty="0" smtClean="0"/>
              <a:t> use appropriate protective gloves when handling wire rope. Primary defense is number one.  Ask the group if this wire rope sling meets the “out of service” criteria listed in the OSHA requirements?  The desired answer is “yes”.  The out-of-service criteria states that a wire rope shall be removed from service if there are ten randomly distributed broken wires in one rope lay or five broken wires in one strand in one lay.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24</a:t>
            </a:fld>
            <a:endParaRPr lang="en-US" altLang="en-US"/>
          </a:p>
        </p:txBody>
      </p:sp>
    </p:spTree>
    <p:extLst>
      <p:ext uri="{BB962C8B-B14F-4D97-AF65-F5344CB8AC3E}">
        <p14:creationId xmlns:p14="http://schemas.microsoft.com/office/powerpoint/2010/main" val="4085758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that the simplest way to render this a non-hazard is to bend the nail over with a hammer.  Eliminate the possibility of a puncture altogether.  Ask the group if bending the nail over is a primary or secondary</a:t>
            </a:r>
            <a:r>
              <a:rPr lang="en-US" baseline="0" dirty="0" smtClean="0"/>
              <a:t> defense?  The desired answer is “a primary defense” because the hazard is eliminated.  However, remind the group that when striking the nail to bend it over, we must wear safety glasses.  </a:t>
            </a:r>
            <a:r>
              <a:rPr lang="en-US" dirty="0" smtClean="0"/>
              <a:t>  </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25</a:t>
            </a:fld>
            <a:endParaRPr lang="en-US" altLang="en-US"/>
          </a:p>
        </p:txBody>
      </p:sp>
    </p:spTree>
    <p:extLst>
      <p:ext uri="{BB962C8B-B14F-4D97-AF65-F5344CB8AC3E}">
        <p14:creationId xmlns:p14="http://schemas.microsoft.com/office/powerpoint/2010/main" val="1085610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26</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xfrm>
            <a:off x="1257300" y="719138"/>
            <a:ext cx="4802188" cy="3602037"/>
          </a:xfrm>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28"/>
              </a:spcBef>
              <a:spcAft>
                <a:spcPts val="0"/>
              </a:spcAft>
              <a:buFont typeface="+mj-lt"/>
              <a:buAutoNum type="arabicPeriod"/>
            </a:pPr>
            <a:r>
              <a:rPr lang="en-US" sz="1700" dirty="0" smtClean="0"/>
              <a:t>Employers must implement safety processes that help protect workers from cut and puncture hazards.</a:t>
            </a:r>
          </a:p>
          <a:p>
            <a:pPr marL="800100" lvl="1" indent="-342900" eaLnBrk="1" hangingPunct="1">
              <a:spcBef>
                <a:spcPts val="628"/>
              </a:spcBef>
              <a:spcAft>
                <a:spcPts val="0"/>
              </a:spcAft>
              <a:buFont typeface="+mj-lt"/>
              <a:buAutoNum type="alphaLcPeriod"/>
            </a:pPr>
            <a:r>
              <a:rPr lang="en-US" sz="1700" b="1" dirty="0" smtClean="0"/>
              <a:t>True</a:t>
            </a:r>
          </a:p>
          <a:p>
            <a:pPr marL="800100" lvl="1" indent="-342900" eaLnBrk="1" hangingPunct="1">
              <a:spcBef>
                <a:spcPts val="628"/>
              </a:spcBef>
              <a:spcAft>
                <a:spcPts val="0"/>
              </a:spcAft>
              <a:buFont typeface="+mj-lt"/>
              <a:buAutoNum type="alphaLcPeriod"/>
            </a:pPr>
            <a:r>
              <a:rPr lang="en-US" sz="1700" dirty="0" smtClean="0"/>
              <a:t>False</a:t>
            </a:r>
          </a:p>
          <a:p>
            <a:pPr marL="342900" indent="-342900" eaLnBrk="1" hangingPunct="1">
              <a:spcBef>
                <a:spcPts val="628"/>
              </a:spcBef>
              <a:spcAft>
                <a:spcPts val="0"/>
              </a:spcAft>
              <a:buFont typeface="+mj-lt"/>
              <a:buAutoNum type="arabicPeriod"/>
            </a:pPr>
            <a:endParaRPr lang="en-US" sz="1700" dirty="0" smtClean="0"/>
          </a:p>
          <a:p>
            <a:pPr marL="342900" indent="-342900" eaLnBrk="1" hangingPunct="1">
              <a:spcBef>
                <a:spcPts val="628"/>
              </a:spcBef>
              <a:spcAft>
                <a:spcPts val="0"/>
              </a:spcAft>
              <a:buFont typeface="+mj-lt"/>
              <a:buAutoNum type="arabicPeriod"/>
            </a:pPr>
            <a:r>
              <a:rPr lang="en-US" sz="1700" dirty="0" smtClean="0"/>
              <a:t>Personal Protective Equipment is a Primary Defense.</a:t>
            </a:r>
          </a:p>
          <a:p>
            <a:pPr marL="800100" lvl="1" indent="-342900" eaLnBrk="1" hangingPunct="1">
              <a:spcBef>
                <a:spcPts val="628"/>
              </a:spcBef>
              <a:spcAft>
                <a:spcPts val="0"/>
              </a:spcAft>
              <a:buFont typeface="+mj-lt"/>
              <a:buAutoNum type="alphaLcPeriod"/>
            </a:pPr>
            <a:r>
              <a:rPr lang="en-US" sz="1700" dirty="0" smtClean="0"/>
              <a:t>True</a:t>
            </a:r>
          </a:p>
          <a:p>
            <a:pPr marL="800100" lvl="1" indent="-342900" eaLnBrk="1" hangingPunct="1">
              <a:spcBef>
                <a:spcPts val="628"/>
              </a:spcBef>
              <a:spcAft>
                <a:spcPts val="0"/>
              </a:spcAft>
              <a:buFont typeface="+mj-lt"/>
              <a:buAutoNum type="alphaLcPeriod"/>
            </a:pPr>
            <a:r>
              <a:rPr lang="en-US" sz="1700" b="1" dirty="0" smtClean="0"/>
              <a:t>False</a:t>
            </a:r>
          </a:p>
          <a:p>
            <a:pPr marL="342900" indent="-342900" eaLnBrk="1" hangingPunct="1">
              <a:spcBef>
                <a:spcPts val="628"/>
              </a:spcBef>
              <a:spcAft>
                <a:spcPts val="0"/>
              </a:spcAft>
              <a:buFont typeface="+mj-lt"/>
              <a:buAutoNum type="arabicPeriod"/>
            </a:pPr>
            <a:endParaRPr lang="en-US" sz="1700" dirty="0" smtClean="0"/>
          </a:p>
          <a:p>
            <a:pPr marL="342900" indent="-342900" eaLnBrk="1" hangingPunct="1">
              <a:spcBef>
                <a:spcPts val="628"/>
              </a:spcBef>
              <a:spcAft>
                <a:spcPts val="0"/>
              </a:spcAft>
              <a:buFont typeface="+mj-lt"/>
              <a:buAutoNum type="arabicPeriod"/>
            </a:pPr>
            <a:r>
              <a:rPr lang="en-US" sz="1700" dirty="0" smtClean="0"/>
              <a:t>Cut resistant gloves are not cut and/or puncture proof.</a:t>
            </a:r>
          </a:p>
          <a:p>
            <a:pPr marL="800100" lvl="1" indent="-342900" eaLnBrk="1" hangingPunct="1">
              <a:spcBef>
                <a:spcPts val="628"/>
              </a:spcBef>
              <a:spcAft>
                <a:spcPts val="0"/>
              </a:spcAft>
              <a:buFont typeface="+mj-lt"/>
              <a:buAutoNum type="alphaLcPeriod"/>
            </a:pPr>
            <a:r>
              <a:rPr lang="en-US" sz="1700" b="1" dirty="0" smtClean="0"/>
              <a:t>True</a:t>
            </a:r>
          </a:p>
          <a:p>
            <a:pPr marL="800100" lvl="1" indent="-342900" eaLnBrk="1" hangingPunct="1">
              <a:spcBef>
                <a:spcPts val="628"/>
              </a:spcBef>
              <a:spcAft>
                <a:spcPts val="0"/>
              </a:spcAft>
              <a:buFont typeface="+mj-lt"/>
              <a:buAutoNum type="alphaLcPeriod"/>
            </a:pPr>
            <a:r>
              <a:rPr lang="en-US" sz="1700" dirty="0" smtClean="0"/>
              <a:t>False</a:t>
            </a:r>
          </a:p>
          <a:p>
            <a:pPr marL="342900" indent="-342900" eaLnBrk="1" hangingPunct="1">
              <a:spcBef>
                <a:spcPts val="628"/>
              </a:spcBef>
              <a:spcAft>
                <a:spcPts val="0"/>
              </a:spcAft>
              <a:buFont typeface="+mj-lt"/>
              <a:buAutoNum type="arabicPeriod"/>
            </a:pPr>
            <a:endParaRPr lang="en-US" sz="1700" dirty="0" smtClean="0"/>
          </a:p>
          <a:p>
            <a:pPr marL="342900" indent="-342900" eaLnBrk="1" hangingPunct="1">
              <a:spcBef>
                <a:spcPts val="628"/>
              </a:spcBef>
              <a:spcAft>
                <a:spcPts val="0"/>
              </a:spcAft>
              <a:buFont typeface="+mj-lt"/>
              <a:buAutoNum type="arabicPeriod"/>
            </a:pPr>
            <a:r>
              <a:rPr lang="en-US" sz="1700" dirty="0" smtClean="0"/>
              <a:t>Possible causes of cuts, punctures, and/or lacerations in the workplace are:</a:t>
            </a:r>
          </a:p>
          <a:p>
            <a:pPr marL="800100" lvl="1" indent="-342900" eaLnBrk="1" hangingPunct="1">
              <a:spcBef>
                <a:spcPts val="628"/>
              </a:spcBef>
              <a:spcAft>
                <a:spcPts val="0"/>
              </a:spcAft>
              <a:buFont typeface="+mj-lt"/>
              <a:buAutoNum type="alphaLcPeriod"/>
            </a:pPr>
            <a:r>
              <a:rPr lang="en-US" sz="1700" dirty="0" smtClean="0"/>
              <a:t>Improper or no training</a:t>
            </a:r>
          </a:p>
          <a:p>
            <a:pPr marL="800100" lvl="1" indent="-342900" eaLnBrk="1" hangingPunct="1">
              <a:spcBef>
                <a:spcPts val="628"/>
              </a:spcBef>
              <a:spcAft>
                <a:spcPts val="0"/>
              </a:spcAft>
              <a:buFont typeface="+mj-lt"/>
              <a:buAutoNum type="alphaLcPeriod"/>
            </a:pPr>
            <a:r>
              <a:rPr lang="en-US" sz="1700" dirty="0" smtClean="0"/>
              <a:t>Rushing and/or shortcuts</a:t>
            </a:r>
          </a:p>
          <a:p>
            <a:pPr marL="800100" lvl="1" indent="-342900" eaLnBrk="1" hangingPunct="1">
              <a:spcBef>
                <a:spcPts val="628"/>
              </a:spcBef>
              <a:spcAft>
                <a:spcPts val="0"/>
              </a:spcAft>
              <a:buFont typeface="+mj-lt"/>
              <a:buAutoNum type="alphaLcPeriod"/>
            </a:pPr>
            <a:r>
              <a:rPr lang="en-US" sz="1700" dirty="0" smtClean="0"/>
              <a:t>Not wearing PPE</a:t>
            </a:r>
          </a:p>
          <a:p>
            <a:pPr marL="800100" lvl="1" indent="-342900" eaLnBrk="1" hangingPunct="1">
              <a:spcBef>
                <a:spcPts val="628"/>
              </a:spcBef>
              <a:spcAft>
                <a:spcPts val="0"/>
              </a:spcAft>
              <a:buFont typeface="+mj-lt"/>
              <a:buAutoNum type="alphaLcPeriod"/>
            </a:pPr>
            <a:r>
              <a:rPr lang="en-US" sz="1700" b="1" dirty="0" smtClean="0"/>
              <a:t>All the above</a:t>
            </a:r>
            <a:endParaRPr lang="en-US" sz="1700" b="1" dirty="0"/>
          </a:p>
        </p:txBody>
      </p:sp>
    </p:spTree>
    <p:extLst>
      <p:ext uri="{BB962C8B-B14F-4D97-AF65-F5344CB8AC3E}">
        <p14:creationId xmlns:p14="http://schemas.microsoft.com/office/powerpoint/2010/main" val="24591285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defRPr>
                <a:solidFill>
                  <a:schemeClr val="tx1"/>
                </a:solidFill>
                <a:latin typeface="Arial" panose="020B0604020202020204" pitchFamily="34" charset="0"/>
              </a:defRPr>
            </a:lvl1pPr>
            <a:lvl2pPr marL="742950" indent="-285750" defTabSz="957263">
              <a:defRPr>
                <a:solidFill>
                  <a:schemeClr val="tx1"/>
                </a:solidFill>
                <a:latin typeface="Arial" panose="020B0604020202020204" pitchFamily="34" charset="0"/>
              </a:defRPr>
            </a:lvl2pPr>
            <a:lvl3pPr marL="1143000" indent="-228600" defTabSz="957263">
              <a:defRPr>
                <a:solidFill>
                  <a:schemeClr val="tx1"/>
                </a:solidFill>
                <a:latin typeface="Arial" panose="020B0604020202020204" pitchFamily="34" charset="0"/>
              </a:defRPr>
            </a:lvl3pPr>
            <a:lvl4pPr marL="1600200" indent="-228600" defTabSz="957263">
              <a:defRPr>
                <a:solidFill>
                  <a:schemeClr val="tx1"/>
                </a:solidFill>
                <a:latin typeface="Arial" panose="020B0604020202020204" pitchFamily="34" charset="0"/>
              </a:defRPr>
            </a:lvl4pPr>
            <a:lvl5pPr marL="2057400" indent="-228600" defTabSz="957263">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fld id="{59FE2D38-F94C-480D-BEEC-386A85BAF874}" type="slidenum">
              <a:rPr lang="en-US" altLang="en-US">
                <a:latin typeface="Times New Roman" panose="02020603050405020304" pitchFamily="18" charset="0"/>
              </a:rPr>
              <a:pPr/>
              <a:t>27</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257300" y="715963"/>
            <a:ext cx="4802188" cy="3602037"/>
          </a:xfrm>
          <a:ln/>
        </p:spPr>
      </p:sp>
      <p:sp>
        <p:nvSpPr>
          <p:cNvPr id="57348"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State that the following section will discuss selecting the appropriate glove for the hazard.  Say</a:t>
            </a:r>
            <a:r>
              <a:rPr lang="en-US" altLang="en-US" baseline="0" dirty="0" smtClean="0"/>
              <a:t> that </a:t>
            </a:r>
            <a:r>
              <a:rPr lang="en-US" altLang="en-US" dirty="0" smtClean="0"/>
              <a:t>the nature of hazards and the operation to be performed will determine the type of glove to be worn.  A variety of potential hand injuries may make selecting the appropriate pair of gloves more difficult than choosing other PPE.  Take care to choose gloves designed for the specific hazard.  Manufacturers can provide more information relating to your specific needs and requirements.</a:t>
            </a:r>
          </a:p>
          <a:p>
            <a:endParaRPr lang="en-US" altLang="en-US" dirty="0" smtClean="0"/>
          </a:p>
        </p:txBody>
      </p:sp>
    </p:spTree>
    <p:extLst>
      <p:ext uri="{BB962C8B-B14F-4D97-AF65-F5344CB8AC3E}">
        <p14:creationId xmlns:p14="http://schemas.microsoft.com/office/powerpoint/2010/main" val="2075491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266825" y="727075"/>
            <a:ext cx="4781550" cy="3586163"/>
          </a:xfrm>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just" defTabSz="914400" rtl="0" eaLnBrk="0" fontAlgn="base" latinLnBrk="0" hangingPunct="0">
              <a:lnSpc>
                <a:spcPct val="100000"/>
              </a:lnSpc>
              <a:spcBef>
                <a:spcPct val="30000"/>
              </a:spcBef>
              <a:spcAft>
                <a:spcPct val="0"/>
              </a:spcAft>
              <a:buClrTx/>
              <a:buSzTx/>
              <a:buFontTx/>
              <a:buNone/>
              <a:tabLst/>
              <a:defRPr/>
            </a:pPr>
            <a:r>
              <a:rPr lang="en-US" sz="1100" dirty="0" smtClean="0"/>
              <a:t>The variety of potential occupational hand injuries makes selecting the right pair of gloves challenging. It is essential that employees use gloves specifically designed for the hazards and tasks found in their workplace because gloves designed for one function may not protect against a different function even though they may appear to be an appropriate protective device. </a:t>
            </a:r>
          </a:p>
          <a:p>
            <a:endParaRPr lang="en-US" altLang="en-US" dirty="0" smtClean="0"/>
          </a:p>
        </p:txBody>
      </p:sp>
    </p:spTree>
    <p:extLst>
      <p:ext uri="{BB962C8B-B14F-4D97-AF65-F5344CB8AC3E}">
        <p14:creationId xmlns:p14="http://schemas.microsoft.com/office/powerpoint/2010/main" val="2373281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266825" y="727075"/>
            <a:ext cx="4781550" cy="3586163"/>
          </a:xfrm>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Explain that it is important that gloves fit properly.  Gloves that are too large will slide around on the hands and won't provide protection where it is needed.  Gloves that are too snug can decrease a worker's dexterity and may become so uncomfortable that workers will remove them.  Keep in mind that men and women have different requirements relative to glove sizes and shapes.</a:t>
            </a:r>
          </a:p>
          <a:p>
            <a:endParaRPr lang="en-US" altLang="en-US" dirty="0" smtClean="0"/>
          </a:p>
        </p:txBody>
      </p:sp>
    </p:spTree>
    <p:extLst>
      <p:ext uri="{BB962C8B-B14F-4D97-AF65-F5344CB8AC3E}">
        <p14:creationId xmlns:p14="http://schemas.microsoft.com/office/powerpoint/2010/main" val="279302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defRPr>
                <a:solidFill>
                  <a:schemeClr val="tx1"/>
                </a:solidFill>
                <a:latin typeface="Arial" panose="020B0604020202020204" pitchFamily="34" charset="0"/>
              </a:defRPr>
            </a:lvl1pPr>
            <a:lvl2pPr marL="742950" indent="-285750" defTabSz="957263">
              <a:defRPr>
                <a:solidFill>
                  <a:schemeClr val="tx1"/>
                </a:solidFill>
                <a:latin typeface="Arial" panose="020B0604020202020204" pitchFamily="34" charset="0"/>
              </a:defRPr>
            </a:lvl2pPr>
            <a:lvl3pPr marL="1143000" indent="-228600" defTabSz="957263">
              <a:defRPr>
                <a:solidFill>
                  <a:schemeClr val="tx1"/>
                </a:solidFill>
                <a:latin typeface="Arial" panose="020B0604020202020204" pitchFamily="34" charset="0"/>
              </a:defRPr>
            </a:lvl3pPr>
            <a:lvl4pPr marL="1600200" indent="-228600" defTabSz="957263">
              <a:defRPr>
                <a:solidFill>
                  <a:schemeClr val="tx1"/>
                </a:solidFill>
                <a:latin typeface="Arial" panose="020B0604020202020204" pitchFamily="34" charset="0"/>
              </a:defRPr>
            </a:lvl4pPr>
            <a:lvl5pPr marL="2057400" indent="-228600" defTabSz="957263">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fld id="{59FE2D38-F94C-480D-BEEC-386A85BAF874}" type="slidenum">
              <a:rPr lang="en-US" altLang="en-US">
                <a:latin typeface="Times New Roman" panose="02020603050405020304" pitchFamily="18" charset="0"/>
              </a:rPr>
              <a:pPr/>
              <a:t>3</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257300" y="715963"/>
            <a:ext cx="4802188" cy="3602037"/>
          </a:xfrm>
          <a:ln/>
        </p:spPr>
      </p:sp>
      <p:sp>
        <p:nvSpPr>
          <p:cNvPr id="57348" name="Rectangle 3"/>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438517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Ask the</a:t>
            </a:r>
            <a:r>
              <a:rPr lang="en-US" baseline="0" dirty="0" smtClean="0"/>
              <a:t> group:  “</a:t>
            </a:r>
            <a:r>
              <a:rPr lang="en-US" dirty="0" smtClean="0"/>
              <a:t>Where are the cut-proof gloves?”  The true and correct answer is that cut proof gloves are the unicorns of the safety world. No, we don't mean that cut-proof gloves are the national animal of Scotland (look it up), we mean they are entirely mythical.  There are now 9 levels of cut resistant gloves.  In the United States</a:t>
            </a:r>
            <a:r>
              <a:rPr lang="en-US" baseline="0" dirty="0" smtClean="0"/>
              <a:t> and Canada we generally follow the ANSI 105 standard.  </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30</a:t>
            </a:fld>
            <a:endParaRPr lang="en-US" altLang="en-US"/>
          </a:p>
        </p:txBody>
      </p:sp>
    </p:spTree>
    <p:extLst>
      <p:ext uri="{BB962C8B-B14F-4D97-AF65-F5344CB8AC3E}">
        <p14:creationId xmlns:p14="http://schemas.microsoft.com/office/powerpoint/2010/main" val="229245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dirty="0" smtClean="0">
                <a:solidFill>
                  <a:prstClr val="black"/>
                </a:solidFill>
              </a:rPr>
              <a:t>Explain that cut resistant gloves help prevent or reduce cuts from knives or sharp edges.  The key point here is that these gloves are cut RESISTANT, not cut PROOF!  Additionally, these gloves offer little to no protection from pinch points or punctures.  These gloves are available in cut levels 1 through 9 with level 9 offering the best protection.</a:t>
            </a:r>
            <a:endParaRPr lang="en-US" dirty="0" smtClean="0">
              <a:solidFill>
                <a:prstClr val="black"/>
              </a:solidFill>
            </a:endParaRP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31</a:t>
            </a:fld>
            <a:endParaRPr lang="en-US" altLang="en-US" dirty="0"/>
          </a:p>
        </p:txBody>
      </p:sp>
    </p:spTree>
    <p:extLst>
      <p:ext uri="{BB962C8B-B14F-4D97-AF65-F5344CB8AC3E}">
        <p14:creationId xmlns:p14="http://schemas.microsoft.com/office/powerpoint/2010/main" val="1128013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266825" y="727075"/>
            <a:ext cx="4781550" cy="3586163"/>
          </a:xfrm>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0" i="0" kern="1200" dirty="0" smtClean="0">
                <a:solidFill>
                  <a:schemeClr val="tx1"/>
                </a:solidFill>
                <a:effectLst/>
                <a:latin typeface="+mn-lt"/>
                <a:ea typeface="+mn-ea"/>
                <a:cs typeface="+mn-cs"/>
              </a:rPr>
              <a:t>Explain that “Puncture Resistance” denotes the relative ability of a material or object to inhibit the intrusion of a foreign object. This is defined by a test method, regulation, or a technical specification. The puncture resistance will depend on the nature of puncture attempt, with the two most important features being point sharpness and force. Puncture resistance in fabrics can be obtained through very tight woven fabrics, small ceramic plates in fabric coating or tight woven fabrics with a coating of hard crystals. All described methods significantly reduce the softness and flexibility of the fabric.  A fine sharp point such as a hypodermic needle will require a high ability to absorb and distribute the force to avoid penetration, but the total forces applied are still limited.  </a:t>
            </a:r>
            <a:r>
              <a:rPr lang="en-US" altLang="en-US" b="0" dirty="0" smtClean="0"/>
              <a:t>Explain that many gloves are designed to protect from slashes caused by sharp objects, but few provide high levels of puncture resistance from objects such as the ragged edges of a piece of metal or glass. </a:t>
            </a:r>
          </a:p>
          <a:p>
            <a:endParaRPr lang="en-US" altLang="en-US" b="0" dirty="0" smtClean="0"/>
          </a:p>
        </p:txBody>
      </p:sp>
    </p:spTree>
    <p:extLst>
      <p:ext uri="{BB962C8B-B14F-4D97-AF65-F5344CB8AC3E}">
        <p14:creationId xmlns:p14="http://schemas.microsoft.com/office/powerpoint/2010/main" val="2485605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Explain that leather gloves offer some protection from rough and abrasive surfaces.  They are comfortable and usually easy to put on and take off.  There are m</a:t>
            </a:r>
            <a:r>
              <a:rPr lang="en-US" sz="1200" dirty="0" smtClean="0"/>
              <a:t>any styles to pick from that have varying gauntlet</a:t>
            </a:r>
            <a:r>
              <a:rPr lang="en-US" sz="1200" baseline="0" dirty="0" smtClean="0"/>
              <a:t> lengths.  They are g</a:t>
            </a:r>
            <a:r>
              <a:rPr lang="en-US" sz="1200" dirty="0" smtClean="0"/>
              <a:t>enerally available insulated styles for cold conditions and can be very cost effective and affordable.  These gloves are good for most hand hazards but offer little to no cut protection.</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33</a:t>
            </a:fld>
            <a:endParaRPr lang="en-US" altLang="en-US" dirty="0"/>
          </a:p>
        </p:txBody>
      </p:sp>
    </p:spTree>
    <p:extLst>
      <p:ext uri="{BB962C8B-B14F-4D97-AF65-F5344CB8AC3E}">
        <p14:creationId xmlns:p14="http://schemas.microsoft.com/office/powerpoint/2010/main" val="3874638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dirty="0" smtClean="0">
                <a:solidFill>
                  <a:prstClr val="black"/>
                </a:solidFill>
              </a:rPr>
              <a:t>Explain that chemical resistant gloves help to prevent direct contact with chemicals.  It is</a:t>
            </a:r>
            <a:r>
              <a:rPr lang="en-US" sz="1200" baseline="0" dirty="0" smtClean="0">
                <a:solidFill>
                  <a:prstClr val="black"/>
                </a:solidFill>
              </a:rPr>
              <a:t> critical to mention that n</a:t>
            </a:r>
            <a:r>
              <a:rPr lang="en-US" sz="1200" dirty="0" smtClean="0">
                <a:solidFill>
                  <a:prstClr val="black"/>
                </a:solidFill>
              </a:rPr>
              <a:t>o glove will protect from ALL chemicals and all chemicals will break down the glove material over time.  It is important to mention that the thicker the glove, the more resistant it is to chemicals.  Workers must reference the SDS sheet to determine what glove is appropriate for a given chemical.</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34</a:t>
            </a:fld>
            <a:endParaRPr lang="en-US" altLang="en-US" dirty="0"/>
          </a:p>
        </p:txBody>
      </p:sp>
    </p:spTree>
    <p:extLst>
      <p:ext uri="{BB962C8B-B14F-4D97-AF65-F5344CB8AC3E}">
        <p14:creationId xmlns:p14="http://schemas.microsoft.com/office/powerpoint/2010/main" val="491338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dirty="0" smtClean="0">
                <a:solidFill>
                  <a:prstClr val="black"/>
                </a:solidFill>
              </a:rPr>
              <a:t>Explain that anti-vibration gloves will reduce the effects of excessive vibration from hand tools and machinery.  These gloves have padding in palms and fingers to help absorb the vibration.  These gloves reduce but not eliminate the exposure from vibration.  These gloves may be too bulky for regular work.</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35</a:t>
            </a:fld>
            <a:endParaRPr lang="en-US" altLang="en-US" dirty="0"/>
          </a:p>
        </p:txBody>
      </p:sp>
    </p:spTree>
    <p:extLst>
      <p:ext uri="{BB962C8B-B14F-4D97-AF65-F5344CB8AC3E}">
        <p14:creationId xmlns:p14="http://schemas.microsoft.com/office/powerpoint/2010/main" val="3452113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Explain that impact resistant gloves are impact resistant not impact proof.  The key here is to keep your hands out of the line-of-fire.  These gloves provide added protection from crushing injuries.  They are equipped with impact</a:t>
            </a:r>
            <a:r>
              <a:rPr lang="en-US" sz="1200" dirty="0" smtClean="0"/>
              <a:t> absorbing rubber ribs and padding designed into gloves.  Usually have a cut resistant rating as well.  They provides good dexterity and grip.  They are generally best overall option in a glove.</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36</a:t>
            </a:fld>
            <a:endParaRPr lang="en-US" altLang="en-US" dirty="0"/>
          </a:p>
        </p:txBody>
      </p:sp>
    </p:spTree>
    <p:extLst>
      <p:ext uri="{BB962C8B-B14F-4D97-AF65-F5344CB8AC3E}">
        <p14:creationId xmlns:p14="http://schemas.microsoft.com/office/powerpoint/2010/main" val="25457274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rubber insulating gloves protect only from the voltages for which they are rated.  The voltage rating for rubber gloves range from 00 to class 4.  These gloves must be electrically tested regularly according to local standards and date stamped.  The maximum test interval allowed by OSHA is 6 months.  Prior to use these gloves must be inspected for leaks, holes, tears,</a:t>
            </a:r>
            <a:r>
              <a:rPr lang="en-US" baseline="0" dirty="0" smtClean="0"/>
              <a:t> cuts, and/or ozone damage.  These gloves should</a:t>
            </a:r>
            <a:r>
              <a:rPr lang="en-US" dirty="0" smtClean="0"/>
              <a:t> be used with leather protective covers to help prevent damage.</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37</a:t>
            </a:fld>
            <a:endParaRPr lang="en-US" altLang="en-US" dirty="0"/>
          </a:p>
        </p:txBody>
      </p:sp>
    </p:spTree>
    <p:extLst>
      <p:ext uri="{BB962C8B-B14F-4D97-AF65-F5344CB8AC3E}">
        <p14:creationId xmlns:p14="http://schemas.microsoft.com/office/powerpoint/2010/main" val="1752908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Explain that according to OSHA, all electrical gloves have a test voltage and safe use voltage requirement.  All glove manufacturers incorporate some form of production code or date coding to indicate the date of initial testing. In accordance </a:t>
            </a:r>
            <a:r>
              <a:rPr lang="en-US" sz="1200" b="0" i="0" kern="1200" dirty="0" smtClean="0">
                <a:solidFill>
                  <a:schemeClr val="tx1"/>
                </a:solidFill>
                <a:effectLst/>
                <a:latin typeface="Arial" charset="0"/>
                <a:ea typeface="+mn-ea"/>
                <a:cs typeface="+mn-cs"/>
              </a:rPr>
              <a:t>with OSHA</a:t>
            </a:r>
            <a:r>
              <a:rPr lang="en-US" sz="1200" b="0" i="0" kern="1200" dirty="0" smtClean="0">
                <a:solidFill>
                  <a:schemeClr val="tx1"/>
                </a:solidFill>
                <a:effectLst/>
                <a:latin typeface="Arial" charset="0"/>
                <a:ea typeface="+mn-ea"/>
                <a:cs typeface="+mn-cs"/>
              </a:rPr>
              <a:t>, gloves must be tested before first issue and at least every six months thereafter.  Gloves must also be tested upon indication that the insulating value is suspect.  Also, if the insulating equipment has been electrically tested but not issued for service, the insulating equipment may not be placed into service unless it has been electrically tested within the previous 12 months. These testing requirements can sometimes be a little confusing to interpret. Here's an example: You're considering using your electrical gloves for the first time on March 1, 2017, and notice the date stamp is February 27, 2016. Would you need to get the gloves retested before use? Yes, because you haven't put the gloves into service within the allowable 12 month window. But, if the date stamp read March 2, 2016, you could use them and wouldn't need to retest them until six months after you put them into service on March 1, 2017. </a:t>
            </a:r>
          </a:p>
          <a:p>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38</a:t>
            </a:fld>
            <a:endParaRPr lang="en-US" altLang="en-US" dirty="0"/>
          </a:p>
        </p:txBody>
      </p:sp>
    </p:spTree>
    <p:extLst>
      <p:ext uri="{BB962C8B-B14F-4D97-AF65-F5344CB8AC3E}">
        <p14:creationId xmlns:p14="http://schemas.microsoft.com/office/powerpoint/2010/main" val="17529089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there</a:t>
            </a:r>
            <a:r>
              <a:rPr lang="en-US" baseline="0" dirty="0" smtClean="0"/>
              <a:t> is a required amount of rubber cuff that extend past the leather protector.  The standard distance is one-inch of rubber for each class rating.  For example, class 3 gloves must have 3 inches of rubber extending past the leather protector.</a:t>
            </a:r>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39</a:t>
            </a:fld>
            <a:endParaRPr lang="en-US" altLang="en-US" dirty="0"/>
          </a:p>
        </p:txBody>
      </p:sp>
    </p:spTree>
    <p:extLst>
      <p:ext uri="{BB962C8B-B14F-4D97-AF65-F5344CB8AC3E}">
        <p14:creationId xmlns:p14="http://schemas.microsoft.com/office/powerpoint/2010/main" val="1752908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Say that in 2015, there were 143,000 reported workplace hand injuries.  The fact is that employers are providing hand protection like gloves available for employees.  However, a quick look at OSHA’s hand injury stats reveals that workers were not </a:t>
            </a:r>
            <a:r>
              <a:rPr lang="en-US" dirty="0" smtClean="0"/>
              <a:t>wearing hand </a:t>
            </a:r>
            <a:r>
              <a:rPr lang="en-US" dirty="0" smtClean="0"/>
              <a:t>protection when injured.  Actually over 70% of hand injuries in the United States occur to people are not wearing gloves. Another interesting fact is that although overall injuries go down on the weekends, laceration injuries account for a higher proportion of weekend injuries. We can speculate that workers are less likely to wear safety gloves on the weekend, but this is really just speculation.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4</a:t>
            </a:fld>
            <a:endParaRPr lang="en-US" altLang="en-US"/>
          </a:p>
        </p:txBody>
      </p:sp>
    </p:spTree>
    <p:extLst>
      <p:ext uri="{BB962C8B-B14F-4D97-AF65-F5344CB8AC3E}">
        <p14:creationId xmlns:p14="http://schemas.microsoft.com/office/powerpoint/2010/main" val="3439557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an involvement activity.  Begin with picture number 1.  Ask the group which glove in the “Glove Type” list would be appropriate for the job task shown in picture 1.  The answer is “Anti-Vibration”.  Trigger the animation and a number 1 will appear beside the word “Anti-Vibration” in the “Match” column.  Progress likewise through the entire series.</a:t>
            </a:r>
            <a:endParaRPr lang="en-US" dirty="0"/>
          </a:p>
        </p:txBody>
      </p:sp>
      <p:sp>
        <p:nvSpPr>
          <p:cNvPr id="4" name="Slide Number Placeholder 3"/>
          <p:cNvSpPr>
            <a:spLocks noGrp="1"/>
          </p:cNvSpPr>
          <p:nvPr>
            <p:ph type="sldNum" sz="quarter" idx="10"/>
          </p:nvPr>
        </p:nvSpPr>
        <p:spPr/>
        <p:txBody>
          <a:bodyPr/>
          <a:lstStyle/>
          <a:p>
            <a:pPr>
              <a:defRPr/>
            </a:pPr>
            <a:fld id="{9639D846-830C-4CD3-83D8-6C7A7CE508F2}" type="slidenum">
              <a:rPr lang="en-US" altLang="en-US" smtClean="0"/>
              <a:pPr>
                <a:defRPr/>
              </a:pPr>
              <a:t>40</a:t>
            </a:fld>
            <a:endParaRPr lang="en-US" altLang="en-US" dirty="0"/>
          </a:p>
        </p:txBody>
      </p:sp>
    </p:spTree>
    <p:extLst>
      <p:ext uri="{BB962C8B-B14F-4D97-AF65-F5344CB8AC3E}">
        <p14:creationId xmlns:p14="http://schemas.microsoft.com/office/powerpoint/2010/main" val="1752908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8179" eaLnBrk="0" hangingPunct="0">
              <a:spcBef>
                <a:spcPct val="30000"/>
              </a:spcBef>
              <a:defRPr sz="1300">
                <a:solidFill>
                  <a:schemeClr val="tx1"/>
                </a:solidFill>
                <a:latin typeface="Arial" charset="0"/>
              </a:defRPr>
            </a:lvl1pPr>
            <a:lvl2pPr marL="742326" indent="-285638" defTabSz="968179" eaLnBrk="0" hangingPunct="0">
              <a:spcBef>
                <a:spcPct val="30000"/>
              </a:spcBef>
              <a:defRPr sz="1300">
                <a:solidFill>
                  <a:schemeClr val="tx1"/>
                </a:solidFill>
                <a:latin typeface="Arial" charset="0"/>
              </a:defRPr>
            </a:lvl2pPr>
            <a:lvl3pPr marL="1142550" indent="-227514" defTabSz="968179" eaLnBrk="0" hangingPunct="0">
              <a:spcBef>
                <a:spcPct val="30000"/>
              </a:spcBef>
              <a:defRPr sz="1300">
                <a:solidFill>
                  <a:schemeClr val="tx1"/>
                </a:solidFill>
                <a:latin typeface="Arial" charset="0"/>
              </a:defRPr>
            </a:lvl3pPr>
            <a:lvl4pPr marL="1599239" indent="-227514" defTabSz="968179" eaLnBrk="0" hangingPunct="0">
              <a:spcBef>
                <a:spcPct val="30000"/>
              </a:spcBef>
              <a:defRPr sz="1300">
                <a:solidFill>
                  <a:schemeClr val="tx1"/>
                </a:solidFill>
                <a:latin typeface="Arial" charset="0"/>
              </a:defRPr>
            </a:lvl4pPr>
            <a:lvl5pPr marL="2055926" indent="-227514" defTabSz="968179" eaLnBrk="0" hangingPunct="0">
              <a:spcBef>
                <a:spcPct val="30000"/>
              </a:spcBef>
              <a:defRPr sz="1300">
                <a:solidFill>
                  <a:schemeClr val="tx1"/>
                </a:solidFill>
                <a:latin typeface="Arial" charset="0"/>
              </a:defRPr>
            </a:lvl5pPr>
            <a:lvl6pPr marL="2534203" indent="-227514" defTabSz="968179" eaLnBrk="0" fontAlgn="base" hangingPunct="0">
              <a:spcBef>
                <a:spcPct val="30000"/>
              </a:spcBef>
              <a:spcAft>
                <a:spcPct val="0"/>
              </a:spcAft>
              <a:defRPr sz="1300">
                <a:solidFill>
                  <a:schemeClr val="tx1"/>
                </a:solidFill>
                <a:latin typeface="Arial" charset="0"/>
              </a:defRPr>
            </a:lvl6pPr>
            <a:lvl7pPr marL="3012480" indent="-227514" defTabSz="968179" eaLnBrk="0" fontAlgn="base" hangingPunct="0">
              <a:spcBef>
                <a:spcPct val="30000"/>
              </a:spcBef>
              <a:spcAft>
                <a:spcPct val="0"/>
              </a:spcAft>
              <a:defRPr sz="1300">
                <a:solidFill>
                  <a:schemeClr val="tx1"/>
                </a:solidFill>
                <a:latin typeface="Arial" charset="0"/>
              </a:defRPr>
            </a:lvl7pPr>
            <a:lvl8pPr marL="3490757" indent="-227514" defTabSz="968179" eaLnBrk="0" fontAlgn="base" hangingPunct="0">
              <a:spcBef>
                <a:spcPct val="30000"/>
              </a:spcBef>
              <a:spcAft>
                <a:spcPct val="0"/>
              </a:spcAft>
              <a:defRPr sz="1300">
                <a:solidFill>
                  <a:schemeClr val="tx1"/>
                </a:solidFill>
                <a:latin typeface="Arial" charset="0"/>
              </a:defRPr>
            </a:lvl8pPr>
            <a:lvl9pPr marL="3969034" indent="-227514" defTabSz="968179" eaLnBrk="0" fontAlgn="base" hangingPunct="0">
              <a:spcBef>
                <a:spcPct val="30000"/>
              </a:spcBef>
              <a:spcAft>
                <a:spcPct val="0"/>
              </a:spcAft>
              <a:defRPr sz="13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41</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xfrm>
            <a:off x="1257300" y="719138"/>
            <a:ext cx="4802188" cy="3602037"/>
          </a:xfrm>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Leather gloves provide good abrasion protection but may not provide good cut/puncture protection.</a:t>
            </a:r>
          </a:p>
          <a:p>
            <a:pPr marL="800100" marR="0" lvl="1" indent="-342900" algn="l" defTabSz="914400" rtl="0" eaLnBrk="1" fontAlgn="base" latinLnBrk="0" hangingPunct="1">
              <a:lnSpc>
                <a:spcPct val="100000"/>
              </a:lnSpc>
              <a:spcBef>
                <a:spcPts val="600"/>
              </a:spcBef>
              <a:spcAft>
                <a:spcPts val="0"/>
              </a:spcAft>
              <a:buClrTx/>
              <a:buSzTx/>
              <a:buFont typeface="+mj-lt"/>
              <a:buAutoNum type="alphaLcPeriod"/>
              <a:tabLst/>
              <a:defRPr/>
            </a:pPr>
            <a:r>
              <a:rPr kumimoji="0" lang="en-US" sz="1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True</a:t>
            </a:r>
            <a:endPar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kumimoji="0" lang="en-US"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Puncture resistant glove strength is primarily based on sharpness and force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True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100000"/>
              </a:lnSpc>
              <a:spcBef>
                <a:spcPts val="600"/>
              </a:spcBef>
              <a:spcAft>
                <a:spcPts val="0"/>
              </a:spcAft>
              <a:buClrTx/>
              <a:buSzTx/>
              <a:buFont typeface="+mj-lt"/>
              <a:buAutoNum type="arabicPeriod"/>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20 kV rated insulation gloves have a maximum use voltage of 20 kV.</a:t>
            </a: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True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False</a:t>
            </a:r>
          </a:p>
          <a:p>
            <a:pPr marL="457200" marR="0" lvl="1" indent="0" algn="l" defTabSz="914400" rtl="0" eaLnBrk="1" fontAlgn="base" latinLnBrk="0" hangingPunct="1">
              <a:lnSpc>
                <a:spcPct val="100000"/>
              </a:lnSpc>
              <a:spcBef>
                <a:spcPts val="600"/>
              </a:spcBef>
              <a:spcAft>
                <a:spcPts val="0"/>
              </a:spcAft>
              <a:buClrTx/>
              <a:buSzPct val="70000"/>
              <a:buFont typeface="+mj-lt"/>
              <a:buAutoNum type="alphaLcPeriod"/>
              <a:tabLst/>
              <a:defRPr/>
            </a:pPr>
            <a:endPar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100000"/>
              </a:lnSpc>
              <a:spcBef>
                <a:spcPts val="600"/>
              </a:spcBef>
              <a:spcAft>
                <a:spcPts val="0"/>
              </a:spcAft>
              <a:buClrTx/>
              <a:buSzPct val="100000"/>
              <a:buFont typeface="+mj-lt"/>
              <a:buAutoNum type="arabicPeriod"/>
              <a:tabLst/>
              <a:defRPr/>
            </a:pPr>
            <a:r>
              <a:rPr kumimoji="0" lang="en-US"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Gloves selection should be based on which of the following:</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Personal preference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Job task &amp; hazards</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Price</a:t>
            </a:r>
          </a:p>
          <a:p>
            <a:pPr marL="685800" marR="0" lvl="1" indent="-228600" algn="l" defTabSz="914400" rtl="0" eaLnBrk="1" fontAlgn="base" latinLnBrk="0" hangingPunct="1">
              <a:lnSpc>
                <a:spcPct val="100000"/>
              </a:lnSpc>
              <a:spcBef>
                <a:spcPts val="600"/>
              </a:spcBef>
              <a:spcAft>
                <a:spcPts val="0"/>
              </a:spcAft>
              <a:buClrTx/>
              <a:buSzPct val="70000"/>
              <a:buFont typeface="+mj-lt"/>
              <a:buAutoNum type="alphaLcPeriod"/>
              <a:tabLst/>
              <a:defRPr/>
            </a:pPr>
            <a:r>
              <a:rPr kumimoji="0" lang="en-US" altLang="en-US"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Environment</a:t>
            </a:r>
          </a:p>
        </p:txBody>
      </p:sp>
    </p:spTree>
    <p:extLst>
      <p:ext uri="{BB962C8B-B14F-4D97-AF65-F5344CB8AC3E}">
        <p14:creationId xmlns:p14="http://schemas.microsoft.com/office/powerpoint/2010/main" val="24591285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smtClean="0"/>
              <a:t>Ask for questions.</a:t>
            </a:r>
            <a:r>
              <a:rPr lang="en-US" altLang="en-US" baseline="0" dirty="0" smtClean="0"/>
              <a:t>  Once complete thank the attendees and close the session.</a:t>
            </a:r>
            <a:endParaRPr lang="en-US" altLang="en-US" dirty="0" smtClean="0"/>
          </a:p>
        </p:txBody>
      </p:sp>
      <p:sp>
        <p:nvSpPr>
          <p:cNvPr id="79876" name="Header Placeholder 3"/>
          <p:cNvSpPr>
            <a:spLocks noGrp="1"/>
          </p:cNvSpPr>
          <p:nvPr>
            <p:ph type="hdr"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580">
              <a:defRPr>
                <a:solidFill>
                  <a:schemeClr val="tx1"/>
                </a:solidFill>
                <a:latin typeface="Arial" charset="0"/>
              </a:defRPr>
            </a:lvl1pPr>
            <a:lvl2pPr marL="772743" indent="-297209" defTabSz="967580">
              <a:defRPr>
                <a:solidFill>
                  <a:schemeClr val="tx1"/>
                </a:solidFill>
                <a:latin typeface="Arial" charset="0"/>
              </a:defRPr>
            </a:lvl2pPr>
            <a:lvl3pPr marL="1188835" indent="-237767" defTabSz="967580">
              <a:defRPr>
                <a:solidFill>
                  <a:schemeClr val="tx1"/>
                </a:solidFill>
                <a:latin typeface="Arial" charset="0"/>
              </a:defRPr>
            </a:lvl3pPr>
            <a:lvl4pPr marL="1664370" indent="-237767" defTabSz="967580">
              <a:defRPr>
                <a:solidFill>
                  <a:schemeClr val="tx1"/>
                </a:solidFill>
                <a:latin typeface="Arial" charset="0"/>
              </a:defRPr>
            </a:lvl4pPr>
            <a:lvl5pPr marL="2139903" indent="-237767" defTabSz="967580">
              <a:defRPr>
                <a:solidFill>
                  <a:schemeClr val="tx1"/>
                </a:solidFill>
                <a:latin typeface="Arial" charset="0"/>
              </a:defRPr>
            </a:lvl5pPr>
            <a:lvl6pPr marL="2615437" indent="-237767" defTabSz="967580" eaLnBrk="0" fontAlgn="base" hangingPunct="0">
              <a:spcBef>
                <a:spcPct val="0"/>
              </a:spcBef>
              <a:spcAft>
                <a:spcPct val="0"/>
              </a:spcAft>
              <a:defRPr>
                <a:solidFill>
                  <a:schemeClr val="tx1"/>
                </a:solidFill>
                <a:latin typeface="Arial" charset="0"/>
              </a:defRPr>
            </a:lvl6pPr>
            <a:lvl7pPr marL="3090971" indent="-237767" defTabSz="967580" eaLnBrk="0" fontAlgn="base" hangingPunct="0">
              <a:spcBef>
                <a:spcPct val="0"/>
              </a:spcBef>
              <a:spcAft>
                <a:spcPct val="0"/>
              </a:spcAft>
              <a:defRPr>
                <a:solidFill>
                  <a:schemeClr val="tx1"/>
                </a:solidFill>
                <a:latin typeface="Arial" charset="0"/>
              </a:defRPr>
            </a:lvl7pPr>
            <a:lvl8pPr marL="3566505" indent="-237767" defTabSz="967580" eaLnBrk="0" fontAlgn="base" hangingPunct="0">
              <a:spcBef>
                <a:spcPct val="0"/>
              </a:spcBef>
              <a:spcAft>
                <a:spcPct val="0"/>
              </a:spcAft>
              <a:defRPr>
                <a:solidFill>
                  <a:schemeClr val="tx1"/>
                </a:solidFill>
                <a:latin typeface="Arial" charset="0"/>
              </a:defRPr>
            </a:lvl8pPr>
            <a:lvl9pPr marL="4042040" indent="-237767" defTabSz="967580" eaLnBrk="0" fontAlgn="base" hangingPunct="0">
              <a:spcBef>
                <a:spcPct val="0"/>
              </a:spcBef>
              <a:spcAft>
                <a:spcPct val="0"/>
              </a:spcAft>
              <a:defRPr>
                <a:solidFill>
                  <a:schemeClr val="tx1"/>
                </a:solidFill>
                <a:latin typeface="Arial" charset="0"/>
              </a:defRPr>
            </a:lvl9pPr>
          </a:lstStyle>
          <a:p>
            <a:pPr>
              <a:defRPr/>
            </a:pPr>
            <a:r>
              <a:rPr lang="en-US" altLang="en-US" smtClean="0">
                <a:latin typeface="Tahoma" pitchFamily="34" charset="0"/>
              </a:rPr>
              <a:t>INTRODUCTION TO OSHA Lesson</a:t>
            </a:r>
          </a:p>
        </p:txBody>
      </p:sp>
      <p:sp>
        <p:nvSpPr>
          <p:cNvPr id="79878" name="Slide Number Placeholder 5"/>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580">
              <a:defRPr>
                <a:solidFill>
                  <a:schemeClr val="tx1"/>
                </a:solidFill>
                <a:latin typeface="Arial" charset="0"/>
              </a:defRPr>
            </a:lvl1pPr>
            <a:lvl2pPr marL="772743" indent="-297209" defTabSz="967580">
              <a:defRPr>
                <a:solidFill>
                  <a:schemeClr val="tx1"/>
                </a:solidFill>
                <a:latin typeface="Arial" charset="0"/>
              </a:defRPr>
            </a:lvl2pPr>
            <a:lvl3pPr marL="1188835" indent="-237767" defTabSz="967580">
              <a:defRPr>
                <a:solidFill>
                  <a:schemeClr val="tx1"/>
                </a:solidFill>
                <a:latin typeface="Arial" charset="0"/>
              </a:defRPr>
            </a:lvl3pPr>
            <a:lvl4pPr marL="1664370" indent="-237767" defTabSz="967580">
              <a:defRPr>
                <a:solidFill>
                  <a:schemeClr val="tx1"/>
                </a:solidFill>
                <a:latin typeface="Arial" charset="0"/>
              </a:defRPr>
            </a:lvl4pPr>
            <a:lvl5pPr marL="2139903" indent="-237767" defTabSz="967580">
              <a:defRPr>
                <a:solidFill>
                  <a:schemeClr val="tx1"/>
                </a:solidFill>
                <a:latin typeface="Arial" charset="0"/>
              </a:defRPr>
            </a:lvl5pPr>
            <a:lvl6pPr marL="2615437" indent="-237767" defTabSz="967580" eaLnBrk="0" fontAlgn="base" hangingPunct="0">
              <a:spcBef>
                <a:spcPct val="0"/>
              </a:spcBef>
              <a:spcAft>
                <a:spcPct val="0"/>
              </a:spcAft>
              <a:defRPr>
                <a:solidFill>
                  <a:schemeClr val="tx1"/>
                </a:solidFill>
                <a:latin typeface="Arial" charset="0"/>
              </a:defRPr>
            </a:lvl6pPr>
            <a:lvl7pPr marL="3090971" indent="-237767" defTabSz="967580" eaLnBrk="0" fontAlgn="base" hangingPunct="0">
              <a:spcBef>
                <a:spcPct val="0"/>
              </a:spcBef>
              <a:spcAft>
                <a:spcPct val="0"/>
              </a:spcAft>
              <a:defRPr>
                <a:solidFill>
                  <a:schemeClr val="tx1"/>
                </a:solidFill>
                <a:latin typeface="Arial" charset="0"/>
              </a:defRPr>
            </a:lvl7pPr>
            <a:lvl8pPr marL="3566505" indent="-237767" defTabSz="967580" eaLnBrk="0" fontAlgn="base" hangingPunct="0">
              <a:spcBef>
                <a:spcPct val="0"/>
              </a:spcBef>
              <a:spcAft>
                <a:spcPct val="0"/>
              </a:spcAft>
              <a:defRPr>
                <a:solidFill>
                  <a:schemeClr val="tx1"/>
                </a:solidFill>
                <a:latin typeface="Arial" charset="0"/>
              </a:defRPr>
            </a:lvl8pPr>
            <a:lvl9pPr marL="4042040" indent="-237767" defTabSz="967580" eaLnBrk="0" fontAlgn="base" hangingPunct="0">
              <a:spcBef>
                <a:spcPct val="0"/>
              </a:spcBef>
              <a:spcAft>
                <a:spcPct val="0"/>
              </a:spcAft>
              <a:defRPr>
                <a:solidFill>
                  <a:schemeClr val="tx1"/>
                </a:solidFill>
                <a:latin typeface="Arial" charset="0"/>
              </a:defRPr>
            </a:lvl9pPr>
          </a:lstStyle>
          <a:p>
            <a:pPr>
              <a:defRPr/>
            </a:pPr>
            <a:fld id="{4547E310-6742-4AD9-985F-64D770A39B95}" type="slidenum">
              <a:rPr lang="en-US" altLang="en-US" smtClean="0">
                <a:latin typeface="Tahoma" pitchFamily="34" charset="0"/>
              </a:rPr>
              <a:pPr>
                <a:defRPr/>
              </a:pPr>
              <a:t>42</a:t>
            </a:fld>
            <a:endParaRPr lang="en-US" altLang="en-US" smtClean="0">
              <a:latin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Say that in 2015, there were 143,000 reported workplace hand injuries.  The fact is that employers are providing hand protection like gloves available for employees.  However, a quick look at OSHA’s hand injury stats reveals that workers were not hand protection when injured.  Actually over 70% of hand injuries in the United States occur to people are not wearing gloves. Another interesting fact is that although overall injuries go down on the weekends, laceration injuries account for a higher proportion of weekend injuries. We can speculate that workers are less likely to wear safety gloves on the weekend, but this is really just speculation.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5</a:t>
            </a:fld>
            <a:endParaRPr lang="en-US" altLang="en-US"/>
          </a:p>
        </p:txBody>
      </p:sp>
    </p:spTree>
    <p:extLst>
      <p:ext uri="{BB962C8B-B14F-4D97-AF65-F5344CB8AC3E}">
        <p14:creationId xmlns:p14="http://schemas.microsoft.com/office/powerpoint/2010/main" val="3439557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Say</a:t>
            </a:r>
            <a:r>
              <a:rPr lang="en-US" baseline="0" dirty="0" smtClean="0"/>
              <a:t> that h</a:t>
            </a:r>
            <a:r>
              <a:rPr lang="en-US" dirty="0" smtClean="0"/>
              <a:t>and injury statistics reveal how costly and painful on-the-job injuries can be. These injuries don’t just hurt workers; companies suffer costs due to injuries, compounded by the loss of productivity. The question becomes: what is the true cost of an injury? Whether you’re searching for safety information to present to your company, or if you’re looking to learn more about hand injury statistics, check out our selection of surprising safety statistics that reveal the true cost of an injury. Clearly, the associated costs are tied to injury type. Next, let's break down incidents by injury type using data from The Bureau Of Labor Statistics.  </a:t>
            </a:r>
          </a:p>
          <a:p>
            <a:endParaRPr lang="en-US" dirty="0" smtClean="0"/>
          </a:p>
          <a:p>
            <a:pPr marL="171450" indent="-171450">
              <a:buFont typeface="Arial" panose="020B0604020202020204" pitchFamily="34" charset="0"/>
              <a:buChar char="•"/>
            </a:pPr>
            <a:r>
              <a:rPr lang="en-US" dirty="0" smtClean="0"/>
              <a:t>There were 186,830 nonfatal occupational injuries to hands and wrists that involved days away from work</a:t>
            </a:r>
          </a:p>
          <a:p>
            <a:pPr marL="171450" indent="-171450">
              <a:buFont typeface="Arial" panose="020B0604020202020204" pitchFamily="34" charset="0"/>
              <a:buChar char="•"/>
            </a:pPr>
            <a:r>
              <a:rPr lang="en-US" dirty="0" smtClean="0"/>
              <a:t>Wrist injuries led to 15 median days away from work and hand injuries led to 5 median days away from work</a:t>
            </a:r>
          </a:p>
          <a:p>
            <a:pPr marL="171450" indent="-171450">
              <a:buFont typeface="Arial" panose="020B0604020202020204" pitchFamily="34" charset="0"/>
              <a:buChar char="•"/>
            </a:pPr>
            <a:endParaRPr lang="en-US" dirty="0" smtClean="0"/>
          </a:p>
          <a:p>
            <a:pPr marL="0" indent="0">
              <a:buFont typeface="Arial" panose="020B0604020202020204" pitchFamily="34" charset="0"/>
              <a:buNone/>
            </a:pPr>
            <a:r>
              <a:rPr lang="en-US" dirty="0" smtClean="0"/>
              <a:t>Number of injuries to hands and wrists by nature of injury are broken down as follows:</a:t>
            </a:r>
          </a:p>
          <a:p>
            <a:pPr marL="0" indent="0">
              <a:buFont typeface="Arial" panose="020B0604020202020204" pitchFamily="34" charset="0"/>
              <a:buNone/>
            </a:pPr>
            <a:endParaRPr lang="en-US" dirty="0" smtClean="0"/>
          </a:p>
          <a:p>
            <a:pPr marL="171450" indent="-171450">
              <a:buFont typeface="Arial" panose="020B0604020202020204" pitchFamily="34" charset="0"/>
              <a:buChar char="•"/>
            </a:pPr>
            <a:r>
              <a:rPr lang="en-US" dirty="0" smtClean="0"/>
              <a:t>30,400 sprains, strains, and tears</a:t>
            </a:r>
          </a:p>
          <a:p>
            <a:pPr marL="171450" indent="-171450">
              <a:buFont typeface="Arial" panose="020B0604020202020204" pitchFamily="34" charset="0"/>
              <a:buChar char="•"/>
            </a:pPr>
            <a:r>
              <a:rPr lang="en-US" dirty="0" smtClean="0"/>
              <a:t>17,000 fractures</a:t>
            </a:r>
          </a:p>
          <a:p>
            <a:pPr marL="171450" indent="-171450">
              <a:buFont typeface="Arial" panose="020B0604020202020204" pitchFamily="34" charset="0"/>
              <a:buChar char="•"/>
            </a:pPr>
            <a:r>
              <a:rPr lang="en-US" dirty="0" smtClean="0"/>
              <a:t>12,300 pain and soreness</a:t>
            </a:r>
          </a:p>
          <a:p>
            <a:pPr marL="171450" indent="-171450">
              <a:buFont typeface="Arial" panose="020B0604020202020204" pitchFamily="34" charset="0"/>
              <a:buChar char="•"/>
            </a:pPr>
            <a:r>
              <a:rPr lang="en-US" dirty="0" smtClean="0"/>
              <a:t>6,790 bruises and contusions</a:t>
            </a:r>
          </a:p>
          <a:p>
            <a:endParaRPr lang="en-US" dirty="0" smtClean="0"/>
          </a:p>
          <a:p>
            <a:endParaRPr lang="en-US" dirty="0" smtClean="0"/>
          </a:p>
          <a:p>
            <a:r>
              <a:rPr lang="en-US" dirty="0" smtClean="0"/>
              <a:t>Information courtesy of Ringer Gloves.  https://blog.ringersgloves.com/hand-injury-statistics</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6</a:t>
            </a:fld>
            <a:endParaRPr lang="en-US" altLang="en-US"/>
          </a:p>
        </p:txBody>
      </p:sp>
    </p:spTree>
    <p:extLst>
      <p:ext uri="{BB962C8B-B14F-4D97-AF65-F5344CB8AC3E}">
        <p14:creationId xmlns:p14="http://schemas.microsoft.com/office/powerpoint/2010/main" val="327761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Say that in moderate to serious cases, hand injuries mean modified work duties and, in many situations, a loss in income because of the time off work.  In more sever cases the worker could possible lose their lively</a:t>
            </a:r>
            <a:r>
              <a:rPr lang="en-US" baseline="0" dirty="0" smtClean="0"/>
              <a:t> hood.</a:t>
            </a:r>
            <a:endParaRPr lang="en-US" dirty="0" smtClean="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7</a:t>
            </a:fld>
            <a:endParaRPr lang="en-US" altLang="en-US"/>
          </a:p>
        </p:txBody>
      </p:sp>
    </p:spTree>
    <p:extLst>
      <p:ext uri="{BB962C8B-B14F-4D97-AF65-F5344CB8AC3E}">
        <p14:creationId xmlns:p14="http://schemas.microsoft.com/office/powerpoint/2010/main" val="2168207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Explain that while hand injuries may not be the deadliest, they can certainly make your day-to-day work much harder.  Injuries to the hand can also be more difficult to heal because of the way the hand moves.  Hand movement can cause a wound to reopen.  </a:t>
            </a:r>
          </a:p>
          <a:p>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8</a:t>
            </a:fld>
            <a:endParaRPr lang="en-US" altLang="en-US"/>
          </a:p>
        </p:txBody>
      </p:sp>
    </p:spTree>
    <p:extLst>
      <p:ext uri="{BB962C8B-B14F-4D97-AF65-F5344CB8AC3E}">
        <p14:creationId xmlns:p14="http://schemas.microsoft.com/office/powerpoint/2010/main" val="2168207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2188" cy="3602037"/>
          </a:xfrm>
        </p:spPr>
      </p:sp>
      <p:sp>
        <p:nvSpPr>
          <p:cNvPr id="3" name="Notes Placeholder 2"/>
          <p:cNvSpPr>
            <a:spLocks noGrp="1"/>
          </p:cNvSpPr>
          <p:nvPr>
            <p:ph type="body" idx="1"/>
          </p:nvPr>
        </p:nvSpPr>
        <p:spPr/>
        <p:txBody>
          <a:bodyPr/>
          <a:lstStyle/>
          <a:p>
            <a:r>
              <a:rPr lang="en-US" dirty="0" smtClean="0"/>
              <a:t>State that according to the Center for Disease Control (CDC) young workers have high rates of job-related injury. These injuries are often the result of the many hazards present in the places they typically work, such as  sharp knives and slippery floors.  Limited or no prior work experience and a lack of safety training also contribute to high injury rates. Middle and high school workers may be at increased risk for injury since they may not have the strength or cognitive ability needed to perform certain job duties.</a:t>
            </a:r>
          </a:p>
          <a:p>
            <a:endParaRPr lang="en-US" dirty="0" smtClean="0"/>
          </a:p>
          <a:p>
            <a:r>
              <a:rPr lang="en-US" dirty="0" smtClean="0"/>
              <a:t>Fast Stats:</a:t>
            </a:r>
          </a:p>
          <a:p>
            <a:endParaRPr lang="en-US" dirty="0" smtClean="0"/>
          </a:p>
          <a:p>
            <a:pPr marL="171450" indent="-171450">
              <a:buFont typeface="Arial" panose="020B0604020202020204" pitchFamily="34" charset="0"/>
              <a:buChar char="•"/>
            </a:pPr>
            <a:r>
              <a:rPr lang="en-US" dirty="0" smtClean="0"/>
              <a:t>In 2016, there were about 19.3 million workers under the age of 24. These workers represented 13% of the total workforce.</a:t>
            </a:r>
          </a:p>
          <a:p>
            <a:pPr marL="171450" indent="-171450">
              <a:buFont typeface="Arial" panose="020B0604020202020204" pitchFamily="34" charset="0"/>
              <a:buChar char="•"/>
            </a:pPr>
            <a:r>
              <a:rPr lang="en-US" dirty="0" smtClean="0"/>
              <a:t>In 2015, 403 workers under the age of 24 died from work-related injuries.</a:t>
            </a:r>
          </a:p>
          <a:p>
            <a:pPr marL="171450" indent="-171450">
              <a:buFont typeface="Arial" panose="020B0604020202020204" pitchFamily="34" charset="0"/>
              <a:buChar char="•"/>
            </a:pPr>
            <a:r>
              <a:rPr lang="en-US" dirty="0" smtClean="0"/>
              <a:t>In 2015, there were 24 deaths to workers under 18 years of age.</a:t>
            </a:r>
          </a:p>
          <a:p>
            <a:pPr marL="171450" indent="-171450">
              <a:buFont typeface="Arial" panose="020B0604020202020204" pitchFamily="34" charset="0"/>
              <a:buChar char="•"/>
            </a:pPr>
            <a:r>
              <a:rPr lang="en-US" dirty="0" smtClean="0"/>
              <a:t>In 2014, the rate of work-related injuries treated in emergency departments for workers, ages 15–19, was 2.18 times greater than the rate for workers 25 years of age and older. In the same year, the rate of work-related injuries treated in emergency departments for workers, ages 20–24, was 1.76 times greater than the rate for workers 25 years of age and older.</a:t>
            </a:r>
            <a:endParaRPr lang="en-US" dirty="0"/>
          </a:p>
        </p:txBody>
      </p:sp>
      <p:sp>
        <p:nvSpPr>
          <p:cNvPr id="4" name="Slide Number Placeholder 3"/>
          <p:cNvSpPr>
            <a:spLocks noGrp="1"/>
          </p:cNvSpPr>
          <p:nvPr>
            <p:ph type="sldNum" sz="quarter" idx="10"/>
          </p:nvPr>
        </p:nvSpPr>
        <p:spPr/>
        <p:txBody>
          <a:bodyPr/>
          <a:lstStyle/>
          <a:p>
            <a:fld id="{879D0D36-42C3-4C21-B5D7-08C7332271E4}" type="slidenum">
              <a:rPr lang="en-US" altLang="en-US" smtClean="0"/>
              <a:pPr/>
              <a:t>9</a:t>
            </a:fld>
            <a:endParaRPr lang="en-US" altLang="en-US"/>
          </a:p>
        </p:txBody>
      </p:sp>
    </p:spTree>
    <p:extLst>
      <p:ext uri="{BB962C8B-B14F-4D97-AF65-F5344CB8AC3E}">
        <p14:creationId xmlns:p14="http://schemas.microsoft.com/office/powerpoint/2010/main" val="192157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4" name="AutoShape 3"/>
          <p:cNvSpPr>
            <a:spLocks noChangeArrowheads="1"/>
          </p:cNvSpPr>
          <p:nvPr/>
        </p:nvSpPr>
        <p:spPr bwMode="white">
          <a:xfrm>
            <a:off x="327028"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5"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mtClean="0"/>
          </a:p>
        </p:txBody>
      </p:sp>
      <p:pic>
        <p:nvPicPr>
          <p:cNvPr id="6" name="Picture 13"/>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2378" y="573089"/>
            <a:ext cx="993775"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a:hlinkClick r:id="rId3" action="ppaction://hlinkfile"/>
          </p:cNvPr>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05003" y="3468688"/>
            <a:ext cx="5280025" cy="202565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685800" y="857250"/>
            <a:ext cx="7772400" cy="2266951"/>
          </a:xfrm>
        </p:spPr>
        <p:txBody>
          <a:bodyPr anchor="ctr" anchorCtr="1"/>
          <a:lstStyle>
            <a:lvl1pPr algn="ctr">
              <a:defRPr sz="4100" i="1"/>
            </a:lvl1pPr>
          </a:lstStyle>
          <a:p>
            <a:r>
              <a:rPr lang="en-US"/>
              <a:t>Click to edit Master title style</a:t>
            </a:r>
          </a:p>
        </p:txBody>
      </p:sp>
      <p:sp>
        <p:nvSpPr>
          <p:cNvPr id="9" name="Rectangle 6"/>
          <p:cNvSpPr>
            <a:spLocks noGrp="1" noChangeArrowheads="1"/>
          </p:cNvSpPr>
          <p:nvPr>
            <p:ph type="sldNum" sz="quarter" idx="10"/>
          </p:nvPr>
        </p:nvSpPr>
        <p:spPr/>
        <p:txBody>
          <a:bodyPr/>
          <a:lstStyle>
            <a:lvl1pPr>
              <a:defRPr/>
            </a:lvl1pPr>
          </a:lstStyle>
          <a:p>
            <a:fld id="{CDAF8BB5-CA62-45B3-9B97-D592C7AF8C28}" type="slidenum">
              <a:rPr lang="en-US" altLang="en-US"/>
              <a:pPr/>
              <a:t>‹#›</a:t>
            </a:fld>
            <a:endParaRPr lang="en-US" altLang="en-US"/>
          </a:p>
        </p:txBody>
      </p:sp>
    </p:spTree>
    <p:extLst>
      <p:ext uri="{BB962C8B-B14F-4D97-AF65-F5344CB8AC3E}">
        <p14:creationId xmlns:p14="http://schemas.microsoft.com/office/powerpoint/2010/main" val="4198886764"/>
      </p:ext>
    </p:extLst>
  </p:cSld>
  <p:clrMapOvr>
    <a:masterClrMapping/>
  </p:clrMapOvr>
  <p:transition>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AD4367-B983-4C2E-B53F-02723020050E}" type="slidenum">
              <a:rPr lang="en-US" altLang="en-US"/>
              <a:pPr/>
              <a:t>‹#›</a:t>
            </a:fld>
            <a:endParaRPr lang="en-US" altLang="en-US"/>
          </a:p>
        </p:txBody>
      </p:sp>
    </p:spTree>
    <p:extLst>
      <p:ext uri="{BB962C8B-B14F-4D97-AF65-F5344CB8AC3E}">
        <p14:creationId xmlns:p14="http://schemas.microsoft.com/office/powerpoint/2010/main" val="423757204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3009F24A-0D72-4D58-82BC-AAA0D8A628AF}" type="slidenum">
              <a:rPr lang="en-US" altLang="en-US"/>
              <a:pPr/>
              <a:t>‹#›</a:t>
            </a:fld>
            <a:endParaRPr lang="en-US" altLang="en-US"/>
          </a:p>
        </p:txBody>
      </p:sp>
    </p:spTree>
    <p:extLst>
      <p:ext uri="{BB962C8B-B14F-4D97-AF65-F5344CB8AC3E}">
        <p14:creationId xmlns:p14="http://schemas.microsoft.com/office/powerpoint/2010/main" val="1633527202"/>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smtClean="0"/>
          </a:p>
        </p:txBody>
      </p:sp>
      <p:sp>
        <p:nvSpPr>
          <p:cNvPr id="5" name="Rectangle 6"/>
          <p:cNvSpPr>
            <a:spLocks noGrp="1" noChangeArrowheads="1"/>
          </p:cNvSpPr>
          <p:nvPr>
            <p:ph type="sldNum" sz="quarter" idx="10"/>
          </p:nvPr>
        </p:nvSpPr>
        <p:spPr>
          <a:ln/>
        </p:spPr>
        <p:txBody>
          <a:bodyPr/>
          <a:lstStyle>
            <a:lvl1pPr>
              <a:defRPr/>
            </a:lvl1pPr>
          </a:lstStyle>
          <a:p>
            <a:fld id="{B87F8667-B4EB-4D07-8390-451696869834}" type="slidenum">
              <a:rPr lang="en-US" altLang="en-US"/>
              <a:pPr/>
              <a:t>‹#›</a:t>
            </a:fld>
            <a:endParaRPr lang="en-US" altLang="en-US"/>
          </a:p>
        </p:txBody>
      </p:sp>
    </p:spTree>
    <p:extLst>
      <p:ext uri="{BB962C8B-B14F-4D97-AF65-F5344CB8AC3E}">
        <p14:creationId xmlns:p14="http://schemas.microsoft.com/office/powerpoint/2010/main" val="2214820514"/>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9AA42BA1-D8F8-4DE7-9FE0-70F4216AF207}" type="slidenum">
              <a:rPr lang="en-US" altLang="en-US"/>
              <a:pPr/>
              <a:t>‹#›</a:t>
            </a:fld>
            <a:endParaRPr lang="en-US" altLang="en-US"/>
          </a:p>
        </p:txBody>
      </p:sp>
    </p:spTree>
    <p:extLst>
      <p:ext uri="{BB962C8B-B14F-4D97-AF65-F5344CB8AC3E}">
        <p14:creationId xmlns:p14="http://schemas.microsoft.com/office/powerpoint/2010/main" val="3562128795"/>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863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A1155EDE-CFB4-4EE2-BF47-4FCCB85544C5}" type="slidenum">
              <a:rPr lang="en-US" altLang="en-US"/>
              <a:pPr/>
              <a:t>‹#›</a:t>
            </a:fld>
            <a:endParaRPr lang="en-US" altLang="en-US"/>
          </a:p>
        </p:txBody>
      </p:sp>
    </p:spTree>
    <p:extLst>
      <p:ext uri="{BB962C8B-B14F-4D97-AF65-F5344CB8AC3E}">
        <p14:creationId xmlns:p14="http://schemas.microsoft.com/office/powerpoint/2010/main" val="1954735814"/>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905001"/>
            <a:ext cx="3771900" cy="1943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4000501"/>
            <a:ext cx="3771900" cy="1943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fld id="{0AEA771B-EE1C-450B-9229-5CBFF94852F4}" type="slidenum">
              <a:rPr lang="en-US" altLang="en-US"/>
              <a:pPr/>
              <a:t>‹#›</a:t>
            </a:fld>
            <a:endParaRPr lang="en-US" altLang="en-US"/>
          </a:p>
        </p:txBody>
      </p:sp>
    </p:spTree>
    <p:extLst>
      <p:ext uri="{BB962C8B-B14F-4D97-AF65-F5344CB8AC3E}">
        <p14:creationId xmlns:p14="http://schemas.microsoft.com/office/powerpoint/2010/main" val="1226411930"/>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762000" y="1905000"/>
            <a:ext cx="3771900" cy="4038600"/>
          </a:xfrm>
        </p:spPr>
        <p:txBody>
          <a:bodyPr/>
          <a:lstStyle/>
          <a:p>
            <a:pPr lvl="0"/>
            <a:endParaRPr lang="en-US" noProof="0" smtClean="0"/>
          </a:p>
        </p:txBody>
      </p:sp>
      <p:sp>
        <p:nvSpPr>
          <p:cNvPr id="4" name="Text Placeholder 3"/>
          <p:cNvSpPr>
            <a:spLocks noGrp="1"/>
          </p:cNvSpPr>
          <p:nvPr>
            <p:ph type="body" sz="half" idx="2"/>
          </p:nvPr>
        </p:nvSpPr>
        <p:spPr>
          <a:xfrm>
            <a:off x="46863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22E39A09-DB3A-42BF-B5E6-7E72BAFBE274}" type="slidenum">
              <a:rPr lang="en-US" altLang="en-US"/>
              <a:pPr/>
              <a:t>‹#›</a:t>
            </a:fld>
            <a:endParaRPr lang="en-US" altLang="en-US"/>
          </a:p>
        </p:txBody>
      </p:sp>
    </p:spTree>
    <p:extLst>
      <p:ext uri="{BB962C8B-B14F-4D97-AF65-F5344CB8AC3E}">
        <p14:creationId xmlns:p14="http://schemas.microsoft.com/office/powerpoint/2010/main" val="3648497312"/>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1"/>
            <a:ext cx="7696200" cy="1943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62000" y="4000501"/>
            <a:ext cx="7696200" cy="1943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F43D4F47-FF7F-4F0A-A780-EECEC3D214D9}" type="slidenum">
              <a:rPr lang="en-US" altLang="en-US"/>
              <a:pPr/>
              <a:t>‹#›</a:t>
            </a:fld>
            <a:endParaRPr lang="en-US" altLang="en-US"/>
          </a:p>
        </p:txBody>
      </p:sp>
    </p:spTree>
    <p:extLst>
      <p:ext uri="{BB962C8B-B14F-4D97-AF65-F5344CB8AC3E}">
        <p14:creationId xmlns:p14="http://schemas.microsoft.com/office/powerpoint/2010/main" val="16541459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9C60FC02-CF74-4EE7-8E94-1C02291CAF24}" type="slidenum">
              <a:rPr lang="en-US" altLang="en-US"/>
              <a:pPr/>
              <a:t>‹#›</a:t>
            </a:fld>
            <a:endParaRPr lang="en-US" altLang="en-US"/>
          </a:p>
        </p:txBody>
      </p:sp>
    </p:spTree>
    <p:extLst>
      <p:ext uri="{BB962C8B-B14F-4D97-AF65-F5344CB8AC3E}">
        <p14:creationId xmlns:p14="http://schemas.microsoft.com/office/powerpoint/2010/main" val="2019338717"/>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037DB2D3-F3A8-49A5-8761-5092EE7C3618}" type="slidenum">
              <a:rPr lang="en-US" altLang="en-US"/>
              <a:pPr/>
              <a:t>‹#›</a:t>
            </a:fld>
            <a:endParaRPr lang="en-US" altLang="en-US"/>
          </a:p>
        </p:txBody>
      </p:sp>
    </p:spTree>
    <p:extLst>
      <p:ext uri="{BB962C8B-B14F-4D97-AF65-F5344CB8AC3E}">
        <p14:creationId xmlns:p14="http://schemas.microsoft.com/office/powerpoint/2010/main" val="336575293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4B9C46C0-63CB-41C7-9108-63B40AD59C48}" type="slidenum">
              <a:rPr lang="en-US" altLang="en-US"/>
              <a:pPr/>
              <a:t>‹#›</a:t>
            </a:fld>
            <a:endParaRPr lang="en-US" altLang="en-US"/>
          </a:p>
        </p:txBody>
      </p:sp>
    </p:spTree>
    <p:extLst>
      <p:ext uri="{BB962C8B-B14F-4D97-AF65-F5344CB8AC3E}">
        <p14:creationId xmlns:p14="http://schemas.microsoft.com/office/powerpoint/2010/main" val="256463870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EA1DB5D9-028E-4193-BBE6-6394A501F5E5}" type="slidenum">
              <a:rPr lang="en-US" altLang="en-US"/>
              <a:pPr/>
              <a:t>‹#›</a:t>
            </a:fld>
            <a:endParaRPr lang="en-US" altLang="en-US"/>
          </a:p>
        </p:txBody>
      </p:sp>
    </p:spTree>
    <p:extLst>
      <p:ext uri="{BB962C8B-B14F-4D97-AF65-F5344CB8AC3E}">
        <p14:creationId xmlns:p14="http://schemas.microsoft.com/office/powerpoint/2010/main" val="408879469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33790071"/>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F6B8410B-20B0-4AA2-BA84-5AA2852BFB37}" type="slidenum">
              <a:rPr lang="en-US" altLang="en-US"/>
              <a:pPr/>
              <a:t>‹#›</a:t>
            </a:fld>
            <a:endParaRPr lang="en-US" altLang="en-US"/>
          </a:p>
        </p:txBody>
      </p:sp>
    </p:spTree>
    <p:extLst>
      <p:ext uri="{BB962C8B-B14F-4D97-AF65-F5344CB8AC3E}">
        <p14:creationId xmlns:p14="http://schemas.microsoft.com/office/powerpoint/2010/main" val="3584937255"/>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726C8E2D-9232-4592-AABD-0EDAAECE5FBB}" type="slidenum">
              <a:rPr lang="en-US" altLang="en-US"/>
              <a:pPr/>
              <a:t>‹#›</a:t>
            </a:fld>
            <a:endParaRPr lang="en-US" altLang="en-US"/>
          </a:p>
        </p:txBody>
      </p:sp>
    </p:spTree>
    <p:extLst>
      <p:ext uri="{BB962C8B-B14F-4D97-AF65-F5344CB8AC3E}">
        <p14:creationId xmlns:p14="http://schemas.microsoft.com/office/powerpoint/2010/main" val="349928318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4DE359DE-AB14-4937-82C4-D2221FDF8D06}" type="slidenum">
              <a:rPr lang="en-US" altLang="en-US"/>
              <a:pPr/>
              <a:t>‹#›</a:t>
            </a:fld>
            <a:endParaRPr lang="en-US" altLang="en-US"/>
          </a:p>
        </p:txBody>
      </p:sp>
    </p:spTree>
    <p:extLst>
      <p:ext uri="{BB962C8B-B14F-4D97-AF65-F5344CB8AC3E}">
        <p14:creationId xmlns:p14="http://schemas.microsoft.com/office/powerpoint/2010/main" val="250064828"/>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Clock.EXE"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grpSp>
        <p:nvGrpSpPr>
          <p:cNvPr id="1028" name="Group 7"/>
          <p:cNvGrpSpPr>
            <a:grpSpLocks/>
          </p:cNvGrpSpPr>
          <p:nvPr/>
        </p:nvGrpSpPr>
        <p:grpSpPr bwMode="auto">
          <a:xfrm>
            <a:off x="168278"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1034"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29" name="Picture 10"/>
          <p:cNvPicPr>
            <a:picLocks noChangeAspect="1" noChangeArrowheads="1"/>
          </p:cNvPicPr>
          <p:nvPr userDrawn="1"/>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1"/>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038600" y="6400803"/>
            <a:ext cx="12954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2">
            <a:hlinkClick r:id="rId21" action="ppaction://hlinkfile"/>
          </p:cNvPr>
          <p:cNvPicPr>
            <a:picLocks noChangeAspect="1" noChangeArrowheads="1"/>
          </p:cNvPicPr>
          <p:nvPr userDrawn="1"/>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vl1pPr>
          </a:lstStyle>
          <a:p>
            <a:fld id="{E3C0337F-8B5E-47F8-B8BA-0425F81374C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447" r:id="rId1"/>
    <p:sldLayoutId id="2147484431" r:id="rId2"/>
    <p:sldLayoutId id="2147484432" r:id="rId3"/>
    <p:sldLayoutId id="2147484433" r:id="rId4"/>
    <p:sldLayoutId id="2147484434" r:id="rId5"/>
    <p:sldLayoutId id="2147484448" r:id="rId6"/>
    <p:sldLayoutId id="2147484435" r:id="rId7"/>
    <p:sldLayoutId id="2147484436" r:id="rId8"/>
    <p:sldLayoutId id="2147484437" r:id="rId9"/>
    <p:sldLayoutId id="2147484438" r:id="rId10"/>
    <p:sldLayoutId id="2147484439" r:id="rId11"/>
    <p:sldLayoutId id="2147484440" r:id="rId12"/>
    <p:sldLayoutId id="2147484441" r:id="rId13"/>
    <p:sldLayoutId id="2147484442" r:id="rId14"/>
    <p:sldLayoutId id="2147484443" r:id="rId15"/>
    <p:sldLayoutId id="2147484444" r:id="rId16"/>
    <p:sldLayoutId id="2147484445" r:id="rId17"/>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ldNum" sz="quarter" idx="10"/>
          </p:nvPr>
        </p:nvSpPr>
        <p:spPr>
          <a:xfrm>
            <a:off x="6858000" y="6391274"/>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64D714E0-F26D-4E65-85B7-68245A0185A6}" type="slidenum">
              <a:rPr lang="en-US" altLang="en-US" sz="1200" smtClean="0"/>
              <a:pPr>
                <a:spcBef>
                  <a:spcPct val="0"/>
                </a:spcBef>
                <a:buClrTx/>
                <a:buSzTx/>
                <a:buFontTx/>
                <a:buNone/>
              </a:pPr>
              <a:t>1</a:t>
            </a:fld>
            <a:r>
              <a:rPr lang="en-US" altLang="en-US" sz="1200" dirty="0" smtClean="0"/>
              <a:t>-1</a:t>
            </a:r>
            <a:endParaRPr lang="en-US" altLang="en-US" sz="1200" dirty="0"/>
          </a:p>
        </p:txBody>
      </p:sp>
      <p:sp>
        <p:nvSpPr>
          <p:cNvPr id="4099" name="Rectangle 2056"/>
          <p:cNvSpPr>
            <a:spLocks noGrp="1" noChangeArrowheads="1"/>
          </p:cNvSpPr>
          <p:nvPr>
            <p:ph type="ctrTitle"/>
          </p:nvPr>
        </p:nvSpPr>
        <p:spPr/>
        <p:txBody>
          <a:bodyPr/>
          <a:lstStyle/>
          <a:p>
            <a:pPr eaLnBrk="1" hangingPunct="1"/>
            <a:r>
              <a:rPr lang="en-US" altLang="en-US" i="0" dirty="0" smtClean="0"/>
              <a:t>Cuts and Punctures</a:t>
            </a:r>
            <a:br>
              <a:rPr lang="en-US" altLang="en-US" i="0" dirty="0" smtClean="0"/>
            </a:br>
            <a:r>
              <a:rPr lang="en-US" altLang="en-US" sz="2800" i="0" dirty="0" smtClean="0"/>
              <a:t>Continuing Education</a:t>
            </a:r>
            <a:r>
              <a:rPr lang="en-US" altLang="en-US" sz="3600" i="0" dirty="0" smtClean="0"/>
              <a:t/>
            </a:r>
            <a:br>
              <a:rPr lang="en-US" altLang="en-US" sz="3600" i="0" dirty="0" smtClean="0"/>
            </a:br>
            <a:r>
              <a:rPr lang="en-US" altLang="en-US" sz="2000" i="0" dirty="0" smtClean="0"/>
              <a:t>Third Quarter 2019</a:t>
            </a:r>
            <a:endParaRPr lang="en-US" altLang="en-US" i="0"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bwMode="auto">
          <a:xfrm>
            <a:off x="4638151" y="3989407"/>
            <a:ext cx="4133850" cy="1021556"/>
          </a:xfrm>
          <a:prstGeom prst="roundRect">
            <a:avLst/>
          </a:prstGeom>
          <a:noFill/>
          <a:ln w="9525" cap="flat" cmpd="sng" algn="ctr">
            <a:noFill/>
            <a:prstDash val="solid"/>
            <a:round/>
            <a:headEnd type="none" w="med" len="med"/>
            <a:tailEnd type="none" w="med" len="med"/>
          </a:ln>
          <a:effectLst>
            <a:softEdge rad="38100"/>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ts val="1200"/>
              </a:spcAft>
              <a:buClrTx/>
              <a:buSzTx/>
              <a:buFontTx/>
              <a:buNone/>
              <a:tabLst/>
            </a:pPr>
            <a:r>
              <a:rPr kumimoji="0" lang="en-US" b="0" i="0" u="none" strike="noStrike" cap="none" normalizeH="0" baseline="0" dirty="0" smtClean="0">
                <a:ln>
                  <a:noFill/>
                </a:ln>
                <a:solidFill>
                  <a:schemeClr val="tx1"/>
                </a:solidFill>
                <a:effectLst/>
                <a:latin typeface="Arial Rounded MT Bold" panose="020F0704030504030204" pitchFamily="34" charset="0"/>
              </a:rPr>
              <a:t>Hazard elimination </a:t>
            </a:r>
            <a:r>
              <a:rPr lang="en-US" dirty="0">
                <a:latin typeface="Arial Rounded MT Bold" panose="020F0704030504030204" pitchFamily="34" charset="0"/>
              </a:rPr>
              <a:t>e</a:t>
            </a:r>
            <a:r>
              <a:rPr kumimoji="0" lang="en-US" b="0" i="0" u="none" strike="noStrike" cap="none" normalizeH="0" baseline="0" dirty="0" smtClean="0">
                <a:ln>
                  <a:noFill/>
                </a:ln>
                <a:solidFill>
                  <a:schemeClr val="tx1"/>
                </a:solidFill>
                <a:effectLst/>
                <a:latin typeface="Arial Rounded MT Bold" panose="020F0704030504030204" pitchFamily="34" charset="0"/>
              </a:rPr>
              <a:t>fforts and worker safety are directly </a:t>
            </a:r>
            <a:r>
              <a:rPr lang="en-US" dirty="0">
                <a:latin typeface="Arial Rounded MT Bold" panose="020F0704030504030204" pitchFamily="34" charset="0"/>
              </a:rPr>
              <a:t>p</a:t>
            </a:r>
            <a:r>
              <a:rPr kumimoji="0" lang="en-US" b="0" i="0" u="none" strike="noStrike" cap="none" normalizeH="0" baseline="0" dirty="0" smtClean="0">
                <a:ln>
                  <a:noFill/>
                </a:ln>
                <a:solidFill>
                  <a:schemeClr val="tx1"/>
                </a:solidFill>
                <a:effectLst/>
                <a:latin typeface="Arial Rounded MT Bold" panose="020F0704030504030204" pitchFamily="34" charset="0"/>
              </a:rPr>
              <a:t>roportional</a:t>
            </a:r>
          </a:p>
        </p:txBody>
      </p:sp>
      <p:sp>
        <p:nvSpPr>
          <p:cNvPr id="6" name="Right Arrow 5"/>
          <p:cNvSpPr/>
          <p:nvPr/>
        </p:nvSpPr>
        <p:spPr bwMode="auto">
          <a:xfrm rot="19794680">
            <a:off x="1570602" y="3325980"/>
            <a:ext cx="6264783" cy="733663"/>
          </a:xfrm>
          <a:prstGeom prst="rightArrow">
            <a:avLst>
              <a:gd name="adj1" fmla="val 50000"/>
              <a:gd name="adj2" fmla="val 106387"/>
            </a:avLst>
          </a:prstGeom>
          <a:gradFill>
            <a:gsLst>
              <a:gs pos="13000">
                <a:srgbClr val="FF0000"/>
              </a:gs>
              <a:gs pos="45000">
                <a:srgbClr val="FFF200"/>
              </a:gs>
              <a:gs pos="82000">
                <a:srgbClr val="00B050"/>
              </a:gs>
            </a:gsLst>
            <a:lin ang="2700000" scaled="0"/>
          </a:gra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Rounded MT Bold" panose="020F0704030504030204" pitchFamily="34" charset="0"/>
              </a:rPr>
              <a:t>                                    Safety                     </a:t>
            </a:r>
            <a:r>
              <a:rPr kumimoji="0" lang="en-US" sz="1600" b="0" i="0" u="none" strike="noStrike" cap="none" normalizeH="0" baseline="0" dirty="0" smtClean="0">
                <a:ln>
                  <a:noFill/>
                </a:ln>
                <a:solidFill>
                  <a:schemeClr val="tx1"/>
                </a:solidFill>
                <a:effectLst/>
                <a:latin typeface="Arial Rounded MT Bold" panose="020F0704030504030204" pitchFamily="34" charset="0"/>
              </a:rPr>
              <a:t>More</a:t>
            </a:r>
          </a:p>
        </p:txBody>
      </p:sp>
      <p:sp>
        <p:nvSpPr>
          <p:cNvPr id="2" name="Title 1"/>
          <p:cNvSpPr>
            <a:spLocks noGrp="1"/>
          </p:cNvSpPr>
          <p:nvPr>
            <p:ph type="title"/>
          </p:nvPr>
        </p:nvSpPr>
        <p:spPr/>
        <p:txBody>
          <a:bodyPr/>
          <a:lstStyle/>
          <a:p>
            <a:r>
              <a:rPr lang="en-US" altLang="en-US" sz="3600" dirty="0" smtClean="0"/>
              <a:t>Defensive Efforts </a:t>
            </a:r>
            <a:endParaRPr lang="en-US"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10</a:t>
            </a:fld>
            <a:endParaRPr lang="en-US" altLang="en-US" dirty="0"/>
          </a:p>
        </p:txBody>
      </p:sp>
      <p:sp>
        <p:nvSpPr>
          <p:cNvPr id="21" name="Rectangle 20"/>
          <p:cNvSpPr/>
          <p:nvPr/>
        </p:nvSpPr>
        <p:spPr bwMode="auto">
          <a:xfrm rot="10800000">
            <a:off x="734692" y="1963946"/>
            <a:ext cx="615553" cy="3616656"/>
          </a:xfrm>
          <a:prstGeom prst="rect">
            <a:avLst/>
          </a:prstGeom>
          <a:noFill/>
          <a:ln w="9525" cap="flat" cmpd="sng" algn="ctr">
            <a:noFill/>
            <a:prstDash val="solid"/>
            <a:round/>
            <a:headEnd type="none" w="med" len="med"/>
            <a:tailEnd type="none" w="med" len="med"/>
          </a:ln>
          <a:effectLst/>
        </p:spPr>
        <p:txBody>
          <a:bodyPr vert="vert" wrap="square" lIns="91440" tIns="45720" rIns="91440" bIns="45720" numCol="1" rtlCol="0" anchor="ctr" anchorCtr="1"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Rounded MT Bold" panose="020F0704030504030204" pitchFamily="34" charset="0"/>
              </a:rPr>
              <a:t>Effort</a:t>
            </a:r>
          </a:p>
        </p:txBody>
      </p:sp>
      <p:sp>
        <p:nvSpPr>
          <p:cNvPr id="23" name="Rectangle 22"/>
          <p:cNvSpPr/>
          <p:nvPr/>
        </p:nvSpPr>
        <p:spPr bwMode="auto">
          <a:xfrm rot="16200000">
            <a:off x="4395220" y="4156909"/>
            <a:ext cx="615553" cy="3616656"/>
          </a:xfrm>
          <a:prstGeom prst="rect">
            <a:avLst/>
          </a:prstGeom>
          <a:noFill/>
          <a:ln w="9525" cap="flat" cmpd="sng" algn="ctr">
            <a:noFill/>
            <a:prstDash val="solid"/>
            <a:round/>
            <a:headEnd type="none" w="med" len="med"/>
            <a:tailEnd type="none" w="med" len="med"/>
          </a:ln>
          <a:effectLst/>
        </p:spPr>
        <p:txBody>
          <a:bodyPr vert="vert" wrap="square" lIns="91440" tIns="45720" rIns="91440" bIns="45720" numCol="1" rtlCol="0" anchor="ctr" anchorCtr="1"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Rounded MT Bold" panose="020F0704030504030204" pitchFamily="34" charset="0"/>
              </a:rPr>
              <a:t>Effectiveness</a:t>
            </a:r>
          </a:p>
        </p:txBody>
      </p:sp>
      <p:sp>
        <p:nvSpPr>
          <p:cNvPr id="29" name="Right Arrow 28"/>
          <p:cNvSpPr/>
          <p:nvPr/>
        </p:nvSpPr>
        <p:spPr bwMode="auto">
          <a:xfrm>
            <a:off x="1580547" y="5162978"/>
            <a:ext cx="6410930" cy="698302"/>
          </a:xfrm>
          <a:prstGeom prst="rightArrow">
            <a:avLst>
              <a:gd name="adj1" fmla="val 65579"/>
              <a:gd name="adj2" fmla="val 92682"/>
            </a:avLst>
          </a:prstGeom>
          <a:gradFill>
            <a:gsLst>
              <a:gs pos="13000">
                <a:srgbClr val="FF0000"/>
              </a:gs>
              <a:gs pos="39000">
                <a:srgbClr val="FFF200"/>
              </a:gs>
              <a:gs pos="82000">
                <a:srgbClr val="00B050"/>
              </a:gs>
            </a:gsLst>
            <a:lin ang="2700000" scaled="0"/>
          </a:gradFill>
          <a:ln w="9525" cap="flat" cmpd="sng" algn="ctr">
            <a:noFill/>
            <a:prstDash val="solid"/>
            <a:round/>
            <a:headEnd type="none" w="med" len="med"/>
            <a:tailEnd type="none" w="med" len="med"/>
          </a:ln>
          <a:effectLst/>
        </p:spPr>
        <p:txBody>
          <a:bodyPr vert="horz" wrap="square" lIns="91440" tIns="91440" rIns="91440" bIns="9144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Rounded MT Bold" panose="020F0704030504030204" pitchFamily="34" charset="0"/>
              </a:rPr>
              <a:t>        Less                                                                     More</a:t>
            </a:r>
          </a:p>
        </p:txBody>
      </p:sp>
      <p:sp>
        <p:nvSpPr>
          <p:cNvPr id="32" name="Up Arrow 31"/>
          <p:cNvSpPr/>
          <p:nvPr/>
        </p:nvSpPr>
        <p:spPr bwMode="auto">
          <a:xfrm>
            <a:off x="1385962" y="1780759"/>
            <a:ext cx="845641" cy="3616656"/>
          </a:xfrm>
          <a:prstGeom prst="upArrow">
            <a:avLst>
              <a:gd name="adj1" fmla="val 54154"/>
              <a:gd name="adj2" fmla="val 68695"/>
            </a:avLst>
          </a:prstGeom>
          <a:gradFill>
            <a:gsLst>
              <a:gs pos="85000">
                <a:srgbClr val="FF0000"/>
              </a:gs>
              <a:gs pos="51000">
                <a:srgbClr val="FFF200"/>
              </a:gs>
              <a:gs pos="21000">
                <a:srgbClr val="00B050"/>
              </a:gs>
            </a:gsLst>
            <a:lin ang="2700000" scaled="0"/>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Rounded MT Bold" panose="020F0704030504030204" pitchFamily="34" charset="0"/>
              </a:rPr>
              <a:t> Less                                More</a:t>
            </a:r>
          </a:p>
        </p:txBody>
      </p:sp>
    </p:spTree>
    <p:extLst>
      <p:ext uri="{BB962C8B-B14F-4D97-AF65-F5344CB8AC3E}">
        <p14:creationId xmlns:p14="http://schemas.microsoft.com/office/powerpoint/2010/main" val="326602411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0" end="0"/>
                                            </p:txEl>
                                          </p:spTgt>
                                        </p:tgtEl>
                                        <p:attrNameLst>
                                          <p:attrName>style.visibility</p:attrName>
                                        </p:attrNameLst>
                                      </p:cBhvr>
                                      <p:to>
                                        <p:strVal val="visible"/>
                                      </p:to>
                                    </p:set>
                                    <p:animEffect transition="in" filter="fade">
                                      <p:cBhvr>
                                        <p:cTn id="22"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One </a:t>
            </a:r>
            <a:endParaRPr lang="en-US" altLang="en-US" dirty="0"/>
          </a:p>
        </p:txBody>
      </p:sp>
      <p:sp>
        <p:nvSpPr>
          <p:cNvPr id="16"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defRPr/>
            </a:pPr>
            <a:r>
              <a:rPr lang="en-US" altLang="en-US" sz="1200" dirty="0" smtClean="0">
                <a:solidFill>
                  <a:srgbClr val="000000"/>
                </a:solidFill>
              </a:rPr>
              <a:t>1-11</a:t>
            </a:r>
            <a:endParaRPr lang="en-US" altLang="en-US" sz="1200" dirty="0">
              <a:solidFill>
                <a:srgbClr val="000000"/>
              </a:solidFill>
            </a:endParaRPr>
          </a:p>
        </p:txBody>
      </p:sp>
      <p:sp>
        <p:nvSpPr>
          <p:cNvPr id="2" name="Rectangle 1"/>
          <p:cNvSpPr/>
          <p:nvPr/>
        </p:nvSpPr>
        <p:spPr>
          <a:xfrm>
            <a:off x="533400" y="1905000"/>
            <a:ext cx="8077200" cy="3893374"/>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In 2015, 70% of workers suffering a hand injury were not wearing gloves.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30% of hand injuries are a result of not wearing the proper glove.</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On average, hand injuries result in 5 lost-time work days.</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a:t>On average, young workers (&lt; 25 years old) twice as likely to be injured as more experienced </a:t>
            </a:r>
            <a:r>
              <a:rPr lang="en-US" sz="1600" dirty="0" smtClean="0"/>
              <a:t>workers (25 and older).</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
        <p:nvSpPr>
          <p:cNvPr id="4" name="Rounded Rectangle 3"/>
          <p:cNvSpPr/>
          <p:nvPr/>
        </p:nvSpPr>
        <p:spPr bwMode="auto">
          <a:xfrm>
            <a:off x="979729" y="2240654"/>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79729" y="3122879"/>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979729" y="4025687"/>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979729" y="5165881"/>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7507501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ldNum" sz="quarter" idx="10"/>
          </p:nvPr>
        </p:nvSpPr>
        <p:spPr>
          <a:xfrm>
            <a:off x="6858000" y="6391274"/>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r>
              <a:rPr lang="en-US" altLang="en-US" sz="1200" dirty="0" smtClean="0"/>
              <a:t>2-1</a:t>
            </a:r>
            <a:endParaRPr lang="en-US" altLang="en-US" sz="1200" dirty="0"/>
          </a:p>
        </p:txBody>
      </p:sp>
      <p:sp>
        <p:nvSpPr>
          <p:cNvPr id="4099" name="Rectangle 2056"/>
          <p:cNvSpPr>
            <a:spLocks noGrp="1" noChangeArrowheads="1"/>
          </p:cNvSpPr>
          <p:nvPr>
            <p:ph type="ctrTitle"/>
          </p:nvPr>
        </p:nvSpPr>
        <p:spPr/>
        <p:txBody>
          <a:bodyPr/>
          <a:lstStyle/>
          <a:p>
            <a:pPr eaLnBrk="1" hangingPunct="1"/>
            <a:r>
              <a:rPr lang="en-US" altLang="en-US" i="0" dirty="0" smtClean="0"/>
              <a:t>Cuts and Punctures</a:t>
            </a:r>
            <a:br>
              <a:rPr lang="en-US" altLang="en-US" i="0" dirty="0" smtClean="0"/>
            </a:br>
            <a:r>
              <a:rPr lang="en-US" altLang="en-US" sz="2800" i="0" dirty="0" smtClean="0"/>
              <a:t>Continuing Education</a:t>
            </a:r>
            <a:r>
              <a:rPr lang="en-US" altLang="en-US" sz="3600" i="0" dirty="0" smtClean="0"/>
              <a:t/>
            </a:r>
            <a:br>
              <a:rPr lang="en-US" altLang="en-US" sz="3600" i="0" dirty="0" smtClean="0"/>
            </a:br>
            <a:r>
              <a:rPr lang="en-US" altLang="en-US" sz="2000" i="0" dirty="0" smtClean="0"/>
              <a:t>Third Quarter 2019</a:t>
            </a:r>
            <a:endParaRPr lang="en-US" altLang="en-US" i="0" dirty="0" smtClean="0"/>
          </a:p>
        </p:txBody>
      </p:sp>
      <p:sp>
        <p:nvSpPr>
          <p:cNvPr id="4" name="Rectangle 2"/>
          <p:cNvSpPr txBox="1">
            <a:spLocks noChangeArrowheads="1"/>
          </p:cNvSpPr>
          <p:nvPr/>
        </p:nvSpPr>
        <p:spPr bwMode="auto">
          <a:xfrm>
            <a:off x="1957552" y="6090747"/>
            <a:ext cx="5486400" cy="76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100" i="1">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spcBef>
                <a:spcPts val="0"/>
              </a:spcBef>
              <a:spcAft>
                <a:spcPts val="0"/>
              </a:spcAft>
            </a:pPr>
            <a:r>
              <a:rPr lang="en-US" altLang="en-US" sz="2400" b="1" i="0" kern="0" dirty="0" smtClean="0">
                <a:latin typeface="Arial" charset="0"/>
                <a:cs typeface="Arial" charset="0"/>
              </a:rPr>
              <a:t>Session Two</a:t>
            </a:r>
            <a:endParaRPr lang="en-US" altLang="en-US" sz="2400" b="1" i="0" kern="0" dirty="0">
              <a:latin typeface="Arial" charset="0"/>
              <a:cs typeface="Arial" charset="0"/>
            </a:endParaRPr>
          </a:p>
        </p:txBody>
      </p:sp>
    </p:spTree>
    <p:extLst>
      <p:ext uri="{BB962C8B-B14F-4D97-AF65-F5344CB8AC3E}">
        <p14:creationId xmlns:p14="http://schemas.microsoft.com/office/powerpoint/2010/main" val="31970079"/>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a:t>
            </a:r>
            <a:endParaRPr lang="en-US" dirty="0"/>
          </a:p>
        </p:txBody>
      </p:sp>
      <p:sp>
        <p:nvSpPr>
          <p:cNvPr id="3" name="Content Placeholder 2"/>
          <p:cNvSpPr>
            <a:spLocks noGrp="1"/>
          </p:cNvSpPr>
          <p:nvPr>
            <p:ph idx="1"/>
          </p:nvPr>
        </p:nvSpPr>
        <p:spPr>
          <a:xfrm>
            <a:off x="762002" y="1905000"/>
            <a:ext cx="4109545" cy="4038600"/>
          </a:xfrm>
        </p:spPr>
        <p:txBody>
          <a:bodyPr/>
          <a:lstStyle/>
          <a:p>
            <a:pPr marL="0" indent="0">
              <a:buNone/>
            </a:pPr>
            <a:r>
              <a:rPr lang="en-US" sz="2800" dirty="0"/>
              <a:t>E</a:t>
            </a:r>
            <a:r>
              <a:rPr lang="en-US" sz="2800" dirty="0" smtClean="0"/>
              <a:t>mployers must implement safety processes</a:t>
            </a:r>
          </a:p>
          <a:p>
            <a:pPr>
              <a:buClr>
                <a:srgbClr val="002060"/>
              </a:buClr>
              <a:buFont typeface="Wingdings" panose="05000000000000000000" pitchFamily="2" charset="2"/>
              <a:buChar char="ü"/>
            </a:pPr>
            <a:r>
              <a:rPr lang="en-US" sz="2400" dirty="0" smtClean="0"/>
              <a:t>Training </a:t>
            </a:r>
          </a:p>
          <a:p>
            <a:pPr>
              <a:buClr>
                <a:srgbClr val="002060"/>
              </a:buClr>
              <a:buFont typeface="Wingdings" panose="05000000000000000000" pitchFamily="2" charset="2"/>
              <a:buChar char="ü"/>
            </a:pPr>
            <a:r>
              <a:rPr lang="en-US" sz="2400" dirty="0" smtClean="0"/>
              <a:t>Hazard identification </a:t>
            </a:r>
          </a:p>
          <a:p>
            <a:pPr>
              <a:buClr>
                <a:srgbClr val="002060"/>
              </a:buClr>
              <a:buFont typeface="Wingdings" panose="05000000000000000000" pitchFamily="2" charset="2"/>
              <a:buChar char="ü"/>
            </a:pPr>
            <a:r>
              <a:rPr lang="en-US" sz="2400" dirty="0" smtClean="0"/>
              <a:t>Hazard controls</a:t>
            </a:r>
          </a:p>
          <a:p>
            <a:pPr>
              <a:buClr>
                <a:srgbClr val="002060"/>
              </a:buClr>
              <a:buFont typeface="Wingdings" panose="05000000000000000000" pitchFamily="2" charset="2"/>
              <a:buChar char="ü"/>
            </a:pPr>
            <a:r>
              <a:rPr lang="en-US" sz="2400" dirty="0" smtClean="0"/>
              <a:t>Monitor job tasks</a:t>
            </a:r>
          </a:p>
          <a:p>
            <a:pPr>
              <a:buClr>
                <a:srgbClr val="002060"/>
              </a:buClr>
              <a:buFont typeface="Wingdings" panose="05000000000000000000" pitchFamily="2" charset="2"/>
              <a:buChar char="ü"/>
            </a:pPr>
            <a:r>
              <a:rPr lang="en-US" sz="2400" dirty="0" smtClean="0"/>
              <a:t>Provide resources</a:t>
            </a:r>
          </a:p>
          <a:p>
            <a:pPr>
              <a:buClr>
                <a:srgbClr val="002060"/>
              </a:buClr>
              <a:buFont typeface="Wingdings" panose="05000000000000000000" pitchFamily="2" charset="2"/>
              <a:buChar char="ü"/>
            </a:pPr>
            <a:endParaRPr lang="en-US" sz="2400" dirty="0"/>
          </a:p>
        </p:txBody>
      </p:sp>
      <p:sp>
        <p:nvSpPr>
          <p:cNvPr id="4" name="Slide Number Placeholder 3"/>
          <p:cNvSpPr>
            <a:spLocks noGrp="1"/>
          </p:cNvSpPr>
          <p:nvPr>
            <p:ph type="sldNum" sz="quarter" idx="10"/>
          </p:nvPr>
        </p:nvSpPr>
        <p:spPr/>
        <p:txBody>
          <a:bodyPr/>
          <a:lstStyle/>
          <a:p>
            <a:r>
              <a:rPr lang="en-US" altLang="en-US" dirty="0" smtClean="0"/>
              <a:t>2-2</a:t>
            </a:r>
            <a:endParaRPr lang="en-US" alt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6141" y="2098037"/>
            <a:ext cx="3607601" cy="3309538"/>
          </a:xfrm>
          <a:prstGeom prst="rect">
            <a:avLst/>
          </a:prstGeom>
        </p:spPr>
      </p:pic>
    </p:spTree>
    <p:extLst>
      <p:ext uri="{BB962C8B-B14F-4D97-AF65-F5344CB8AC3E}">
        <p14:creationId xmlns:p14="http://schemas.microsoft.com/office/powerpoint/2010/main" val="290079171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Injuries</a:t>
            </a:r>
            <a:endParaRPr lang="en-US" dirty="0"/>
          </a:p>
        </p:txBody>
      </p:sp>
      <p:sp>
        <p:nvSpPr>
          <p:cNvPr id="3" name="Content Placeholder 2"/>
          <p:cNvSpPr>
            <a:spLocks noGrp="1"/>
          </p:cNvSpPr>
          <p:nvPr>
            <p:ph idx="1"/>
          </p:nvPr>
        </p:nvSpPr>
        <p:spPr>
          <a:xfrm>
            <a:off x="772514" y="1880038"/>
            <a:ext cx="4382813" cy="4146331"/>
          </a:xfrm>
        </p:spPr>
        <p:txBody>
          <a:bodyPr/>
          <a:lstStyle/>
          <a:p>
            <a:pPr marL="0" indent="0">
              <a:buNone/>
            </a:pPr>
            <a:r>
              <a:rPr lang="en-US" sz="2800" dirty="0" smtClean="0"/>
              <a:t>Possible causes </a:t>
            </a:r>
          </a:p>
          <a:p>
            <a:pPr marL="285750" lvl="1">
              <a:buClr>
                <a:srgbClr val="000066"/>
              </a:buClr>
              <a:buSzPct val="70000"/>
              <a:buFont typeface="Wingdings" panose="05000000000000000000" pitchFamily="2" charset="2"/>
              <a:buChar char="ü"/>
            </a:pPr>
            <a:r>
              <a:rPr lang="en-US" sz="2400" dirty="0" smtClean="0"/>
              <a:t>Improper training</a:t>
            </a:r>
          </a:p>
          <a:p>
            <a:pPr marL="285750" lvl="1">
              <a:buClr>
                <a:srgbClr val="000066"/>
              </a:buClr>
              <a:buSzPct val="70000"/>
              <a:buFont typeface="Wingdings" panose="05000000000000000000" pitchFamily="2" charset="2"/>
              <a:buChar char="ü"/>
            </a:pPr>
            <a:r>
              <a:rPr lang="en-US" sz="2400" dirty="0" smtClean="0"/>
              <a:t>No established procedures</a:t>
            </a:r>
          </a:p>
          <a:p>
            <a:pPr marL="285750" lvl="1">
              <a:buClr>
                <a:srgbClr val="000066"/>
              </a:buClr>
              <a:buSzPct val="70000"/>
              <a:buFont typeface="Wingdings" panose="05000000000000000000" pitchFamily="2" charset="2"/>
              <a:buChar char="ü"/>
            </a:pPr>
            <a:r>
              <a:rPr lang="en-US" sz="2400" dirty="0" smtClean="0"/>
              <a:t>Rushing</a:t>
            </a:r>
          </a:p>
          <a:p>
            <a:pPr marL="285750" lvl="1">
              <a:buClr>
                <a:srgbClr val="000066"/>
              </a:buClr>
              <a:buSzPct val="70000"/>
              <a:buFont typeface="Wingdings" panose="05000000000000000000" pitchFamily="2" charset="2"/>
              <a:buChar char="ü"/>
            </a:pPr>
            <a:r>
              <a:rPr lang="en-US" sz="2400" dirty="0" smtClean="0"/>
              <a:t>Shortcuts</a:t>
            </a:r>
          </a:p>
          <a:p>
            <a:pPr marL="285750" lvl="1">
              <a:buClr>
                <a:srgbClr val="000066"/>
              </a:buClr>
              <a:buSzPct val="70000"/>
              <a:buFont typeface="Wingdings" panose="05000000000000000000" pitchFamily="2" charset="2"/>
              <a:buChar char="ü"/>
            </a:pPr>
            <a:r>
              <a:rPr lang="en-US" sz="2400" dirty="0" smtClean="0"/>
              <a:t>Improper protection</a:t>
            </a:r>
          </a:p>
          <a:p>
            <a:pPr marL="285750" lvl="1">
              <a:buClr>
                <a:srgbClr val="000066"/>
              </a:buClr>
              <a:buSzPct val="70000"/>
              <a:buFont typeface="Wingdings" panose="05000000000000000000" pitchFamily="2" charset="2"/>
              <a:buChar char="ü"/>
            </a:pPr>
            <a:r>
              <a:rPr lang="en-US" sz="2400" dirty="0" smtClean="0"/>
              <a:t>Not using PPE</a:t>
            </a:r>
          </a:p>
          <a:p>
            <a:pPr marL="285750" lvl="1">
              <a:buClr>
                <a:srgbClr val="000066"/>
              </a:buClr>
              <a:buSzPct val="70000"/>
              <a:buFont typeface="Wingdings" panose="05000000000000000000" pitchFamily="2" charset="2"/>
              <a:buChar char="ü"/>
            </a:pPr>
            <a:r>
              <a:rPr lang="en-US" sz="2400" dirty="0" smtClean="0"/>
              <a:t>Guards missing or misadjusted</a:t>
            </a:r>
            <a:endParaRPr lang="en-US" sz="2400" dirty="0"/>
          </a:p>
        </p:txBody>
      </p:sp>
      <p:sp>
        <p:nvSpPr>
          <p:cNvPr id="4" name="Slide Number Placeholder 3"/>
          <p:cNvSpPr>
            <a:spLocks noGrp="1"/>
          </p:cNvSpPr>
          <p:nvPr>
            <p:ph type="sldNum" sz="quarter" idx="10"/>
          </p:nvPr>
        </p:nvSpPr>
        <p:spPr/>
        <p:txBody>
          <a:bodyPr/>
          <a:lstStyle/>
          <a:p>
            <a:r>
              <a:rPr lang="en-US" altLang="en-US" dirty="0" smtClean="0"/>
              <a:t>2-3</a:t>
            </a:r>
            <a:endParaRPr lang="en-US" altLang="en-US" dirty="0"/>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1096" y="2049518"/>
            <a:ext cx="3647701" cy="36477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35725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dirty="0" smtClean="0"/>
              <a:t>Levels of Defense </a:t>
            </a:r>
            <a:endParaRPr lang="en-US" dirty="0"/>
          </a:p>
        </p:txBody>
      </p:sp>
      <p:sp>
        <p:nvSpPr>
          <p:cNvPr id="3" name="Content Placeholder 2"/>
          <p:cNvSpPr>
            <a:spLocks noGrp="1"/>
          </p:cNvSpPr>
          <p:nvPr>
            <p:ph idx="1"/>
          </p:nvPr>
        </p:nvSpPr>
        <p:spPr>
          <a:xfrm>
            <a:off x="688768" y="1781299"/>
            <a:ext cx="4749432" cy="4346369"/>
          </a:xfrm>
        </p:spPr>
        <p:txBody>
          <a:bodyPr/>
          <a:lstStyle/>
          <a:p>
            <a:pPr marL="0" indent="0" eaLnBrk="1" hangingPunct="1">
              <a:spcBef>
                <a:spcPts val="0"/>
              </a:spcBef>
              <a:buNone/>
            </a:pPr>
            <a:r>
              <a:rPr lang="en-US" sz="2800" dirty="0" smtClean="0"/>
              <a:t>Consider the </a:t>
            </a:r>
            <a:r>
              <a:rPr lang="en-US" sz="2800" dirty="0" smtClean="0">
                <a:solidFill>
                  <a:srgbClr val="002060"/>
                </a:solidFill>
              </a:rPr>
              <a:t>“two-level” </a:t>
            </a:r>
            <a:r>
              <a:rPr lang="en-US" sz="2800" dirty="0" smtClean="0"/>
              <a:t>approach</a:t>
            </a:r>
          </a:p>
          <a:p>
            <a:pPr marL="458788" lvl="1" eaLnBrk="1" hangingPunct="1">
              <a:spcBef>
                <a:spcPts val="1200"/>
              </a:spcBef>
              <a:spcAft>
                <a:spcPts val="0"/>
              </a:spcAft>
              <a:buClr>
                <a:srgbClr val="002060"/>
              </a:buClr>
              <a:buSzPct val="70000"/>
              <a:buFont typeface="Wingdings" panose="05000000000000000000" pitchFamily="2" charset="2"/>
              <a:buChar char="ü"/>
            </a:pPr>
            <a:r>
              <a:rPr lang="en-US" sz="2400" b="1" dirty="0" smtClean="0">
                <a:solidFill>
                  <a:srgbClr val="FF0000"/>
                </a:solidFill>
              </a:rPr>
              <a:t>Primary</a:t>
            </a:r>
            <a:r>
              <a:rPr lang="en-US" sz="2400" dirty="0" smtClean="0"/>
              <a:t> defense </a:t>
            </a:r>
            <a:r>
              <a:rPr lang="en-US" sz="2400" i="1" dirty="0" smtClean="0"/>
              <a:t>(Plan A)</a:t>
            </a:r>
          </a:p>
          <a:p>
            <a:pPr marL="973138" lvl="2" indent="-169863" eaLnBrk="1" hangingPunct="1">
              <a:spcBef>
                <a:spcPts val="1200"/>
              </a:spcBef>
              <a:spcAft>
                <a:spcPts val="0"/>
              </a:spcAft>
              <a:buClr>
                <a:srgbClr val="002060"/>
              </a:buClr>
              <a:buSzPct val="70000"/>
              <a:buFont typeface="Arial" panose="020B0604020202020204" pitchFamily="34" charset="0"/>
              <a:buChar char="−"/>
            </a:pPr>
            <a:r>
              <a:rPr lang="en-US" sz="2000" dirty="0" smtClean="0"/>
              <a:t>Eliminate the hazard</a:t>
            </a:r>
            <a:endParaRPr lang="en-US" sz="2000" dirty="0"/>
          </a:p>
          <a:p>
            <a:pPr marL="458788" lvl="1" eaLnBrk="1" hangingPunct="1">
              <a:spcBef>
                <a:spcPts val="1200"/>
              </a:spcBef>
              <a:spcAft>
                <a:spcPts val="0"/>
              </a:spcAft>
              <a:buClr>
                <a:srgbClr val="002060"/>
              </a:buClr>
              <a:buSzPct val="70000"/>
              <a:buFont typeface="Wingdings" panose="05000000000000000000" pitchFamily="2" charset="2"/>
              <a:buChar char="ü"/>
            </a:pPr>
            <a:r>
              <a:rPr lang="en-US" sz="2400" b="1" dirty="0">
                <a:solidFill>
                  <a:srgbClr val="FF0000"/>
                </a:solidFill>
              </a:rPr>
              <a:t>Secondary</a:t>
            </a:r>
            <a:r>
              <a:rPr lang="en-US" sz="2400" dirty="0"/>
              <a:t> </a:t>
            </a:r>
            <a:r>
              <a:rPr lang="en-US" sz="2400" dirty="0" smtClean="0"/>
              <a:t>defenses </a:t>
            </a:r>
            <a:r>
              <a:rPr lang="en-US" sz="2400" i="1" dirty="0" smtClean="0"/>
              <a:t>(Plan B)</a:t>
            </a:r>
          </a:p>
          <a:p>
            <a:pPr marL="973138" lvl="2" indent="-169863" eaLnBrk="1" hangingPunct="1">
              <a:spcBef>
                <a:spcPts val="1200"/>
              </a:spcBef>
              <a:spcAft>
                <a:spcPts val="0"/>
              </a:spcAft>
              <a:buClr>
                <a:srgbClr val="002060"/>
              </a:buClr>
              <a:buSzPct val="70000"/>
              <a:buFont typeface="Arial" panose="020B0604020202020204" pitchFamily="34" charset="0"/>
              <a:buChar char="−"/>
            </a:pPr>
            <a:r>
              <a:rPr lang="en-US" sz="2000" dirty="0" smtClean="0"/>
              <a:t>Substitute</a:t>
            </a:r>
          </a:p>
          <a:p>
            <a:pPr marL="973138" lvl="2" indent="-169863" eaLnBrk="1" hangingPunct="1">
              <a:spcBef>
                <a:spcPts val="1200"/>
              </a:spcBef>
              <a:spcAft>
                <a:spcPts val="0"/>
              </a:spcAft>
              <a:buClr>
                <a:srgbClr val="002060"/>
              </a:buClr>
              <a:buSzPct val="70000"/>
              <a:buFont typeface="Arial" panose="020B0604020202020204" pitchFamily="34" charset="0"/>
              <a:buChar char="−"/>
            </a:pPr>
            <a:r>
              <a:rPr lang="en-US" sz="2000" dirty="0" smtClean="0"/>
              <a:t>Engineering controls</a:t>
            </a:r>
          </a:p>
          <a:p>
            <a:pPr marL="973138" lvl="2" indent="-169863" eaLnBrk="1" hangingPunct="1">
              <a:spcBef>
                <a:spcPts val="1200"/>
              </a:spcBef>
              <a:spcAft>
                <a:spcPts val="0"/>
              </a:spcAft>
              <a:buClr>
                <a:srgbClr val="002060"/>
              </a:buClr>
              <a:buSzPct val="70000"/>
              <a:buFont typeface="Arial" panose="020B0604020202020204" pitchFamily="34" charset="0"/>
              <a:buChar char="−"/>
            </a:pPr>
            <a:r>
              <a:rPr lang="en-US" sz="2000" dirty="0" smtClean="0"/>
              <a:t>Administrative controls</a:t>
            </a:r>
          </a:p>
          <a:p>
            <a:pPr marL="973138" lvl="2" indent="-169863" eaLnBrk="1" hangingPunct="1">
              <a:spcBef>
                <a:spcPts val="1200"/>
              </a:spcBef>
              <a:spcAft>
                <a:spcPts val="0"/>
              </a:spcAft>
              <a:buClr>
                <a:srgbClr val="002060"/>
              </a:buClr>
              <a:buSzPct val="70000"/>
              <a:buFont typeface="Arial" panose="020B0604020202020204" pitchFamily="34" charset="0"/>
              <a:buChar char="−"/>
            </a:pPr>
            <a:r>
              <a:rPr lang="en-US" sz="2000" dirty="0" smtClean="0"/>
              <a:t>Personal Protective Equipment</a:t>
            </a:r>
            <a:endParaRPr lang="en-US" sz="2000" dirty="0"/>
          </a:p>
          <a:p>
            <a:endParaRPr lang="en-US" dirty="0"/>
          </a:p>
        </p:txBody>
      </p:sp>
      <p:sp>
        <p:nvSpPr>
          <p:cNvPr id="4" name="Slide Number Placeholder 3"/>
          <p:cNvSpPr>
            <a:spLocks noGrp="1"/>
          </p:cNvSpPr>
          <p:nvPr>
            <p:ph type="sldNum" sz="quarter" idx="10"/>
          </p:nvPr>
        </p:nvSpPr>
        <p:spPr/>
        <p:txBody>
          <a:bodyPr/>
          <a:lstStyle/>
          <a:p>
            <a:r>
              <a:rPr lang="en-US" altLang="en-US" dirty="0" smtClean="0"/>
              <a:t>2-4</a:t>
            </a:r>
            <a:endParaRPr lang="en-US" altLang="en-US" dirty="0"/>
          </a:p>
        </p:txBody>
      </p:sp>
      <p:pic>
        <p:nvPicPr>
          <p:cNvPr id="1026" name="Picture 2" descr="Image result for defen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200" y="2278470"/>
            <a:ext cx="3374723" cy="32394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14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2-5</a:t>
            </a:r>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62763" y="1828801"/>
            <a:ext cx="3733800" cy="1447800"/>
          </a:xfrm>
          <a:prstGeom prst="rect">
            <a:avLst/>
          </a:prstGeom>
          <a:noFill/>
          <a:ln w="12700">
            <a:noFill/>
            <a:miter lim="800000"/>
            <a:headEnd/>
            <a:tailEnd/>
          </a:ln>
        </p:spPr>
        <p:txBody>
          <a:bodyPr lIns="90488" tIns="44450" rIns="90488" bIns="44450"/>
          <a:lstStyle/>
          <a:p>
            <a:pPr>
              <a:spcAft>
                <a:spcPts val="600"/>
              </a:spcAft>
            </a:pPr>
            <a:r>
              <a:rPr lang="en-US" sz="2800" dirty="0" smtClean="0"/>
              <a:t>Once identified</a:t>
            </a:r>
          </a:p>
          <a:p>
            <a:pPr marL="457200" indent="-457200">
              <a:spcAft>
                <a:spcPts val="600"/>
              </a:spcAft>
              <a:buFont typeface="Wingdings" panose="05000000000000000000" pitchFamily="2" charset="2"/>
              <a:buChar char="ü"/>
            </a:pPr>
            <a:r>
              <a:rPr lang="en-US" sz="2000" dirty="0"/>
              <a:t>T</a:t>
            </a:r>
            <a:r>
              <a:rPr lang="en-US" sz="2000" dirty="0" smtClean="0"/>
              <a:t>ake </a:t>
            </a:r>
            <a:r>
              <a:rPr lang="en-US" sz="2000" dirty="0"/>
              <a:t>steps to eliminate </a:t>
            </a:r>
            <a:r>
              <a:rPr lang="en-US" sz="2000" dirty="0" smtClean="0"/>
              <a:t>the Hazard(s)</a:t>
            </a:r>
            <a:endParaRPr lang="en-US" sz="1600" b="1" dirty="0">
              <a:cs typeface="+mn-cs"/>
            </a:endParaRPr>
          </a:p>
        </p:txBody>
      </p:sp>
      <p:sp>
        <p:nvSpPr>
          <p:cNvPr id="8202" name="Rectangle 9"/>
          <p:cNvSpPr>
            <a:spLocks noGrp="1" noChangeArrowheads="1"/>
          </p:cNvSpPr>
          <p:nvPr>
            <p:ph type="title"/>
          </p:nvPr>
        </p:nvSpPr>
        <p:spPr/>
        <p:txBody>
          <a:bodyPr/>
          <a:lstStyle/>
          <a:p>
            <a:pPr eaLnBrk="1" hangingPunct="1"/>
            <a:r>
              <a:rPr lang="en-US" altLang="en-US" dirty="0" smtClean="0"/>
              <a:t>Primary Defense-Plan A</a:t>
            </a:r>
          </a:p>
        </p:txBody>
      </p:sp>
      <p:pic>
        <p:nvPicPr>
          <p:cNvPr id="12" name="Picture 2"/>
          <p:cNvPicPr>
            <a:picLocks noChangeAspect="1" noChangeArrowheads="1"/>
          </p:cNvPicPr>
          <p:nvPr/>
        </p:nvPicPr>
        <p:blipFill>
          <a:blip r:embed="rId3">
            <a:clrChange>
              <a:clrFrom>
                <a:srgbClr val="FCFEFF"/>
              </a:clrFrom>
              <a:clrTo>
                <a:srgbClr val="FCFEFF">
                  <a:alpha val="0"/>
                </a:srgbClr>
              </a:clrTo>
            </a:clrChange>
            <a:extLst>
              <a:ext uri="{28A0092B-C50C-407E-A947-70E740481C1C}">
                <a14:useLocalDpi xmlns:a14="http://schemas.microsoft.com/office/drawing/2010/main" val="0"/>
              </a:ext>
            </a:extLst>
          </a:blip>
          <a:srcRect/>
          <a:stretch>
            <a:fillRect/>
          </a:stretch>
        </p:blipFill>
        <p:spPr bwMode="auto">
          <a:xfrm>
            <a:off x="304803" y="3200403"/>
            <a:ext cx="4349137" cy="304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bwMode="auto">
          <a:xfrm>
            <a:off x="1638300" y="3200401"/>
            <a:ext cx="1790700" cy="533400"/>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8" name="Group 7"/>
          <p:cNvGrpSpPr/>
          <p:nvPr/>
        </p:nvGrpSpPr>
        <p:grpSpPr>
          <a:xfrm>
            <a:off x="4396566" y="2158340"/>
            <a:ext cx="4289363" cy="3873284"/>
            <a:chOff x="4396563" y="2133600"/>
            <a:chExt cx="4289363" cy="3873283"/>
          </a:xfrm>
        </p:grpSpPr>
        <p:grpSp>
          <p:nvGrpSpPr>
            <p:cNvPr id="7" name="Group 6"/>
            <p:cNvGrpSpPr/>
            <p:nvPr/>
          </p:nvGrpSpPr>
          <p:grpSpPr>
            <a:xfrm>
              <a:off x="4396563" y="2133600"/>
              <a:ext cx="4289363" cy="3873283"/>
              <a:chOff x="4572000" y="2286000"/>
              <a:chExt cx="4113926" cy="3720882"/>
            </a:xfrm>
          </p:grpSpPr>
          <p:sp>
            <p:nvSpPr>
              <p:cNvPr id="5" name="Rounded Rectangle 4"/>
              <p:cNvSpPr/>
              <p:nvPr/>
            </p:nvSpPr>
            <p:spPr bwMode="auto">
              <a:xfrm>
                <a:off x="4572000" y="2286000"/>
                <a:ext cx="4113926" cy="3720882"/>
              </a:xfrm>
              <a:prstGeom prst="roundRect">
                <a:avLst>
                  <a:gd name="adj" fmla="val 9839"/>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6" name="TextBox 5"/>
              <p:cNvSpPr txBox="1"/>
              <p:nvPr/>
            </p:nvSpPr>
            <p:spPr>
              <a:xfrm>
                <a:off x="4653937" y="4191000"/>
                <a:ext cx="3956663" cy="1744433"/>
              </a:xfrm>
              <a:prstGeom prst="rect">
                <a:avLst/>
              </a:prstGeom>
              <a:noFill/>
            </p:spPr>
            <p:txBody>
              <a:bodyPr wrap="square" rtlCol="0">
                <a:spAutoFit/>
              </a:bodyPr>
              <a:lstStyle/>
              <a:p>
                <a:pPr algn="ctr"/>
                <a:r>
                  <a:rPr lang="en-US" sz="2800" dirty="0" smtClean="0">
                    <a:latin typeface="Arial Rounded MT Bold" panose="020F0704030504030204" pitchFamily="34" charset="0"/>
                  </a:rPr>
                  <a:t>Elimination of the Hazard should always be the </a:t>
                </a:r>
                <a:r>
                  <a:rPr lang="en-US" sz="2800" dirty="0" smtClean="0">
                    <a:solidFill>
                      <a:srgbClr val="002060"/>
                    </a:solidFill>
                    <a:latin typeface="Arial Rounded MT Bold" panose="020F0704030504030204" pitchFamily="34" charset="0"/>
                  </a:rPr>
                  <a:t>First </a:t>
                </a:r>
                <a:r>
                  <a:rPr lang="en-US" sz="2800" dirty="0" smtClean="0">
                    <a:latin typeface="Arial Rounded MT Bold" panose="020F0704030504030204" pitchFamily="34" charset="0"/>
                  </a:rPr>
                  <a:t>Consideration</a:t>
                </a:r>
                <a:endParaRPr lang="en-US" sz="2800" dirty="0">
                  <a:latin typeface="Arial Rounded MT Bold" panose="020F0704030504030204" pitchFamily="34" charset="0"/>
                </a:endParaRPr>
              </a:p>
            </p:txBody>
          </p:sp>
        </p:grpSp>
        <p:pic>
          <p:nvPicPr>
            <p:cNvPr id="5124"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286000"/>
              <a:ext cx="2133600" cy="186199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Levels of Defense </a:t>
            </a:r>
            <a:endParaRPr lang="en-US" dirty="0"/>
          </a:p>
        </p:txBody>
      </p:sp>
      <p:sp>
        <p:nvSpPr>
          <p:cNvPr id="3" name="Content Placeholder 2"/>
          <p:cNvSpPr>
            <a:spLocks noGrp="1"/>
          </p:cNvSpPr>
          <p:nvPr>
            <p:ph idx="1"/>
          </p:nvPr>
        </p:nvSpPr>
        <p:spPr>
          <a:xfrm>
            <a:off x="762001" y="2133600"/>
            <a:ext cx="3295650" cy="3810000"/>
          </a:xfrm>
        </p:spPr>
        <p:txBody>
          <a:bodyPr/>
          <a:lstStyle/>
          <a:p>
            <a:pPr marL="0" indent="0" eaLnBrk="1" hangingPunct="1">
              <a:buClr>
                <a:srgbClr val="002060"/>
              </a:buClr>
              <a:buNone/>
            </a:pPr>
            <a:r>
              <a:rPr lang="en-US" sz="2800" b="1" dirty="0" smtClean="0">
                <a:solidFill>
                  <a:srgbClr val="FF0000"/>
                </a:solidFill>
              </a:rPr>
              <a:t>Primary</a:t>
            </a:r>
            <a:r>
              <a:rPr lang="en-US" sz="2800" dirty="0" smtClean="0"/>
              <a:t> defenses are always the most effective</a:t>
            </a:r>
          </a:p>
          <a:p>
            <a:pPr eaLnBrk="1" hangingPunct="1">
              <a:buClr>
                <a:srgbClr val="002060"/>
              </a:buClr>
              <a:buFont typeface="Wingdings" panose="05000000000000000000" pitchFamily="2" charset="2"/>
              <a:buChar char="ü"/>
            </a:pPr>
            <a:r>
              <a:rPr lang="en-US" sz="2400" dirty="0" smtClean="0"/>
              <a:t>Not always an option</a:t>
            </a:r>
          </a:p>
          <a:p>
            <a:pPr eaLnBrk="1" hangingPunct="1">
              <a:buClr>
                <a:srgbClr val="002060"/>
              </a:buClr>
              <a:buFont typeface="Wingdings" panose="05000000000000000000" pitchFamily="2" charset="2"/>
              <a:buChar char="ü"/>
            </a:pPr>
            <a:r>
              <a:rPr lang="en-US" sz="2400" dirty="0" smtClean="0"/>
              <a:t>Hazard elimination may not always be practical or feasible</a:t>
            </a:r>
            <a:endParaRPr lang="en-US" sz="2400" dirty="0"/>
          </a:p>
          <a:p>
            <a:endParaRPr lang="en-US" dirty="0"/>
          </a:p>
        </p:txBody>
      </p:sp>
      <p:sp>
        <p:nvSpPr>
          <p:cNvPr id="4" name="Slide Number Placeholder 3"/>
          <p:cNvSpPr>
            <a:spLocks noGrp="1"/>
          </p:cNvSpPr>
          <p:nvPr>
            <p:ph type="sldNum" sz="quarter" idx="10"/>
          </p:nvPr>
        </p:nvSpPr>
        <p:spPr/>
        <p:txBody>
          <a:bodyPr/>
          <a:lstStyle/>
          <a:p>
            <a:r>
              <a:rPr lang="en-US" altLang="en-US" dirty="0" smtClean="0"/>
              <a:t>2-6</a:t>
            </a:r>
            <a:endParaRPr lang="en-US" altLang="en-US" dirty="0"/>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1194" y="1939160"/>
            <a:ext cx="4757738" cy="38797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15353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2-7</a:t>
            </a:r>
          </a:p>
        </p:txBody>
      </p:sp>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800" b="1" dirty="0">
              <a:cs typeface="+mn-cs"/>
            </a:endParaRPr>
          </a:p>
        </p:txBody>
      </p:sp>
      <p:sp>
        <p:nvSpPr>
          <p:cNvPr id="9226" name="Rectangle 9"/>
          <p:cNvSpPr>
            <a:spLocks noGrp="1" noChangeArrowheads="1"/>
          </p:cNvSpPr>
          <p:nvPr>
            <p:ph type="title"/>
          </p:nvPr>
        </p:nvSpPr>
        <p:spPr/>
        <p:txBody>
          <a:bodyPr/>
          <a:lstStyle/>
          <a:p>
            <a:pPr eaLnBrk="1" hangingPunct="1"/>
            <a:r>
              <a:rPr lang="en-US" altLang="en-US" sz="3200" dirty="0" smtClean="0"/>
              <a:t>Secondary Defenses-Plan B</a:t>
            </a:r>
          </a:p>
        </p:txBody>
      </p:sp>
      <p:sp>
        <p:nvSpPr>
          <p:cNvPr id="2" name="Rectangle 1"/>
          <p:cNvSpPr/>
          <p:nvPr/>
        </p:nvSpPr>
        <p:spPr>
          <a:xfrm>
            <a:off x="304800" y="1828802"/>
            <a:ext cx="6248400" cy="3477875"/>
          </a:xfrm>
          <a:prstGeom prst="rect">
            <a:avLst/>
          </a:prstGeom>
        </p:spPr>
        <p:txBody>
          <a:bodyPr wrap="square">
            <a:spAutoFit/>
          </a:bodyPr>
          <a:lstStyle/>
          <a:p>
            <a:r>
              <a:rPr lang="en-US" sz="2800" dirty="0" smtClean="0">
                <a:solidFill>
                  <a:srgbClr val="000000"/>
                </a:solidFill>
              </a:rPr>
              <a:t>If the hazards cannot be eliminated</a:t>
            </a: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400" dirty="0" smtClean="0">
              <a:solidFill>
                <a:srgbClr val="000000"/>
              </a:solidFill>
            </a:endParaRPr>
          </a:p>
        </p:txBody>
      </p:sp>
      <p:sp>
        <p:nvSpPr>
          <p:cNvPr id="3" name="Down Arrow 2"/>
          <p:cNvSpPr/>
          <p:nvPr/>
        </p:nvSpPr>
        <p:spPr bwMode="auto">
          <a:xfrm>
            <a:off x="3581400" y="2628900"/>
            <a:ext cx="1214402" cy="3352800"/>
          </a:xfrm>
          <a:prstGeom prst="downArrow">
            <a:avLst/>
          </a:prstGeom>
          <a:solidFill>
            <a:srgbClr val="FF0000"/>
          </a:solidFill>
          <a:ln w="9525" cap="flat" cmpd="sng" algn="ctr">
            <a:noFill/>
            <a:prstDash val="solid"/>
            <a:round/>
            <a:headEnd type="none" w="med" len="med"/>
            <a:tailEnd type="none" w="med" len="med"/>
          </a:ln>
          <a:effectLst/>
        </p:spPr>
        <p:txBody>
          <a:bodyPr vert="wordArtVert" wrap="none" lIns="91440" tIns="0" rIns="9144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Arial Rounded MT Bold" panose="020F0704030504030204" pitchFamily="34" charset="0"/>
              </a:rPr>
              <a:t>Effectiveness</a:t>
            </a:r>
          </a:p>
        </p:txBody>
      </p:sp>
      <p:sp>
        <p:nvSpPr>
          <p:cNvPr id="4" name="AutoShape 5" descr="Image result for risk mitigation"/>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7" descr="Image result for risk mitigation"/>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0" name="Picture 1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975" y="2514600"/>
            <a:ext cx="361950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ounded Rectangle 15"/>
          <p:cNvSpPr/>
          <p:nvPr/>
        </p:nvSpPr>
        <p:spPr bwMode="auto">
          <a:xfrm>
            <a:off x="1182295" y="2689578"/>
            <a:ext cx="1943100" cy="3309937"/>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17" name="Picture 2" descr="Image result for Safe at work safe at h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5446" y="2801361"/>
            <a:ext cx="3022346" cy="2669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1250"/>
                            </p:stCondLst>
                            <p:childTnLst>
                              <p:par>
                                <p:cTn id="9" presetID="10" presetClass="entr" presetSubtype="0" fill="hold" grpId="0" nodeType="afterEffect">
                                  <p:stCondLst>
                                    <p:cond delay="7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 Defenses</a:t>
            </a:r>
            <a:endParaRPr lang="en-US" dirty="0"/>
          </a:p>
        </p:txBody>
      </p:sp>
      <p:sp>
        <p:nvSpPr>
          <p:cNvPr id="3" name="Content Placeholder 2"/>
          <p:cNvSpPr>
            <a:spLocks noGrp="1"/>
          </p:cNvSpPr>
          <p:nvPr>
            <p:ph idx="1"/>
          </p:nvPr>
        </p:nvSpPr>
        <p:spPr>
          <a:xfrm>
            <a:off x="394141" y="2133600"/>
            <a:ext cx="3663513" cy="3810000"/>
          </a:xfrm>
        </p:spPr>
        <p:txBody>
          <a:bodyPr/>
          <a:lstStyle/>
          <a:p>
            <a:pPr marL="0" indent="0" eaLnBrk="1" hangingPunct="1">
              <a:spcBef>
                <a:spcPts val="1200"/>
              </a:spcBef>
              <a:buClr>
                <a:srgbClr val="002060"/>
              </a:buClr>
              <a:buNone/>
            </a:pPr>
            <a:r>
              <a:rPr lang="en-US" sz="2800" b="1" dirty="0" smtClean="0">
                <a:solidFill>
                  <a:srgbClr val="FF0000"/>
                </a:solidFill>
              </a:rPr>
              <a:t>Primary</a:t>
            </a:r>
            <a:r>
              <a:rPr lang="en-US" sz="2800" dirty="0" smtClean="0"/>
              <a:t> defense</a:t>
            </a:r>
          </a:p>
          <a:p>
            <a:pPr eaLnBrk="1" hangingPunct="1">
              <a:spcBef>
                <a:spcPts val="1200"/>
              </a:spcBef>
              <a:buClr>
                <a:srgbClr val="002060"/>
              </a:buClr>
              <a:buFont typeface="Wingdings" panose="05000000000000000000" pitchFamily="2" charset="2"/>
              <a:buChar char="ü"/>
            </a:pPr>
            <a:r>
              <a:rPr lang="en-US" sz="2400" dirty="0" smtClean="0"/>
              <a:t>No collision</a:t>
            </a:r>
          </a:p>
          <a:p>
            <a:pPr eaLnBrk="1" hangingPunct="1">
              <a:spcBef>
                <a:spcPts val="1200"/>
              </a:spcBef>
              <a:buClr>
                <a:srgbClr val="002060"/>
              </a:buClr>
              <a:buFont typeface="Wingdings" panose="05000000000000000000" pitchFamily="2" charset="2"/>
              <a:buChar char="ü"/>
            </a:pPr>
            <a:r>
              <a:rPr lang="en-US" sz="2400" dirty="0" smtClean="0"/>
              <a:t>No roll-over</a:t>
            </a:r>
            <a:endParaRPr lang="en-US" sz="2400" dirty="0"/>
          </a:p>
          <a:p>
            <a:pPr marL="0" indent="0" eaLnBrk="1" hangingPunct="1">
              <a:spcBef>
                <a:spcPts val="1200"/>
              </a:spcBef>
              <a:buClr>
                <a:srgbClr val="002060"/>
              </a:buClr>
              <a:buNone/>
            </a:pPr>
            <a:r>
              <a:rPr lang="en-US" sz="2800" b="1" dirty="0" smtClean="0">
                <a:solidFill>
                  <a:srgbClr val="FF0000"/>
                </a:solidFill>
              </a:rPr>
              <a:t>Secondary</a:t>
            </a:r>
            <a:r>
              <a:rPr lang="en-US" sz="2800" dirty="0" smtClean="0"/>
              <a:t> </a:t>
            </a:r>
            <a:r>
              <a:rPr lang="en-US" sz="2800" dirty="0"/>
              <a:t>defense</a:t>
            </a:r>
          </a:p>
          <a:p>
            <a:pPr eaLnBrk="1" hangingPunct="1">
              <a:spcBef>
                <a:spcPts val="1200"/>
              </a:spcBef>
              <a:buClr>
                <a:srgbClr val="002060"/>
              </a:buClr>
              <a:buFont typeface="Wingdings" panose="05000000000000000000" pitchFamily="2" charset="2"/>
              <a:buChar char="ü"/>
            </a:pPr>
            <a:r>
              <a:rPr lang="en-US" sz="2400" dirty="0" smtClean="0"/>
              <a:t>Seatbelt</a:t>
            </a:r>
          </a:p>
          <a:p>
            <a:pPr eaLnBrk="1" hangingPunct="1">
              <a:spcBef>
                <a:spcPts val="1200"/>
              </a:spcBef>
              <a:buClr>
                <a:srgbClr val="002060"/>
              </a:buClr>
              <a:buFont typeface="Wingdings" panose="05000000000000000000" pitchFamily="2" charset="2"/>
              <a:buChar char="ü"/>
            </a:pPr>
            <a:r>
              <a:rPr lang="en-US" sz="2400" dirty="0" smtClean="0"/>
              <a:t>Safe operation</a:t>
            </a:r>
          </a:p>
          <a:p>
            <a:pPr eaLnBrk="1" hangingPunct="1">
              <a:spcBef>
                <a:spcPts val="1200"/>
              </a:spcBef>
              <a:buClr>
                <a:srgbClr val="002060"/>
              </a:buClr>
              <a:buFont typeface="Wingdings" panose="05000000000000000000" pitchFamily="2" charset="2"/>
              <a:buChar char="ü"/>
            </a:pPr>
            <a:endParaRPr lang="en-US" dirty="0"/>
          </a:p>
        </p:txBody>
      </p:sp>
      <p:sp>
        <p:nvSpPr>
          <p:cNvPr id="4" name="Slide Number Placeholder 3"/>
          <p:cNvSpPr>
            <a:spLocks noGrp="1"/>
          </p:cNvSpPr>
          <p:nvPr>
            <p:ph type="sldNum" sz="quarter" idx="10"/>
          </p:nvPr>
        </p:nvSpPr>
        <p:spPr/>
        <p:txBody>
          <a:bodyPr/>
          <a:lstStyle/>
          <a:p>
            <a:r>
              <a:rPr lang="en-US" altLang="en-US" dirty="0" smtClean="0"/>
              <a:t>2-8</a:t>
            </a:r>
            <a:endParaRPr lang="en-US" alt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972" y="1927623"/>
            <a:ext cx="4666594" cy="34865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862316" y="5308979"/>
            <a:ext cx="4967785" cy="923330"/>
          </a:xfrm>
          <a:prstGeom prst="rect">
            <a:avLst/>
          </a:prstGeom>
          <a:noFill/>
        </p:spPr>
        <p:txBody>
          <a:bodyPr wrap="square" rtlCol="0">
            <a:spAutoFit/>
          </a:bodyPr>
          <a:lstStyle/>
          <a:p>
            <a:pPr algn="ctr"/>
            <a:r>
              <a:rPr lang="en-US" b="1" dirty="0" smtClean="0">
                <a:solidFill>
                  <a:srgbClr val="FF0000"/>
                </a:solidFill>
              </a:rPr>
              <a:t>Primary defenses are Plan “A”</a:t>
            </a:r>
          </a:p>
          <a:p>
            <a:pPr algn="ctr"/>
            <a:r>
              <a:rPr lang="en-US" b="1" dirty="0" smtClean="0">
                <a:solidFill>
                  <a:srgbClr val="FF0000"/>
                </a:solidFill>
              </a:rPr>
              <a:t>Secondary defenses are in place if Plan “A” is not an option or Plan “A” fails!</a:t>
            </a:r>
            <a:endParaRPr lang="en-US" b="1" dirty="0">
              <a:solidFill>
                <a:srgbClr val="FF0000"/>
              </a:solidFill>
            </a:endParaRPr>
          </a:p>
        </p:txBody>
      </p:sp>
    </p:spTree>
    <p:extLst>
      <p:ext uri="{BB962C8B-B14F-4D97-AF65-F5344CB8AC3E}">
        <p14:creationId xmlns:p14="http://schemas.microsoft.com/office/powerpoint/2010/main" val="42005403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Objectives</a:t>
            </a:r>
            <a:endParaRPr lang="en-US" dirty="0"/>
          </a:p>
        </p:txBody>
      </p:sp>
      <p:sp>
        <p:nvSpPr>
          <p:cNvPr id="6" name="Content Placeholder 5"/>
          <p:cNvSpPr>
            <a:spLocks noGrp="1"/>
          </p:cNvSpPr>
          <p:nvPr>
            <p:ph idx="1"/>
          </p:nvPr>
        </p:nvSpPr>
        <p:spPr>
          <a:xfrm>
            <a:off x="762000" y="1786270"/>
            <a:ext cx="7696200" cy="4157330"/>
          </a:xfrm>
        </p:spPr>
        <p:txBody>
          <a:bodyPr/>
          <a:lstStyle/>
          <a:p>
            <a:pPr marL="0" indent="0">
              <a:buNone/>
            </a:pPr>
            <a:r>
              <a:rPr lang="en-US" sz="2400" b="1" dirty="0" smtClean="0"/>
              <a:t>Upon Completion of this module you should be able to:</a:t>
            </a:r>
          </a:p>
          <a:p>
            <a:pPr marL="677863" indent="-446088" eaLnBrk="1" hangingPunct="1">
              <a:spcBef>
                <a:spcPts val="1200"/>
              </a:spcBef>
              <a:buClrTx/>
              <a:buSzPct val="100000"/>
              <a:buFont typeface="Wingdings" pitchFamily="2" charset="2"/>
              <a:buChar char="þ"/>
              <a:defRPr/>
            </a:pPr>
            <a:r>
              <a:rPr lang="en-US" altLang="en-US" sz="2400" dirty="0"/>
              <a:t>Describe the effects of </a:t>
            </a:r>
            <a:r>
              <a:rPr lang="en-US" altLang="en-US" sz="2400" dirty="0" smtClean="0"/>
              <a:t>cut and puncture injuries</a:t>
            </a:r>
            <a:endParaRPr lang="en-US" altLang="en-US" sz="2400" dirty="0"/>
          </a:p>
          <a:p>
            <a:pPr marL="677863" indent="-446088" eaLnBrk="1" hangingPunct="1">
              <a:spcBef>
                <a:spcPts val="1200"/>
              </a:spcBef>
              <a:buClrTx/>
              <a:buSzPct val="100000"/>
              <a:buFont typeface="Wingdings" pitchFamily="2" charset="2"/>
              <a:buChar char="þ"/>
              <a:defRPr/>
            </a:pPr>
            <a:r>
              <a:rPr lang="en-US" altLang="en-US" sz="2400" dirty="0"/>
              <a:t>Explain employer responsibilities regarding </a:t>
            </a:r>
            <a:r>
              <a:rPr lang="en-US" altLang="en-US" sz="2400" dirty="0" smtClean="0"/>
              <a:t>worker protection</a:t>
            </a:r>
            <a:r>
              <a:rPr lang="en-US" altLang="en-US" sz="2400" dirty="0"/>
              <a:t> </a:t>
            </a:r>
          </a:p>
          <a:p>
            <a:pPr marL="677863" indent="-446088" eaLnBrk="1" hangingPunct="1">
              <a:spcBef>
                <a:spcPts val="1200"/>
              </a:spcBef>
              <a:buClrTx/>
              <a:buSzPct val="100000"/>
              <a:buFont typeface="Wingdings" pitchFamily="2" charset="2"/>
              <a:buChar char="þ"/>
              <a:defRPr/>
            </a:pPr>
            <a:r>
              <a:rPr lang="en-US" altLang="en-US" sz="2400" dirty="0"/>
              <a:t>Explain </a:t>
            </a:r>
            <a:r>
              <a:rPr lang="en-US" altLang="en-US" sz="2400" dirty="0" smtClean="0"/>
              <a:t>injury </a:t>
            </a:r>
            <a:r>
              <a:rPr lang="en-US" altLang="en-US" sz="2400" dirty="0"/>
              <a:t>prevention</a:t>
            </a:r>
          </a:p>
          <a:p>
            <a:pPr marL="677863" indent="-446088" eaLnBrk="1" hangingPunct="1">
              <a:spcBef>
                <a:spcPts val="1200"/>
              </a:spcBef>
              <a:buClrTx/>
              <a:buSzPct val="100000"/>
              <a:buFont typeface="Wingdings" pitchFamily="2" charset="2"/>
              <a:buChar char="þ"/>
              <a:defRPr/>
            </a:pPr>
            <a:r>
              <a:rPr lang="en-US" altLang="en-US" sz="2400" dirty="0"/>
              <a:t>Explain workplace hazards that require </a:t>
            </a:r>
            <a:r>
              <a:rPr lang="en-US" altLang="en-US" sz="2400" dirty="0" smtClean="0"/>
              <a:t>protection</a:t>
            </a:r>
            <a:endParaRPr lang="en-US" altLang="en-US" sz="2400" dirty="0"/>
          </a:p>
          <a:p>
            <a:pPr marL="677863" indent="-446088" eaLnBrk="1" hangingPunct="1">
              <a:spcBef>
                <a:spcPts val="1200"/>
              </a:spcBef>
              <a:buClrTx/>
              <a:buSzPct val="100000"/>
              <a:buFont typeface="Wingdings" pitchFamily="2" charset="2"/>
              <a:buChar char="þ"/>
              <a:defRPr/>
            </a:pPr>
            <a:r>
              <a:rPr lang="en-US" altLang="en-US" sz="2400" dirty="0"/>
              <a:t>Select appropriate </a:t>
            </a:r>
            <a:r>
              <a:rPr lang="en-US" altLang="en-US" sz="2400" dirty="0" smtClean="0"/>
              <a:t>protection </a:t>
            </a:r>
            <a:r>
              <a:rPr lang="en-US" altLang="en-US" sz="2400" dirty="0"/>
              <a:t>based on exposure</a:t>
            </a:r>
            <a:endParaRPr lang="en-US" sz="2400" dirty="0" smtClean="0"/>
          </a:p>
          <a:p>
            <a:pPr marL="0" indent="0">
              <a:buNone/>
            </a:pPr>
            <a:endParaRPr lang="en-US" sz="2400" b="1"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2</a:t>
            </a:fld>
            <a:endParaRPr lang="en-US" altLang="en-US" dirty="0"/>
          </a:p>
        </p:txBody>
      </p:sp>
    </p:spTree>
    <p:extLst>
      <p:ext uri="{BB962C8B-B14F-4D97-AF65-F5344CB8AC3E}">
        <p14:creationId xmlns:p14="http://schemas.microsoft.com/office/powerpoint/2010/main" val="10216750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1-11</a:t>
            </a:r>
          </a:p>
        </p:txBody>
      </p:sp>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800" b="1" dirty="0">
              <a:cs typeface="+mn-cs"/>
            </a:endParaRPr>
          </a:p>
        </p:txBody>
      </p:sp>
      <p:sp>
        <p:nvSpPr>
          <p:cNvPr id="4" name="AutoShape 5" descr="Image result for risk mitigation"/>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7" descr="Image result for risk mitigation"/>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8" name="Chart 7"/>
          <p:cNvGraphicFramePr/>
          <p:nvPr>
            <p:extLst>
              <p:ext uri="{D42A27DB-BD31-4B8C-83A1-F6EECF244321}">
                <p14:modId xmlns:p14="http://schemas.microsoft.com/office/powerpoint/2010/main" val="3610396443"/>
              </p:ext>
            </p:extLst>
          </p:nvPr>
        </p:nvGraphicFramePr>
        <p:xfrm>
          <a:off x="-1" y="1"/>
          <a:ext cx="9144000" cy="6850063"/>
        </p:xfrm>
        <a:graphic>
          <a:graphicData uri="http://schemas.openxmlformats.org/drawingml/2006/chart">
            <c:chart xmlns:c="http://schemas.openxmlformats.org/drawingml/2006/chart" xmlns:r="http://schemas.openxmlformats.org/officeDocument/2006/relationships" r:id="rId3"/>
          </a:graphicData>
        </a:graphic>
      </p:graphicFrame>
      <p:sp>
        <p:nvSpPr>
          <p:cNvPr id="20" name="Slide Number Placeholder 5"/>
          <p:cNvSpPr>
            <a:spLocks noGrp="1"/>
          </p:cNvSpPr>
          <p:nvPr>
            <p:ph type="sldNum" sz="quarter" idx="4294967295"/>
          </p:nvPr>
        </p:nvSpPr>
        <p:spPr>
          <a:xfrm>
            <a:off x="6875309"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2-9</a:t>
            </a:r>
          </a:p>
        </p:txBody>
      </p:sp>
      <p:sp>
        <p:nvSpPr>
          <p:cNvPr id="11" name="Rounded Rectangle 10"/>
          <p:cNvSpPr/>
          <p:nvPr/>
        </p:nvSpPr>
        <p:spPr bwMode="auto">
          <a:xfrm>
            <a:off x="842918" y="2351243"/>
            <a:ext cx="7632591" cy="3166824"/>
          </a:xfrm>
          <a:prstGeom prst="roundRect">
            <a:avLst/>
          </a:prstGeom>
          <a:solidFill>
            <a:srgbClr val="00FF00">
              <a:alpha val="85000"/>
            </a:srgbClr>
          </a:solidFill>
          <a:ln w="9525" cap="flat" cmpd="sng" algn="ctr">
            <a:noFill/>
            <a:prstDash val="solid"/>
            <a:round/>
            <a:headEnd type="none" w="med" len="med"/>
            <a:tailEnd type="none" w="med" len="med"/>
          </a:ln>
          <a:effectLst>
            <a:softEdge rad="101600"/>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6000" b="0" i="0" u="none" strike="noStrike" cap="none" normalizeH="0" baseline="0" dirty="0" smtClean="0">
                <a:ln>
                  <a:noFill/>
                </a:ln>
                <a:solidFill>
                  <a:srgbClr val="002060"/>
                </a:solidFill>
                <a:effectLst/>
                <a:latin typeface="Arial Rounded MT Bold" panose="020F0704030504030204" pitchFamily="34" charset="0"/>
              </a:rPr>
              <a:t>Remember Mr. </a:t>
            </a:r>
            <a:r>
              <a:rPr kumimoji="0" lang="en-US" sz="6000" b="0" i="0" u="none" strike="noStrike" cap="none" normalizeH="0" baseline="0" dirty="0" smtClean="0">
                <a:ln>
                  <a:noFill/>
                </a:ln>
                <a:solidFill>
                  <a:srgbClr val="002060"/>
                </a:solidFill>
                <a:effectLst/>
                <a:latin typeface="Arial Rounded MT Bold" panose="020F0704030504030204" pitchFamily="34" charset="0"/>
              </a:rPr>
              <a:t>Murphy </a:t>
            </a:r>
            <a:r>
              <a:rPr kumimoji="0" lang="en-US" sz="6000" b="0" i="0" u="none" strike="noStrike" cap="none" normalizeH="0" baseline="0" dirty="0" smtClean="0">
                <a:ln>
                  <a:noFill/>
                </a:ln>
                <a:solidFill>
                  <a:srgbClr val="002060"/>
                </a:solidFill>
                <a:effectLst/>
                <a:latin typeface="Arial Rounded MT Bold" panose="020F0704030504030204" pitchFamily="34" charset="0"/>
              </a:rPr>
              <a:t>and his Law</a:t>
            </a:r>
          </a:p>
        </p:txBody>
      </p:sp>
    </p:spTree>
    <p:extLst>
      <p:ext uri="{BB962C8B-B14F-4D97-AF65-F5344CB8AC3E}">
        <p14:creationId xmlns:p14="http://schemas.microsoft.com/office/powerpoint/2010/main" val="150263217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Knifes</a:t>
            </a:r>
            <a:endParaRPr lang="en-US" dirty="0"/>
          </a:p>
        </p:txBody>
      </p:sp>
      <p:sp>
        <p:nvSpPr>
          <p:cNvPr id="3" name="Content Placeholder 2"/>
          <p:cNvSpPr>
            <a:spLocks noGrp="1"/>
          </p:cNvSpPr>
          <p:nvPr>
            <p:ph idx="1"/>
          </p:nvPr>
        </p:nvSpPr>
        <p:spPr>
          <a:xfrm>
            <a:off x="683173" y="1826172"/>
            <a:ext cx="4409090" cy="4038600"/>
          </a:xfrm>
        </p:spPr>
        <p:txBody>
          <a:bodyPr/>
          <a:lstStyle/>
          <a:p>
            <a:pPr marL="0" indent="0">
              <a:buNone/>
            </a:pPr>
            <a:r>
              <a:rPr lang="en-US" sz="2800" dirty="0" smtClean="0"/>
              <a:t>If using a knife or blade during work tasks</a:t>
            </a:r>
          </a:p>
          <a:p>
            <a:pPr lvl="1">
              <a:buClr>
                <a:srgbClr val="002060"/>
              </a:buClr>
              <a:buSzPct val="70000"/>
              <a:buFont typeface="Wingdings" panose="05000000000000000000" pitchFamily="2" charset="2"/>
              <a:buChar char="ü"/>
            </a:pPr>
            <a:r>
              <a:rPr lang="en-US" sz="2400" dirty="0" smtClean="0"/>
              <a:t>Wear proper PPE</a:t>
            </a:r>
          </a:p>
          <a:p>
            <a:pPr lvl="1">
              <a:buClr>
                <a:srgbClr val="002060"/>
              </a:buClr>
              <a:buSzPct val="70000"/>
              <a:buFont typeface="Wingdings" panose="05000000000000000000" pitchFamily="2" charset="2"/>
              <a:buChar char="ü"/>
            </a:pPr>
            <a:r>
              <a:rPr lang="en-US" sz="2400" dirty="0" smtClean="0"/>
              <a:t>Use the proper tool </a:t>
            </a:r>
          </a:p>
          <a:p>
            <a:pPr lvl="1">
              <a:buClr>
                <a:srgbClr val="002060"/>
              </a:buClr>
              <a:buSzPct val="70000"/>
              <a:buFont typeface="Wingdings" panose="05000000000000000000" pitchFamily="2" charset="2"/>
              <a:buChar char="ü"/>
            </a:pPr>
            <a:r>
              <a:rPr lang="en-US" sz="2400" dirty="0" smtClean="0"/>
              <a:t>Keep the work area clear</a:t>
            </a:r>
          </a:p>
          <a:p>
            <a:pPr lvl="1">
              <a:buClr>
                <a:srgbClr val="002060"/>
              </a:buClr>
              <a:buSzPct val="70000"/>
              <a:buFont typeface="Wingdings" panose="05000000000000000000" pitchFamily="2" charset="2"/>
              <a:buChar char="ü"/>
            </a:pPr>
            <a:r>
              <a:rPr lang="en-US" sz="2400" dirty="0" smtClean="0"/>
              <a:t>Use a sharp blade</a:t>
            </a:r>
          </a:p>
          <a:p>
            <a:pPr lvl="1">
              <a:buClr>
                <a:srgbClr val="002060"/>
              </a:buClr>
              <a:buSzPct val="70000"/>
              <a:buFont typeface="Wingdings" panose="05000000000000000000" pitchFamily="2" charset="2"/>
              <a:buChar char="ü"/>
            </a:pPr>
            <a:r>
              <a:rPr lang="en-US" sz="2400" dirty="0" smtClean="0"/>
              <a:t>Replace dull blades</a:t>
            </a:r>
          </a:p>
          <a:p>
            <a:pPr lvl="1">
              <a:buClr>
                <a:srgbClr val="002060"/>
              </a:buClr>
              <a:buSzPct val="70000"/>
              <a:buFont typeface="Wingdings" panose="05000000000000000000" pitchFamily="2" charset="2"/>
              <a:buChar char="ü"/>
            </a:pPr>
            <a:r>
              <a:rPr lang="en-US" sz="2400" dirty="0" smtClean="0"/>
              <a:t>Never leave an exposed blade unattended</a:t>
            </a:r>
            <a:endParaRPr lang="en-US" sz="2400" dirty="0"/>
          </a:p>
        </p:txBody>
      </p:sp>
      <p:sp>
        <p:nvSpPr>
          <p:cNvPr id="4" name="Slide Number Placeholder 3"/>
          <p:cNvSpPr>
            <a:spLocks noGrp="1"/>
          </p:cNvSpPr>
          <p:nvPr>
            <p:ph type="sldNum" sz="quarter" idx="10"/>
          </p:nvPr>
        </p:nvSpPr>
        <p:spPr/>
        <p:txBody>
          <a:bodyPr/>
          <a:lstStyle/>
          <a:p>
            <a:r>
              <a:rPr lang="en-US" altLang="en-US" dirty="0" smtClean="0"/>
              <a:t>2-10</a:t>
            </a:r>
            <a:endParaRPr lang="en-US" altLang="en-US" dirty="0"/>
          </a:p>
        </p:txBody>
      </p:sp>
      <p:pic>
        <p:nvPicPr>
          <p:cNvPr id="1026" name="Picture 2" descr="Image result for lineman knif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26664" y="1891863"/>
            <a:ext cx="3344370" cy="3815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7620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C60FC02-CF74-4EE7-8E94-1C02291CAF24}" type="slidenum">
              <a:rPr lang="en-US" altLang="en-US" smtClean="0"/>
              <a:pPr/>
              <a:t>22</a:t>
            </a:fld>
            <a:endParaRPr lang="en-US" altLang="en-US"/>
          </a:p>
        </p:txBody>
      </p:sp>
      <p:sp>
        <p:nvSpPr>
          <p:cNvPr id="3" name="Rectangle 2"/>
          <p:cNvSpPr/>
          <p:nvPr/>
        </p:nvSpPr>
        <p:spPr bwMode="auto">
          <a:xfrm>
            <a:off x="1292260" y="1832195"/>
            <a:ext cx="6498335" cy="3693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bwMode="auto">
          <a:xfrm>
            <a:off x="1159724" y="155795"/>
            <a:ext cx="6763406" cy="1676400"/>
          </a:xfrm>
          <a:prstGeom prst="roundRect">
            <a:avLst/>
          </a:prstGeom>
          <a:solidFill>
            <a:srgbClr val="E6FC18">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002060"/>
                </a:solidFill>
                <a:effectLst/>
                <a:latin typeface="Arial Rounded MT Bold" panose="020F0704030504030204" pitchFamily="34" charset="0"/>
              </a:rPr>
              <a:t>Hazard(s)?</a:t>
            </a:r>
          </a:p>
          <a:p>
            <a:pPr marL="0" marR="0" indent="0" algn="ctr" defTabSz="914400" rtl="0" eaLnBrk="1" fontAlgn="base" latinLnBrk="0" hangingPunct="1">
              <a:lnSpc>
                <a:spcPct val="100000"/>
              </a:lnSpc>
              <a:spcBef>
                <a:spcPct val="0"/>
              </a:spcBef>
              <a:spcAft>
                <a:spcPct val="0"/>
              </a:spcAft>
              <a:buClrTx/>
              <a:buSzTx/>
              <a:buFontTx/>
              <a:buNone/>
              <a:tabLst/>
            </a:pPr>
            <a:r>
              <a:rPr lang="en-US" sz="4800" dirty="0" smtClean="0">
                <a:solidFill>
                  <a:srgbClr val="002060"/>
                </a:solidFill>
                <a:latin typeface="Arial Rounded MT Bold" panose="020F0704030504030204" pitchFamily="34" charset="0"/>
              </a:rPr>
              <a:t>Possible Solution(s)?</a:t>
            </a:r>
            <a:endParaRPr kumimoji="0" lang="en-US" sz="4800" b="0" i="0" u="none" strike="noStrike" cap="none" normalizeH="0" baseline="0" dirty="0" smtClean="0">
              <a:ln>
                <a:noFill/>
              </a:ln>
              <a:solidFill>
                <a:srgbClr val="002060"/>
              </a:solidFill>
              <a:effectLst/>
              <a:latin typeface="Arial Rounded MT Bold" panose="020F0704030504030204" pitchFamily="34" charset="0"/>
            </a:endParaRPr>
          </a:p>
        </p:txBody>
      </p:sp>
      <p:sp>
        <p:nvSpPr>
          <p:cNvPr id="6" name="Slide Number Placeholder 3"/>
          <p:cNvSpPr txBox="1">
            <a:spLocks/>
          </p:cNvSpPr>
          <p:nvPr/>
        </p:nvSpPr>
        <p:spPr bwMode="auto">
          <a:xfrm>
            <a:off x="6751093" y="6403075"/>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dirty="0" smtClean="0">
                <a:solidFill>
                  <a:srgbClr val="FFFFFF"/>
                </a:solidFill>
              </a:rPr>
              <a:t>2-11</a:t>
            </a:r>
            <a:endParaRPr lang="en-US" altLang="en-US" dirty="0">
              <a:solidFill>
                <a:srgbClr val="FFFFFF"/>
              </a:solidFill>
            </a:endParaRPr>
          </a:p>
        </p:txBody>
      </p:sp>
    </p:spTree>
    <p:extLst>
      <p:ext uri="{BB962C8B-B14F-4D97-AF65-F5344CB8AC3E}">
        <p14:creationId xmlns:p14="http://schemas.microsoft.com/office/powerpoint/2010/main" val="406092122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C60FC02-CF74-4EE7-8E94-1C02291CAF24}" type="slidenum">
              <a:rPr lang="en-US" altLang="en-US" smtClean="0"/>
              <a:pPr/>
              <a:t>23</a:t>
            </a:fld>
            <a:endParaRPr lang="en-US" altLang="en-US"/>
          </a:p>
        </p:txBody>
      </p:sp>
      <p:pic>
        <p:nvPicPr>
          <p:cNvPr id="9"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77420" y="-191069"/>
            <a:ext cx="10126638" cy="720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 y="524543"/>
            <a:ext cx="3589364" cy="5878532"/>
          </a:xfrm>
          <a:prstGeom prst="rect">
            <a:avLst/>
          </a:prstGeom>
          <a:noFill/>
        </p:spPr>
        <p:txBody>
          <a:bodyPr wrap="square" rtlCol="0">
            <a:spAutoFit/>
          </a:bodyPr>
          <a:lstStyle/>
          <a:p>
            <a:pPr marL="342900" indent="-342900">
              <a:spcBef>
                <a:spcPts val="1200"/>
              </a:spcBef>
              <a:buSzPct val="70000"/>
              <a:buFont typeface="Wingdings" panose="05000000000000000000" pitchFamily="2" charset="2"/>
              <a:buChar char="ü"/>
            </a:pPr>
            <a:r>
              <a:rPr lang="en-US" sz="2800" dirty="0">
                <a:solidFill>
                  <a:schemeClr val="bg1"/>
                </a:solidFill>
                <a:latin typeface="Arial Rounded MT Bold" panose="020F0704030504030204" pitchFamily="34" charset="0"/>
              </a:rPr>
              <a:t>Use a second insulator to handle the broken part</a:t>
            </a:r>
            <a:endParaRPr lang="en-US" sz="2000" dirty="0">
              <a:solidFill>
                <a:schemeClr val="bg1"/>
              </a:solidFill>
              <a:latin typeface="Arial Rounded MT Bold" panose="020F0704030504030204" pitchFamily="34" charset="0"/>
            </a:endParaRPr>
          </a:p>
          <a:p>
            <a:pPr marL="342900" indent="-342900">
              <a:spcBef>
                <a:spcPts val="1200"/>
              </a:spcBef>
              <a:buSzPct val="70000"/>
              <a:buFont typeface="Wingdings" panose="05000000000000000000" pitchFamily="2" charset="2"/>
              <a:buChar char="ü"/>
            </a:pPr>
            <a:r>
              <a:rPr lang="en-US" sz="2800" dirty="0" smtClean="0">
                <a:solidFill>
                  <a:schemeClr val="bg1"/>
                </a:solidFill>
                <a:latin typeface="Arial Rounded MT Bold" panose="020F0704030504030204" pitchFamily="34" charset="0"/>
              </a:rPr>
              <a:t>Wear cut resistant gloves</a:t>
            </a:r>
          </a:p>
          <a:p>
            <a:pPr marL="342900" indent="-342900">
              <a:spcBef>
                <a:spcPts val="1200"/>
              </a:spcBef>
              <a:buSzPct val="70000"/>
              <a:buFont typeface="Wingdings" panose="05000000000000000000" pitchFamily="2" charset="2"/>
              <a:buChar char="ü"/>
            </a:pPr>
            <a:r>
              <a:rPr lang="en-US" sz="2800" dirty="0" smtClean="0">
                <a:solidFill>
                  <a:schemeClr val="bg1"/>
                </a:solidFill>
                <a:latin typeface="Arial Rounded MT Bold" panose="020F0704030504030204" pitchFamily="34" charset="0"/>
              </a:rPr>
              <a:t>Keep hands away from sharp edges</a:t>
            </a:r>
          </a:p>
          <a:p>
            <a:pPr marL="342900" indent="-342900">
              <a:spcBef>
                <a:spcPts val="1200"/>
              </a:spcBef>
              <a:buSzPct val="70000"/>
              <a:buFont typeface="Wingdings" panose="05000000000000000000" pitchFamily="2" charset="2"/>
              <a:buChar char="ü"/>
            </a:pPr>
            <a:r>
              <a:rPr lang="en-US" sz="2800" dirty="0" smtClean="0">
                <a:solidFill>
                  <a:schemeClr val="bg1"/>
                </a:solidFill>
                <a:latin typeface="Arial Rounded MT Bold" panose="020F0704030504030204" pitchFamily="34" charset="0"/>
              </a:rPr>
              <a:t>Handle with a tool</a:t>
            </a:r>
          </a:p>
          <a:p>
            <a:pPr marL="342900" indent="-342900">
              <a:spcBef>
                <a:spcPts val="1200"/>
              </a:spcBef>
              <a:buSzPct val="70000"/>
              <a:buFont typeface="Wingdings" panose="05000000000000000000" pitchFamily="2" charset="2"/>
              <a:buChar char="ü"/>
            </a:pPr>
            <a:r>
              <a:rPr lang="en-US" sz="2800" dirty="0" smtClean="0">
                <a:solidFill>
                  <a:schemeClr val="bg1"/>
                </a:solidFill>
                <a:latin typeface="Arial Rounded MT Bold" panose="020F0704030504030204" pitchFamily="34" charset="0"/>
              </a:rPr>
              <a:t>Wrap in a Kevlar cloth </a:t>
            </a:r>
            <a:endParaRPr lang="en-US" sz="2800" dirty="0">
              <a:solidFill>
                <a:schemeClr val="bg1"/>
              </a:solidFill>
              <a:latin typeface="Arial Rounded MT Bold" panose="020F0704030504030204" pitchFamily="34" charset="0"/>
            </a:endParaRPr>
          </a:p>
        </p:txBody>
      </p:sp>
      <p:sp>
        <p:nvSpPr>
          <p:cNvPr id="14" name="Slide Number Placeholder 3"/>
          <p:cNvSpPr txBox="1">
            <a:spLocks/>
          </p:cNvSpPr>
          <p:nvPr/>
        </p:nvSpPr>
        <p:spPr bwMode="auto">
          <a:xfrm>
            <a:off x="7237981" y="6403075"/>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dirty="0" smtClean="0">
                <a:solidFill>
                  <a:srgbClr val="FFFFFF"/>
                </a:solidFill>
              </a:rPr>
              <a:t>2-12</a:t>
            </a:r>
            <a:endParaRPr lang="en-US" altLang="en-US" dirty="0">
              <a:solidFill>
                <a:srgbClr val="FFFFFF"/>
              </a:solidFill>
            </a:endParaRPr>
          </a:p>
        </p:txBody>
      </p:sp>
    </p:spTree>
    <p:extLst>
      <p:ext uri="{BB962C8B-B14F-4D97-AF65-F5344CB8AC3E}">
        <p14:creationId xmlns:p14="http://schemas.microsoft.com/office/powerpoint/2010/main" val="202071243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fade">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fade">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fade">
                                      <p:cBhvr>
                                        <p:cTn id="27" dur="500"/>
                                        <p:tgtEl>
                                          <p:spTgt spid="1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xEl>
                                              <p:pRg st="4" end="4"/>
                                            </p:txEl>
                                          </p:spTgt>
                                        </p:tgtEl>
                                        <p:attrNameLst>
                                          <p:attrName>style.visibility</p:attrName>
                                        </p:attrNameLst>
                                      </p:cBhvr>
                                      <p:to>
                                        <p:strVal val="visible"/>
                                      </p:to>
                                    </p:set>
                                    <p:animEffect transition="in" filter="fade">
                                      <p:cBhvr>
                                        <p:cTn id="32"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Wire Rope Hazards</a:t>
            </a:r>
            <a:endParaRPr lang="en-US" dirty="0"/>
          </a:p>
        </p:txBody>
      </p:sp>
      <p:sp>
        <p:nvSpPr>
          <p:cNvPr id="4" name="Slide Number Placeholder 3"/>
          <p:cNvSpPr>
            <a:spLocks noGrp="1"/>
          </p:cNvSpPr>
          <p:nvPr>
            <p:ph type="sldNum" sz="quarter" idx="10"/>
          </p:nvPr>
        </p:nvSpPr>
        <p:spPr/>
        <p:txBody>
          <a:bodyPr/>
          <a:lstStyle/>
          <a:p>
            <a:fld id="{9C60FC02-CF74-4EE7-8E94-1C02291CAF24}" type="slidenum">
              <a:rPr lang="en-US" altLang="en-US" smtClean="0"/>
              <a:pPr/>
              <a:t>24</a:t>
            </a:fld>
            <a:endParaRPr lang="en-US" alt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9" y="-97972"/>
            <a:ext cx="9472552" cy="7104414"/>
          </a:xfrm>
          <a:prstGeom prst="rect">
            <a:avLst/>
          </a:prstGeom>
        </p:spPr>
      </p:pic>
      <p:sp>
        <p:nvSpPr>
          <p:cNvPr id="7" name="Rounded Rectangle 6"/>
          <p:cNvSpPr/>
          <p:nvPr/>
        </p:nvSpPr>
        <p:spPr bwMode="auto">
          <a:xfrm>
            <a:off x="1292257" y="109183"/>
            <a:ext cx="6763406" cy="1676400"/>
          </a:xfrm>
          <a:prstGeom prst="roundRect">
            <a:avLst/>
          </a:prstGeom>
          <a:solidFill>
            <a:srgbClr val="E6FC18">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002060"/>
                </a:solidFill>
                <a:effectLst/>
                <a:latin typeface="Arial Rounded MT Bold" panose="020F0704030504030204" pitchFamily="34" charset="0"/>
              </a:rPr>
              <a:t>Hazard(s)?</a:t>
            </a:r>
          </a:p>
          <a:p>
            <a:pPr marL="0" marR="0" indent="0" algn="ctr" defTabSz="914400" rtl="0" eaLnBrk="1" fontAlgn="base" latinLnBrk="0" hangingPunct="1">
              <a:lnSpc>
                <a:spcPct val="100000"/>
              </a:lnSpc>
              <a:spcBef>
                <a:spcPct val="0"/>
              </a:spcBef>
              <a:spcAft>
                <a:spcPct val="0"/>
              </a:spcAft>
              <a:buClrTx/>
              <a:buSzTx/>
              <a:buFontTx/>
              <a:buNone/>
              <a:tabLst/>
            </a:pPr>
            <a:r>
              <a:rPr lang="en-US" sz="4800" dirty="0" smtClean="0">
                <a:solidFill>
                  <a:srgbClr val="002060"/>
                </a:solidFill>
                <a:latin typeface="Arial Rounded MT Bold" panose="020F0704030504030204" pitchFamily="34" charset="0"/>
              </a:rPr>
              <a:t>Possible Solution(s)?</a:t>
            </a:r>
            <a:endParaRPr kumimoji="0" lang="en-US" sz="4800" b="0" i="0" u="none" strike="noStrike" cap="none" normalizeH="0" baseline="0" dirty="0" smtClean="0">
              <a:ln>
                <a:noFill/>
              </a:ln>
              <a:solidFill>
                <a:srgbClr val="002060"/>
              </a:solidFill>
              <a:effectLst/>
              <a:latin typeface="Arial Rounded MT Bold" panose="020F0704030504030204" pitchFamily="34" charset="0"/>
            </a:endParaRPr>
          </a:p>
        </p:txBody>
      </p:sp>
      <p:sp>
        <p:nvSpPr>
          <p:cNvPr id="3" name="Rounded Rectangle 2"/>
          <p:cNvSpPr/>
          <p:nvPr/>
        </p:nvSpPr>
        <p:spPr bwMode="auto">
          <a:xfrm>
            <a:off x="1363416" y="2090523"/>
            <a:ext cx="6684145" cy="2429691"/>
          </a:xfrm>
          <a:prstGeom prst="roundRect">
            <a:avLst/>
          </a:pr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Slide Number Placeholder 3"/>
          <p:cNvSpPr txBox="1">
            <a:spLocks/>
          </p:cNvSpPr>
          <p:nvPr/>
        </p:nvSpPr>
        <p:spPr bwMode="auto">
          <a:xfrm>
            <a:off x="7012351"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dirty="0" smtClean="0">
                <a:solidFill>
                  <a:srgbClr val="FFFFFF"/>
                </a:solidFill>
              </a:rPr>
              <a:t>2-13</a:t>
            </a:r>
            <a:endParaRPr lang="en-US" altLang="en-US" dirty="0">
              <a:solidFill>
                <a:srgbClr val="FFFFFF"/>
              </a:solidFill>
            </a:endParaRPr>
          </a:p>
        </p:txBody>
      </p:sp>
    </p:spTree>
    <p:extLst>
      <p:ext uri="{BB962C8B-B14F-4D97-AF65-F5344CB8AC3E}">
        <p14:creationId xmlns:p14="http://schemas.microsoft.com/office/powerpoint/2010/main" val="326243012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C60FC02-CF74-4EE7-8E94-1C02291CAF24}" type="slidenum">
              <a:rPr lang="en-US" altLang="en-US" smtClean="0"/>
              <a:pPr/>
              <a:t>25</a:t>
            </a:fld>
            <a:endParaRPr lang="en-US" alt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bwMode="auto">
          <a:xfrm>
            <a:off x="1190297" y="211097"/>
            <a:ext cx="6763406" cy="1676400"/>
          </a:xfrm>
          <a:prstGeom prst="roundRect">
            <a:avLst/>
          </a:prstGeom>
          <a:solidFill>
            <a:srgbClr val="E6FC18">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002060"/>
                </a:solidFill>
                <a:effectLst/>
                <a:latin typeface="Arial Rounded MT Bold" panose="020F0704030504030204" pitchFamily="34" charset="0"/>
              </a:rPr>
              <a:t>Hazard(s)?</a:t>
            </a:r>
          </a:p>
          <a:p>
            <a:pPr marL="0" marR="0" indent="0" algn="ctr" defTabSz="914400" rtl="0" eaLnBrk="1" fontAlgn="base" latinLnBrk="0" hangingPunct="1">
              <a:lnSpc>
                <a:spcPct val="100000"/>
              </a:lnSpc>
              <a:spcBef>
                <a:spcPct val="0"/>
              </a:spcBef>
              <a:spcAft>
                <a:spcPct val="0"/>
              </a:spcAft>
              <a:buClrTx/>
              <a:buSzTx/>
              <a:buFontTx/>
              <a:buNone/>
              <a:tabLst/>
            </a:pPr>
            <a:r>
              <a:rPr lang="en-US" sz="4800" dirty="0" smtClean="0">
                <a:solidFill>
                  <a:srgbClr val="002060"/>
                </a:solidFill>
                <a:latin typeface="Arial Rounded MT Bold" panose="020F0704030504030204" pitchFamily="34" charset="0"/>
              </a:rPr>
              <a:t>Possible Solution(s)?</a:t>
            </a:r>
            <a:endParaRPr kumimoji="0" lang="en-US" sz="4800" b="0" i="0" u="none" strike="noStrike" cap="none" normalizeH="0" baseline="0" dirty="0" smtClean="0">
              <a:ln>
                <a:noFill/>
              </a:ln>
              <a:solidFill>
                <a:srgbClr val="002060"/>
              </a:solidFill>
              <a:effectLst/>
              <a:latin typeface="Arial Rounded MT Bold" panose="020F0704030504030204" pitchFamily="34" charset="0"/>
            </a:endParaRPr>
          </a:p>
        </p:txBody>
      </p:sp>
      <p:sp>
        <p:nvSpPr>
          <p:cNvPr id="11" name="Slide Number Placeholder 3"/>
          <p:cNvSpPr txBox="1">
            <a:spLocks/>
          </p:cNvSpPr>
          <p:nvPr/>
        </p:nvSpPr>
        <p:spPr bwMode="auto">
          <a:xfrm>
            <a:off x="6976724" y="6403075"/>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dirty="0" smtClean="0">
                <a:solidFill>
                  <a:srgbClr val="FFFFFF"/>
                </a:solidFill>
              </a:rPr>
              <a:t>2-14</a:t>
            </a:r>
            <a:endParaRPr lang="en-US" altLang="en-US" dirty="0">
              <a:solidFill>
                <a:srgbClr val="FFFFFF"/>
              </a:solidFill>
            </a:endParaRPr>
          </a:p>
        </p:txBody>
      </p:sp>
    </p:spTree>
    <p:extLst>
      <p:ext uri="{BB962C8B-B14F-4D97-AF65-F5344CB8AC3E}">
        <p14:creationId xmlns:p14="http://schemas.microsoft.com/office/powerpoint/2010/main" val="384108427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animEffect transition="in" filter="fade">
                                      <p:cBhvr>
                                        <p:cTn id="16"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Two </a:t>
            </a:r>
            <a:endParaRPr lang="en-US" altLang="en-US" dirty="0"/>
          </a:p>
        </p:txBody>
      </p:sp>
      <p:sp>
        <p:nvSpPr>
          <p:cNvPr id="16"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defRPr/>
            </a:pPr>
            <a:r>
              <a:rPr lang="en-US" altLang="en-US" sz="1200" dirty="0" smtClean="0">
                <a:solidFill>
                  <a:srgbClr val="000000"/>
                </a:solidFill>
              </a:rPr>
              <a:t>2-15</a:t>
            </a:r>
            <a:endParaRPr lang="en-US" altLang="en-US" sz="1200" dirty="0">
              <a:solidFill>
                <a:srgbClr val="000000"/>
              </a:solidFill>
            </a:endParaRPr>
          </a:p>
        </p:txBody>
      </p:sp>
      <p:sp>
        <p:nvSpPr>
          <p:cNvPr id="2" name="Rectangle 1"/>
          <p:cNvSpPr/>
          <p:nvPr/>
        </p:nvSpPr>
        <p:spPr>
          <a:xfrm>
            <a:off x="533400" y="1814864"/>
            <a:ext cx="8077200" cy="4447371"/>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Employers must implement safety processes that help protect workers from cut and puncture hazards.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Personal Protective Equipment is a Primary Defense.</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Cut resistant gloves are not cut and/or puncture proof.</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eaLnBrk="1" hangingPunct="1">
              <a:spcBef>
                <a:spcPts val="600"/>
              </a:spcBef>
              <a:spcAft>
                <a:spcPts val="0"/>
              </a:spcAft>
              <a:buSzPct val="100000"/>
              <a:buFont typeface="+mj-lt"/>
              <a:buAutoNum type="arabicPeriod"/>
            </a:pPr>
            <a:r>
              <a:rPr lang="en-US" altLang="en-US" sz="1600" dirty="0" smtClean="0"/>
              <a:t>Some possible causes of cuts, punctures, and/or lacerations in the workplace are:</a:t>
            </a:r>
          </a:p>
          <a:p>
            <a:pPr marL="685800" lvl="1" indent="-228600" eaLnBrk="1" hangingPunct="1">
              <a:spcBef>
                <a:spcPts val="600"/>
              </a:spcBef>
              <a:spcAft>
                <a:spcPts val="0"/>
              </a:spcAft>
              <a:buSzPct val="70000"/>
              <a:buFont typeface="+mj-lt"/>
              <a:buAutoNum type="alphaLcPeriod"/>
            </a:pPr>
            <a:r>
              <a:rPr lang="en-US" altLang="en-US" sz="1400" dirty="0" smtClean="0"/>
              <a:t>Improper or no training</a:t>
            </a:r>
          </a:p>
          <a:p>
            <a:pPr marL="685800" lvl="1" indent="-228600" eaLnBrk="1" hangingPunct="1">
              <a:spcBef>
                <a:spcPts val="600"/>
              </a:spcBef>
              <a:spcAft>
                <a:spcPts val="0"/>
              </a:spcAft>
              <a:buSzPct val="70000"/>
              <a:buFont typeface="+mj-lt"/>
              <a:buAutoNum type="alphaLcPeriod"/>
            </a:pPr>
            <a:r>
              <a:rPr lang="en-US" altLang="en-US" sz="1400" dirty="0" smtClean="0"/>
              <a:t>Rushing and/or shortcuts</a:t>
            </a:r>
          </a:p>
          <a:p>
            <a:pPr marL="685800" lvl="1" indent="-228600" eaLnBrk="1" hangingPunct="1">
              <a:spcBef>
                <a:spcPts val="600"/>
              </a:spcBef>
              <a:spcAft>
                <a:spcPts val="0"/>
              </a:spcAft>
              <a:buSzPct val="70000"/>
              <a:buFont typeface="+mj-lt"/>
              <a:buAutoNum type="alphaLcPeriod"/>
            </a:pPr>
            <a:r>
              <a:rPr lang="en-US" altLang="en-US" sz="1400" dirty="0" smtClean="0"/>
              <a:t>Not wearing PPE or improper PPE for the hazard</a:t>
            </a:r>
          </a:p>
          <a:p>
            <a:pPr marL="685800" lvl="1" indent="-228600" eaLnBrk="1" hangingPunct="1">
              <a:spcBef>
                <a:spcPts val="600"/>
              </a:spcBef>
              <a:spcAft>
                <a:spcPts val="0"/>
              </a:spcAft>
              <a:buSzPct val="70000"/>
              <a:buFont typeface="+mj-lt"/>
              <a:buAutoNum type="alphaLcPeriod"/>
            </a:pPr>
            <a:r>
              <a:rPr lang="en-US" altLang="en-US" sz="1400" dirty="0" smtClean="0"/>
              <a:t>All the above</a:t>
            </a:r>
          </a:p>
        </p:txBody>
      </p:sp>
      <p:sp>
        <p:nvSpPr>
          <p:cNvPr id="4" name="Rounded Rectangle 3"/>
          <p:cNvSpPr/>
          <p:nvPr/>
        </p:nvSpPr>
        <p:spPr bwMode="auto">
          <a:xfrm>
            <a:off x="979729" y="238965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79729" y="358133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979729" y="4184996"/>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Rounded Rectangle 10"/>
          <p:cNvSpPr/>
          <p:nvPr/>
        </p:nvSpPr>
        <p:spPr bwMode="auto">
          <a:xfrm>
            <a:off x="1006957" y="5952709"/>
            <a:ext cx="1440967"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9977503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
                                            <p:txEl>
                                              <p:pRg st="12" end="12"/>
                                            </p:txEl>
                                          </p:spTgt>
                                        </p:tgtEl>
                                        <p:attrNameLst>
                                          <p:attrName>style.visibility</p:attrName>
                                        </p:attrNameLst>
                                      </p:cBhvr>
                                      <p:to>
                                        <p:strVal val="visible"/>
                                      </p:to>
                                    </p:set>
                                    <p:animEffect transition="in" filter="fade">
                                      <p:cBhvr>
                                        <p:cTn id="82" dur="500"/>
                                        <p:tgtEl>
                                          <p:spTgt spid="2">
                                            <p:txEl>
                                              <p:pRg st="12" end="1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
                                            <p:txEl>
                                              <p:pRg st="13" end="13"/>
                                            </p:txEl>
                                          </p:spTgt>
                                        </p:tgtEl>
                                        <p:attrNameLst>
                                          <p:attrName>style.visibility</p:attrName>
                                        </p:attrNameLst>
                                      </p:cBhvr>
                                      <p:to>
                                        <p:strVal val="visible"/>
                                      </p:to>
                                    </p:set>
                                    <p:animEffect transition="in" filter="fade">
                                      <p:cBhvr>
                                        <p:cTn id="87" dur="500"/>
                                        <p:tgtEl>
                                          <p:spTgt spid="2">
                                            <p:txEl>
                                              <p:pRg st="13" end="1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ldNum" sz="quarter" idx="10"/>
          </p:nvPr>
        </p:nvSpPr>
        <p:spPr>
          <a:xfrm>
            <a:off x="6858000" y="6391274"/>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r>
              <a:rPr lang="en-US" altLang="en-US" sz="1200" dirty="0" smtClean="0"/>
              <a:t>3-1</a:t>
            </a:r>
            <a:endParaRPr lang="en-US" altLang="en-US" sz="1200" dirty="0"/>
          </a:p>
        </p:txBody>
      </p:sp>
      <p:sp>
        <p:nvSpPr>
          <p:cNvPr id="4099" name="Rectangle 2056"/>
          <p:cNvSpPr>
            <a:spLocks noGrp="1" noChangeArrowheads="1"/>
          </p:cNvSpPr>
          <p:nvPr>
            <p:ph type="ctrTitle"/>
          </p:nvPr>
        </p:nvSpPr>
        <p:spPr/>
        <p:txBody>
          <a:bodyPr/>
          <a:lstStyle/>
          <a:p>
            <a:pPr eaLnBrk="1" hangingPunct="1"/>
            <a:r>
              <a:rPr lang="en-US" altLang="en-US" i="0" dirty="0" smtClean="0"/>
              <a:t>Cuts and Punctures</a:t>
            </a:r>
            <a:br>
              <a:rPr lang="en-US" altLang="en-US" i="0" dirty="0" smtClean="0"/>
            </a:br>
            <a:r>
              <a:rPr lang="en-US" altLang="en-US" sz="2800" i="0" dirty="0" smtClean="0"/>
              <a:t>Continuing Education </a:t>
            </a:r>
            <a:br>
              <a:rPr lang="en-US" altLang="en-US" sz="2800" i="0" dirty="0" smtClean="0"/>
            </a:br>
            <a:r>
              <a:rPr lang="en-US" altLang="en-US" sz="2000" i="0" dirty="0" smtClean="0"/>
              <a:t>Third Quarter 2019</a:t>
            </a:r>
            <a:endParaRPr lang="en-US" altLang="en-US" i="0" dirty="0" smtClean="0"/>
          </a:p>
        </p:txBody>
      </p:sp>
      <p:sp>
        <p:nvSpPr>
          <p:cNvPr id="4" name="Rectangle 2"/>
          <p:cNvSpPr txBox="1">
            <a:spLocks noChangeArrowheads="1"/>
          </p:cNvSpPr>
          <p:nvPr/>
        </p:nvSpPr>
        <p:spPr bwMode="auto">
          <a:xfrm>
            <a:off x="1957552" y="6090747"/>
            <a:ext cx="5486400" cy="76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100" i="1">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spcBef>
                <a:spcPts val="0"/>
              </a:spcBef>
              <a:spcAft>
                <a:spcPts val="0"/>
              </a:spcAft>
            </a:pPr>
            <a:r>
              <a:rPr lang="en-US" altLang="en-US" sz="2400" b="1" i="0" kern="0" dirty="0" smtClean="0">
                <a:latin typeface="Arial" charset="0"/>
                <a:cs typeface="Arial" charset="0"/>
              </a:rPr>
              <a:t>Session Three</a:t>
            </a:r>
            <a:endParaRPr lang="en-US" altLang="en-US" sz="2400" b="1" i="0" kern="0" dirty="0">
              <a:latin typeface="Arial" charset="0"/>
              <a:cs typeface="Arial" charset="0"/>
            </a:endParaRPr>
          </a:p>
        </p:txBody>
      </p:sp>
    </p:spTree>
    <p:extLst>
      <p:ext uri="{BB962C8B-B14F-4D97-AF65-F5344CB8AC3E}">
        <p14:creationId xmlns:p14="http://schemas.microsoft.com/office/powerpoint/2010/main" val="1807448175"/>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lIns="90488" tIns="44450" rIns="90488" bIns="44450"/>
          <a:lstStyle/>
          <a:p>
            <a:pPr eaLnBrk="1" hangingPunct="1"/>
            <a:r>
              <a:rPr lang="en-US" altLang="en-US" sz="3200" dirty="0" smtClean="0"/>
              <a:t>Assessment &amp; Selection</a:t>
            </a:r>
          </a:p>
        </p:txBody>
      </p:sp>
      <p:sp>
        <p:nvSpPr>
          <p:cNvPr id="7174"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r>
              <a:rPr lang="en-US" altLang="en-US" sz="1200" dirty="0" smtClean="0"/>
              <a:t>3-2</a:t>
            </a:r>
            <a:endParaRPr lang="en-US" altLang="en-US" sz="1200" dirty="0"/>
          </a:p>
        </p:txBody>
      </p:sp>
      <p:sp>
        <p:nvSpPr>
          <p:cNvPr id="5" name="Content Placeholder 2"/>
          <p:cNvSpPr>
            <a:spLocks noGrp="1"/>
          </p:cNvSpPr>
          <p:nvPr>
            <p:ph idx="1"/>
          </p:nvPr>
        </p:nvSpPr>
        <p:spPr>
          <a:xfrm>
            <a:off x="762000" y="2169042"/>
            <a:ext cx="3700818" cy="3774558"/>
          </a:xfrm>
        </p:spPr>
        <p:txBody>
          <a:bodyPr/>
          <a:lstStyle/>
          <a:p>
            <a:pPr marL="0" indent="0">
              <a:buNone/>
            </a:pPr>
            <a:r>
              <a:rPr lang="en-US" sz="2800" dirty="0"/>
              <a:t>There are many types of gloves available </a:t>
            </a:r>
            <a:endParaRPr lang="en-US" sz="2800" dirty="0" smtClean="0"/>
          </a:p>
          <a:p>
            <a:pPr>
              <a:buClr>
                <a:srgbClr val="002060"/>
              </a:buClr>
              <a:buFont typeface="Wingdings" panose="05000000000000000000" pitchFamily="2" charset="2"/>
              <a:buChar char="ü"/>
            </a:pPr>
            <a:r>
              <a:rPr lang="en-US" sz="2000" dirty="0"/>
              <a:t>P</a:t>
            </a:r>
            <a:r>
              <a:rPr lang="en-US" sz="2000" dirty="0" smtClean="0"/>
              <a:t>rotect </a:t>
            </a:r>
            <a:r>
              <a:rPr lang="en-US" sz="2000" dirty="0"/>
              <a:t>against a wide variety of </a:t>
            </a:r>
            <a:r>
              <a:rPr lang="en-US" sz="2000" dirty="0" smtClean="0"/>
              <a:t>hazards</a:t>
            </a:r>
          </a:p>
          <a:p>
            <a:pPr>
              <a:buClr>
                <a:srgbClr val="002060"/>
              </a:buClr>
              <a:buFont typeface="Wingdings" panose="05000000000000000000" pitchFamily="2" charset="2"/>
              <a:buChar char="ü"/>
            </a:pPr>
            <a:r>
              <a:rPr lang="en-US" sz="2000" dirty="0" smtClean="0"/>
              <a:t>The </a:t>
            </a:r>
            <a:r>
              <a:rPr lang="en-US" sz="2000" dirty="0"/>
              <a:t>nature of the hazard and the operation involved will affect the selection of </a:t>
            </a:r>
            <a:r>
              <a:rPr lang="en-US" sz="2000" dirty="0" smtClean="0"/>
              <a:t>gloves</a:t>
            </a:r>
          </a:p>
        </p:txBody>
      </p:sp>
      <p:pic>
        <p:nvPicPr>
          <p:cNvPr id="2050" name="Picture 2" descr="Image result for work gloves"/>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087250" y="1637732"/>
            <a:ext cx="2697592" cy="263498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13165217">
            <a:off x="4701275" y="3666549"/>
            <a:ext cx="2389812" cy="2324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lIns="90488" tIns="44450" rIns="90488" bIns="44450"/>
          <a:lstStyle/>
          <a:p>
            <a:pPr eaLnBrk="1" hangingPunct="1"/>
            <a:r>
              <a:rPr lang="en-US" altLang="en-US" dirty="0" smtClean="0"/>
              <a:t>Size</a:t>
            </a:r>
            <a:endParaRPr lang="en-US" altLang="en-US" sz="3200" dirty="0" smtClean="0"/>
          </a:p>
        </p:txBody>
      </p:sp>
      <p:sp>
        <p:nvSpPr>
          <p:cNvPr id="7174"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3ACE6333-DA60-4219-AD08-8B346740169D}" type="slidenum">
              <a:rPr lang="en-US" altLang="en-US" sz="1200"/>
              <a:pPr>
                <a:spcBef>
                  <a:spcPct val="0"/>
                </a:spcBef>
                <a:buClrTx/>
                <a:buSzTx/>
                <a:buFontTx/>
                <a:buNone/>
              </a:pPr>
              <a:t>29</a:t>
            </a:fld>
            <a:endParaRPr lang="en-US" altLang="en-US" sz="1200"/>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517931"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6321972" y="126124"/>
            <a:ext cx="2822028" cy="67318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5" name="TextBox 4"/>
          <p:cNvSpPr txBox="1"/>
          <p:nvPr/>
        </p:nvSpPr>
        <p:spPr>
          <a:xfrm>
            <a:off x="3405352" y="126124"/>
            <a:ext cx="5738647" cy="1815882"/>
          </a:xfrm>
          <a:prstGeom prst="rect">
            <a:avLst/>
          </a:prstGeom>
          <a:solidFill>
            <a:schemeClr val="bg1"/>
          </a:solidFill>
        </p:spPr>
        <p:txBody>
          <a:bodyPr wrap="square" rtlCol="0">
            <a:spAutoFit/>
          </a:bodyPr>
          <a:lstStyle/>
          <a:p>
            <a:pPr algn="ctr"/>
            <a:r>
              <a:rPr lang="en-US" sz="2800" dirty="0" smtClean="0">
                <a:latin typeface="Arial Rounded MT Bold" panose="020F0704030504030204" pitchFamily="34" charset="0"/>
              </a:rPr>
              <a:t>Measure around dominant hand at knuckles with fingers extended</a:t>
            </a:r>
          </a:p>
          <a:p>
            <a:pPr algn="ctr"/>
            <a:endParaRPr lang="en-US" sz="2800" dirty="0">
              <a:latin typeface="Arial Rounded MT Bold" panose="020F0704030504030204" pitchFamily="34" charset="0"/>
            </a:endParaRPr>
          </a:p>
        </p:txBody>
      </p:sp>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ext uri="{D42A27DB-BD31-4B8C-83A1-F6EECF244321}">
                    <p14:modId xmlns:p14="http://schemas.microsoft.com/office/powerpoint/2010/main" val="2625495056"/>
                  </p:ext>
                </p:extLst>
              </p:nvPr>
            </p:nvGraphicFramePr>
            <p:xfrm>
              <a:off x="5486398" y="2646984"/>
              <a:ext cx="3452649" cy="2778760"/>
            </p:xfrm>
            <a:graphic>
              <a:graphicData uri="http://schemas.openxmlformats.org/drawingml/2006/table">
                <a:tbl>
                  <a:tblPr firstRow="1" bandRow="1">
                    <a:tableStyleId>{5C22544A-7EE6-4342-B048-85BDC9FD1C3A}</a:tableStyleId>
                  </a:tblPr>
                  <a:tblGrid>
                    <a:gridCol w="1150883">
                      <a:extLst>
                        <a:ext uri="{9D8B030D-6E8A-4147-A177-3AD203B41FA5}">
                          <a16:colId xmlns:a16="http://schemas.microsoft.com/office/drawing/2014/main" val="20000"/>
                        </a:ext>
                      </a:extLst>
                    </a:gridCol>
                    <a:gridCol w="1150883">
                      <a:extLst>
                        <a:ext uri="{9D8B030D-6E8A-4147-A177-3AD203B41FA5}">
                          <a16:colId xmlns:a16="http://schemas.microsoft.com/office/drawing/2014/main" val="20001"/>
                        </a:ext>
                      </a:extLst>
                    </a:gridCol>
                    <a:gridCol w="1150883">
                      <a:extLst>
                        <a:ext uri="{9D8B030D-6E8A-4147-A177-3AD203B41FA5}">
                          <a16:colId xmlns:a16="http://schemas.microsoft.com/office/drawing/2014/main" val="20002"/>
                        </a:ext>
                      </a:extLst>
                    </a:gridCol>
                  </a:tblGrid>
                  <a:tr h="370840">
                    <a:tc gridSpan="3">
                      <a:txBody>
                        <a:bodyPr/>
                        <a:lstStyle/>
                        <a:p>
                          <a:r>
                            <a:rPr lang="en-US" dirty="0" smtClean="0"/>
                            <a:t>Female </a:t>
                          </a:r>
                          <a:endParaRPr lang="en-US" dirty="0"/>
                        </a:p>
                      </a:txBody>
                      <a:tcPr>
                        <a:solidFill>
                          <a:srgbClr val="002060"/>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pPr algn="ctr"/>
                          <a:r>
                            <a:rPr lang="en-US" sz="2400" dirty="0" smtClean="0">
                              <a:latin typeface="Arial Rounded MT Bold" panose="020F0704030504030204" pitchFamily="34" charset="0"/>
                            </a:rPr>
                            <a:t>Size</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Inch</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CM</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1"/>
                      </a:ext>
                    </a:extLst>
                  </a:tr>
                  <a:tr h="370840">
                    <a:tc>
                      <a:txBody>
                        <a:bodyPr/>
                        <a:lstStyle/>
                        <a:p>
                          <a:pPr algn="ctr"/>
                          <a:r>
                            <a:rPr lang="en-US" sz="2400" dirty="0" smtClean="0">
                              <a:latin typeface="Arial Rounded MT Bold" panose="020F0704030504030204" pitchFamily="34" charset="0"/>
                            </a:rPr>
                            <a:t>XS</a:t>
                          </a:r>
                          <a:endParaRPr lang="en-US" sz="2400" dirty="0">
                            <a:latin typeface="Arial Rounded MT Bold" panose="020F0704030504030204" pitchFamily="34" charset="0"/>
                          </a:endParaRPr>
                        </a:p>
                      </a:txBody>
                      <a:tcPr/>
                    </a:tc>
                    <a:tc>
                      <a:txBody>
                        <a:bodyPr/>
                        <a:lstStyle/>
                        <a:p>
                          <a:pPr algn="ctr"/>
                          <a:r>
                            <a:rPr lang="en-US" sz="2400" b="1" dirty="0" smtClean="0"/>
                            <a:t>6</a:t>
                          </a:r>
                          <a:r>
                            <a:rPr lang="en-US" sz="2400" dirty="0" smtClean="0"/>
                            <a:t>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𝟕</m:t>
                                  </m:r>
                                </m:num>
                                <m:den>
                                  <m:r>
                                    <a:rPr lang="en-US" sz="2000" b="1" i="0" smtClean="0">
                                      <a:latin typeface="Cambria Math"/>
                                    </a:rPr>
                                    <m:t>𝟖</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17.5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2"/>
                      </a:ext>
                    </a:extLst>
                  </a:tr>
                  <a:tr h="370840">
                    <a:tc>
                      <a:txBody>
                        <a:bodyPr/>
                        <a:lstStyle/>
                        <a:p>
                          <a:pPr algn="ctr"/>
                          <a:r>
                            <a:rPr lang="en-US" sz="2400" dirty="0" smtClean="0">
                              <a:latin typeface="Arial Rounded MT Bold" panose="020F0704030504030204" pitchFamily="34" charset="0"/>
                            </a:rPr>
                            <a:t>S</a:t>
                          </a:r>
                          <a:endParaRPr lang="en-US" sz="2400" dirty="0">
                            <a:latin typeface="Arial Rounded MT Bold" panose="020F0704030504030204" pitchFamily="34" charset="0"/>
                          </a:endParaRPr>
                        </a:p>
                      </a:txBody>
                      <a:tcPr/>
                    </a:tc>
                    <a:tc>
                      <a:txBody>
                        <a:bodyPr/>
                        <a:lstStyle/>
                        <a:p>
                          <a:pPr algn="ctr"/>
                          <a:r>
                            <a:rPr lang="en-US" sz="2400" b="1" dirty="0" smtClean="0"/>
                            <a:t>7 </a:t>
                          </a:r>
                          <a14:m>
                            <m:oMath xmlns:m="http://schemas.openxmlformats.org/officeDocument/2006/math">
                              <m:f>
                                <m:fPr>
                                  <m:type m:val="skw"/>
                                  <m:ctrlPr>
                                    <a:rPr lang="en-US" sz="2000" b="1" i="1" smtClean="0">
                                      <a:latin typeface="Cambria Math" panose="02040503050406030204" pitchFamily="18" charset="0"/>
                                    </a:rPr>
                                  </m:ctrlPr>
                                </m:fPr>
                                <m:num>
                                  <m:r>
                                    <a:rPr lang="en-US" sz="2000" b="1" i="1" smtClean="0">
                                      <a:latin typeface="Cambria Math"/>
                                    </a:rPr>
                                    <m:t>𝟏</m:t>
                                  </m:r>
                                </m:num>
                                <m:den>
                                  <m:r>
                                    <a:rPr lang="en-US" sz="2000" b="1" i="1" smtClean="0">
                                      <a:latin typeface="Cambria Math"/>
                                    </a:rPr>
                                    <m:t>𝟖</m:t>
                                  </m:r>
                                </m:den>
                              </m:f>
                            </m:oMath>
                          </a14:m>
                          <a:endParaRPr lang="en-US" sz="2000" b="1"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18</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3"/>
                      </a:ext>
                    </a:extLst>
                  </a:tr>
                  <a:tr h="370840">
                    <a:tc>
                      <a:txBody>
                        <a:bodyPr/>
                        <a:lstStyle/>
                        <a:p>
                          <a:pPr algn="ctr"/>
                          <a:r>
                            <a:rPr lang="en-US" sz="2400" dirty="0" smtClean="0">
                              <a:latin typeface="Arial Rounded MT Bold" panose="020F0704030504030204" pitchFamily="34" charset="0"/>
                            </a:rPr>
                            <a:t>M</a:t>
                          </a:r>
                          <a:endParaRPr lang="en-US" sz="2400" dirty="0">
                            <a:latin typeface="Arial Rounded MT Bold" panose="020F0704030504030204" pitchFamily="34" charset="0"/>
                          </a:endParaRPr>
                        </a:p>
                      </a:txBody>
                      <a:tcPr/>
                    </a:tc>
                    <a:tc>
                      <a:txBody>
                        <a:bodyPr/>
                        <a:lstStyle/>
                        <a:p>
                          <a:pPr algn="ctr"/>
                          <a:r>
                            <a:rPr lang="en-US" sz="2800" b="1" dirty="0" smtClean="0"/>
                            <a:t>7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𝟑</m:t>
                                  </m:r>
                                </m:num>
                                <m:den>
                                  <m:r>
                                    <a:rPr lang="en-US" sz="2000" b="1" i="0" smtClean="0">
                                      <a:latin typeface="Cambria Math"/>
                                    </a:rPr>
                                    <m:t>𝟖</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18.5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4"/>
                      </a:ext>
                    </a:extLst>
                  </a:tr>
                  <a:tr h="370840">
                    <a:tc>
                      <a:txBody>
                        <a:bodyPr/>
                        <a:lstStyle/>
                        <a:p>
                          <a:pPr algn="ctr"/>
                          <a:r>
                            <a:rPr lang="en-US" sz="2400" dirty="0" smtClean="0">
                              <a:latin typeface="Arial Rounded MT Bold" panose="020F0704030504030204" pitchFamily="34" charset="0"/>
                            </a:rPr>
                            <a:t>L</a:t>
                          </a:r>
                          <a:endParaRPr lang="en-US" sz="2400" dirty="0">
                            <a:latin typeface="Arial Rounded MT Bold" panose="020F0704030504030204" pitchFamily="34" charset="0"/>
                          </a:endParaRPr>
                        </a:p>
                      </a:txBody>
                      <a:tcPr/>
                    </a:tc>
                    <a:tc>
                      <a:txBody>
                        <a:bodyPr/>
                        <a:lstStyle/>
                        <a:p>
                          <a:pPr algn="ctr"/>
                          <a:r>
                            <a:rPr lang="en-US" sz="2800" b="1" dirty="0" smtClean="0"/>
                            <a:t>7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𝟏</m:t>
                                  </m:r>
                                </m:num>
                                <m:den>
                                  <m:r>
                                    <a:rPr lang="en-US" sz="2000" b="1" i="0" smtClean="0">
                                      <a:latin typeface="Cambria Math"/>
                                    </a:rPr>
                                    <m:t>𝟐</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19</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5"/>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2625495056"/>
                  </p:ext>
                </p:extLst>
              </p:nvPr>
            </p:nvGraphicFramePr>
            <p:xfrm>
              <a:off x="5486398" y="2646984"/>
              <a:ext cx="3452649" cy="2778760"/>
            </p:xfrm>
            <a:graphic>
              <a:graphicData uri="http://schemas.openxmlformats.org/drawingml/2006/table">
                <a:tbl>
                  <a:tblPr firstRow="1" bandRow="1">
                    <a:tableStyleId>{5C22544A-7EE6-4342-B048-85BDC9FD1C3A}</a:tableStyleId>
                  </a:tblPr>
                  <a:tblGrid>
                    <a:gridCol w="1150883"/>
                    <a:gridCol w="1150883"/>
                    <a:gridCol w="1150883"/>
                  </a:tblGrid>
                  <a:tr h="370840">
                    <a:tc gridSpan="3">
                      <a:txBody>
                        <a:bodyPr/>
                        <a:lstStyle/>
                        <a:p>
                          <a:r>
                            <a:rPr lang="en-US" dirty="0" smtClean="0"/>
                            <a:t>Female </a:t>
                          </a:r>
                          <a:endParaRPr lang="en-US" dirty="0"/>
                        </a:p>
                      </a:txBody>
                      <a:tcPr>
                        <a:solidFill>
                          <a:srgbClr val="002060"/>
                        </a:solidFill>
                      </a:tcPr>
                    </a:tc>
                    <a:tc hMerge="1">
                      <a:txBody>
                        <a:bodyPr/>
                        <a:lstStyle/>
                        <a:p>
                          <a:endParaRPr lang="en-US" dirty="0"/>
                        </a:p>
                      </a:txBody>
                      <a:tcPr/>
                    </a:tc>
                    <a:tc hMerge="1">
                      <a:txBody>
                        <a:bodyPr/>
                        <a:lstStyle/>
                        <a:p>
                          <a:endParaRPr lang="en-US" dirty="0"/>
                        </a:p>
                      </a:txBody>
                      <a:tcPr/>
                    </a:tc>
                  </a:tr>
                  <a:tr h="457200">
                    <a:tc>
                      <a:txBody>
                        <a:bodyPr/>
                        <a:lstStyle/>
                        <a:p>
                          <a:pPr algn="ctr"/>
                          <a:r>
                            <a:rPr lang="en-US" sz="2400" dirty="0" smtClean="0">
                              <a:latin typeface="Arial Rounded MT Bold" panose="020F0704030504030204" pitchFamily="34" charset="0"/>
                            </a:rPr>
                            <a:t>Size</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Inch</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CM</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XS</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4"/>
                          <a:stretch>
                            <a:fillRect l="-100532" t="-188000" r="-101064" b="-364000"/>
                          </a:stretch>
                        </a:blipFill>
                      </a:tcPr>
                    </a:tc>
                    <a:tc>
                      <a:txBody>
                        <a:bodyPr/>
                        <a:lstStyle/>
                        <a:p>
                          <a:pPr algn="ctr"/>
                          <a:r>
                            <a:rPr lang="en-US" sz="2400" dirty="0" smtClean="0">
                              <a:latin typeface="Arial Rounded MT Bold" panose="020F0704030504030204" pitchFamily="34" charset="0"/>
                            </a:rPr>
                            <a:t>17.5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S</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4"/>
                          <a:stretch>
                            <a:fillRect l="-100532" t="-288000" r="-101064" b="-264000"/>
                          </a:stretch>
                        </a:blipFill>
                      </a:tcPr>
                    </a:tc>
                    <a:tc>
                      <a:txBody>
                        <a:bodyPr/>
                        <a:lstStyle/>
                        <a:p>
                          <a:pPr algn="ctr"/>
                          <a:r>
                            <a:rPr lang="en-US" sz="2400" dirty="0" smtClean="0">
                              <a:latin typeface="Arial Rounded MT Bold" panose="020F0704030504030204" pitchFamily="34" charset="0"/>
                            </a:rPr>
                            <a:t>18</a:t>
                          </a:r>
                          <a:endParaRPr lang="en-US" sz="2400" dirty="0">
                            <a:latin typeface="Arial Rounded MT Bold" panose="020F0704030504030204" pitchFamily="34" charset="0"/>
                          </a:endParaRPr>
                        </a:p>
                      </a:txBody>
                      <a:tcPr anchor="ctr"/>
                    </a:tc>
                  </a:tr>
                  <a:tr h="518160">
                    <a:tc>
                      <a:txBody>
                        <a:bodyPr/>
                        <a:lstStyle/>
                        <a:p>
                          <a:pPr algn="ctr"/>
                          <a:r>
                            <a:rPr lang="en-US" sz="2400" dirty="0" smtClean="0">
                              <a:latin typeface="Arial Rounded MT Bold" panose="020F0704030504030204" pitchFamily="34" charset="0"/>
                            </a:rPr>
                            <a:t>M</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4"/>
                          <a:stretch>
                            <a:fillRect l="-100532" t="-342353" r="-101064" b="-132941"/>
                          </a:stretch>
                        </a:blipFill>
                      </a:tcPr>
                    </a:tc>
                    <a:tc>
                      <a:txBody>
                        <a:bodyPr/>
                        <a:lstStyle/>
                        <a:p>
                          <a:pPr algn="ctr"/>
                          <a:r>
                            <a:rPr lang="en-US" sz="2400" dirty="0" smtClean="0">
                              <a:latin typeface="Arial Rounded MT Bold" panose="020F0704030504030204" pitchFamily="34" charset="0"/>
                            </a:rPr>
                            <a:t>18.5</a:t>
                          </a:r>
                          <a:endParaRPr lang="en-US" sz="2400" dirty="0">
                            <a:latin typeface="Arial Rounded MT Bold" panose="020F0704030504030204" pitchFamily="34" charset="0"/>
                          </a:endParaRPr>
                        </a:p>
                      </a:txBody>
                      <a:tcPr anchor="ctr"/>
                    </a:tc>
                  </a:tr>
                  <a:tr h="518160">
                    <a:tc>
                      <a:txBody>
                        <a:bodyPr/>
                        <a:lstStyle/>
                        <a:p>
                          <a:pPr algn="ctr"/>
                          <a:r>
                            <a:rPr lang="en-US" sz="2400" dirty="0" smtClean="0">
                              <a:latin typeface="Arial Rounded MT Bold" panose="020F0704030504030204" pitchFamily="34" charset="0"/>
                            </a:rPr>
                            <a:t>L</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4"/>
                          <a:stretch>
                            <a:fillRect l="-100532" t="-442353" r="-101064" b="-32941"/>
                          </a:stretch>
                        </a:blipFill>
                      </a:tcPr>
                    </a:tc>
                    <a:tc>
                      <a:txBody>
                        <a:bodyPr/>
                        <a:lstStyle/>
                        <a:p>
                          <a:pPr algn="ctr"/>
                          <a:r>
                            <a:rPr lang="en-US" sz="2400" dirty="0" smtClean="0">
                              <a:latin typeface="Arial Rounded MT Bold" panose="020F0704030504030204" pitchFamily="34" charset="0"/>
                            </a:rPr>
                            <a:t>19</a:t>
                          </a:r>
                          <a:endParaRPr lang="en-US" sz="2400" dirty="0">
                            <a:latin typeface="Arial Rounded MT Bold" panose="020F0704030504030204" pitchFamily="34" charset="0"/>
                          </a:endParaRPr>
                        </a:p>
                      </a:txBody>
                      <a:tcPr anchor="ctr"/>
                    </a:tc>
                  </a:tr>
                </a:tbl>
              </a:graphicData>
            </a:graphic>
          </p:graphicFrame>
        </mc:Fallback>
      </mc:AlternateContent>
      <mc:AlternateContent xmlns:mc="http://schemas.openxmlformats.org/markup-compatibility/2006" xmlns:a14="http://schemas.microsoft.com/office/drawing/2010/main">
        <mc:Choice Requires="a14">
          <p:graphicFrame>
            <p:nvGraphicFramePr>
              <p:cNvPr id="13" name="Table 12"/>
              <p:cNvGraphicFramePr>
                <a:graphicFrameLocks noGrp="1"/>
              </p:cNvGraphicFramePr>
              <p:nvPr>
                <p:extLst>
                  <p:ext uri="{D42A27DB-BD31-4B8C-83A1-F6EECF244321}">
                    <p14:modId xmlns:p14="http://schemas.microsoft.com/office/powerpoint/2010/main" val="1314467912"/>
                  </p:ext>
                </p:extLst>
              </p:nvPr>
            </p:nvGraphicFramePr>
            <p:xfrm>
              <a:off x="5376042" y="1647145"/>
              <a:ext cx="3555126" cy="4485640"/>
            </p:xfrm>
            <a:graphic>
              <a:graphicData uri="http://schemas.openxmlformats.org/drawingml/2006/table">
                <a:tbl>
                  <a:tblPr firstRow="1" bandRow="1">
                    <a:tableStyleId>{5C22544A-7EE6-4342-B048-85BDC9FD1C3A}</a:tableStyleId>
                  </a:tblPr>
                  <a:tblGrid>
                    <a:gridCol w="1185042">
                      <a:extLst>
                        <a:ext uri="{9D8B030D-6E8A-4147-A177-3AD203B41FA5}">
                          <a16:colId xmlns:a16="http://schemas.microsoft.com/office/drawing/2014/main" val="20000"/>
                        </a:ext>
                      </a:extLst>
                    </a:gridCol>
                    <a:gridCol w="1185042">
                      <a:extLst>
                        <a:ext uri="{9D8B030D-6E8A-4147-A177-3AD203B41FA5}">
                          <a16:colId xmlns:a16="http://schemas.microsoft.com/office/drawing/2014/main" val="20001"/>
                        </a:ext>
                      </a:extLst>
                    </a:gridCol>
                    <a:gridCol w="1185042">
                      <a:extLst>
                        <a:ext uri="{9D8B030D-6E8A-4147-A177-3AD203B41FA5}">
                          <a16:colId xmlns:a16="http://schemas.microsoft.com/office/drawing/2014/main" val="20002"/>
                        </a:ext>
                      </a:extLst>
                    </a:gridCol>
                  </a:tblGrid>
                  <a:tr h="370840">
                    <a:tc gridSpan="3">
                      <a:txBody>
                        <a:bodyPr/>
                        <a:lstStyle/>
                        <a:p>
                          <a:r>
                            <a:rPr lang="en-US" dirty="0" smtClean="0"/>
                            <a:t>Male </a:t>
                          </a:r>
                          <a:endParaRPr lang="en-US" dirty="0"/>
                        </a:p>
                      </a:txBody>
                      <a:tcPr>
                        <a:solidFill>
                          <a:srgbClr val="002060"/>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pPr algn="ctr"/>
                          <a:r>
                            <a:rPr lang="en-US" sz="2400" dirty="0" smtClean="0">
                              <a:latin typeface="Arial Rounded MT Bold" panose="020F0704030504030204" pitchFamily="34" charset="0"/>
                            </a:rPr>
                            <a:t>Size</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Inch</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CM</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1"/>
                      </a:ext>
                    </a:extLst>
                  </a:tr>
                  <a:tr h="370840">
                    <a:tc>
                      <a:txBody>
                        <a:bodyPr/>
                        <a:lstStyle/>
                        <a:p>
                          <a:pPr algn="ctr"/>
                          <a:r>
                            <a:rPr lang="en-US" sz="2400" dirty="0" smtClean="0">
                              <a:latin typeface="Arial Rounded MT Bold" panose="020F0704030504030204" pitchFamily="34" charset="0"/>
                            </a:rPr>
                            <a:t>XS</a:t>
                          </a:r>
                          <a:endParaRPr lang="en-US" sz="2400" dirty="0">
                            <a:latin typeface="Arial Rounded MT Bold" panose="020F0704030504030204" pitchFamily="34" charset="0"/>
                          </a:endParaRPr>
                        </a:p>
                      </a:txBody>
                      <a:tcPr/>
                    </a:tc>
                    <a:tc>
                      <a:txBody>
                        <a:bodyPr/>
                        <a:lstStyle/>
                        <a:p>
                          <a:pPr algn="ctr"/>
                          <a:r>
                            <a:rPr lang="en-US" sz="2400" baseline="0" dirty="0" smtClean="0">
                              <a:latin typeface="Arial Rounded MT Bold" panose="020F0704030504030204" pitchFamily="34" charset="0"/>
                            </a:rPr>
                            <a:t>7</a:t>
                          </a:r>
                          <a14:m>
                            <m:oMath xmlns:m="http://schemas.openxmlformats.org/officeDocument/2006/math">
                              <m:f>
                                <m:fPr>
                                  <m:type m:val="skw"/>
                                  <m:ctrlPr>
                                    <a:rPr lang="en-US" sz="2000" b="1" i="1" baseline="0" smtClean="0">
                                      <a:latin typeface="Cambria Math" panose="02040503050406030204" pitchFamily="18" charset="0"/>
                                    </a:rPr>
                                  </m:ctrlPr>
                                </m:fPr>
                                <m:num>
                                  <m:r>
                                    <a:rPr lang="en-US" sz="2000" b="1" i="1" baseline="0" smtClean="0">
                                      <a:latin typeface="Cambria Math"/>
                                    </a:rPr>
                                    <m:t> </m:t>
                                  </m:r>
                                  <m:r>
                                    <a:rPr lang="en-US" sz="2000" b="1" i="1" baseline="0" smtClean="0">
                                      <a:latin typeface="Cambria Math"/>
                                    </a:rPr>
                                    <m:t>𝟑</m:t>
                                  </m:r>
                                </m:num>
                                <m:den>
                                  <m:r>
                                    <a:rPr lang="en-US" sz="2000" b="1" i="1" baseline="0" smtClean="0">
                                      <a:latin typeface="Cambria Math"/>
                                    </a:rPr>
                                    <m:t>𝟖</m:t>
                                  </m:r>
                                </m:den>
                              </m:f>
                            </m:oMath>
                          </a14:m>
                          <a:endParaRPr lang="en-US" sz="2000" b="1" baseline="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18.5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2"/>
                      </a:ext>
                    </a:extLst>
                  </a:tr>
                  <a:tr h="370840">
                    <a:tc>
                      <a:txBody>
                        <a:bodyPr/>
                        <a:lstStyle/>
                        <a:p>
                          <a:pPr algn="ctr"/>
                          <a:r>
                            <a:rPr lang="en-US" sz="2400" dirty="0" smtClean="0">
                              <a:latin typeface="Arial Rounded MT Bold" panose="020F0704030504030204" pitchFamily="34" charset="0"/>
                            </a:rPr>
                            <a:t>S</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7 </a:t>
                          </a:r>
                          <a14:m>
                            <m:oMath xmlns:m="http://schemas.openxmlformats.org/officeDocument/2006/math">
                              <m:f>
                                <m:fPr>
                                  <m:type m:val="skw"/>
                                  <m:ctrlPr>
                                    <a:rPr lang="en-US" sz="2000" b="1" i="1" smtClean="0">
                                      <a:latin typeface="Cambria Math" panose="02040503050406030204" pitchFamily="18" charset="0"/>
                                    </a:rPr>
                                  </m:ctrlPr>
                                </m:fPr>
                                <m:num>
                                  <m:r>
                                    <a:rPr lang="en-US" sz="2000" b="1" i="1" smtClean="0">
                                      <a:latin typeface="Cambria Math"/>
                                    </a:rPr>
                                    <m:t>𝟑</m:t>
                                  </m:r>
                                </m:num>
                                <m:den>
                                  <m:r>
                                    <a:rPr lang="en-US" sz="2000" b="1" i="1" smtClean="0">
                                      <a:latin typeface="Cambria Math"/>
                                    </a:rPr>
                                    <m:t>𝟒</m:t>
                                  </m:r>
                                </m:den>
                              </m:f>
                            </m:oMath>
                          </a14:m>
                          <a:endParaRPr lang="en-US" sz="2000" b="1"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19.5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3"/>
                      </a:ext>
                    </a:extLst>
                  </a:tr>
                  <a:tr h="370840">
                    <a:tc>
                      <a:txBody>
                        <a:bodyPr/>
                        <a:lstStyle/>
                        <a:p>
                          <a:pPr algn="ctr"/>
                          <a:r>
                            <a:rPr lang="en-US" sz="2400" dirty="0" smtClean="0">
                              <a:latin typeface="Arial Rounded MT Bold" panose="020F0704030504030204" pitchFamily="34" charset="0"/>
                            </a:rPr>
                            <a:t>M</a:t>
                          </a:r>
                          <a:endParaRPr lang="en-US" sz="2400" dirty="0">
                            <a:latin typeface="Arial Rounded MT Bold" panose="020F0704030504030204" pitchFamily="34" charset="0"/>
                          </a:endParaRPr>
                        </a:p>
                      </a:txBody>
                      <a:tcPr/>
                    </a:tc>
                    <a:tc>
                      <a:txBody>
                        <a:bodyPr/>
                        <a:lstStyle/>
                        <a:p>
                          <a:pPr algn="ctr"/>
                          <a:r>
                            <a:rPr lang="en-US" sz="2400" b="1" dirty="0" smtClean="0"/>
                            <a:t>8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𝟏</m:t>
                                  </m:r>
                                </m:num>
                                <m:den>
                                  <m:r>
                                    <a:rPr lang="en-US" sz="2000" b="1" i="0" smtClean="0">
                                      <a:latin typeface="Cambria Math"/>
                                    </a:rPr>
                                    <m:t>𝟖</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20.5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4"/>
                      </a:ext>
                    </a:extLst>
                  </a:tr>
                  <a:tr h="370840">
                    <a:tc>
                      <a:txBody>
                        <a:bodyPr/>
                        <a:lstStyle/>
                        <a:p>
                          <a:pPr algn="ctr"/>
                          <a:r>
                            <a:rPr lang="en-US" sz="2400" dirty="0" smtClean="0">
                              <a:latin typeface="Arial Rounded MT Bold" panose="020F0704030504030204" pitchFamily="34" charset="0"/>
                            </a:rPr>
                            <a:t>L</a:t>
                          </a:r>
                          <a:endParaRPr lang="en-US" sz="2400" dirty="0">
                            <a:latin typeface="Arial Rounded MT Bold" panose="020F0704030504030204" pitchFamily="34" charset="0"/>
                          </a:endParaRPr>
                        </a:p>
                      </a:txBody>
                      <a:tcPr/>
                    </a:tc>
                    <a:tc>
                      <a:txBody>
                        <a:bodyPr/>
                        <a:lstStyle/>
                        <a:p>
                          <a:pPr algn="ctr"/>
                          <a:r>
                            <a:rPr lang="en-US" sz="2400" b="1" dirty="0" smtClean="0">
                              <a:ea typeface="Cambria Math" panose="02040503050406030204" pitchFamily="18" charset="0"/>
                            </a:rPr>
                            <a:t>8</a:t>
                          </a:r>
                          <a:r>
                            <a:rPr lang="en-US" sz="2000" b="1" dirty="0" smtClean="0">
                              <a:ea typeface="Cambria Math" panose="02040503050406030204" pitchFamily="18" charset="0"/>
                            </a:rPr>
                            <a:t> </a:t>
                          </a:r>
                          <a14:m>
                            <m:oMath xmlns:m="http://schemas.openxmlformats.org/officeDocument/2006/math">
                              <m:f>
                                <m:fPr>
                                  <m:type m:val="skw"/>
                                  <m:ctrlPr>
                                    <a:rPr lang="en-US" sz="2000" b="1" i="1" smtClean="0">
                                      <a:latin typeface="Cambria Math" panose="02040503050406030204" pitchFamily="18" charset="0"/>
                                      <a:ea typeface="Cambria Math" panose="02040503050406030204" pitchFamily="18" charset="0"/>
                                    </a:rPr>
                                  </m:ctrlPr>
                                </m:fPr>
                                <m:num>
                                  <m:r>
                                    <a:rPr lang="en-US" sz="2000" b="1" i="0" smtClean="0">
                                      <a:latin typeface="Cambria Math"/>
                                      <a:ea typeface="Cambria Math" panose="02040503050406030204" pitchFamily="18" charset="0"/>
                                    </a:rPr>
                                    <m:t>𝟏</m:t>
                                  </m:r>
                                </m:num>
                                <m:den>
                                  <m:r>
                                    <a:rPr lang="en-US" sz="2000" b="1" i="0" smtClean="0">
                                      <a:latin typeface="Cambria Math"/>
                                      <a:ea typeface="Cambria Math" panose="02040503050406030204" pitchFamily="18" charset="0"/>
                                    </a:rPr>
                                    <m:t>𝟐</m:t>
                                  </m:r>
                                </m:den>
                              </m:f>
                            </m:oMath>
                          </a14:m>
                          <a:endParaRPr lang="en-US" sz="2000" b="1" i="0" dirty="0">
                            <a:latin typeface="Cambria Math" panose="02040503050406030204" pitchFamily="18" charset="0"/>
                            <a:ea typeface="Cambria Math" panose="02040503050406030204" pitchFamily="18" charset="0"/>
                          </a:endParaRPr>
                        </a:p>
                      </a:txBody>
                      <a:tcPr anchor="ctr"/>
                    </a:tc>
                    <a:tc>
                      <a:txBody>
                        <a:bodyPr/>
                        <a:lstStyle/>
                        <a:p>
                          <a:pPr algn="ctr"/>
                          <a:r>
                            <a:rPr lang="en-US" sz="2400" dirty="0" smtClean="0">
                              <a:latin typeface="Arial Rounded MT Bold" panose="020F0704030504030204" pitchFamily="34" charset="0"/>
                            </a:rPr>
                            <a:t>21.5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5"/>
                      </a:ext>
                    </a:extLst>
                  </a:tr>
                  <a:tr h="370840">
                    <a:tc>
                      <a:txBody>
                        <a:bodyPr/>
                        <a:lstStyle/>
                        <a:p>
                          <a:pPr algn="ctr"/>
                          <a:r>
                            <a:rPr lang="en-US" sz="2400" dirty="0" smtClean="0">
                              <a:latin typeface="Arial Rounded MT Bold" panose="020F0704030504030204" pitchFamily="34" charset="0"/>
                            </a:rPr>
                            <a:t>XL</a:t>
                          </a:r>
                          <a:endParaRPr lang="en-US" sz="2400" dirty="0">
                            <a:latin typeface="Arial Rounded MT Bold" panose="020F0704030504030204" pitchFamily="34" charset="0"/>
                          </a:endParaRPr>
                        </a:p>
                      </a:txBody>
                      <a:tcPr/>
                    </a:tc>
                    <a:tc>
                      <a:txBody>
                        <a:bodyPr/>
                        <a:lstStyle/>
                        <a:p>
                          <a:pPr algn="ctr"/>
                          <a:r>
                            <a:rPr lang="en-US" sz="2400" b="1" dirty="0" smtClean="0"/>
                            <a:t>8</a:t>
                          </a:r>
                          <a:r>
                            <a:rPr lang="en-US" sz="2400" dirty="0" smtClean="0"/>
                            <a:t>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𝟕</m:t>
                                  </m:r>
                                </m:num>
                                <m:den>
                                  <m:r>
                                    <a:rPr lang="en-US" sz="2000" b="1" i="0" smtClean="0">
                                      <a:latin typeface="Cambria Math"/>
                                    </a:rPr>
                                    <m:t>𝟖</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22.5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6"/>
                      </a:ext>
                    </a:extLst>
                  </a:tr>
                  <a:tr h="370840">
                    <a:tc>
                      <a:txBody>
                        <a:bodyPr/>
                        <a:lstStyle/>
                        <a:p>
                          <a:pPr algn="ctr"/>
                          <a:r>
                            <a:rPr lang="en-US" sz="2400" dirty="0" smtClean="0">
                              <a:latin typeface="Arial Rounded MT Bold" panose="020F0704030504030204" pitchFamily="34" charset="0"/>
                            </a:rPr>
                            <a:t>2XL</a:t>
                          </a:r>
                          <a:endParaRPr lang="en-US" sz="2400" dirty="0">
                            <a:latin typeface="Arial Rounded MT Bold" panose="020F0704030504030204" pitchFamily="34" charset="0"/>
                          </a:endParaRPr>
                        </a:p>
                      </a:txBody>
                      <a:tcPr/>
                    </a:tc>
                    <a:tc>
                      <a:txBody>
                        <a:bodyPr/>
                        <a:lstStyle/>
                        <a:p>
                          <a:pPr algn="ctr"/>
                          <a:r>
                            <a:rPr lang="en-US" sz="2400" b="1" dirty="0" smtClean="0"/>
                            <a:t>9</a:t>
                          </a:r>
                          <a:r>
                            <a:rPr lang="en-US" sz="2400" dirty="0" smtClean="0"/>
                            <a:t>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𝟏</m:t>
                                  </m:r>
                                </m:num>
                                <m:den>
                                  <m:r>
                                    <a:rPr lang="en-US" sz="2000" b="1" i="0" smtClean="0">
                                      <a:latin typeface="Cambria Math"/>
                                    </a:rPr>
                                    <m:t>𝟒</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23.5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7"/>
                      </a:ext>
                    </a:extLst>
                  </a:tr>
                  <a:tr h="370840">
                    <a:tc>
                      <a:txBody>
                        <a:bodyPr/>
                        <a:lstStyle/>
                        <a:p>
                          <a:pPr algn="ctr"/>
                          <a:r>
                            <a:rPr lang="en-US" sz="2400" dirty="0" smtClean="0">
                              <a:latin typeface="Arial Rounded MT Bold" panose="020F0704030504030204" pitchFamily="34" charset="0"/>
                            </a:rPr>
                            <a:t>3XL</a:t>
                          </a:r>
                          <a:endParaRPr lang="en-US" sz="2400" dirty="0">
                            <a:latin typeface="Arial Rounded MT Bold" panose="020F0704030504030204" pitchFamily="34" charset="0"/>
                          </a:endParaRPr>
                        </a:p>
                      </a:txBody>
                      <a:tcPr/>
                    </a:tc>
                    <a:tc>
                      <a:txBody>
                        <a:bodyPr/>
                        <a:lstStyle/>
                        <a:p>
                          <a:pPr algn="ctr"/>
                          <a:r>
                            <a:rPr lang="en-US" sz="2400" b="1" dirty="0" smtClean="0"/>
                            <a:t>9</a:t>
                          </a:r>
                          <a:r>
                            <a:rPr lang="en-US" sz="2400" dirty="0" smtClean="0"/>
                            <a:t> </a:t>
                          </a:r>
                          <a14:m>
                            <m:oMath xmlns:m="http://schemas.openxmlformats.org/officeDocument/2006/math">
                              <m:f>
                                <m:fPr>
                                  <m:type m:val="skw"/>
                                  <m:ctrlPr>
                                    <a:rPr lang="en-US" sz="2000" b="1" i="1" smtClean="0">
                                      <a:latin typeface="Cambria Math" panose="02040503050406030204" pitchFamily="18" charset="0"/>
                                    </a:rPr>
                                  </m:ctrlPr>
                                </m:fPr>
                                <m:num>
                                  <m:r>
                                    <a:rPr lang="en-US" sz="2000" b="1" i="0" smtClean="0">
                                      <a:latin typeface="Cambria Math"/>
                                    </a:rPr>
                                    <m:t>𝟓</m:t>
                                  </m:r>
                                </m:num>
                                <m:den>
                                  <m:r>
                                    <a:rPr lang="en-US" sz="2000" b="1" i="0" smtClean="0">
                                      <a:latin typeface="Cambria Math"/>
                                    </a:rPr>
                                    <m:t>𝟖</m:t>
                                  </m:r>
                                </m:den>
                              </m:f>
                            </m:oMath>
                          </a14:m>
                          <a:endParaRPr lang="en-US" sz="2000" b="1" i="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24.5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8"/>
                      </a:ext>
                    </a:extLst>
                  </a:tr>
                  <a:tr h="370840">
                    <a:tc>
                      <a:txBody>
                        <a:bodyPr/>
                        <a:lstStyle/>
                        <a:p>
                          <a:pPr algn="ctr"/>
                          <a:r>
                            <a:rPr lang="en-US" sz="2400" dirty="0" smtClean="0">
                              <a:latin typeface="Arial Rounded MT Bold" panose="020F0704030504030204" pitchFamily="34" charset="0"/>
                            </a:rPr>
                            <a:t>4XL</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10</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25.5</a:t>
                          </a:r>
                          <a:endParaRPr lang="en-US" sz="2400" dirty="0">
                            <a:latin typeface="Arial Rounded MT Bold" panose="020F0704030504030204" pitchFamily="34" charset="0"/>
                          </a:endParaRPr>
                        </a:p>
                      </a:txBody>
                      <a:tcPr anchor="ctr"/>
                    </a:tc>
                    <a:extLst>
                      <a:ext uri="{0D108BD9-81ED-4DB2-BD59-A6C34878D82A}">
                        <a16:rowId xmlns:a16="http://schemas.microsoft.com/office/drawing/2014/main" val="10009"/>
                      </a:ext>
                    </a:extLst>
                  </a:tr>
                </a:tbl>
              </a:graphicData>
            </a:graphic>
          </p:graphicFrame>
        </mc:Choice>
        <mc:Fallback xmlns="">
          <p:graphicFrame>
            <p:nvGraphicFramePr>
              <p:cNvPr id="13" name="Table 12"/>
              <p:cNvGraphicFramePr>
                <a:graphicFrameLocks noGrp="1"/>
              </p:cNvGraphicFramePr>
              <p:nvPr>
                <p:extLst>
                  <p:ext uri="{D42A27DB-BD31-4B8C-83A1-F6EECF244321}">
                    <p14:modId xmlns:p14="http://schemas.microsoft.com/office/powerpoint/2010/main" val="1314467912"/>
                  </p:ext>
                </p:extLst>
              </p:nvPr>
            </p:nvGraphicFramePr>
            <p:xfrm>
              <a:off x="5376042" y="1647145"/>
              <a:ext cx="3555126" cy="4485640"/>
            </p:xfrm>
            <a:graphic>
              <a:graphicData uri="http://schemas.openxmlformats.org/drawingml/2006/table">
                <a:tbl>
                  <a:tblPr firstRow="1" bandRow="1">
                    <a:tableStyleId>{5C22544A-7EE6-4342-B048-85BDC9FD1C3A}</a:tableStyleId>
                  </a:tblPr>
                  <a:tblGrid>
                    <a:gridCol w="1185042"/>
                    <a:gridCol w="1185042"/>
                    <a:gridCol w="1185042"/>
                  </a:tblGrid>
                  <a:tr h="370840">
                    <a:tc gridSpan="3">
                      <a:txBody>
                        <a:bodyPr/>
                        <a:lstStyle/>
                        <a:p>
                          <a:r>
                            <a:rPr lang="en-US" dirty="0" smtClean="0"/>
                            <a:t>Male </a:t>
                          </a:r>
                          <a:endParaRPr lang="en-US" dirty="0"/>
                        </a:p>
                      </a:txBody>
                      <a:tcPr>
                        <a:solidFill>
                          <a:srgbClr val="002060"/>
                        </a:solidFill>
                      </a:tcPr>
                    </a:tc>
                    <a:tc hMerge="1">
                      <a:txBody>
                        <a:bodyPr/>
                        <a:lstStyle/>
                        <a:p>
                          <a:endParaRPr lang="en-US" dirty="0"/>
                        </a:p>
                      </a:txBody>
                      <a:tcPr/>
                    </a:tc>
                    <a:tc hMerge="1">
                      <a:txBody>
                        <a:bodyPr/>
                        <a:lstStyle/>
                        <a:p>
                          <a:endParaRPr lang="en-US" dirty="0"/>
                        </a:p>
                      </a:txBody>
                      <a:tcPr/>
                    </a:tc>
                  </a:tr>
                  <a:tr h="457200">
                    <a:tc>
                      <a:txBody>
                        <a:bodyPr/>
                        <a:lstStyle/>
                        <a:p>
                          <a:pPr algn="ctr"/>
                          <a:r>
                            <a:rPr lang="en-US" sz="2400" dirty="0" smtClean="0">
                              <a:latin typeface="Arial Rounded MT Bold" panose="020F0704030504030204" pitchFamily="34" charset="0"/>
                            </a:rPr>
                            <a:t>Size</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Inch</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CM</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XS</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188000" r="-100000" b="-757333"/>
                          </a:stretch>
                        </a:blipFill>
                      </a:tcPr>
                    </a:tc>
                    <a:tc>
                      <a:txBody>
                        <a:bodyPr/>
                        <a:lstStyle/>
                        <a:p>
                          <a:pPr algn="ctr"/>
                          <a:r>
                            <a:rPr lang="en-US" sz="2400" dirty="0" smtClean="0">
                              <a:latin typeface="Arial Rounded MT Bold" panose="020F0704030504030204" pitchFamily="34" charset="0"/>
                            </a:rPr>
                            <a:t>18.5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S</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288000" r="-100000" b="-657333"/>
                          </a:stretch>
                        </a:blipFill>
                      </a:tcPr>
                    </a:tc>
                    <a:tc>
                      <a:txBody>
                        <a:bodyPr/>
                        <a:lstStyle/>
                        <a:p>
                          <a:pPr algn="ctr"/>
                          <a:r>
                            <a:rPr lang="en-US" sz="2400" dirty="0" smtClean="0">
                              <a:latin typeface="Arial Rounded MT Bold" panose="020F0704030504030204" pitchFamily="34" charset="0"/>
                            </a:rPr>
                            <a:t>19.5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M</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388000" r="-100000" b="-557333"/>
                          </a:stretch>
                        </a:blipFill>
                      </a:tcPr>
                    </a:tc>
                    <a:tc>
                      <a:txBody>
                        <a:bodyPr/>
                        <a:lstStyle/>
                        <a:p>
                          <a:pPr algn="ctr"/>
                          <a:r>
                            <a:rPr lang="en-US" sz="2400" dirty="0" smtClean="0">
                              <a:latin typeface="Arial Rounded MT Bold" panose="020F0704030504030204" pitchFamily="34" charset="0"/>
                            </a:rPr>
                            <a:t>20.5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L</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488000" r="-100000" b="-457333"/>
                          </a:stretch>
                        </a:blipFill>
                      </a:tcPr>
                    </a:tc>
                    <a:tc>
                      <a:txBody>
                        <a:bodyPr/>
                        <a:lstStyle/>
                        <a:p>
                          <a:pPr algn="ctr"/>
                          <a:r>
                            <a:rPr lang="en-US" sz="2400" dirty="0" smtClean="0">
                              <a:latin typeface="Arial Rounded MT Bold" panose="020F0704030504030204" pitchFamily="34" charset="0"/>
                            </a:rPr>
                            <a:t>21.5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XL</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588000" r="-100000" b="-357333"/>
                          </a:stretch>
                        </a:blipFill>
                      </a:tcPr>
                    </a:tc>
                    <a:tc>
                      <a:txBody>
                        <a:bodyPr/>
                        <a:lstStyle/>
                        <a:p>
                          <a:pPr algn="ctr"/>
                          <a:r>
                            <a:rPr lang="en-US" sz="2400" dirty="0" smtClean="0">
                              <a:latin typeface="Arial Rounded MT Bold" panose="020F0704030504030204" pitchFamily="34" charset="0"/>
                            </a:rPr>
                            <a:t>22.5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2XL</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688000" r="-100000" b="-257333"/>
                          </a:stretch>
                        </a:blipFill>
                      </a:tcPr>
                    </a:tc>
                    <a:tc>
                      <a:txBody>
                        <a:bodyPr/>
                        <a:lstStyle/>
                        <a:p>
                          <a:pPr algn="ctr"/>
                          <a:r>
                            <a:rPr lang="en-US" sz="2400" dirty="0" smtClean="0">
                              <a:latin typeface="Arial Rounded MT Bold" panose="020F0704030504030204" pitchFamily="34" charset="0"/>
                            </a:rPr>
                            <a:t>23.5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3XL</a:t>
                          </a:r>
                          <a:endParaRPr lang="en-US" sz="2400" dirty="0">
                            <a:latin typeface="Arial Rounded MT Bold" panose="020F0704030504030204" pitchFamily="34" charset="0"/>
                          </a:endParaRPr>
                        </a:p>
                      </a:txBody>
                      <a:tcPr/>
                    </a:tc>
                    <a:tc>
                      <a:txBody>
                        <a:bodyPr/>
                        <a:lstStyle/>
                        <a:p>
                          <a:endParaRPr lang="en-US"/>
                        </a:p>
                      </a:txBody>
                      <a:tcPr anchor="ctr">
                        <a:blipFill rotWithShape="1">
                          <a:blip r:embed="rId5"/>
                          <a:stretch>
                            <a:fillRect l="-100000" t="-788000" r="-100000" b="-157333"/>
                          </a:stretch>
                        </a:blipFill>
                      </a:tcPr>
                    </a:tc>
                    <a:tc>
                      <a:txBody>
                        <a:bodyPr/>
                        <a:lstStyle/>
                        <a:p>
                          <a:pPr algn="ctr"/>
                          <a:r>
                            <a:rPr lang="en-US" sz="2400" dirty="0" smtClean="0">
                              <a:latin typeface="Arial Rounded MT Bold" panose="020F0704030504030204" pitchFamily="34" charset="0"/>
                            </a:rPr>
                            <a:t>24.5</a:t>
                          </a:r>
                          <a:endParaRPr lang="en-US" sz="2400" dirty="0">
                            <a:latin typeface="Arial Rounded MT Bold" panose="020F0704030504030204" pitchFamily="34" charset="0"/>
                          </a:endParaRPr>
                        </a:p>
                      </a:txBody>
                      <a:tcPr anchor="ctr"/>
                    </a:tc>
                  </a:tr>
                  <a:tr h="457200">
                    <a:tc>
                      <a:txBody>
                        <a:bodyPr/>
                        <a:lstStyle/>
                        <a:p>
                          <a:pPr algn="ctr"/>
                          <a:r>
                            <a:rPr lang="en-US" sz="2400" dirty="0" smtClean="0">
                              <a:latin typeface="Arial Rounded MT Bold" panose="020F0704030504030204" pitchFamily="34" charset="0"/>
                            </a:rPr>
                            <a:t>4XL</a:t>
                          </a:r>
                          <a:endParaRPr lang="en-US" sz="2400" dirty="0">
                            <a:latin typeface="Arial Rounded MT Bold" panose="020F0704030504030204" pitchFamily="34" charset="0"/>
                          </a:endParaRPr>
                        </a:p>
                      </a:txBody>
                      <a:tcPr/>
                    </a:tc>
                    <a:tc>
                      <a:txBody>
                        <a:bodyPr/>
                        <a:lstStyle/>
                        <a:p>
                          <a:pPr algn="ctr"/>
                          <a:r>
                            <a:rPr lang="en-US" sz="2400" dirty="0" smtClean="0">
                              <a:latin typeface="Arial Rounded MT Bold" panose="020F0704030504030204" pitchFamily="34" charset="0"/>
                            </a:rPr>
                            <a:t>10</a:t>
                          </a:r>
                          <a:endParaRPr lang="en-US" sz="2400" dirty="0">
                            <a:latin typeface="Arial Rounded MT Bold" panose="020F0704030504030204" pitchFamily="34" charset="0"/>
                          </a:endParaRPr>
                        </a:p>
                      </a:txBody>
                      <a:tcPr anchor="ctr"/>
                    </a:tc>
                    <a:tc>
                      <a:txBody>
                        <a:bodyPr/>
                        <a:lstStyle/>
                        <a:p>
                          <a:pPr algn="ctr"/>
                          <a:r>
                            <a:rPr lang="en-US" sz="2400" dirty="0" smtClean="0">
                              <a:latin typeface="Arial Rounded MT Bold" panose="020F0704030504030204" pitchFamily="34" charset="0"/>
                            </a:rPr>
                            <a:t>25.5</a:t>
                          </a:r>
                          <a:endParaRPr lang="en-US" sz="2400" dirty="0">
                            <a:latin typeface="Arial Rounded MT Bold" panose="020F0704030504030204" pitchFamily="34" charset="0"/>
                          </a:endParaRPr>
                        </a:p>
                      </a:txBody>
                      <a:tcPr anchor="ctr"/>
                    </a:tc>
                  </a:tr>
                </a:tbl>
              </a:graphicData>
            </a:graphic>
          </p:graphicFrame>
        </mc:Fallback>
      </mc:AlternateContent>
      <p:sp>
        <p:nvSpPr>
          <p:cNvPr id="7" name="Rectangle 6"/>
          <p:cNvSpPr/>
          <p:nvPr/>
        </p:nvSpPr>
        <p:spPr bwMode="auto">
          <a:xfrm>
            <a:off x="0" y="6258910"/>
            <a:ext cx="9143999" cy="461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Rounded MT Bold" panose="020F0704030504030204" pitchFamily="34" charset="0"/>
              </a:rPr>
              <a:t>For general</a:t>
            </a:r>
            <a:r>
              <a:rPr kumimoji="0" lang="en-US" sz="2400" b="0" i="0" u="none" strike="noStrike" cap="none" normalizeH="0" dirty="0" smtClean="0">
                <a:ln>
                  <a:noFill/>
                </a:ln>
                <a:solidFill>
                  <a:schemeClr val="tx1"/>
                </a:solidFill>
                <a:effectLst/>
                <a:latin typeface="Arial Rounded MT Bold" panose="020F0704030504030204" pitchFamily="34" charset="0"/>
              </a:rPr>
              <a:t> use.  Check with your glove provider.</a:t>
            </a:r>
            <a:endParaRPr kumimoji="0" lang="en-US" sz="2400" b="0" i="0" u="none" strike="noStrike" cap="none" normalizeH="0" baseline="0" dirty="0" smtClean="0">
              <a:ln>
                <a:noFill/>
              </a:ln>
              <a:solidFill>
                <a:schemeClr val="tx1"/>
              </a:solidFill>
              <a:effectLst/>
              <a:latin typeface="Arial Rounded MT Bold" panose="020F0704030504030204" pitchFamily="34" charset="0"/>
            </a:endParaRPr>
          </a:p>
        </p:txBody>
      </p:sp>
    </p:spTree>
    <p:extLst>
      <p:ext uri="{BB962C8B-B14F-4D97-AF65-F5344CB8AC3E}">
        <p14:creationId xmlns:p14="http://schemas.microsoft.com/office/powerpoint/2010/main" val="269326054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ldNum" sz="quarter" idx="10"/>
          </p:nvPr>
        </p:nvSpPr>
        <p:spPr>
          <a:xfrm>
            <a:off x="6858000" y="6391274"/>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r>
              <a:rPr lang="en-US" altLang="en-US" sz="1200" dirty="0" smtClean="0"/>
              <a:t>1-</a:t>
            </a:r>
            <a:fld id="{64D714E0-F26D-4E65-85B7-68245A0185A6}" type="slidenum">
              <a:rPr lang="en-US" altLang="en-US" sz="1200" smtClean="0"/>
              <a:pPr>
                <a:spcBef>
                  <a:spcPct val="0"/>
                </a:spcBef>
                <a:buClrTx/>
                <a:buSzTx/>
                <a:buFontTx/>
                <a:buNone/>
              </a:pPr>
              <a:t>3</a:t>
            </a:fld>
            <a:endParaRPr lang="en-US" altLang="en-US" sz="1200" dirty="0"/>
          </a:p>
        </p:txBody>
      </p:sp>
      <p:sp>
        <p:nvSpPr>
          <p:cNvPr id="4099" name="Rectangle 2056"/>
          <p:cNvSpPr>
            <a:spLocks noGrp="1" noChangeArrowheads="1"/>
          </p:cNvSpPr>
          <p:nvPr>
            <p:ph type="ctrTitle"/>
          </p:nvPr>
        </p:nvSpPr>
        <p:spPr/>
        <p:txBody>
          <a:bodyPr/>
          <a:lstStyle/>
          <a:p>
            <a:pPr eaLnBrk="1" hangingPunct="1"/>
            <a:r>
              <a:rPr lang="en-US" altLang="en-US" i="0" dirty="0" smtClean="0"/>
              <a:t>Cuts and Punctures</a:t>
            </a:r>
            <a:br>
              <a:rPr lang="en-US" altLang="en-US" i="0" dirty="0" smtClean="0"/>
            </a:br>
            <a:r>
              <a:rPr lang="en-US" altLang="en-US" sz="2800" i="0" dirty="0" smtClean="0"/>
              <a:t>Continuing Education </a:t>
            </a:r>
            <a:r>
              <a:rPr lang="en-US" altLang="en-US" sz="3600" i="0" dirty="0" smtClean="0"/>
              <a:t/>
            </a:r>
            <a:br>
              <a:rPr lang="en-US" altLang="en-US" sz="3600" i="0" dirty="0" smtClean="0"/>
            </a:br>
            <a:r>
              <a:rPr lang="en-US" altLang="en-US" sz="2000" i="0" dirty="0" smtClean="0"/>
              <a:t>Third Quarter 2019</a:t>
            </a:r>
            <a:endParaRPr lang="en-US" altLang="en-US" i="0" dirty="0" smtClean="0"/>
          </a:p>
        </p:txBody>
      </p:sp>
      <p:sp>
        <p:nvSpPr>
          <p:cNvPr id="4" name="Rectangle 2"/>
          <p:cNvSpPr txBox="1">
            <a:spLocks noChangeArrowheads="1"/>
          </p:cNvSpPr>
          <p:nvPr/>
        </p:nvSpPr>
        <p:spPr bwMode="auto">
          <a:xfrm>
            <a:off x="1957552" y="6090747"/>
            <a:ext cx="5486400" cy="76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100" i="1">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spcBef>
                <a:spcPts val="0"/>
              </a:spcBef>
              <a:spcAft>
                <a:spcPts val="0"/>
              </a:spcAft>
            </a:pPr>
            <a:r>
              <a:rPr lang="en-US" altLang="en-US" sz="2400" b="1" i="0" kern="0" dirty="0" smtClean="0">
                <a:latin typeface="Arial" charset="0"/>
                <a:cs typeface="Arial" charset="0"/>
              </a:rPr>
              <a:t>Session One</a:t>
            </a:r>
            <a:endParaRPr lang="en-US" altLang="en-US" sz="2400" b="1" i="0" kern="0" dirty="0">
              <a:latin typeface="Arial" charset="0"/>
              <a:cs typeface="Arial" charset="0"/>
            </a:endParaRPr>
          </a:p>
        </p:txBody>
      </p:sp>
    </p:spTree>
    <p:extLst>
      <p:ext uri="{BB962C8B-B14F-4D97-AF65-F5344CB8AC3E}">
        <p14:creationId xmlns:p14="http://schemas.microsoft.com/office/powerpoint/2010/main" val="412718332"/>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Myth </a:t>
            </a:r>
            <a:endParaRPr lang="en-US" dirty="0"/>
          </a:p>
        </p:txBody>
      </p:sp>
      <p:sp>
        <p:nvSpPr>
          <p:cNvPr id="4" name="Slide Number Placeholder 3"/>
          <p:cNvSpPr>
            <a:spLocks noGrp="1"/>
          </p:cNvSpPr>
          <p:nvPr>
            <p:ph type="sldNum" sz="quarter" idx="10"/>
          </p:nvPr>
        </p:nvSpPr>
        <p:spPr/>
        <p:txBody>
          <a:bodyPr/>
          <a:lstStyle/>
          <a:p>
            <a:r>
              <a:rPr lang="en-US" altLang="en-US" dirty="0" smtClean="0"/>
              <a:t>3-4</a:t>
            </a:r>
            <a:endParaRPr lang="en-US" altLang="en-US" dirty="0"/>
          </a:p>
        </p:txBody>
      </p:sp>
      <p:sp>
        <p:nvSpPr>
          <p:cNvPr id="3" name="Content Placeholder 2"/>
          <p:cNvSpPr>
            <a:spLocks noGrp="1"/>
          </p:cNvSpPr>
          <p:nvPr>
            <p:ph sz="half" idx="1"/>
          </p:nvPr>
        </p:nvSpPr>
        <p:spPr/>
        <p:txBody>
          <a:bodyPr/>
          <a:lstStyle/>
          <a:p>
            <a:pPr marL="0" indent="0">
              <a:buNone/>
            </a:pPr>
            <a:r>
              <a:rPr lang="en-US" dirty="0" smtClean="0"/>
              <a:t>Cut-Proof gloves are like unicorns</a:t>
            </a:r>
          </a:p>
          <a:p>
            <a:pPr>
              <a:buClr>
                <a:srgbClr val="002060"/>
              </a:buClr>
              <a:buFont typeface="Wingdings" panose="05000000000000000000" pitchFamily="2" charset="2"/>
              <a:buChar char="ü"/>
            </a:pPr>
            <a:r>
              <a:rPr lang="en-US" sz="2400" dirty="0" smtClean="0"/>
              <a:t>They do not exist</a:t>
            </a:r>
          </a:p>
          <a:p>
            <a:pPr marL="0" indent="0">
              <a:buNone/>
            </a:pPr>
            <a:r>
              <a:rPr lang="en-US" dirty="0" smtClean="0"/>
              <a:t>Cut-Resistant gloves help </a:t>
            </a:r>
            <a:r>
              <a:rPr lang="en-US" dirty="0"/>
              <a:t>protect </a:t>
            </a:r>
            <a:r>
              <a:rPr lang="en-US" dirty="0" smtClean="0"/>
              <a:t>against</a:t>
            </a:r>
            <a:endParaRPr lang="en-US" dirty="0"/>
          </a:p>
          <a:p>
            <a:pPr lvl="1">
              <a:buClr>
                <a:srgbClr val="002060"/>
              </a:buClr>
              <a:buSzPct val="70000"/>
              <a:buFont typeface="Wingdings" panose="05000000000000000000" pitchFamily="2" charset="2"/>
              <a:buChar char="ü"/>
            </a:pPr>
            <a:r>
              <a:rPr lang="en-US" dirty="0"/>
              <a:t>Cuts</a:t>
            </a:r>
          </a:p>
          <a:p>
            <a:pPr lvl="1">
              <a:buClr>
                <a:srgbClr val="002060"/>
              </a:buClr>
              <a:buSzPct val="70000"/>
              <a:buFont typeface="Wingdings" panose="05000000000000000000" pitchFamily="2" charset="2"/>
              <a:buChar char="ü"/>
            </a:pPr>
            <a:r>
              <a:rPr lang="en-US" dirty="0"/>
              <a:t>Abrasions</a:t>
            </a:r>
          </a:p>
          <a:p>
            <a:pPr lvl="1">
              <a:buClr>
                <a:srgbClr val="002060"/>
              </a:buClr>
              <a:buSzPct val="70000"/>
              <a:buFont typeface="Wingdings" panose="05000000000000000000" pitchFamily="2" charset="2"/>
              <a:buChar char="ü"/>
            </a:pPr>
            <a:r>
              <a:rPr lang="en-US" dirty="0"/>
              <a:t>Heat</a:t>
            </a:r>
          </a:p>
          <a:p>
            <a:pPr lvl="1">
              <a:buClr>
                <a:srgbClr val="002060"/>
              </a:buClr>
              <a:buSzPct val="70000"/>
              <a:buFont typeface="Wingdings" panose="05000000000000000000" pitchFamily="2" charset="2"/>
              <a:buChar char="ü"/>
            </a:pPr>
            <a:r>
              <a:rPr lang="en-US" dirty="0"/>
              <a:t>Cold </a:t>
            </a:r>
          </a:p>
          <a:p>
            <a:endParaRPr lang="en-US" dirty="0"/>
          </a:p>
        </p:txBody>
      </p:sp>
      <p:pic>
        <p:nvPicPr>
          <p:cNvPr id="1026" name="Picture 2"/>
          <p:cNvPicPr>
            <a:picLocks noGrp="1" noChangeAspect="1" noChangeArrowheads="1"/>
          </p:cNvPicPr>
          <p:nvPr>
            <p:ph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3636" y="1610436"/>
            <a:ext cx="4667533" cy="472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209302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Cut Resistant Gloves</a:t>
            </a:r>
            <a:endParaRPr lang="en-US" dirty="0"/>
          </a:p>
        </p:txBody>
      </p:sp>
      <p:sp>
        <p:nvSpPr>
          <p:cNvPr id="3" name="Content Placeholder 2"/>
          <p:cNvSpPr>
            <a:spLocks noGrp="1"/>
          </p:cNvSpPr>
          <p:nvPr>
            <p:ph sz="half" idx="1"/>
          </p:nvPr>
        </p:nvSpPr>
        <p:spPr>
          <a:xfrm>
            <a:off x="761999" y="1905000"/>
            <a:ext cx="4874525" cy="4038600"/>
          </a:xfrm>
        </p:spPr>
        <p:txBody>
          <a:bodyPr/>
          <a:lstStyle/>
          <a:p>
            <a:pPr marL="0" lvl="0" indent="0">
              <a:buNone/>
            </a:pPr>
            <a:r>
              <a:rPr lang="en-US" sz="2400" dirty="0" smtClean="0">
                <a:solidFill>
                  <a:prstClr val="black"/>
                </a:solidFill>
              </a:rPr>
              <a:t>Prevent </a:t>
            </a:r>
            <a:r>
              <a:rPr lang="en-US" sz="2400" dirty="0">
                <a:solidFill>
                  <a:prstClr val="black"/>
                </a:solidFill>
              </a:rPr>
              <a:t>or reduce </a:t>
            </a:r>
            <a:r>
              <a:rPr lang="en-US" sz="2400" dirty="0" smtClean="0">
                <a:solidFill>
                  <a:prstClr val="black"/>
                </a:solidFill>
              </a:rPr>
              <a:t>cuts </a:t>
            </a:r>
            <a:r>
              <a:rPr lang="en-US" sz="2400" dirty="0">
                <a:solidFill>
                  <a:prstClr val="black"/>
                </a:solidFill>
              </a:rPr>
              <a:t>from knives or sharp </a:t>
            </a:r>
            <a:r>
              <a:rPr lang="en-US" sz="2400" dirty="0" smtClean="0">
                <a:solidFill>
                  <a:prstClr val="black"/>
                </a:solidFill>
              </a:rPr>
              <a:t>edges</a:t>
            </a:r>
          </a:p>
          <a:p>
            <a:pPr lvl="0">
              <a:buClr>
                <a:srgbClr val="002060"/>
              </a:buClr>
              <a:buFont typeface="Wingdings" panose="05000000000000000000" pitchFamily="2" charset="2"/>
              <a:buChar char="ü"/>
            </a:pPr>
            <a:r>
              <a:rPr lang="en-US" sz="2400" dirty="0" smtClean="0">
                <a:solidFill>
                  <a:prstClr val="black"/>
                </a:solidFill>
              </a:rPr>
              <a:t>Cut RESISTANT, not Cut PROOF!</a:t>
            </a:r>
          </a:p>
          <a:p>
            <a:pPr lvl="0">
              <a:buClr>
                <a:srgbClr val="002060"/>
              </a:buClr>
              <a:buFont typeface="Wingdings" panose="05000000000000000000" pitchFamily="2" charset="2"/>
              <a:buChar char="ü"/>
            </a:pPr>
            <a:r>
              <a:rPr lang="en-US" sz="2400" dirty="0" smtClean="0">
                <a:solidFill>
                  <a:prstClr val="black"/>
                </a:solidFill>
              </a:rPr>
              <a:t>Offer little protection from pinch points or punctures</a:t>
            </a:r>
          </a:p>
          <a:p>
            <a:pPr lvl="0">
              <a:buClr>
                <a:srgbClr val="002060"/>
              </a:buClr>
              <a:buFont typeface="Wingdings" panose="05000000000000000000" pitchFamily="2" charset="2"/>
              <a:buChar char="ü"/>
            </a:pPr>
            <a:r>
              <a:rPr lang="en-US" sz="2400" dirty="0" smtClean="0">
                <a:solidFill>
                  <a:prstClr val="black"/>
                </a:solidFill>
              </a:rPr>
              <a:t>Available in cut levels 1-9 </a:t>
            </a:r>
          </a:p>
          <a:p>
            <a:pPr lvl="0">
              <a:buClr>
                <a:srgbClr val="002060"/>
              </a:buClr>
              <a:buFont typeface="Wingdings" panose="05000000000000000000" pitchFamily="2" charset="2"/>
              <a:buChar char="ü"/>
            </a:pPr>
            <a:r>
              <a:rPr lang="en-US" sz="2400" dirty="0" smtClean="0">
                <a:solidFill>
                  <a:prstClr val="black"/>
                </a:solidFill>
              </a:rPr>
              <a:t>Level 9 offers best protection</a:t>
            </a:r>
            <a:endParaRPr lang="en-US" dirty="0" smtClean="0">
              <a:solidFill>
                <a:prstClr val="black"/>
              </a:solidFill>
            </a:endParaRPr>
          </a:p>
          <a:p>
            <a:pPr lvl="0"/>
            <a:endParaRPr lang="en-US" dirty="0">
              <a:solidFill>
                <a:prstClr val="black"/>
              </a:solidFill>
            </a:endParaRPr>
          </a:p>
          <a:p>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48531" y="2553757"/>
            <a:ext cx="2267883" cy="2652179"/>
          </a:xfrm>
        </p:spPr>
      </p:pic>
      <p:sp>
        <p:nvSpPr>
          <p:cNvPr id="6"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3-5</a:t>
            </a:r>
            <a:endParaRPr lang="en-US" altLang="en-US" sz="1200" dirty="0"/>
          </a:p>
        </p:txBody>
      </p:sp>
    </p:spTree>
    <p:extLst>
      <p:ext uri="{BB962C8B-B14F-4D97-AF65-F5344CB8AC3E}">
        <p14:creationId xmlns:p14="http://schemas.microsoft.com/office/powerpoint/2010/main" val="359399102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lIns="90488" tIns="44450" rIns="90488" bIns="44450"/>
          <a:lstStyle/>
          <a:p>
            <a:pPr eaLnBrk="1" hangingPunct="1"/>
            <a:r>
              <a:rPr lang="en-US" altLang="en-US" dirty="0" smtClean="0"/>
              <a:t>Puncture Resistant </a:t>
            </a:r>
            <a:endParaRPr lang="en-US" altLang="en-US" sz="3200" dirty="0" smtClean="0"/>
          </a:p>
        </p:txBody>
      </p:sp>
      <p:sp>
        <p:nvSpPr>
          <p:cNvPr id="7174"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r>
              <a:rPr lang="en-US" altLang="en-US" sz="1200" dirty="0" smtClean="0"/>
              <a:t>3-6</a:t>
            </a:r>
            <a:endParaRPr lang="en-US" altLang="en-US" sz="1200" dirty="0"/>
          </a:p>
        </p:txBody>
      </p:sp>
      <p:sp>
        <p:nvSpPr>
          <p:cNvPr id="5" name="Content Placeholder 2"/>
          <p:cNvSpPr>
            <a:spLocks noGrp="1"/>
          </p:cNvSpPr>
          <p:nvPr>
            <p:ph idx="1"/>
          </p:nvPr>
        </p:nvSpPr>
        <p:spPr>
          <a:xfrm>
            <a:off x="762000" y="1905000"/>
            <a:ext cx="4246728" cy="4038600"/>
          </a:xfrm>
        </p:spPr>
        <p:txBody>
          <a:bodyPr/>
          <a:lstStyle/>
          <a:p>
            <a:pPr marL="0" indent="0">
              <a:buNone/>
            </a:pPr>
            <a:r>
              <a:rPr lang="en-US" sz="2800" dirty="0" smtClean="0"/>
              <a:t>Many </a:t>
            </a:r>
            <a:r>
              <a:rPr lang="en-US" sz="2800" dirty="0"/>
              <a:t>gloves are designed to protect from slashes </a:t>
            </a:r>
            <a:endParaRPr lang="en-US" sz="2800" dirty="0" smtClean="0"/>
          </a:p>
          <a:p>
            <a:pPr>
              <a:buClr>
                <a:srgbClr val="002060"/>
              </a:buClr>
              <a:buFont typeface="Wingdings" panose="05000000000000000000" pitchFamily="2" charset="2"/>
              <a:buChar char="ü"/>
            </a:pPr>
            <a:r>
              <a:rPr lang="en-US" sz="2400" dirty="0"/>
              <a:t>F</a:t>
            </a:r>
            <a:r>
              <a:rPr lang="en-US" sz="2400" dirty="0" smtClean="0"/>
              <a:t>ew </a:t>
            </a:r>
            <a:r>
              <a:rPr lang="en-US" sz="2400" dirty="0"/>
              <a:t>provide high levels of puncture </a:t>
            </a:r>
            <a:r>
              <a:rPr lang="en-US" sz="2400" dirty="0" smtClean="0"/>
              <a:t>resistance</a:t>
            </a:r>
          </a:p>
          <a:p>
            <a:pPr>
              <a:buClr>
                <a:srgbClr val="002060"/>
              </a:buClr>
              <a:buFont typeface="Wingdings" panose="05000000000000000000" pitchFamily="2" charset="2"/>
              <a:buChar char="ü"/>
            </a:pPr>
            <a:r>
              <a:rPr lang="en-US" sz="2400" dirty="0" smtClean="0"/>
              <a:t>Results depend on </a:t>
            </a:r>
            <a:r>
              <a:rPr lang="en-US" sz="2400" dirty="0"/>
              <a:t>the </a:t>
            </a:r>
            <a:r>
              <a:rPr lang="en-US" sz="2400" dirty="0" smtClean="0"/>
              <a:t>nature of puncture</a:t>
            </a:r>
          </a:p>
          <a:p>
            <a:pPr>
              <a:buClr>
                <a:srgbClr val="002060"/>
              </a:buClr>
              <a:buFont typeface="Wingdings" panose="05000000000000000000" pitchFamily="2" charset="2"/>
              <a:buChar char="ü"/>
            </a:pPr>
            <a:r>
              <a:rPr lang="en-US" sz="2400" dirty="0" smtClean="0"/>
              <a:t>Performance based on point </a:t>
            </a:r>
            <a:r>
              <a:rPr lang="en-US" sz="2400" dirty="0"/>
              <a:t>sharpness and force</a:t>
            </a:r>
            <a:endParaRPr lang="en-US" sz="2400" dirty="0" smtClean="0"/>
          </a:p>
          <a:p>
            <a:pPr>
              <a:buClr>
                <a:srgbClr val="002060"/>
              </a:buClr>
              <a:buFont typeface="Wingdings" panose="05000000000000000000" pitchFamily="2" charset="2"/>
              <a:buChar char="ü"/>
            </a:pPr>
            <a:endParaRPr lang="en-US" sz="2400" dirty="0" smtClean="0"/>
          </a:p>
        </p:txBody>
      </p:sp>
      <p:pic>
        <p:nvPicPr>
          <p:cNvPr id="3074" name="Picture 2" descr="Image result for Puncture resistant gloves"/>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31058" y="1869743"/>
            <a:ext cx="4098182" cy="412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37155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1999" y="1905000"/>
            <a:ext cx="4697105" cy="4038600"/>
          </a:xfrm>
        </p:spPr>
        <p:txBody>
          <a:bodyPr/>
          <a:lstStyle/>
          <a:p>
            <a:pPr marL="0" indent="0">
              <a:buNone/>
            </a:pPr>
            <a:r>
              <a:rPr lang="en-US" dirty="0"/>
              <a:t>P</a:t>
            </a:r>
            <a:r>
              <a:rPr lang="en-US" dirty="0" smtClean="0"/>
              <a:t>rovides protection from rough surfaces</a:t>
            </a:r>
          </a:p>
          <a:p>
            <a:pPr>
              <a:buClr>
                <a:srgbClr val="002060"/>
              </a:buClr>
              <a:buFont typeface="Wingdings" panose="05000000000000000000" pitchFamily="2" charset="2"/>
              <a:buChar char="ü"/>
            </a:pPr>
            <a:r>
              <a:rPr lang="en-US" sz="2400" dirty="0" smtClean="0"/>
              <a:t>Many styles </a:t>
            </a:r>
          </a:p>
          <a:p>
            <a:pPr>
              <a:buClr>
                <a:srgbClr val="002060"/>
              </a:buClr>
              <a:buFont typeface="Wingdings" panose="05000000000000000000" pitchFamily="2" charset="2"/>
              <a:buChar char="ü"/>
            </a:pPr>
            <a:r>
              <a:rPr lang="en-US" sz="2400" dirty="0" smtClean="0"/>
              <a:t>May be thermally insulated for cold conditions</a:t>
            </a:r>
          </a:p>
          <a:p>
            <a:pPr>
              <a:buClr>
                <a:srgbClr val="002060"/>
              </a:buClr>
              <a:buFont typeface="Wingdings" panose="05000000000000000000" pitchFamily="2" charset="2"/>
              <a:buChar char="ü"/>
            </a:pPr>
            <a:r>
              <a:rPr lang="en-US" sz="2400" dirty="0" smtClean="0"/>
              <a:t>Very cost effective</a:t>
            </a:r>
          </a:p>
          <a:p>
            <a:pPr>
              <a:buClr>
                <a:srgbClr val="002060"/>
              </a:buClr>
              <a:buFont typeface="Wingdings" panose="05000000000000000000" pitchFamily="2" charset="2"/>
              <a:buChar char="ü"/>
            </a:pPr>
            <a:r>
              <a:rPr lang="en-US" sz="2400" dirty="0" smtClean="0"/>
              <a:t>Good for most abrasion hazards</a:t>
            </a:r>
          </a:p>
          <a:p>
            <a:pPr>
              <a:buClr>
                <a:srgbClr val="002060"/>
              </a:buClr>
              <a:buFont typeface="Wingdings" panose="05000000000000000000" pitchFamily="2" charset="2"/>
              <a:buChar char="ü"/>
            </a:pPr>
            <a:r>
              <a:rPr lang="en-US" sz="2400" dirty="0" smtClean="0"/>
              <a:t>May </a:t>
            </a:r>
            <a:r>
              <a:rPr lang="en-US" sz="2400" b="1" i="1" dirty="0" smtClean="0">
                <a:solidFill>
                  <a:srgbClr val="FF0000"/>
                </a:solidFill>
              </a:rPr>
              <a:t>not</a:t>
            </a:r>
            <a:r>
              <a:rPr lang="en-US" sz="2400" dirty="0" smtClean="0"/>
              <a:t> provide adequate cut protection</a:t>
            </a:r>
          </a:p>
          <a:p>
            <a:endParaRPr lang="en-US" dirty="0" smtClean="0"/>
          </a:p>
          <a:p>
            <a:endParaRPr lang="en-US" dirty="0"/>
          </a:p>
        </p:txBody>
      </p:sp>
      <p:sp>
        <p:nvSpPr>
          <p:cNvPr id="4" name="Title 3"/>
          <p:cNvSpPr>
            <a:spLocks noGrp="1"/>
          </p:cNvSpPr>
          <p:nvPr>
            <p:ph type="title"/>
          </p:nvPr>
        </p:nvSpPr>
        <p:spPr/>
        <p:txBody>
          <a:bodyPr/>
          <a:lstStyle/>
          <a:p>
            <a:r>
              <a:rPr lang="en-US" dirty="0" smtClean="0"/>
              <a:t>Leather Gloves</a:t>
            </a:r>
            <a:endParaRPr lang="en-US" dirty="0"/>
          </a:p>
        </p:txBody>
      </p:sp>
      <p:sp>
        <p:nvSpPr>
          <p:cNvPr id="6"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3-7</a:t>
            </a:r>
            <a:endParaRPr lang="en-US" altLang="en-US" sz="1200" dirty="0"/>
          </a:p>
        </p:txBody>
      </p:sp>
      <p:pic>
        <p:nvPicPr>
          <p:cNvPr id="8"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15884862">
            <a:off x="5054789" y="2605371"/>
            <a:ext cx="3771900" cy="2828925"/>
          </a:xfrm>
        </p:spPr>
      </p:pic>
    </p:spTree>
    <p:extLst>
      <p:ext uri="{BB962C8B-B14F-4D97-AF65-F5344CB8AC3E}">
        <p14:creationId xmlns:p14="http://schemas.microsoft.com/office/powerpoint/2010/main" val="402256560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Resistant</a:t>
            </a:r>
            <a:endParaRPr lang="en-US" dirty="0"/>
          </a:p>
        </p:txBody>
      </p:sp>
      <p:sp>
        <p:nvSpPr>
          <p:cNvPr id="3" name="Content Placeholder 2"/>
          <p:cNvSpPr>
            <a:spLocks noGrp="1"/>
          </p:cNvSpPr>
          <p:nvPr>
            <p:ph sz="half" idx="1"/>
          </p:nvPr>
        </p:nvSpPr>
        <p:spPr>
          <a:xfrm>
            <a:off x="641445" y="2049516"/>
            <a:ext cx="4009383" cy="3894083"/>
          </a:xfrm>
        </p:spPr>
        <p:txBody>
          <a:bodyPr>
            <a:noAutofit/>
          </a:bodyPr>
          <a:lstStyle/>
          <a:p>
            <a:pPr marL="0" lvl="0" indent="0">
              <a:buNone/>
            </a:pPr>
            <a:r>
              <a:rPr lang="en-US" dirty="0">
                <a:solidFill>
                  <a:prstClr val="black"/>
                </a:solidFill>
              </a:rPr>
              <a:t>P</a:t>
            </a:r>
            <a:r>
              <a:rPr lang="en-US" dirty="0" smtClean="0">
                <a:solidFill>
                  <a:prstClr val="black"/>
                </a:solidFill>
              </a:rPr>
              <a:t>revent </a:t>
            </a:r>
            <a:r>
              <a:rPr lang="en-US" dirty="0">
                <a:solidFill>
                  <a:prstClr val="black"/>
                </a:solidFill>
              </a:rPr>
              <a:t>direct </a:t>
            </a:r>
            <a:r>
              <a:rPr lang="en-US" dirty="0" smtClean="0">
                <a:solidFill>
                  <a:prstClr val="black"/>
                </a:solidFill>
              </a:rPr>
              <a:t>contact </a:t>
            </a:r>
          </a:p>
          <a:p>
            <a:pPr lvl="0">
              <a:buClr>
                <a:srgbClr val="002060"/>
              </a:buClr>
              <a:buFont typeface="Wingdings" panose="05000000000000000000" pitchFamily="2" charset="2"/>
              <a:buChar char="ü"/>
            </a:pPr>
            <a:r>
              <a:rPr lang="en-US" sz="2400" dirty="0" smtClean="0">
                <a:solidFill>
                  <a:prstClr val="black"/>
                </a:solidFill>
              </a:rPr>
              <a:t>No glove will protect from all chemicals</a:t>
            </a:r>
          </a:p>
          <a:p>
            <a:pPr lvl="0">
              <a:buClr>
                <a:srgbClr val="002060"/>
              </a:buClr>
              <a:buFont typeface="Wingdings" panose="05000000000000000000" pitchFamily="2" charset="2"/>
              <a:buChar char="ü"/>
            </a:pPr>
            <a:r>
              <a:rPr lang="en-US" sz="2400" dirty="0" smtClean="0">
                <a:solidFill>
                  <a:prstClr val="black"/>
                </a:solidFill>
              </a:rPr>
              <a:t>Will break down over time</a:t>
            </a:r>
          </a:p>
          <a:p>
            <a:pPr lvl="0">
              <a:buClr>
                <a:srgbClr val="002060"/>
              </a:buClr>
              <a:buFont typeface="Wingdings" panose="05000000000000000000" pitchFamily="2" charset="2"/>
              <a:buChar char="ü"/>
            </a:pPr>
            <a:r>
              <a:rPr lang="en-US" sz="2400" dirty="0" smtClean="0">
                <a:solidFill>
                  <a:prstClr val="black"/>
                </a:solidFill>
              </a:rPr>
              <a:t>The thicker the glove, the more resistant</a:t>
            </a:r>
            <a:endParaRPr lang="en-US" sz="2000" dirty="0"/>
          </a:p>
        </p:txBody>
      </p:sp>
      <p:sp>
        <p:nvSpPr>
          <p:cNvPr id="6"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3-8</a:t>
            </a:r>
            <a:endParaRPr lang="en-US" altLang="en-US" sz="1200" dirty="0"/>
          </a:p>
        </p:txBody>
      </p:sp>
      <p:pic>
        <p:nvPicPr>
          <p:cNvPr id="205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44966" y="1905000"/>
            <a:ext cx="3596019"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3326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Anti-Vibration Gloves</a:t>
            </a:r>
            <a:endParaRPr lang="en-US" dirty="0"/>
          </a:p>
        </p:txBody>
      </p:sp>
      <p:sp>
        <p:nvSpPr>
          <p:cNvPr id="3" name="Content Placeholder 2"/>
          <p:cNvSpPr>
            <a:spLocks noGrp="1"/>
          </p:cNvSpPr>
          <p:nvPr>
            <p:ph sz="half" idx="1"/>
          </p:nvPr>
        </p:nvSpPr>
        <p:spPr>
          <a:xfrm>
            <a:off x="761999" y="1905000"/>
            <a:ext cx="4410501" cy="4038600"/>
          </a:xfrm>
        </p:spPr>
        <p:txBody>
          <a:bodyPr/>
          <a:lstStyle/>
          <a:p>
            <a:pPr marL="0" lvl="0" indent="0">
              <a:buNone/>
            </a:pPr>
            <a:r>
              <a:rPr lang="en-US" dirty="0">
                <a:solidFill>
                  <a:prstClr val="black"/>
                </a:solidFill>
              </a:rPr>
              <a:t>R</a:t>
            </a:r>
            <a:r>
              <a:rPr lang="en-US" dirty="0" smtClean="0">
                <a:solidFill>
                  <a:prstClr val="black"/>
                </a:solidFill>
              </a:rPr>
              <a:t>educe </a:t>
            </a:r>
            <a:r>
              <a:rPr lang="en-US" dirty="0">
                <a:solidFill>
                  <a:prstClr val="black"/>
                </a:solidFill>
              </a:rPr>
              <a:t>the effects of excessive vibration </a:t>
            </a:r>
            <a:endParaRPr lang="en-US" dirty="0" smtClean="0">
              <a:solidFill>
                <a:prstClr val="black"/>
              </a:solidFill>
            </a:endParaRPr>
          </a:p>
          <a:p>
            <a:pPr lvl="0">
              <a:buClr>
                <a:srgbClr val="002060"/>
              </a:buClr>
              <a:buFont typeface="Wingdings" panose="05000000000000000000" pitchFamily="2" charset="2"/>
              <a:buChar char="ü"/>
            </a:pPr>
            <a:r>
              <a:rPr lang="en-US" sz="2400" dirty="0" smtClean="0">
                <a:solidFill>
                  <a:prstClr val="black"/>
                </a:solidFill>
              </a:rPr>
              <a:t>Have padding in palms and fingers </a:t>
            </a:r>
          </a:p>
          <a:p>
            <a:pPr lvl="0">
              <a:buClr>
                <a:srgbClr val="002060"/>
              </a:buClr>
              <a:buFont typeface="Wingdings" panose="05000000000000000000" pitchFamily="2" charset="2"/>
              <a:buChar char="ü"/>
            </a:pPr>
            <a:r>
              <a:rPr lang="en-US" sz="2400" dirty="0" smtClean="0">
                <a:solidFill>
                  <a:prstClr val="black"/>
                </a:solidFill>
              </a:rPr>
              <a:t>Help absorb the vibration</a:t>
            </a:r>
          </a:p>
          <a:p>
            <a:pPr lvl="0">
              <a:buClr>
                <a:srgbClr val="002060"/>
              </a:buClr>
              <a:buFont typeface="Wingdings" panose="05000000000000000000" pitchFamily="2" charset="2"/>
              <a:buChar char="ü"/>
            </a:pPr>
            <a:r>
              <a:rPr lang="en-US" sz="2400" dirty="0" smtClean="0">
                <a:solidFill>
                  <a:prstClr val="black"/>
                </a:solidFill>
              </a:rPr>
              <a:t>Reduces but does not eliminate</a:t>
            </a:r>
          </a:p>
          <a:p>
            <a:pPr lvl="0">
              <a:buClr>
                <a:srgbClr val="002060"/>
              </a:buClr>
              <a:buFont typeface="Wingdings" panose="05000000000000000000" pitchFamily="2" charset="2"/>
              <a:buChar char="ü"/>
            </a:pPr>
            <a:r>
              <a:rPr lang="en-US" sz="2400" dirty="0" smtClean="0">
                <a:solidFill>
                  <a:prstClr val="black"/>
                </a:solidFill>
              </a:rPr>
              <a:t>Bulky</a:t>
            </a:r>
          </a:p>
          <a:p>
            <a:pPr lvl="0"/>
            <a:endParaRPr lang="en-US" dirty="0" smtClean="0">
              <a:solidFill>
                <a:prstClr val="black"/>
              </a:solidFill>
            </a:endParaRPr>
          </a:p>
          <a:p>
            <a:pPr lvl="0"/>
            <a:endParaRPr lang="en-US" dirty="0">
              <a:solidFill>
                <a:prstClr val="black"/>
              </a:solidFill>
            </a:endParaRPr>
          </a:p>
          <a:p>
            <a:endParaRPr lang="en-US" dirty="0"/>
          </a:p>
        </p:txBody>
      </p:sp>
      <p:pic>
        <p:nvPicPr>
          <p:cNvPr id="12" name="Content Placeholder 1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472761" y="2294708"/>
            <a:ext cx="3263504" cy="3263504"/>
          </a:xfrm>
        </p:spPr>
      </p:pic>
      <p:sp>
        <p:nvSpPr>
          <p:cNvPr id="5"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3-9</a:t>
            </a:r>
            <a:endParaRPr lang="en-US" altLang="en-US" sz="1200" dirty="0"/>
          </a:p>
        </p:txBody>
      </p:sp>
    </p:spTree>
    <p:extLst>
      <p:ext uri="{BB962C8B-B14F-4D97-AF65-F5344CB8AC3E}">
        <p14:creationId xmlns:p14="http://schemas.microsoft.com/office/powerpoint/2010/main" val="32229714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Resistant Gloves</a:t>
            </a:r>
            <a:endParaRPr lang="en-US" dirty="0"/>
          </a:p>
        </p:txBody>
      </p:sp>
      <p:sp>
        <p:nvSpPr>
          <p:cNvPr id="3" name="Content Placeholder 2"/>
          <p:cNvSpPr>
            <a:spLocks noGrp="1"/>
          </p:cNvSpPr>
          <p:nvPr>
            <p:ph sz="half" idx="1"/>
          </p:nvPr>
        </p:nvSpPr>
        <p:spPr>
          <a:xfrm>
            <a:off x="762000" y="1905000"/>
            <a:ext cx="4740166" cy="4038600"/>
          </a:xfrm>
        </p:spPr>
        <p:txBody>
          <a:bodyPr/>
          <a:lstStyle/>
          <a:p>
            <a:pPr marL="0" indent="0">
              <a:buNone/>
            </a:pPr>
            <a:r>
              <a:rPr lang="en-US" dirty="0" smtClean="0"/>
              <a:t>Provide added protection from crushing injuries</a:t>
            </a:r>
          </a:p>
          <a:p>
            <a:pPr>
              <a:buClr>
                <a:srgbClr val="002060"/>
              </a:buClr>
              <a:buFont typeface="Wingdings" panose="05000000000000000000" pitchFamily="2" charset="2"/>
              <a:buChar char="ü"/>
            </a:pPr>
            <a:r>
              <a:rPr lang="en-US" sz="2400" dirty="0" smtClean="0"/>
              <a:t>Impact absorbing rubber ribs and padding designed into gloves</a:t>
            </a:r>
          </a:p>
          <a:p>
            <a:pPr>
              <a:buClr>
                <a:srgbClr val="002060"/>
              </a:buClr>
              <a:buFont typeface="Wingdings" panose="05000000000000000000" pitchFamily="2" charset="2"/>
              <a:buChar char="ü"/>
            </a:pPr>
            <a:r>
              <a:rPr lang="en-US" sz="2400" dirty="0" smtClean="0"/>
              <a:t>Usually have a cut resistant rating as well</a:t>
            </a:r>
          </a:p>
          <a:p>
            <a:pPr>
              <a:buClr>
                <a:srgbClr val="002060"/>
              </a:buClr>
              <a:buFont typeface="Wingdings" panose="05000000000000000000" pitchFamily="2" charset="2"/>
              <a:buChar char="ü"/>
            </a:pPr>
            <a:r>
              <a:rPr lang="en-US" sz="2400" dirty="0" smtClean="0"/>
              <a:t>Provides good dexterity and grip</a:t>
            </a:r>
            <a:endParaRPr lang="en-US" sz="2400" dirty="0"/>
          </a:p>
          <a:p>
            <a:pPr>
              <a:buClr>
                <a:srgbClr val="002060"/>
              </a:buClr>
              <a:buFont typeface="Wingdings" panose="05000000000000000000" pitchFamily="2" charset="2"/>
              <a:buChar char="ü"/>
            </a:pPr>
            <a:r>
              <a:rPr lang="en-US" sz="2400" dirty="0" smtClean="0"/>
              <a:t> Best overall option in a glove</a:t>
            </a:r>
            <a:endParaRPr lang="en-US" sz="2400" dirty="0"/>
          </a:p>
        </p:txBody>
      </p:sp>
      <p:sp>
        <p:nvSpPr>
          <p:cNvPr id="8"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3-10</a:t>
            </a:r>
            <a:endParaRPr lang="en-US" altLang="en-US" sz="1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3697" y="2170396"/>
            <a:ext cx="3238828" cy="3520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429660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Insulated Rubber Gloves	</a:t>
            </a:r>
            <a:endParaRPr lang="en-US" dirty="0"/>
          </a:p>
        </p:txBody>
      </p:sp>
      <p:sp>
        <p:nvSpPr>
          <p:cNvPr id="3" name="Content Placeholder 2"/>
          <p:cNvSpPr>
            <a:spLocks noGrp="1"/>
          </p:cNvSpPr>
          <p:nvPr>
            <p:ph sz="half" idx="1"/>
          </p:nvPr>
        </p:nvSpPr>
        <p:spPr>
          <a:xfrm>
            <a:off x="761999" y="1904999"/>
            <a:ext cx="4093780" cy="4297837"/>
          </a:xfrm>
        </p:spPr>
        <p:txBody>
          <a:bodyPr>
            <a:normAutofit/>
          </a:bodyPr>
          <a:lstStyle/>
          <a:p>
            <a:pPr marL="0" indent="0">
              <a:buNone/>
            </a:pPr>
            <a:r>
              <a:rPr lang="en-US" sz="3200" dirty="0" smtClean="0"/>
              <a:t>Voltage rated</a:t>
            </a:r>
          </a:p>
          <a:p>
            <a:pPr>
              <a:buClr>
                <a:srgbClr val="002060"/>
              </a:buClr>
              <a:buFont typeface="Wingdings" panose="05000000000000000000" pitchFamily="2" charset="2"/>
              <a:buChar char="ü"/>
            </a:pPr>
            <a:r>
              <a:rPr lang="en-US" sz="2400" dirty="0" smtClean="0"/>
              <a:t>Must be electrically tested and stamped</a:t>
            </a:r>
          </a:p>
          <a:p>
            <a:pPr>
              <a:buClr>
                <a:srgbClr val="002060"/>
              </a:buClr>
              <a:buFont typeface="Wingdings" panose="05000000000000000000" pitchFamily="2" charset="2"/>
              <a:buChar char="ü"/>
            </a:pPr>
            <a:r>
              <a:rPr lang="en-US" sz="2400" dirty="0" smtClean="0"/>
              <a:t>Inspected before use </a:t>
            </a:r>
          </a:p>
          <a:p>
            <a:pPr>
              <a:buClr>
                <a:srgbClr val="002060"/>
              </a:buClr>
              <a:buFont typeface="Wingdings" panose="05000000000000000000" pitchFamily="2" charset="2"/>
              <a:buChar char="ü"/>
            </a:pPr>
            <a:r>
              <a:rPr lang="en-US" sz="2400" dirty="0" smtClean="0"/>
              <a:t>Used in conjunction with leather protective</a:t>
            </a:r>
            <a:r>
              <a:rPr lang="en-US" sz="2000" dirty="0" smtClean="0"/>
              <a:t> </a:t>
            </a:r>
            <a:r>
              <a:rPr lang="en-US" sz="2400" dirty="0" smtClean="0"/>
              <a:t>covers </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65711" y="1964274"/>
            <a:ext cx="3454663" cy="3986150"/>
          </a:xfrm>
        </p:spPr>
      </p:pic>
      <p:sp>
        <p:nvSpPr>
          <p:cNvPr id="6"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3-11</a:t>
            </a:r>
            <a:endParaRPr lang="en-US" altLang="en-US" sz="1200" dirty="0"/>
          </a:p>
        </p:txBody>
      </p:sp>
    </p:spTree>
    <p:extLst>
      <p:ext uri="{BB962C8B-B14F-4D97-AF65-F5344CB8AC3E}">
        <p14:creationId xmlns:p14="http://schemas.microsoft.com/office/powerpoint/2010/main" val="37921065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45223056"/>
              </p:ext>
            </p:extLst>
          </p:nvPr>
        </p:nvGraphicFramePr>
        <p:xfrm>
          <a:off x="0" y="-3"/>
          <a:ext cx="9144000" cy="635350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959085">
                <a:tc>
                  <a:txBody>
                    <a:bodyPr/>
                    <a:lstStyle/>
                    <a:p>
                      <a:pPr algn="ctr"/>
                      <a:endParaRPr lang="en-US" sz="2400" dirty="0" smtClean="0">
                        <a:solidFill>
                          <a:srgbClr val="002060"/>
                        </a:solidFill>
                        <a:latin typeface="Arial Rounded MT Bold" panose="020F0704030504030204" pitchFamily="34" charset="0"/>
                      </a:endParaRPr>
                    </a:p>
                    <a:p>
                      <a:pPr algn="ctr"/>
                      <a:r>
                        <a:rPr lang="en-US" sz="2400" dirty="0" smtClean="0">
                          <a:solidFill>
                            <a:srgbClr val="002060"/>
                          </a:solidFill>
                          <a:latin typeface="Arial Rounded MT Bold" panose="020F0704030504030204" pitchFamily="34" charset="0"/>
                        </a:rPr>
                        <a:t>Class</a:t>
                      </a:r>
                      <a:endParaRPr lang="en-US" sz="2400" dirty="0">
                        <a:solidFill>
                          <a:srgbClr val="002060"/>
                        </a:solidFill>
                        <a:latin typeface="Arial Rounded MT Bold" panose="020F0704030504030204" pitchFamily="34" charset="0"/>
                      </a:endParaRPr>
                    </a:p>
                  </a:txBody>
                  <a:tcPr/>
                </a:tc>
                <a:tc>
                  <a:txBody>
                    <a:bodyPr/>
                    <a:lstStyle/>
                    <a:p>
                      <a:pPr algn="ctr"/>
                      <a:r>
                        <a:rPr lang="en-US" sz="2400" dirty="0" smtClean="0">
                          <a:solidFill>
                            <a:srgbClr val="002060"/>
                          </a:solidFill>
                          <a:latin typeface="Arial Rounded MT Bold" panose="020F0704030504030204" pitchFamily="34" charset="0"/>
                        </a:rPr>
                        <a:t>AC proof test Voltage</a:t>
                      </a:r>
                      <a:endParaRPr lang="en-US" sz="2400" dirty="0">
                        <a:solidFill>
                          <a:srgbClr val="002060"/>
                        </a:solidFill>
                        <a:latin typeface="Arial Rounded MT Bold" panose="020F0704030504030204" pitchFamily="34" charset="0"/>
                      </a:endParaRPr>
                    </a:p>
                  </a:txBody>
                  <a:tcPr/>
                </a:tc>
                <a:tc>
                  <a:txBody>
                    <a:bodyPr/>
                    <a:lstStyle/>
                    <a:p>
                      <a:pPr algn="ctr"/>
                      <a:r>
                        <a:rPr lang="en-US" sz="2400" dirty="0" smtClean="0">
                          <a:solidFill>
                            <a:srgbClr val="002060"/>
                          </a:solidFill>
                          <a:latin typeface="Arial Rounded MT Bold" panose="020F0704030504030204" pitchFamily="34" charset="0"/>
                        </a:rPr>
                        <a:t>Maximum AC Use Voltage</a:t>
                      </a:r>
                      <a:endParaRPr lang="en-US" sz="2400" dirty="0">
                        <a:solidFill>
                          <a:srgbClr val="002060"/>
                        </a:solidFill>
                        <a:latin typeface="Arial Rounded MT Bold" panose="020F0704030504030204" pitchFamily="34" charset="0"/>
                      </a:endParaRPr>
                    </a:p>
                  </a:txBody>
                  <a:tcPr/>
                </a:tc>
                <a:extLst>
                  <a:ext uri="{0D108BD9-81ED-4DB2-BD59-A6C34878D82A}">
                    <a16:rowId xmlns:a16="http://schemas.microsoft.com/office/drawing/2014/main" val="10000"/>
                  </a:ext>
                </a:extLst>
              </a:tr>
              <a:tr h="899070">
                <a:tc>
                  <a:txBody>
                    <a:bodyPr/>
                    <a:lstStyle/>
                    <a:p>
                      <a:pPr algn="ctr"/>
                      <a:r>
                        <a:rPr lang="en-US" sz="2800" b="1" dirty="0" smtClean="0">
                          <a:latin typeface="Arial Rounded MT Bold" panose="020F0704030504030204" pitchFamily="34" charset="0"/>
                        </a:rPr>
                        <a:t>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2,500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500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1"/>
                  </a:ext>
                </a:extLst>
              </a:tr>
              <a:tr h="899070">
                <a:tc>
                  <a:txBody>
                    <a:bodyPr/>
                    <a:lstStyle/>
                    <a:p>
                      <a:pPr algn="ctr"/>
                      <a:r>
                        <a:rPr lang="en-US" sz="2800" b="1" dirty="0" smtClean="0">
                          <a:latin typeface="Arial Rounded MT Bold" panose="020F0704030504030204" pitchFamily="34" charset="0"/>
                        </a:rPr>
                        <a:t>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5,000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1,000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2"/>
                  </a:ext>
                </a:extLst>
              </a:tr>
              <a:tr h="899070">
                <a:tc>
                  <a:txBody>
                    <a:bodyPr/>
                    <a:lstStyle/>
                    <a:p>
                      <a:pPr algn="ctr"/>
                      <a:r>
                        <a:rPr lang="en-US" sz="2800" b="1" dirty="0" smtClean="0">
                          <a:latin typeface="Arial Rounded MT Bold" panose="020F0704030504030204" pitchFamily="34" charset="0"/>
                        </a:rPr>
                        <a:t>1</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10,000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7,500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3"/>
                  </a:ext>
                </a:extLst>
              </a:tr>
              <a:tr h="899070">
                <a:tc>
                  <a:txBody>
                    <a:bodyPr/>
                    <a:lstStyle/>
                    <a:p>
                      <a:pPr algn="ctr"/>
                      <a:r>
                        <a:rPr lang="en-US" sz="2800" b="1" dirty="0" smtClean="0">
                          <a:latin typeface="Arial Rounded MT Bold" panose="020F0704030504030204" pitchFamily="34" charset="0"/>
                        </a:rPr>
                        <a:t>2</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20,000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17,000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4"/>
                  </a:ext>
                </a:extLst>
              </a:tr>
              <a:tr h="899070">
                <a:tc>
                  <a:txBody>
                    <a:bodyPr/>
                    <a:lstStyle/>
                    <a:p>
                      <a:pPr algn="ctr"/>
                      <a:r>
                        <a:rPr lang="en-US" sz="2800" b="1" dirty="0" smtClean="0">
                          <a:latin typeface="Arial Rounded MT Bold" panose="020F0704030504030204" pitchFamily="34" charset="0"/>
                        </a:rPr>
                        <a:t>3</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30,000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26,000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5"/>
                  </a:ext>
                </a:extLst>
              </a:tr>
              <a:tr h="899070">
                <a:tc>
                  <a:txBody>
                    <a:bodyPr/>
                    <a:lstStyle/>
                    <a:p>
                      <a:pPr algn="ctr"/>
                      <a:r>
                        <a:rPr lang="en-US" sz="2800" b="1" dirty="0" smtClean="0">
                          <a:latin typeface="Arial Rounded MT Bold" panose="020F0704030504030204" pitchFamily="34" charset="0"/>
                        </a:rPr>
                        <a:t>4</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40,000</a:t>
                      </a:r>
                      <a:endParaRPr lang="en-US" sz="2800" b="1" dirty="0">
                        <a:latin typeface="Arial Rounded MT Bold" panose="020F0704030504030204" pitchFamily="34" charset="0"/>
                      </a:endParaRPr>
                    </a:p>
                  </a:txBody>
                  <a:tcPr anchor="ctr"/>
                </a:tc>
                <a:tc>
                  <a:txBody>
                    <a:bodyPr/>
                    <a:lstStyle/>
                    <a:p>
                      <a:pPr algn="ctr"/>
                      <a:r>
                        <a:rPr lang="en-US" sz="2800" b="1" dirty="0" smtClean="0">
                          <a:latin typeface="Arial Rounded MT Bold" panose="020F0704030504030204" pitchFamily="34" charset="0"/>
                        </a:rPr>
                        <a:t>36,000</a:t>
                      </a:r>
                      <a:endParaRPr lang="en-US" sz="2800" b="1" dirty="0">
                        <a:latin typeface="Arial Rounded MT Bold" panose="020F0704030504030204" pitchFamily="34" charset="0"/>
                      </a:endParaRPr>
                    </a:p>
                  </a:txBody>
                  <a:tcPr anchor="ctr"/>
                </a:tc>
                <a:extLst>
                  <a:ext uri="{0D108BD9-81ED-4DB2-BD59-A6C34878D82A}">
                    <a16:rowId xmlns:a16="http://schemas.microsoft.com/office/drawing/2014/main" val="10006"/>
                  </a:ext>
                </a:extLst>
              </a:tr>
            </a:tbl>
          </a:graphicData>
        </a:graphic>
      </p:graphicFrame>
      <p:sp>
        <p:nvSpPr>
          <p:cNvPr id="8" name="Rectangle 9"/>
          <p:cNvSpPr>
            <a:spLocks noGrp="1" noChangeArrowheads="1"/>
          </p:cNvSpPr>
          <p:nvPr>
            <p:ph type="sldNum" sz="quarter" idx="10"/>
          </p:nvPr>
        </p:nvSpPr>
        <p:spPr>
          <a:xfrm>
            <a:off x="6826471" y="6353503"/>
            <a:ext cx="1600200" cy="34684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3-12</a:t>
            </a:r>
            <a:endParaRPr lang="en-US" altLang="en-US" sz="1200" dirty="0"/>
          </a:p>
        </p:txBody>
      </p:sp>
      <p:sp>
        <p:nvSpPr>
          <p:cNvPr id="3" name="Rounded Rectangle 2"/>
          <p:cNvSpPr/>
          <p:nvPr/>
        </p:nvSpPr>
        <p:spPr bwMode="auto">
          <a:xfrm>
            <a:off x="723014" y="3732028"/>
            <a:ext cx="8155172" cy="754912"/>
          </a:xfrm>
          <a:prstGeom prst="roundRect">
            <a:avLst/>
          </a:prstGeom>
          <a:noFill/>
          <a:ln w="444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914888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a:t>
            </a:r>
            <a:endParaRPr lang="en-US" dirty="0"/>
          </a:p>
        </p:txBody>
      </p:sp>
      <p:sp>
        <p:nvSpPr>
          <p:cNvPr id="3" name="Content Placeholder 2"/>
          <p:cNvSpPr>
            <a:spLocks noGrp="1"/>
          </p:cNvSpPr>
          <p:nvPr>
            <p:ph sz="half" idx="1"/>
          </p:nvPr>
        </p:nvSpPr>
        <p:spPr>
          <a:xfrm>
            <a:off x="761999" y="1904999"/>
            <a:ext cx="5402318" cy="4297837"/>
          </a:xfrm>
        </p:spPr>
        <p:txBody>
          <a:bodyPr>
            <a:normAutofit/>
          </a:bodyPr>
          <a:lstStyle/>
          <a:p>
            <a:pPr marL="0" indent="0">
              <a:buNone/>
            </a:pPr>
            <a:r>
              <a:rPr lang="en-US" dirty="0" smtClean="0"/>
              <a:t>One inch of rubber past the top of protector for each kV class rating</a:t>
            </a:r>
          </a:p>
        </p:txBody>
      </p:sp>
      <p:pic>
        <p:nvPicPr>
          <p:cNvPr id="614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45421" y="1631731"/>
            <a:ext cx="4572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Left Brace 5"/>
          <p:cNvSpPr/>
          <p:nvPr/>
        </p:nvSpPr>
        <p:spPr bwMode="auto">
          <a:xfrm rot="10800000">
            <a:off x="5305644" y="3907904"/>
            <a:ext cx="1052625" cy="2011681"/>
          </a:xfrm>
          <a:prstGeom prst="leftBrace">
            <a:avLst>
              <a:gd name="adj1" fmla="val 17469"/>
              <a:gd name="adj2" fmla="val 48942"/>
            </a:avLst>
          </a:prstGeom>
          <a:noFill/>
          <a:ln w="1587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3457103"/>
              </p:ext>
            </p:extLst>
          </p:nvPr>
        </p:nvGraphicFramePr>
        <p:xfrm>
          <a:off x="1023445" y="3422318"/>
          <a:ext cx="4265886" cy="2529840"/>
        </p:xfrm>
        <a:graphic>
          <a:graphicData uri="http://schemas.openxmlformats.org/drawingml/2006/table">
            <a:tbl>
              <a:tblPr firstRow="1" bandRow="1">
                <a:tableStyleId>{5C22544A-7EE6-4342-B048-85BDC9FD1C3A}</a:tableStyleId>
              </a:tblPr>
              <a:tblGrid>
                <a:gridCol w="2132943">
                  <a:extLst>
                    <a:ext uri="{9D8B030D-6E8A-4147-A177-3AD203B41FA5}">
                      <a16:colId xmlns:a16="http://schemas.microsoft.com/office/drawing/2014/main" val="20000"/>
                    </a:ext>
                  </a:extLst>
                </a:gridCol>
                <a:gridCol w="2132943">
                  <a:extLst>
                    <a:ext uri="{9D8B030D-6E8A-4147-A177-3AD203B41FA5}">
                      <a16:colId xmlns:a16="http://schemas.microsoft.com/office/drawing/2014/main" val="20001"/>
                    </a:ext>
                  </a:extLst>
                </a:gridCol>
              </a:tblGrid>
              <a:tr h="370840">
                <a:tc>
                  <a:txBody>
                    <a:bodyPr/>
                    <a:lstStyle/>
                    <a:p>
                      <a:pPr algn="ctr"/>
                      <a:r>
                        <a:rPr lang="en-US" sz="2400" dirty="0" smtClean="0"/>
                        <a:t>Class</a:t>
                      </a:r>
                      <a:endParaRPr lang="en-US" sz="2400" dirty="0"/>
                    </a:p>
                  </a:txBody>
                  <a:tcPr/>
                </a:tc>
                <a:tc>
                  <a:txBody>
                    <a:bodyPr/>
                    <a:lstStyle/>
                    <a:p>
                      <a:pPr algn="ctr"/>
                      <a:r>
                        <a:rPr lang="en-US" sz="2400" dirty="0" smtClean="0"/>
                        <a:t>Distance</a:t>
                      </a:r>
                      <a:endParaRPr lang="en-US" sz="2400" dirty="0"/>
                    </a:p>
                  </a:txBody>
                  <a:tcPr/>
                </a:tc>
                <a:extLst>
                  <a:ext uri="{0D108BD9-81ED-4DB2-BD59-A6C34878D82A}">
                    <a16:rowId xmlns:a16="http://schemas.microsoft.com/office/drawing/2014/main" val="10000"/>
                  </a:ext>
                </a:extLst>
              </a:tr>
              <a:tr h="370840">
                <a:tc>
                  <a:txBody>
                    <a:bodyPr/>
                    <a:lstStyle/>
                    <a:p>
                      <a:pPr algn="ctr"/>
                      <a:r>
                        <a:rPr lang="en-US" sz="2800" b="1" dirty="0" smtClean="0"/>
                        <a:t>1</a:t>
                      </a:r>
                      <a:endParaRPr lang="en-US" sz="2800" b="1" dirty="0"/>
                    </a:p>
                  </a:txBody>
                  <a:tcPr/>
                </a:tc>
                <a:tc>
                  <a:txBody>
                    <a:bodyPr/>
                    <a:lstStyle/>
                    <a:p>
                      <a:pPr algn="ctr"/>
                      <a:r>
                        <a:rPr lang="en-US" sz="2800" b="1" dirty="0" smtClean="0"/>
                        <a:t>1 inch</a:t>
                      </a:r>
                      <a:endParaRPr lang="en-US" sz="2800" b="1" dirty="0"/>
                    </a:p>
                  </a:txBody>
                  <a:tcPr/>
                </a:tc>
                <a:extLst>
                  <a:ext uri="{0D108BD9-81ED-4DB2-BD59-A6C34878D82A}">
                    <a16:rowId xmlns:a16="http://schemas.microsoft.com/office/drawing/2014/main" val="10001"/>
                  </a:ext>
                </a:extLst>
              </a:tr>
              <a:tr h="370840">
                <a:tc>
                  <a:txBody>
                    <a:bodyPr/>
                    <a:lstStyle/>
                    <a:p>
                      <a:pPr algn="ctr"/>
                      <a:r>
                        <a:rPr lang="en-US" sz="2800" b="1" dirty="0" smtClean="0"/>
                        <a:t>2</a:t>
                      </a:r>
                      <a:endParaRPr lang="en-US" sz="2800" b="1" dirty="0"/>
                    </a:p>
                  </a:txBody>
                  <a:tcPr/>
                </a:tc>
                <a:tc>
                  <a:txBody>
                    <a:bodyPr/>
                    <a:lstStyle/>
                    <a:p>
                      <a:pPr algn="ctr"/>
                      <a:r>
                        <a:rPr lang="en-US" sz="2800" b="1" dirty="0" smtClean="0"/>
                        <a:t>2 inches</a:t>
                      </a:r>
                      <a:endParaRPr lang="en-US" sz="2800" b="1" dirty="0"/>
                    </a:p>
                  </a:txBody>
                  <a:tcPr/>
                </a:tc>
                <a:extLst>
                  <a:ext uri="{0D108BD9-81ED-4DB2-BD59-A6C34878D82A}">
                    <a16:rowId xmlns:a16="http://schemas.microsoft.com/office/drawing/2014/main" val="10002"/>
                  </a:ext>
                </a:extLst>
              </a:tr>
              <a:tr h="370840">
                <a:tc>
                  <a:txBody>
                    <a:bodyPr/>
                    <a:lstStyle/>
                    <a:p>
                      <a:pPr algn="ctr"/>
                      <a:r>
                        <a:rPr lang="en-US" sz="2800" b="1" dirty="0" smtClean="0"/>
                        <a:t>3 </a:t>
                      </a:r>
                      <a:endParaRPr lang="en-US" sz="2800" b="1" dirty="0"/>
                    </a:p>
                  </a:txBody>
                  <a:tcPr/>
                </a:tc>
                <a:tc>
                  <a:txBody>
                    <a:bodyPr/>
                    <a:lstStyle/>
                    <a:p>
                      <a:pPr algn="ctr"/>
                      <a:r>
                        <a:rPr lang="en-US" sz="2800" b="1" dirty="0" smtClean="0"/>
                        <a:t>3 inches</a:t>
                      </a:r>
                      <a:endParaRPr lang="en-US" sz="2800" b="1" dirty="0"/>
                    </a:p>
                  </a:txBody>
                  <a:tcPr/>
                </a:tc>
                <a:extLst>
                  <a:ext uri="{0D108BD9-81ED-4DB2-BD59-A6C34878D82A}">
                    <a16:rowId xmlns:a16="http://schemas.microsoft.com/office/drawing/2014/main" val="10003"/>
                  </a:ext>
                </a:extLst>
              </a:tr>
              <a:tr h="370840">
                <a:tc>
                  <a:txBody>
                    <a:bodyPr/>
                    <a:lstStyle/>
                    <a:p>
                      <a:pPr algn="ctr"/>
                      <a:r>
                        <a:rPr lang="en-US" sz="2800" b="1" dirty="0" smtClean="0"/>
                        <a:t>4</a:t>
                      </a:r>
                      <a:endParaRPr lang="en-US" sz="2800" b="1" dirty="0"/>
                    </a:p>
                  </a:txBody>
                  <a:tcPr/>
                </a:tc>
                <a:tc>
                  <a:txBody>
                    <a:bodyPr/>
                    <a:lstStyle/>
                    <a:p>
                      <a:pPr algn="ctr"/>
                      <a:r>
                        <a:rPr lang="en-US" sz="2800" b="1" dirty="0" smtClean="0"/>
                        <a:t>4 inches</a:t>
                      </a:r>
                      <a:endParaRPr lang="en-US" sz="2800" b="1" dirty="0"/>
                    </a:p>
                  </a:txBody>
                  <a:tcPr/>
                </a:tc>
                <a:extLst>
                  <a:ext uri="{0D108BD9-81ED-4DB2-BD59-A6C34878D82A}">
                    <a16:rowId xmlns:a16="http://schemas.microsoft.com/office/drawing/2014/main" val="10004"/>
                  </a:ext>
                </a:extLst>
              </a:tr>
            </a:tbl>
          </a:graphicData>
        </a:graphic>
      </p:graphicFrame>
      <p:sp>
        <p:nvSpPr>
          <p:cNvPr id="9"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3-13</a:t>
            </a:r>
            <a:endParaRPr lang="en-US" altLang="en-US" sz="1200" dirty="0"/>
          </a:p>
        </p:txBody>
      </p:sp>
    </p:spTree>
    <p:extLst>
      <p:ext uri="{BB962C8B-B14F-4D97-AF65-F5344CB8AC3E}">
        <p14:creationId xmlns:p14="http://schemas.microsoft.com/office/powerpoint/2010/main" val="29697504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a:t>
            </a:r>
            <a:endParaRPr lang="en-US" dirty="0"/>
          </a:p>
        </p:txBody>
      </p:sp>
      <p:sp>
        <p:nvSpPr>
          <p:cNvPr id="3" name="Content Placeholder 2"/>
          <p:cNvSpPr>
            <a:spLocks noGrp="1"/>
          </p:cNvSpPr>
          <p:nvPr>
            <p:ph idx="1"/>
          </p:nvPr>
        </p:nvSpPr>
        <p:spPr>
          <a:xfrm>
            <a:off x="819810" y="1876100"/>
            <a:ext cx="4335517" cy="4083268"/>
          </a:xfrm>
        </p:spPr>
        <p:txBody>
          <a:bodyPr/>
          <a:lstStyle/>
          <a:p>
            <a:pPr marL="0" indent="0">
              <a:buNone/>
            </a:pPr>
            <a:r>
              <a:rPr lang="en-US" sz="2800" dirty="0" smtClean="0"/>
              <a:t>OSHA Statistics </a:t>
            </a:r>
            <a:r>
              <a:rPr lang="en-US" sz="2400" dirty="0" smtClean="0"/>
              <a:t> </a:t>
            </a:r>
            <a:endParaRPr lang="en-US" sz="2400" dirty="0"/>
          </a:p>
          <a:p>
            <a:pPr>
              <a:buClr>
                <a:srgbClr val="002060"/>
              </a:buClr>
              <a:buFont typeface="Wingdings" panose="05000000000000000000" pitchFamily="2" charset="2"/>
              <a:buChar char="ü"/>
            </a:pPr>
            <a:r>
              <a:rPr lang="en-US" sz="2400" dirty="0" smtClean="0"/>
              <a:t>In 2015 143,000 </a:t>
            </a:r>
            <a:r>
              <a:rPr lang="en-US" sz="2400" dirty="0"/>
              <a:t>hand </a:t>
            </a:r>
            <a:r>
              <a:rPr lang="en-US" sz="2400" dirty="0" smtClean="0"/>
              <a:t>injuries</a:t>
            </a:r>
            <a:endParaRPr lang="en-US" sz="2400" dirty="0"/>
          </a:p>
          <a:p>
            <a:pPr>
              <a:buClr>
                <a:srgbClr val="002060"/>
              </a:buClr>
              <a:buFont typeface="Wingdings" panose="05000000000000000000" pitchFamily="2" charset="2"/>
              <a:buChar char="ü"/>
            </a:pPr>
            <a:r>
              <a:rPr lang="en-US" sz="2400" dirty="0" smtClean="0"/>
              <a:t>Employers are providing hand protection</a:t>
            </a:r>
          </a:p>
          <a:p>
            <a:pPr>
              <a:buClr>
                <a:srgbClr val="002060"/>
              </a:buClr>
              <a:buFont typeface="Wingdings" panose="05000000000000000000" pitchFamily="2" charset="2"/>
              <a:buChar char="ü"/>
            </a:pPr>
            <a:r>
              <a:rPr lang="en-US" sz="2400" dirty="0" smtClean="0"/>
              <a:t>Many injured workers were not wearing the protection</a:t>
            </a:r>
          </a:p>
          <a:p>
            <a:pPr>
              <a:buClr>
                <a:srgbClr val="002060"/>
              </a:buClr>
              <a:buFont typeface="Wingdings" panose="05000000000000000000" pitchFamily="2" charset="2"/>
              <a:buChar char="ü"/>
            </a:pPr>
            <a:r>
              <a:rPr lang="en-US" sz="2400" dirty="0" smtClean="0"/>
              <a:t>70% of injured workers were not wearing gloves</a:t>
            </a:r>
            <a:endParaRPr lang="en-US"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4</a:t>
            </a:fld>
            <a:endParaRPr lang="en-US" alt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150" y="2613865"/>
            <a:ext cx="3370404" cy="2440172"/>
          </a:xfrm>
          <a:prstGeom prst="rect">
            <a:avLst/>
          </a:prstGeom>
          <a:ln>
            <a:noFill/>
          </a:ln>
          <a:effectLst>
            <a:softEdge rad="112500"/>
          </a:effectLst>
        </p:spPr>
      </p:pic>
    </p:spTree>
    <p:extLst>
      <p:ext uri="{BB962C8B-B14F-4D97-AF65-F5344CB8AC3E}">
        <p14:creationId xmlns:p14="http://schemas.microsoft.com/office/powerpoint/2010/main" val="25257762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9"/>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pPr>
            <a:r>
              <a:rPr lang="en-US" altLang="en-US" sz="1200" dirty="0" smtClean="0"/>
              <a:t>3-14</a:t>
            </a:r>
            <a:endParaRPr lang="en-US" altLang="en-US" sz="1200" dirty="0"/>
          </a:p>
        </p:txBody>
      </p:sp>
      <p:sp>
        <p:nvSpPr>
          <p:cNvPr id="8" name="Rectangle 7"/>
          <p:cNvSpPr/>
          <p:nvPr/>
        </p:nvSpPr>
        <p:spPr bwMode="auto">
          <a:xfrm>
            <a:off x="0" y="0"/>
            <a:ext cx="9144000" cy="68580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3291" y="399831"/>
            <a:ext cx="3314567" cy="2688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3292" y="3711083"/>
            <a:ext cx="3314567" cy="284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utoShape 6" descr="Related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Relate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2" name="Table 11"/>
          <p:cNvGraphicFramePr>
            <a:graphicFrameLocks noGrp="1"/>
          </p:cNvGraphicFramePr>
          <p:nvPr>
            <p:extLst>
              <p:ext uri="{D42A27DB-BD31-4B8C-83A1-F6EECF244321}">
                <p14:modId xmlns:p14="http://schemas.microsoft.com/office/powerpoint/2010/main" val="854533903"/>
              </p:ext>
            </p:extLst>
          </p:nvPr>
        </p:nvGraphicFramePr>
        <p:xfrm>
          <a:off x="3352799" y="401525"/>
          <a:ext cx="2340493" cy="6159230"/>
        </p:xfrm>
        <a:graphic>
          <a:graphicData uri="http://schemas.openxmlformats.org/drawingml/2006/table">
            <a:tbl>
              <a:tblPr firstRow="1" bandRow="1">
                <a:tableStyleId>{5C22544A-7EE6-4342-B048-85BDC9FD1C3A}</a:tableStyleId>
              </a:tblPr>
              <a:tblGrid>
                <a:gridCol w="1186277">
                  <a:extLst>
                    <a:ext uri="{9D8B030D-6E8A-4147-A177-3AD203B41FA5}">
                      <a16:colId xmlns:a16="http://schemas.microsoft.com/office/drawing/2014/main" val="20000"/>
                    </a:ext>
                  </a:extLst>
                </a:gridCol>
                <a:gridCol w="1154216">
                  <a:extLst>
                    <a:ext uri="{9D8B030D-6E8A-4147-A177-3AD203B41FA5}">
                      <a16:colId xmlns:a16="http://schemas.microsoft.com/office/drawing/2014/main" val="20001"/>
                    </a:ext>
                  </a:extLst>
                </a:gridCol>
              </a:tblGrid>
              <a:tr h="1231846">
                <a:tc>
                  <a:txBody>
                    <a:bodyPr/>
                    <a:lstStyle/>
                    <a:p>
                      <a:pPr algn="ctr"/>
                      <a:r>
                        <a:rPr lang="en-US" dirty="0" smtClean="0">
                          <a:solidFill>
                            <a:srgbClr val="002060"/>
                          </a:solidFill>
                          <a:latin typeface="Arial Rounded MT Bold" panose="020F0704030504030204" pitchFamily="34" charset="0"/>
                        </a:rPr>
                        <a:t>Glove Type</a:t>
                      </a:r>
                      <a:endParaRPr lang="en-US" dirty="0">
                        <a:solidFill>
                          <a:srgbClr val="002060"/>
                        </a:solidFill>
                        <a:latin typeface="Arial Rounded MT Bold" panose="020F0704030504030204" pitchFamily="34" charset="0"/>
                      </a:endParaRPr>
                    </a:p>
                  </a:txBody>
                  <a:tcPr anchor="ctr"/>
                </a:tc>
                <a:tc>
                  <a:txBody>
                    <a:bodyPr/>
                    <a:lstStyle/>
                    <a:p>
                      <a:pPr algn="ctr"/>
                      <a:r>
                        <a:rPr lang="en-US" dirty="0" smtClean="0">
                          <a:solidFill>
                            <a:srgbClr val="002060"/>
                          </a:solidFill>
                          <a:latin typeface="Arial Rounded MT Bold" panose="020F0704030504030204" pitchFamily="34" charset="0"/>
                        </a:rPr>
                        <a:t>Match</a:t>
                      </a:r>
                      <a:endParaRPr lang="en-US" dirty="0">
                        <a:solidFill>
                          <a:srgbClr val="002060"/>
                        </a:solidFill>
                        <a:latin typeface="Arial Rounded MT Bold" panose="020F0704030504030204" pitchFamily="34" charset="0"/>
                      </a:endParaRPr>
                    </a:p>
                  </a:txBody>
                  <a:tcPr anchor="ctr"/>
                </a:tc>
                <a:extLst>
                  <a:ext uri="{0D108BD9-81ED-4DB2-BD59-A6C34878D82A}">
                    <a16:rowId xmlns:a16="http://schemas.microsoft.com/office/drawing/2014/main" val="10000"/>
                  </a:ext>
                </a:extLst>
              </a:tr>
              <a:tr h="1231846">
                <a:tc>
                  <a:txBody>
                    <a:bodyPr/>
                    <a:lstStyle/>
                    <a:p>
                      <a:pPr algn="ctr"/>
                      <a:r>
                        <a:rPr lang="en-US" sz="1600" dirty="0" smtClean="0">
                          <a:latin typeface="Arial Rounded MT Bold" panose="020F0704030504030204" pitchFamily="34" charset="0"/>
                        </a:rPr>
                        <a:t>Chemical</a:t>
                      </a:r>
                      <a:endParaRPr lang="en-US" sz="1600" dirty="0">
                        <a:latin typeface="Arial Rounded MT Bold" panose="020F0704030504030204" pitchFamily="34" charset="0"/>
                      </a:endParaRPr>
                    </a:p>
                  </a:txBody>
                  <a:tcPr anchor="ctr"/>
                </a:tc>
                <a:tc>
                  <a:txBody>
                    <a:bodyPr/>
                    <a:lstStyle/>
                    <a:p>
                      <a:pPr algn="ctr"/>
                      <a:endParaRPr lang="en-US" dirty="0"/>
                    </a:p>
                  </a:txBody>
                  <a:tcPr anchor="ctr"/>
                </a:tc>
                <a:extLst>
                  <a:ext uri="{0D108BD9-81ED-4DB2-BD59-A6C34878D82A}">
                    <a16:rowId xmlns:a16="http://schemas.microsoft.com/office/drawing/2014/main" val="10001"/>
                  </a:ext>
                </a:extLst>
              </a:tr>
              <a:tr h="1231846">
                <a:tc>
                  <a:txBody>
                    <a:bodyPr/>
                    <a:lstStyle/>
                    <a:p>
                      <a:pPr algn="ctr"/>
                      <a:r>
                        <a:rPr lang="en-US" sz="1600" dirty="0" smtClean="0">
                          <a:latin typeface="Arial Rounded MT Bold" panose="020F0704030504030204" pitchFamily="34" charset="0"/>
                        </a:rPr>
                        <a:t>Leather</a:t>
                      </a:r>
                      <a:endParaRPr lang="en-US" sz="1600" dirty="0">
                        <a:latin typeface="Arial Rounded MT Bold" panose="020F0704030504030204" pitchFamily="34" charset="0"/>
                      </a:endParaRPr>
                    </a:p>
                  </a:txBody>
                  <a:tcPr anchor="ctr"/>
                </a:tc>
                <a:tc>
                  <a:txBody>
                    <a:bodyPr/>
                    <a:lstStyle/>
                    <a:p>
                      <a:pPr algn="ctr"/>
                      <a:endParaRPr lang="en-US" dirty="0"/>
                    </a:p>
                  </a:txBody>
                  <a:tcPr anchor="ctr"/>
                </a:tc>
                <a:extLst>
                  <a:ext uri="{0D108BD9-81ED-4DB2-BD59-A6C34878D82A}">
                    <a16:rowId xmlns:a16="http://schemas.microsoft.com/office/drawing/2014/main" val="10002"/>
                  </a:ext>
                </a:extLst>
              </a:tr>
              <a:tr h="1231846">
                <a:tc>
                  <a:txBody>
                    <a:bodyPr/>
                    <a:lstStyle/>
                    <a:p>
                      <a:pPr algn="ctr"/>
                      <a:r>
                        <a:rPr lang="en-US" sz="1600" dirty="0" smtClean="0">
                          <a:latin typeface="Arial Rounded MT Bold" panose="020F0704030504030204" pitchFamily="34" charset="0"/>
                        </a:rPr>
                        <a:t>Anti-Vibration</a:t>
                      </a:r>
                      <a:endParaRPr lang="en-US" sz="1600" dirty="0">
                        <a:latin typeface="Arial Rounded MT Bold" panose="020F0704030504030204" pitchFamily="34" charset="0"/>
                      </a:endParaRPr>
                    </a:p>
                  </a:txBody>
                  <a:tcPr anchor="ctr"/>
                </a:tc>
                <a:tc>
                  <a:txBody>
                    <a:bodyPr/>
                    <a:lstStyle/>
                    <a:p>
                      <a:pPr algn="ctr"/>
                      <a:endParaRPr lang="en-US" dirty="0"/>
                    </a:p>
                  </a:txBody>
                  <a:tcPr anchor="ctr"/>
                </a:tc>
                <a:extLst>
                  <a:ext uri="{0D108BD9-81ED-4DB2-BD59-A6C34878D82A}">
                    <a16:rowId xmlns:a16="http://schemas.microsoft.com/office/drawing/2014/main" val="10003"/>
                  </a:ext>
                </a:extLst>
              </a:tr>
              <a:tr h="1231846">
                <a:tc>
                  <a:txBody>
                    <a:bodyPr/>
                    <a:lstStyle/>
                    <a:p>
                      <a:pPr algn="ctr"/>
                      <a:r>
                        <a:rPr lang="en-US" sz="1600" dirty="0" smtClean="0">
                          <a:latin typeface="Arial Rounded MT Bold" panose="020F0704030504030204" pitchFamily="34" charset="0"/>
                        </a:rPr>
                        <a:t>Cut</a:t>
                      </a:r>
                      <a:r>
                        <a:rPr lang="en-US" dirty="0" smtClean="0"/>
                        <a:t> </a:t>
                      </a:r>
                      <a:r>
                        <a:rPr lang="en-US" sz="1600" dirty="0" smtClean="0">
                          <a:latin typeface="Arial Rounded MT Bold" panose="020F0704030504030204" pitchFamily="34" charset="0"/>
                        </a:rPr>
                        <a:t>Resistant</a:t>
                      </a:r>
                      <a:endParaRPr lang="en-US" sz="1600" dirty="0">
                        <a:latin typeface="Arial Rounded MT Bold" panose="020F0704030504030204" pitchFamily="34" charset="0"/>
                      </a:endParaRPr>
                    </a:p>
                  </a:txBody>
                  <a:tcPr anchor="ctr"/>
                </a:tc>
                <a:tc>
                  <a:txBody>
                    <a:bodyPr/>
                    <a:lstStyle/>
                    <a:p>
                      <a:pPr algn="ctr"/>
                      <a:endParaRPr lang="en-US" dirty="0"/>
                    </a:p>
                  </a:txBody>
                  <a:tcPr anchor="ctr"/>
                </a:tc>
                <a:extLst>
                  <a:ext uri="{0D108BD9-81ED-4DB2-BD59-A6C34878D82A}">
                    <a16:rowId xmlns:a16="http://schemas.microsoft.com/office/drawing/2014/main" val="10004"/>
                  </a:ext>
                </a:extLst>
              </a:tr>
            </a:tbl>
          </a:graphicData>
        </a:graphic>
      </p:graphicFrame>
      <p:pic>
        <p:nvPicPr>
          <p:cNvPr id="18" name="Picture 4" descr="Image result for broken porcelain insula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08" y="3712777"/>
            <a:ext cx="3263756" cy="2847975"/>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p:cNvSpPr/>
          <p:nvPr/>
        </p:nvSpPr>
        <p:spPr bwMode="auto">
          <a:xfrm>
            <a:off x="8447562" y="2568990"/>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Arial Black" panose="020B0A04020102020204" pitchFamily="34" charset="0"/>
              </a:rPr>
              <a:t>2</a:t>
            </a:r>
            <a:endParaRPr kumimoji="0" lang="en-US" sz="1800" b="0" i="0" u="none" strike="noStrike" cap="none" normalizeH="0" baseline="0" dirty="0" smtClean="0">
              <a:ln>
                <a:noFill/>
              </a:ln>
              <a:solidFill>
                <a:schemeClr val="tx1"/>
              </a:solidFill>
              <a:effectLst/>
              <a:latin typeface="Arial Black" panose="020B0A04020102020204" pitchFamily="34" charset="0"/>
            </a:endParaRPr>
          </a:p>
        </p:txBody>
      </p:sp>
      <p:sp>
        <p:nvSpPr>
          <p:cNvPr id="21" name="Oval 20"/>
          <p:cNvSpPr/>
          <p:nvPr/>
        </p:nvSpPr>
        <p:spPr bwMode="auto">
          <a:xfrm>
            <a:off x="2795673" y="6041401"/>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Arial Black" panose="020B0A04020102020204" pitchFamily="34" charset="0"/>
              </a:rPr>
              <a:t>3</a:t>
            </a:r>
            <a:endParaRPr kumimoji="0" lang="en-US" sz="1800" b="0" i="0" u="none" strike="noStrike" cap="none" normalizeH="0" baseline="0" dirty="0" smtClean="0">
              <a:ln>
                <a:noFill/>
              </a:ln>
              <a:solidFill>
                <a:schemeClr val="tx1"/>
              </a:solidFill>
              <a:effectLst/>
              <a:latin typeface="Arial Black" panose="020B0A04020102020204" pitchFamily="34" charset="0"/>
            </a:endParaRPr>
          </a:p>
        </p:txBody>
      </p:sp>
      <p:sp>
        <p:nvSpPr>
          <p:cNvPr id="22" name="Oval 21"/>
          <p:cNvSpPr/>
          <p:nvPr/>
        </p:nvSpPr>
        <p:spPr bwMode="auto">
          <a:xfrm>
            <a:off x="8467169" y="6039707"/>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Arial Black" panose="020B0A04020102020204" pitchFamily="34" charset="0"/>
              </a:rPr>
              <a:t>4</a:t>
            </a:r>
            <a:endParaRPr kumimoji="0" lang="en-US" sz="1800" b="0" i="0" u="none" strike="noStrike" cap="none" normalizeH="0" baseline="0" dirty="0" smtClean="0">
              <a:ln>
                <a:noFill/>
              </a:ln>
              <a:solidFill>
                <a:schemeClr val="tx1"/>
              </a:solidFill>
              <a:effectLst/>
              <a:latin typeface="Arial Black" panose="020B0A04020102020204" pitchFamily="34" charset="0"/>
            </a:endParaRPr>
          </a:p>
        </p:txBody>
      </p:sp>
      <p:sp>
        <p:nvSpPr>
          <p:cNvPr id="23" name="Oval 22"/>
          <p:cNvSpPr/>
          <p:nvPr/>
        </p:nvSpPr>
        <p:spPr bwMode="auto">
          <a:xfrm>
            <a:off x="4815153" y="1975665"/>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Black" panose="020B0A04020102020204" pitchFamily="34" charset="0"/>
              </a:rPr>
              <a:t>2</a:t>
            </a:r>
          </a:p>
        </p:txBody>
      </p:sp>
      <p:sp>
        <p:nvSpPr>
          <p:cNvPr id="24" name="Oval 23"/>
          <p:cNvSpPr/>
          <p:nvPr/>
        </p:nvSpPr>
        <p:spPr bwMode="auto">
          <a:xfrm>
            <a:off x="4815153" y="3242438"/>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Black" panose="020B0A04020102020204" pitchFamily="34" charset="0"/>
              </a:rPr>
              <a:t>4</a:t>
            </a:r>
          </a:p>
        </p:txBody>
      </p:sp>
      <p:sp>
        <p:nvSpPr>
          <p:cNvPr id="25" name="Oval 24"/>
          <p:cNvSpPr/>
          <p:nvPr/>
        </p:nvSpPr>
        <p:spPr bwMode="auto">
          <a:xfrm>
            <a:off x="4815153" y="4456471"/>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Black" panose="020B0A04020102020204" pitchFamily="34" charset="0"/>
              </a:rPr>
              <a:t>1</a:t>
            </a:r>
          </a:p>
        </p:txBody>
      </p:sp>
      <p:sp>
        <p:nvSpPr>
          <p:cNvPr id="26" name="Oval 25"/>
          <p:cNvSpPr/>
          <p:nvPr/>
        </p:nvSpPr>
        <p:spPr bwMode="auto">
          <a:xfrm>
            <a:off x="4815153" y="5696874"/>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Black" panose="020B0A04020102020204" pitchFamily="34" charset="0"/>
              </a:rPr>
              <a:t>3</a:t>
            </a:r>
          </a:p>
        </p:txBody>
      </p:sp>
      <p:sp>
        <p:nvSpPr>
          <p:cNvPr id="15" name="TextBox 14"/>
          <p:cNvSpPr txBox="1"/>
          <p:nvPr/>
        </p:nvSpPr>
        <p:spPr>
          <a:xfrm>
            <a:off x="3062536" y="29202"/>
            <a:ext cx="2944859" cy="400110"/>
          </a:xfrm>
          <a:prstGeom prst="rect">
            <a:avLst/>
          </a:prstGeom>
          <a:noFill/>
        </p:spPr>
        <p:txBody>
          <a:bodyPr wrap="square" rtlCol="0">
            <a:spAutoFit/>
          </a:bodyPr>
          <a:lstStyle/>
          <a:p>
            <a:pPr algn="ctr"/>
            <a:r>
              <a:rPr lang="en-US" sz="2000" dirty="0" smtClean="0">
                <a:solidFill>
                  <a:srgbClr val="002060"/>
                </a:solidFill>
                <a:latin typeface="Arial Rounded MT Bold" panose="020F0704030504030204" pitchFamily="34" charset="0"/>
              </a:rPr>
              <a:t>Match Up</a:t>
            </a:r>
            <a:endParaRPr lang="en-US" sz="2000" dirty="0">
              <a:solidFill>
                <a:srgbClr val="002060"/>
              </a:solidFill>
              <a:latin typeface="Arial Rounded MT Bold" panose="020F0704030504030204" pitchFamily="34" charset="0"/>
            </a:endParaRPr>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08" y="429312"/>
            <a:ext cx="3263755" cy="2659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Oval 12"/>
          <p:cNvSpPr/>
          <p:nvPr/>
        </p:nvSpPr>
        <p:spPr bwMode="auto">
          <a:xfrm>
            <a:off x="2792191" y="2568990"/>
            <a:ext cx="540690" cy="519351"/>
          </a:xfrm>
          <a:prstGeom prst="ellipse">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Black" panose="020B0A04020102020204" pitchFamily="34" charset="0"/>
              </a:rPr>
              <a:t>1</a:t>
            </a:r>
          </a:p>
        </p:txBody>
      </p:sp>
    </p:spTree>
    <p:extLst>
      <p:ext uri="{BB962C8B-B14F-4D97-AF65-F5344CB8AC3E}">
        <p14:creationId xmlns:p14="http://schemas.microsoft.com/office/powerpoint/2010/main" val="144291296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Three </a:t>
            </a:r>
            <a:endParaRPr lang="en-US" altLang="en-US" dirty="0"/>
          </a:p>
        </p:txBody>
      </p:sp>
      <p:sp>
        <p:nvSpPr>
          <p:cNvPr id="16" name="Slide Number Placeholder 5"/>
          <p:cNvSpPr>
            <a:spLocks noGrp="1"/>
          </p:cNvSpPr>
          <p:nvPr>
            <p:ph type="sldNum" sz="quarter" idx="4294967295"/>
          </p:nvPr>
        </p:nvSpPr>
        <p:spPr>
          <a:xfrm>
            <a:off x="6858000" y="6400800"/>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defRPr/>
            </a:pPr>
            <a:r>
              <a:rPr lang="en-US" altLang="en-US" sz="1200" dirty="0" smtClean="0">
                <a:solidFill>
                  <a:srgbClr val="000000"/>
                </a:solidFill>
              </a:rPr>
              <a:t>3-15</a:t>
            </a:r>
            <a:endParaRPr lang="en-US" altLang="en-US" sz="1200" dirty="0">
              <a:solidFill>
                <a:srgbClr val="000000"/>
              </a:solidFill>
            </a:endParaRPr>
          </a:p>
        </p:txBody>
      </p:sp>
      <p:sp>
        <p:nvSpPr>
          <p:cNvPr id="2" name="Rectangle 1"/>
          <p:cNvSpPr/>
          <p:nvPr/>
        </p:nvSpPr>
        <p:spPr>
          <a:xfrm>
            <a:off x="533399" y="1814864"/>
            <a:ext cx="8349343" cy="4478149"/>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Leather gloves provide good abrasion protection but may not provide good cut/puncture protection.</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Puncture resistant glove strength is primarily based on sharpness and force exposure</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20 kV rated insulation gloves have a </a:t>
            </a:r>
            <a:r>
              <a:rPr lang="en-US" sz="1600" u="sng" dirty="0" smtClean="0"/>
              <a:t>maximum use</a:t>
            </a:r>
            <a:r>
              <a:rPr lang="en-US" sz="1600" dirty="0" smtClean="0"/>
              <a:t> voltage of 20 kV.</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eaLnBrk="1" hangingPunct="1">
              <a:spcBef>
                <a:spcPts val="600"/>
              </a:spcBef>
              <a:spcAft>
                <a:spcPts val="0"/>
              </a:spcAft>
              <a:buSzPct val="100000"/>
              <a:buFont typeface="+mj-lt"/>
              <a:buAutoNum type="arabicPeriod"/>
            </a:pPr>
            <a:r>
              <a:rPr lang="en-US" altLang="en-US" sz="1600" dirty="0" smtClean="0"/>
              <a:t>Gloves selection should be based on which of the following:</a:t>
            </a:r>
          </a:p>
          <a:p>
            <a:pPr marL="685800" lvl="1" indent="-228600" eaLnBrk="1" hangingPunct="1">
              <a:spcBef>
                <a:spcPts val="600"/>
              </a:spcBef>
              <a:spcAft>
                <a:spcPts val="0"/>
              </a:spcAft>
              <a:buSzPct val="70000"/>
              <a:buFont typeface="+mj-lt"/>
              <a:buAutoNum type="alphaLcPeriod"/>
            </a:pPr>
            <a:r>
              <a:rPr lang="en-US" altLang="en-US" sz="1400" dirty="0" smtClean="0"/>
              <a:t>Personal preference</a:t>
            </a:r>
          </a:p>
          <a:p>
            <a:pPr marL="685800" lvl="1" indent="-228600" eaLnBrk="1" hangingPunct="1">
              <a:spcBef>
                <a:spcPts val="600"/>
              </a:spcBef>
              <a:spcAft>
                <a:spcPts val="0"/>
              </a:spcAft>
              <a:buSzPct val="70000"/>
              <a:buFont typeface="+mj-lt"/>
              <a:buAutoNum type="alphaLcPeriod"/>
            </a:pPr>
            <a:r>
              <a:rPr lang="en-US" altLang="en-US" sz="1400" dirty="0" smtClean="0"/>
              <a:t>Job task &amp; hazards</a:t>
            </a:r>
          </a:p>
          <a:p>
            <a:pPr marL="685800" lvl="1" indent="-228600" eaLnBrk="1" hangingPunct="1">
              <a:spcBef>
                <a:spcPts val="600"/>
              </a:spcBef>
              <a:spcAft>
                <a:spcPts val="0"/>
              </a:spcAft>
              <a:buSzPct val="70000"/>
              <a:buFont typeface="+mj-lt"/>
              <a:buAutoNum type="alphaLcPeriod"/>
            </a:pPr>
            <a:r>
              <a:rPr lang="en-US" altLang="en-US" sz="1400" dirty="0" smtClean="0"/>
              <a:t>Price</a:t>
            </a:r>
          </a:p>
          <a:p>
            <a:pPr marL="685800" lvl="1" indent="-228600" eaLnBrk="1" hangingPunct="1">
              <a:spcBef>
                <a:spcPts val="600"/>
              </a:spcBef>
              <a:spcAft>
                <a:spcPts val="0"/>
              </a:spcAft>
              <a:buSzPct val="70000"/>
              <a:buFont typeface="+mj-lt"/>
              <a:buAutoNum type="alphaLcPeriod"/>
            </a:pPr>
            <a:r>
              <a:rPr lang="en-US" altLang="en-US" sz="1400" dirty="0" smtClean="0"/>
              <a:t>Environment</a:t>
            </a:r>
          </a:p>
        </p:txBody>
      </p:sp>
      <p:sp>
        <p:nvSpPr>
          <p:cNvPr id="4" name="Rounded Rectangle 3"/>
          <p:cNvSpPr/>
          <p:nvPr/>
        </p:nvSpPr>
        <p:spPr bwMode="auto">
          <a:xfrm>
            <a:off x="979729" y="238965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79729" y="327653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979729" y="4455506"/>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Rounded Rectangle 10"/>
          <p:cNvSpPr/>
          <p:nvPr/>
        </p:nvSpPr>
        <p:spPr bwMode="auto">
          <a:xfrm>
            <a:off x="998352" y="5379503"/>
            <a:ext cx="1867678"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5117180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
                                            <p:txEl>
                                              <p:pRg st="12" end="12"/>
                                            </p:txEl>
                                          </p:spTgt>
                                        </p:tgtEl>
                                        <p:attrNameLst>
                                          <p:attrName>style.visibility</p:attrName>
                                        </p:attrNameLst>
                                      </p:cBhvr>
                                      <p:to>
                                        <p:strVal val="visible"/>
                                      </p:to>
                                    </p:set>
                                    <p:animEffect transition="in" filter="fade">
                                      <p:cBhvr>
                                        <p:cTn id="82" dur="500"/>
                                        <p:tgtEl>
                                          <p:spTgt spid="2">
                                            <p:txEl>
                                              <p:pRg st="12" end="1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
                                            <p:txEl>
                                              <p:pRg st="13" end="13"/>
                                            </p:txEl>
                                          </p:spTgt>
                                        </p:tgtEl>
                                        <p:attrNameLst>
                                          <p:attrName>style.visibility</p:attrName>
                                        </p:attrNameLst>
                                      </p:cBhvr>
                                      <p:to>
                                        <p:strVal val="visible"/>
                                      </p:to>
                                    </p:set>
                                    <p:animEffect transition="in" filter="fade">
                                      <p:cBhvr>
                                        <p:cTn id="87" dur="500"/>
                                        <p:tgtEl>
                                          <p:spTgt spid="2">
                                            <p:txEl>
                                              <p:pRg st="13" end="1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altLang="en-US" smtClean="0"/>
              <a:t>Review</a:t>
            </a:r>
          </a:p>
        </p:txBody>
      </p:sp>
      <p:sp>
        <p:nvSpPr>
          <p:cNvPr id="4" name="Slide Number Placeholder 3"/>
          <p:cNvSpPr>
            <a:spLocks noGrp="1"/>
          </p:cNvSpPr>
          <p:nvPr>
            <p:ph type="sldNum" sz="quarter" idx="4294967295"/>
          </p:nvPr>
        </p:nvSpPr>
        <p:spPr>
          <a:xfrm>
            <a:off x="6858000" y="6391275"/>
            <a:ext cx="16002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fontAlgn="base">
              <a:spcBef>
                <a:spcPct val="20000"/>
              </a:spcBef>
              <a:spcAft>
                <a:spcPct val="0"/>
              </a:spcAft>
              <a:buClr>
                <a:schemeClr val="folHlink"/>
              </a:buClr>
              <a:buSzPct val="150000"/>
              <a:buChar char="•"/>
              <a:defRPr sz="2000">
                <a:solidFill>
                  <a:schemeClr val="tx1"/>
                </a:solidFill>
                <a:latin typeface="Arial" charset="0"/>
              </a:defRPr>
            </a:lvl6pPr>
            <a:lvl7pPr marL="2971800" indent="-228600" fontAlgn="base">
              <a:spcBef>
                <a:spcPct val="20000"/>
              </a:spcBef>
              <a:spcAft>
                <a:spcPct val="0"/>
              </a:spcAft>
              <a:buClr>
                <a:schemeClr val="folHlink"/>
              </a:buClr>
              <a:buSzPct val="150000"/>
              <a:buChar char="•"/>
              <a:defRPr sz="2000">
                <a:solidFill>
                  <a:schemeClr val="tx1"/>
                </a:solidFill>
                <a:latin typeface="Arial" charset="0"/>
              </a:defRPr>
            </a:lvl7pPr>
            <a:lvl8pPr marL="3429000" indent="-228600" fontAlgn="base">
              <a:spcBef>
                <a:spcPct val="20000"/>
              </a:spcBef>
              <a:spcAft>
                <a:spcPct val="0"/>
              </a:spcAft>
              <a:buClr>
                <a:schemeClr val="folHlink"/>
              </a:buClr>
              <a:buSzPct val="150000"/>
              <a:buChar char="•"/>
              <a:defRPr sz="2000">
                <a:solidFill>
                  <a:schemeClr val="tx1"/>
                </a:solidFill>
                <a:latin typeface="Arial" charset="0"/>
              </a:defRPr>
            </a:lvl8pPr>
            <a:lvl9pPr marL="3886200" indent="-228600" fontAlgn="base">
              <a:spcBef>
                <a:spcPct val="20000"/>
              </a:spcBef>
              <a:spcAft>
                <a:spcPct val="0"/>
              </a:spcAft>
              <a:buClr>
                <a:schemeClr val="folHlink"/>
              </a:buClr>
              <a:buSzPct val="150000"/>
              <a:buChar char="•"/>
              <a:defRPr sz="2000">
                <a:solidFill>
                  <a:schemeClr val="tx1"/>
                </a:solidFill>
                <a:latin typeface="Arial" charset="0"/>
              </a:defRPr>
            </a:lvl9pPr>
          </a:lstStyle>
          <a:p>
            <a:pPr algn="ctr">
              <a:spcBef>
                <a:spcPct val="0"/>
              </a:spcBef>
              <a:buClrTx/>
              <a:buSzTx/>
              <a:buFontTx/>
              <a:buNone/>
              <a:defRPr/>
            </a:pPr>
            <a:r>
              <a:rPr lang="en-US" altLang="en-US" sz="1200" dirty="0" smtClean="0"/>
              <a:t>3-16</a:t>
            </a:r>
          </a:p>
        </p:txBody>
      </p:sp>
      <p:sp>
        <p:nvSpPr>
          <p:cNvPr id="2" name="Rectangle 1"/>
          <p:cNvSpPr/>
          <p:nvPr/>
        </p:nvSpPr>
        <p:spPr bwMode="auto">
          <a:xfrm>
            <a:off x="609600" y="1143000"/>
            <a:ext cx="7924800" cy="1066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2052" name="Picture 4" descr="Related ima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781050"/>
            <a:ext cx="7391400" cy="5086351"/>
          </a:xfrm>
          <a:prstGeom prst="rect">
            <a:avLst/>
          </a:prstGeom>
          <a:noFill/>
          <a:extLst>
            <a:ext uri="{909E8E84-426E-40DD-AFC4-6F175D3DCCD1}">
              <a14:hiddenFill xmlns:a14="http://schemas.microsoft.com/office/drawing/2010/main">
                <a:solidFill>
                  <a:srgbClr val="FFFFFF"/>
                </a:solidFill>
              </a14:hiddenFill>
            </a:ext>
          </a:extLst>
        </p:spPr>
      </p:pic>
      <p:pic>
        <p:nvPicPr>
          <p:cNvPr id="34819" name="Picture 6" descr="Image result for Thank Yo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464" y="1225677"/>
            <a:ext cx="8247336" cy="464172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fade">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a:t>
            </a:r>
            <a:endParaRPr lang="en-US" dirty="0"/>
          </a:p>
        </p:txBody>
      </p:sp>
      <p:sp>
        <p:nvSpPr>
          <p:cNvPr id="3" name="Content Placeholder 2"/>
          <p:cNvSpPr>
            <a:spLocks noGrp="1"/>
          </p:cNvSpPr>
          <p:nvPr>
            <p:ph idx="1"/>
          </p:nvPr>
        </p:nvSpPr>
        <p:spPr>
          <a:xfrm>
            <a:off x="765175" y="1955459"/>
            <a:ext cx="4079780" cy="3859619"/>
          </a:xfrm>
        </p:spPr>
        <p:txBody>
          <a:bodyPr/>
          <a:lstStyle/>
          <a:p>
            <a:pPr marL="0" indent="0">
              <a:buClr>
                <a:srgbClr val="002060"/>
              </a:buClr>
              <a:buNone/>
            </a:pPr>
            <a:r>
              <a:rPr lang="en-US" sz="2800" dirty="0" smtClean="0"/>
              <a:t>Overall </a:t>
            </a:r>
            <a:r>
              <a:rPr lang="en-US" sz="2800" dirty="0"/>
              <a:t>injuries go down on the </a:t>
            </a:r>
            <a:r>
              <a:rPr lang="en-US" sz="2800" dirty="0" smtClean="0"/>
              <a:t>weekends</a:t>
            </a:r>
          </a:p>
          <a:p>
            <a:pPr>
              <a:buClr>
                <a:srgbClr val="002060"/>
              </a:buClr>
              <a:buFont typeface="Wingdings" panose="05000000000000000000" pitchFamily="2" charset="2"/>
              <a:buChar char="ü"/>
            </a:pPr>
            <a:r>
              <a:rPr lang="en-US" sz="2400" dirty="0" smtClean="0"/>
              <a:t>However, laceration </a:t>
            </a:r>
            <a:r>
              <a:rPr lang="en-US" sz="2400" dirty="0"/>
              <a:t>injuries account for a higher proportion of weekend </a:t>
            </a:r>
            <a:r>
              <a:rPr lang="en-US" sz="2400" dirty="0" smtClean="0"/>
              <a:t>injuries</a:t>
            </a:r>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5</a:t>
            </a:fld>
            <a:endParaRPr lang="en-US" altLang="en-US" dirty="0"/>
          </a:p>
        </p:txBody>
      </p:sp>
      <p:sp>
        <p:nvSpPr>
          <p:cNvPr id="7" name="AutoShape 2" descr="Image result for circle arrow"/>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5" descr="Image result for circle arrow"/>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7" descr="Image result for circle arrow"/>
          <p:cNvSpPr>
            <a:spLocks noChangeAspect="1" noChangeArrowheads="1"/>
          </p:cNvSpPr>
          <p:nvPr/>
        </p:nvSpPr>
        <p:spPr bwMode="auto">
          <a:xfrm>
            <a:off x="460375" y="1603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9" descr="Image result for circle arrow"/>
          <p:cNvSpPr>
            <a:spLocks noChangeAspect="1" noChangeArrowheads="1"/>
          </p:cNvSpPr>
          <p:nvPr/>
        </p:nvSpPr>
        <p:spPr bwMode="auto">
          <a:xfrm>
            <a:off x="612775" y="3127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3" descr="Image result for circle arrow"/>
          <p:cNvSpPr>
            <a:spLocks noChangeAspect="1" noChangeArrowheads="1"/>
          </p:cNvSpPr>
          <p:nvPr/>
        </p:nvSpPr>
        <p:spPr bwMode="auto">
          <a:xfrm>
            <a:off x="765175" y="4651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5" descr="Image result for circle arrow"/>
          <p:cNvSpPr>
            <a:spLocks noChangeAspect="1" noChangeArrowheads="1"/>
          </p:cNvSpPr>
          <p:nvPr/>
        </p:nvSpPr>
        <p:spPr bwMode="auto">
          <a:xfrm>
            <a:off x="917575" y="6175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17" descr="Image result for circle arrow"/>
          <p:cNvSpPr>
            <a:spLocks noChangeAspect="1" noChangeArrowheads="1"/>
          </p:cNvSpPr>
          <p:nvPr/>
        </p:nvSpPr>
        <p:spPr bwMode="auto">
          <a:xfrm>
            <a:off x="1069975" y="769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17" name="Picture 21" descr="Image result for safety .24/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38183" y="2167722"/>
            <a:ext cx="3463557" cy="346355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Safe at work safe at h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6549" y="2063567"/>
            <a:ext cx="3979234" cy="3266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5129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fade">
                                      <p:cBhvr>
                                        <p:cTn id="11"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0"/>
          </p:nvPr>
        </p:nvSpPr>
        <p:spPr/>
        <p:txBody>
          <a:bodyPr/>
          <a:lstStyle/>
          <a:p>
            <a:fld id="{9C60FC02-CF74-4EE7-8E94-1C02291CAF24}" type="slidenum">
              <a:rPr lang="en-US" altLang="en-US" smtClean="0"/>
              <a:pPr/>
              <a:t>6</a:t>
            </a:fld>
            <a:endParaRPr lang="en-US" altLang="en-US"/>
          </a:p>
        </p:txBody>
      </p:sp>
      <p:sp>
        <p:nvSpPr>
          <p:cNvPr id="5" name="Content Placeholder 4"/>
          <p:cNvSpPr>
            <a:spLocks noGrp="1"/>
          </p:cNvSpPr>
          <p:nvPr>
            <p:ph idx="1"/>
          </p:nvPr>
        </p:nvSpPr>
        <p:spPr/>
        <p:txBody>
          <a:bodyPr/>
          <a:lstStyle/>
          <a:p>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0027" y="6453510"/>
            <a:ext cx="569509" cy="328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5210278"/>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762001" y="2033517"/>
            <a:ext cx="3209498" cy="3910084"/>
          </a:xfrm>
        </p:spPr>
        <p:txBody>
          <a:bodyPr/>
          <a:lstStyle/>
          <a:p>
            <a:pPr>
              <a:buClr>
                <a:srgbClr val="002060"/>
              </a:buClr>
              <a:buFont typeface="Wingdings" panose="05000000000000000000" pitchFamily="2" charset="2"/>
              <a:buChar char="ü"/>
            </a:pPr>
            <a:r>
              <a:rPr lang="en-US" sz="2600" dirty="0" smtClean="0"/>
              <a:t>Average five lost work days</a:t>
            </a:r>
          </a:p>
          <a:p>
            <a:pPr>
              <a:buClr>
                <a:srgbClr val="002060"/>
              </a:buClr>
              <a:buFont typeface="Wingdings" panose="05000000000000000000" pitchFamily="2" charset="2"/>
              <a:buChar char="ü"/>
            </a:pPr>
            <a:r>
              <a:rPr lang="en-US" sz="2600" dirty="0" smtClean="0"/>
              <a:t>Modified duty</a:t>
            </a:r>
          </a:p>
          <a:p>
            <a:pPr>
              <a:buClr>
                <a:srgbClr val="002060"/>
              </a:buClr>
              <a:buFont typeface="Wingdings" panose="05000000000000000000" pitchFamily="2" charset="2"/>
              <a:buChar char="ü"/>
            </a:pPr>
            <a:r>
              <a:rPr lang="en-US" sz="2600" dirty="0" smtClean="0"/>
              <a:t>Income loss</a:t>
            </a:r>
          </a:p>
          <a:p>
            <a:pPr>
              <a:buClr>
                <a:srgbClr val="002060"/>
              </a:buClr>
              <a:buFont typeface="Wingdings" panose="05000000000000000000" pitchFamily="2" charset="2"/>
              <a:buChar char="ü"/>
            </a:pPr>
            <a:r>
              <a:rPr lang="en-US" sz="2600" dirty="0" smtClean="0"/>
              <a:t>Possible loss of lively hood</a:t>
            </a:r>
          </a:p>
          <a:p>
            <a:endParaRPr lang="en-US" dirty="0"/>
          </a:p>
          <a:p>
            <a:endParaRPr lang="en-US"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7</a:t>
            </a:fld>
            <a:endParaRPr lang="en-US" alt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2693" y="1910689"/>
            <a:ext cx="4417322" cy="3821372"/>
          </a:xfrm>
          <a:prstGeom prst="rect">
            <a:avLst/>
          </a:prstGeom>
          <a:ln>
            <a:noFill/>
          </a:ln>
          <a:effectLst>
            <a:softEdge rad="112500"/>
          </a:effectLst>
        </p:spPr>
      </p:pic>
      <p:sp>
        <p:nvSpPr>
          <p:cNvPr id="7" name="TextBox 6"/>
          <p:cNvSpPr txBox="1"/>
          <p:nvPr/>
        </p:nvSpPr>
        <p:spPr>
          <a:xfrm>
            <a:off x="4462821" y="5732060"/>
            <a:ext cx="4267197" cy="400110"/>
          </a:xfrm>
          <a:prstGeom prst="rect">
            <a:avLst/>
          </a:prstGeom>
          <a:noFill/>
        </p:spPr>
        <p:txBody>
          <a:bodyPr wrap="square" rtlCol="0">
            <a:spAutoFit/>
          </a:bodyPr>
          <a:lstStyle/>
          <a:p>
            <a:pPr algn="ctr"/>
            <a:r>
              <a:rPr lang="en-US" sz="2000" dirty="0" smtClean="0">
                <a:latin typeface="Arial Rounded MT Bold" panose="020F0704030504030204" pitchFamily="34" charset="0"/>
              </a:rPr>
              <a:t>Hard to do with an injured hand</a:t>
            </a:r>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3936175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Statistics</a:t>
            </a:r>
          </a:p>
        </p:txBody>
      </p:sp>
      <p:sp>
        <p:nvSpPr>
          <p:cNvPr id="3" name="Content Placeholder 2"/>
          <p:cNvSpPr>
            <a:spLocks noGrp="1"/>
          </p:cNvSpPr>
          <p:nvPr>
            <p:ph idx="1"/>
          </p:nvPr>
        </p:nvSpPr>
        <p:spPr>
          <a:xfrm>
            <a:off x="762003" y="1905000"/>
            <a:ext cx="3318681" cy="4038600"/>
          </a:xfrm>
        </p:spPr>
        <p:txBody>
          <a:bodyPr/>
          <a:lstStyle/>
          <a:p>
            <a:pPr marL="0" indent="0">
              <a:buNone/>
            </a:pPr>
            <a:r>
              <a:rPr lang="en-US" sz="2400" dirty="0" smtClean="0"/>
              <a:t>Hand </a:t>
            </a:r>
            <a:r>
              <a:rPr lang="en-US" sz="2400" dirty="0"/>
              <a:t>injuries </a:t>
            </a:r>
            <a:r>
              <a:rPr lang="en-US" sz="2400" dirty="0" smtClean="0"/>
              <a:t>may not be deadly</a:t>
            </a:r>
          </a:p>
          <a:p>
            <a:pPr marL="0" indent="0">
              <a:buNone/>
            </a:pPr>
            <a:r>
              <a:rPr lang="en-US" sz="2400" dirty="0" smtClean="0"/>
              <a:t>They </a:t>
            </a:r>
            <a:r>
              <a:rPr lang="en-US" sz="2400" dirty="0"/>
              <a:t>can </a:t>
            </a:r>
            <a:r>
              <a:rPr lang="en-US" sz="2400" dirty="0" smtClean="0"/>
              <a:t>make </a:t>
            </a:r>
            <a:r>
              <a:rPr lang="en-US" sz="2400" dirty="0"/>
              <a:t>your </a:t>
            </a:r>
            <a:r>
              <a:rPr lang="en-US" sz="2400" dirty="0" smtClean="0"/>
              <a:t>daily life harder</a:t>
            </a:r>
            <a:endParaRPr lang="en-US" sz="2400" dirty="0"/>
          </a:p>
          <a:p>
            <a:pPr>
              <a:buClr>
                <a:srgbClr val="002060"/>
              </a:buClr>
              <a:buFont typeface="Wingdings" panose="05000000000000000000" pitchFamily="2" charset="2"/>
              <a:buChar char="ü"/>
            </a:pPr>
            <a:r>
              <a:rPr lang="en-US" sz="2400" dirty="0" smtClean="0"/>
              <a:t>Injuries </a:t>
            </a:r>
            <a:r>
              <a:rPr lang="en-US" sz="2400" dirty="0"/>
              <a:t>to the hand </a:t>
            </a:r>
            <a:r>
              <a:rPr lang="en-US" sz="2400" dirty="0" smtClean="0"/>
              <a:t>are difficult </a:t>
            </a:r>
            <a:r>
              <a:rPr lang="en-US" sz="2400" dirty="0"/>
              <a:t>to heal </a:t>
            </a:r>
            <a:endParaRPr lang="en-US" sz="2400" dirty="0" smtClean="0"/>
          </a:p>
          <a:p>
            <a:pPr>
              <a:buClr>
                <a:srgbClr val="002060"/>
              </a:buClr>
              <a:buFont typeface="Wingdings" panose="05000000000000000000" pitchFamily="2" charset="2"/>
              <a:buChar char="ü"/>
            </a:pPr>
            <a:r>
              <a:rPr lang="en-US" sz="2400" dirty="0" smtClean="0"/>
              <a:t>Because </a:t>
            </a:r>
            <a:r>
              <a:rPr lang="en-US" sz="2400" dirty="0"/>
              <a:t>of the way the hand </a:t>
            </a:r>
            <a:r>
              <a:rPr lang="en-US" sz="2400" dirty="0" smtClean="0"/>
              <a:t>moves</a:t>
            </a:r>
            <a:endParaRPr lang="en-US" sz="2400" dirty="0"/>
          </a:p>
          <a:p>
            <a:endParaRPr lang="en-US" dirty="0"/>
          </a:p>
          <a:p>
            <a:endParaRPr lang="en-US"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8</a:t>
            </a:fld>
            <a:endParaRPr lang="en-US" alt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9004" y="1869744"/>
            <a:ext cx="4701101" cy="3862318"/>
          </a:xfrm>
          <a:prstGeom prst="rect">
            <a:avLst/>
          </a:prstGeom>
          <a:ln>
            <a:noFill/>
          </a:ln>
          <a:effectLst>
            <a:softEdge rad="112500"/>
          </a:effectLst>
        </p:spPr>
      </p:pic>
      <p:sp>
        <p:nvSpPr>
          <p:cNvPr id="6" name="TextBox 5"/>
          <p:cNvSpPr txBox="1"/>
          <p:nvPr/>
        </p:nvSpPr>
        <p:spPr>
          <a:xfrm>
            <a:off x="4462821" y="5732060"/>
            <a:ext cx="4267197" cy="400110"/>
          </a:xfrm>
          <a:prstGeom prst="rect">
            <a:avLst/>
          </a:prstGeom>
          <a:noFill/>
        </p:spPr>
        <p:txBody>
          <a:bodyPr wrap="square" rtlCol="0">
            <a:spAutoFit/>
          </a:bodyPr>
          <a:lstStyle/>
          <a:p>
            <a:pPr algn="ctr"/>
            <a:r>
              <a:rPr lang="en-US" sz="2000" dirty="0" smtClean="0">
                <a:latin typeface="Arial Rounded MT Bold" panose="020F0704030504030204" pitchFamily="34" charset="0"/>
              </a:rPr>
              <a:t>Hard to do with an injured hand</a:t>
            </a:r>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409613744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Young Workers</a:t>
            </a:r>
            <a:endParaRPr lang="en-US" dirty="0"/>
          </a:p>
        </p:txBody>
      </p:sp>
      <p:sp>
        <p:nvSpPr>
          <p:cNvPr id="3" name="Content Placeholder 2"/>
          <p:cNvSpPr>
            <a:spLocks noGrp="1"/>
          </p:cNvSpPr>
          <p:nvPr>
            <p:ph idx="1"/>
          </p:nvPr>
        </p:nvSpPr>
        <p:spPr>
          <a:xfrm>
            <a:off x="545910" y="1924334"/>
            <a:ext cx="3316406" cy="4019267"/>
          </a:xfrm>
        </p:spPr>
        <p:txBody>
          <a:bodyPr/>
          <a:lstStyle/>
          <a:p>
            <a:pPr marL="0" indent="0">
              <a:buClr>
                <a:srgbClr val="002060"/>
              </a:buClr>
              <a:buNone/>
            </a:pPr>
            <a:r>
              <a:rPr lang="en-US" sz="2800" dirty="0" smtClean="0"/>
              <a:t>Twice </a:t>
            </a:r>
            <a:r>
              <a:rPr lang="en-US" sz="2800" dirty="0"/>
              <a:t>as likely to be </a:t>
            </a:r>
            <a:r>
              <a:rPr lang="en-US" sz="2800" dirty="0" smtClean="0"/>
              <a:t>hurt</a:t>
            </a:r>
          </a:p>
          <a:p>
            <a:pPr>
              <a:buClr>
                <a:srgbClr val="002060"/>
              </a:buClr>
              <a:buFont typeface="Wingdings" panose="05000000000000000000" pitchFamily="2" charset="2"/>
              <a:buChar char="ü"/>
            </a:pPr>
            <a:r>
              <a:rPr lang="en-US" sz="2400" dirty="0" smtClean="0"/>
              <a:t>2016 13% of the total workforce is less that 24 years old</a:t>
            </a:r>
          </a:p>
          <a:p>
            <a:pPr>
              <a:buClr>
                <a:srgbClr val="002060"/>
              </a:buClr>
              <a:buFont typeface="Wingdings" panose="05000000000000000000" pitchFamily="2" charset="2"/>
              <a:buChar char="ü"/>
            </a:pPr>
            <a:r>
              <a:rPr lang="en-US" sz="2400" dirty="0" smtClean="0"/>
              <a:t>Effective training can benefit in injury reduction</a:t>
            </a:r>
            <a:endParaRPr lang="en-US" dirty="0"/>
          </a:p>
        </p:txBody>
      </p:sp>
      <p:sp>
        <p:nvSpPr>
          <p:cNvPr id="4" name="Slide Number Placeholder 3"/>
          <p:cNvSpPr>
            <a:spLocks noGrp="1"/>
          </p:cNvSpPr>
          <p:nvPr>
            <p:ph type="sldNum" sz="quarter" idx="10"/>
          </p:nvPr>
        </p:nvSpPr>
        <p:spPr/>
        <p:txBody>
          <a:bodyPr/>
          <a:lstStyle/>
          <a:p>
            <a:r>
              <a:rPr lang="en-US" altLang="en-US" dirty="0" smtClean="0"/>
              <a:t>1-</a:t>
            </a:r>
            <a:fld id="{9C60FC02-CF74-4EE7-8E94-1C02291CAF24}" type="slidenum">
              <a:rPr lang="en-US" altLang="en-US" smtClean="0"/>
              <a:pPr/>
              <a:t>9</a:t>
            </a:fld>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3294" y="2307265"/>
            <a:ext cx="5076810" cy="2690037"/>
          </a:xfrm>
          <a:prstGeom prst="rect">
            <a:avLst/>
          </a:prstGeom>
          <a:ln>
            <a:noFill/>
          </a:ln>
          <a:effectLst>
            <a:softEdge rad="112500"/>
          </a:effectLst>
        </p:spPr>
      </p:pic>
      <p:sp>
        <p:nvSpPr>
          <p:cNvPr id="6" name="TextBox 5"/>
          <p:cNvSpPr txBox="1"/>
          <p:nvPr/>
        </p:nvSpPr>
        <p:spPr>
          <a:xfrm>
            <a:off x="3753294" y="5093472"/>
            <a:ext cx="5076807" cy="1015663"/>
          </a:xfrm>
          <a:prstGeom prst="rect">
            <a:avLst/>
          </a:prstGeom>
          <a:noFill/>
        </p:spPr>
        <p:txBody>
          <a:bodyPr wrap="square" rtlCol="0">
            <a:spAutoFit/>
          </a:bodyPr>
          <a:lstStyle/>
          <a:p>
            <a:pPr algn="ctr"/>
            <a:r>
              <a:rPr lang="en-US" sz="2000" b="1" dirty="0">
                <a:solidFill>
                  <a:srgbClr val="FF0000"/>
                </a:solidFill>
              </a:rPr>
              <a:t>In 2014, </a:t>
            </a:r>
            <a:r>
              <a:rPr lang="en-US" sz="2000" b="1" dirty="0" smtClean="0">
                <a:solidFill>
                  <a:srgbClr val="FF0000"/>
                </a:solidFill>
              </a:rPr>
              <a:t>emergency room treatment for workers 15 to 19</a:t>
            </a:r>
            <a:r>
              <a:rPr lang="en-US" sz="2000" b="1" dirty="0">
                <a:solidFill>
                  <a:srgbClr val="FF0000"/>
                </a:solidFill>
              </a:rPr>
              <a:t>, was </a:t>
            </a:r>
            <a:r>
              <a:rPr lang="en-US" sz="2000" b="1" dirty="0" smtClean="0">
                <a:solidFill>
                  <a:srgbClr val="FF0000"/>
                </a:solidFill>
              </a:rPr>
              <a:t>over 2 </a:t>
            </a:r>
            <a:r>
              <a:rPr lang="en-US" sz="2000" b="1" dirty="0">
                <a:solidFill>
                  <a:srgbClr val="FF0000"/>
                </a:solidFill>
              </a:rPr>
              <a:t>times greater than </a:t>
            </a:r>
            <a:r>
              <a:rPr lang="en-US" sz="2000" b="1" dirty="0" smtClean="0">
                <a:solidFill>
                  <a:srgbClr val="FF0000"/>
                </a:solidFill>
              </a:rPr>
              <a:t>for </a:t>
            </a:r>
            <a:r>
              <a:rPr lang="en-US" sz="2000" b="1" dirty="0">
                <a:solidFill>
                  <a:srgbClr val="FF0000"/>
                </a:solidFill>
              </a:rPr>
              <a:t>workers 25 </a:t>
            </a:r>
            <a:r>
              <a:rPr lang="en-US" sz="2000" b="1" dirty="0" smtClean="0">
                <a:solidFill>
                  <a:srgbClr val="FF0000"/>
                </a:solidFill>
              </a:rPr>
              <a:t>and older</a:t>
            </a:r>
            <a:endParaRPr lang="en-US" sz="2000" b="1" dirty="0">
              <a:solidFill>
                <a:srgbClr val="FF0000"/>
              </a:solidFill>
            </a:endParaRPr>
          </a:p>
        </p:txBody>
      </p:sp>
    </p:spTree>
    <p:extLst>
      <p:ext uri="{BB962C8B-B14F-4D97-AF65-F5344CB8AC3E}">
        <p14:creationId xmlns:p14="http://schemas.microsoft.com/office/powerpoint/2010/main" val="33819925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Studio</Template>
  <TotalTime>8317</TotalTime>
  <Words>5177</Words>
  <Application>Microsoft Office PowerPoint</Application>
  <PresentationFormat>On-screen Show (4:3)</PresentationFormat>
  <Paragraphs>561</Paragraphs>
  <Slides>42</Slides>
  <Notes>42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Arial Black</vt:lpstr>
      <vt:lpstr>Arial Rounded MT Bold</vt:lpstr>
      <vt:lpstr>Calibri</vt:lpstr>
      <vt:lpstr>Cambria Math</vt:lpstr>
      <vt:lpstr>Tahoma</vt:lpstr>
      <vt:lpstr>Times New Roman</vt:lpstr>
      <vt:lpstr>Wingdings</vt:lpstr>
      <vt:lpstr>Studio</vt:lpstr>
      <vt:lpstr>Cuts and Punctures Continuing Education Third Quarter 2019</vt:lpstr>
      <vt:lpstr>Objectives</vt:lpstr>
      <vt:lpstr>Cuts and Punctures Continuing Education  Third Quarter 2019</vt:lpstr>
      <vt:lpstr>Facts</vt:lpstr>
      <vt:lpstr>Facts</vt:lpstr>
      <vt:lpstr>PowerPoint Presentation</vt:lpstr>
      <vt:lpstr>Results</vt:lpstr>
      <vt:lpstr>Statistics</vt:lpstr>
      <vt:lpstr>Young Workers</vt:lpstr>
      <vt:lpstr>Defensive Efforts </vt:lpstr>
      <vt:lpstr>Key Points-Session One </vt:lpstr>
      <vt:lpstr>Cuts and Punctures Continuing Education Third Quarter 2019</vt:lpstr>
      <vt:lpstr>Responsibility</vt:lpstr>
      <vt:lpstr>Injuries</vt:lpstr>
      <vt:lpstr>Levels of Defense </vt:lpstr>
      <vt:lpstr>Primary Defense-Plan A</vt:lpstr>
      <vt:lpstr>Levels of Defense </vt:lpstr>
      <vt:lpstr>Secondary Defenses-Plan B</vt:lpstr>
      <vt:lpstr>Combination Defenses</vt:lpstr>
      <vt:lpstr>PowerPoint Presentation</vt:lpstr>
      <vt:lpstr>Knifes</vt:lpstr>
      <vt:lpstr>PowerPoint Presentation</vt:lpstr>
      <vt:lpstr>PowerPoint Presentation</vt:lpstr>
      <vt:lpstr>Wire Rope Hazards</vt:lpstr>
      <vt:lpstr>PowerPoint Presentation</vt:lpstr>
      <vt:lpstr>Key Points-Session Two </vt:lpstr>
      <vt:lpstr>Cuts and Punctures Continuing Education  Third Quarter 2019</vt:lpstr>
      <vt:lpstr>Assessment &amp; Selection</vt:lpstr>
      <vt:lpstr>Size</vt:lpstr>
      <vt:lpstr>Myth </vt:lpstr>
      <vt:lpstr>Cut Resistant Gloves</vt:lpstr>
      <vt:lpstr>Puncture Resistant </vt:lpstr>
      <vt:lpstr>Leather Gloves</vt:lpstr>
      <vt:lpstr>Chemical Resistant</vt:lpstr>
      <vt:lpstr>Anti-Vibration Gloves</vt:lpstr>
      <vt:lpstr>Impact Resistant Gloves</vt:lpstr>
      <vt:lpstr>Insulated Rubber Gloves </vt:lpstr>
      <vt:lpstr>PowerPoint Presentation</vt:lpstr>
      <vt:lpstr>Length </vt:lpstr>
      <vt:lpstr>PowerPoint Presentation</vt:lpstr>
      <vt:lpstr>Key Points-Session Three </vt:lpstr>
      <vt:lpstr>Review</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Excavations</dc:title>
  <dc:subject>T&amp;D 10 Hour</dc:subject>
  <dc:creator>OSP Task Team 2</dc:creator>
  <dc:description>v2.03.06</dc:description>
  <cp:lastModifiedBy>Joshua Ballard</cp:lastModifiedBy>
  <cp:revision>622</cp:revision>
  <cp:lastPrinted>2000-07-21T13:40:41Z</cp:lastPrinted>
  <dcterms:created xsi:type="dcterms:W3CDTF">1998-12-15T16:49:48Z</dcterms:created>
  <dcterms:modified xsi:type="dcterms:W3CDTF">2019-07-11T13:34:09Z</dcterms:modified>
</cp:coreProperties>
</file>