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4"/>
  </p:sldMasterIdLst>
  <p:notesMasterIdLst>
    <p:notesMasterId r:id="rId20"/>
  </p:notesMasterIdLst>
  <p:handoutMasterIdLst>
    <p:handoutMasterId r:id="rId21"/>
  </p:handoutMasterIdLst>
  <p:sldIdLst>
    <p:sldId id="577" r:id="rId5"/>
    <p:sldId id="364" r:id="rId6"/>
    <p:sldId id="604" r:id="rId7"/>
    <p:sldId id="363" r:id="rId8"/>
    <p:sldId id="574" r:id="rId9"/>
    <p:sldId id="486" r:id="rId10"/>
    <p:sldId id="600" r:id="rId11"/>
    <p:sldId id="568" r:id="rId12"/>
    <p:sldId id="576" r:id="rId13"/>
    <p:sldId id="565" r:id="rId14"/>
    <p:sldId id="605" r:id="rId15"/>
    <p:sldId id="607" r:id="rId16"/>
    <p:sldId id="608" r:id="rId17"/>
    <p:sldId id="609" r:id="rId18"/>
    <p:sldId id="601" r:id="rId19"/>
  </p:sldIdLst>
  <p:sldSz cx="9144000" cy="6858000" type="screen4x3"/>
  <p:notesSz cx="7010400" cy="9296400"/>
  <p:custDataLst>
    <p:tags r:id="rId22"/>
  </p:custDataLst>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9900"/>
    <a:srgbClr val="992201"/>
    <a:srgbClr val="000066"/>
    <a:srgbClr val="E6FC1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30" autoAdjust="0"/>
    <p:restoredTop sz="73712" autoAdjust="0"/>
  </p:normalViewPr>
  <p:slideViewPr>
    <p:cSldViewPr>
      <p:cViewPr>
        <p:scale>
          <a:sx n="70" d="100"/>
          <a:sy n="70" d="100"/>
        </p:scale>
        <p:origin x="-780" y="76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p:scale>
          <a:sx n="70" d="100"/>
          <a:sy n="70" d="100"/>
        </p:scale>
        <p:origin x="-4110" y="-51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B7A93A-861A-47F8-A5D8-0CB11821E74A}"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88941DD6-8959-43D2-9CD1-A96ACD231728}">
      <dgm:prSet phldrT="[Text]"/>
      <dgm:spPr>
        <a:solidFill>
          <a:srgbClr val="002060"/>
        </a:solidFill>
        <a:ln>
          <a:noFill/>
        </a:ln>
      </dgm:spPr>
      <dgm:t>
        <a:bodyPr/>
        <a:lstStyle/>
        <a:p>
          <a:pPr algn="ctr"/>
          <a:r>
            <a:rPr lang="en-US" b="1" dirty="0" smtClean="0"/>
            <a:t>Steps</a:t>
          </a:r>
          <a:endParaRPr lang="en-US" b="1" dirty="0"/>
        </a:p>
      </dgm:t>
    </dgm:pt>
    <dgm:pt modelId="{4DC7ACD2-0B34-4EFF-BE87-F39C662DF7E6}" type="parTrans" cxnId="{E8C6B359-D110-4A6F-BD0A-7C29AA7A5DB3}">
      <dgm:prSet/>
      <dgm:spPr/>
      <dgm:t>
        <a:bodyPr/>
        <a:lstStyle/>
        <a:p>
          <a:endParaRPr lang="en-US"/>
        </a:p>
      </dgm:t>
    </dgm:pt>
    <dgm:pt modelId="{D4CD7E72-F0C7-423F-B9DE-3C800BDC8D94}" type="sibTrans" cxnId="{E8C6B359-D110-4A6F-BD0A-7C29AA7A5DB3}">
      <dgm:prSet/>
      <dgm:spPr/>
      <dgm:t>
        <a:bodyPr/>
        <a:lstStyle/>
        <a:p>
          <a:endParaRPr lang="en-US"/>
        </a:p>
      </dgm:t>
    </dgm:pt>
    <dgm:pt modelId="{7C76D752-18CF-45B7-8561-10CC28D5C75C}">
      <dgm:prSet phldrT="[Text]" custT="1"/>
      <dgm:spPr>
        <a:ln>
          <a:noFill/>
        </a:ln>
      </dgm:spPr>
      <dgm:t>
        <a:bodyPr/>
        <a:lstStyle/>
        <a:p>
          <a:r>
            <a:rPr lang="en-US" sz="2400" dirty="0" smtClean="0"/>
            <a:t>What are we going to do?</a:t>
          </a:r>
          <a:endParaRPr lang="en-US" sz="2400" dirty="0"/>
        </a:p>
      </dgm:t>
    </dgm:pt>
    <dgm:pt modelId="{1E5537B7-91AD-40CD-9F21-9A44971942FD}" type="parTrans" cxnId="{E0E04B19-A6D0-4FBD-892D-7039B000CC48}">
      <dgm:prSet/>
      <dgm:spPr/>
      <dgm:t>
        <a:bodyPr/>
        <a:lstStyle/>
        <a:p>
          <a:endParaRPr lang="en-US"/>
        </a:p>
      </dgm:t>
    </dgm:pt>
    <dgm:pt modelId="{6D2263C2-B587-4EC8-85AB-73B2626AA965}" type="sibTrans" cxnId="{E0E04B19-A6D0-4FBD-892D-7039B000CC48}">
      <dgm:prSet/>
      <dgm:spPr/>
      <dgm:t>
        <a:bodyPr/>
        <a:lstStyle/>
        <a:p>
          <a:endParaRPr lang="en-US"/>
        </a:p>
      </dgm:t>
    </dgm:pt>
    <dgm:pt modelId="{C11D4E96-5071-4119-8465-1DF13C4A573F}">
      <dgm:prSet phldrT="[Text]"/>
      <dgm:spPr>
        <a:solidFill>
          <a:srgbClr val="992201"/>
        </a:solidFill>
        <a:ln>
          <a:noFill/>
        </a:ln>
      </dgm:spPr>
      <dgm:t>
        <a:bodyPr/>
        <a:lstStyle/>
        <a:p>
          <a:pPr algn="ctr"/>
          <a:r>
            <a:rPr lang="en-US" b="1" dirty="0" smtClean="0"/>
            <a:t>Hazards</a:t>
          </a:r>
          <a:endParaRPr lang="en-US" b="1" dirty="0"/>
        </a:p>
      </dgm:t>
    </dgm:pt>
    <dgm:pt modelId="{A5F00B52-768E-42D6-B060-6313D518F8BD}" type="parTrans" cxnId="{D95A2D57-0530-4048-AA2B-489100418FB2}">
      <dgm:prSet/>
      <dgm:spPr/>
      <dgm:t>
        <a:bodyPr/>
        <a:lstStyle/>
        <a:p>
          <a:endParaRPr lang="en-US"/>
        </a:p>
      </dgm:t>
    </dgm:pt>
    <dgm:pt modelId="{440E5D0A-6F1F-45BD-9D54-63DA0598A80D}" type="sibTrans" cxnId="{D95A2D57-0530-4048-AA2B-489100418FB2}">
      <dgm:prSet/>
      <dgm:spPr/>
      <dgm:t>
        <a:bodyPr/>
        <a:lstStyle/>
        <a:p>
          <a:endParaRPr lang="en-US"/>
        </a:p>
      </dgm:t>
    </dgm:pt>
    <dgm:pt modelId="{C5B1CC9F-8D09-4E9D-80B5-78124F9A99B3}">
      <dgm:prSet phldrT="[Text]" custT="1"/>
      <dgm:spPr>
        <a:ln>
          <a:noFill/>
        </a:ln>
      </dgm:spPr>
      <dgm:t>
        <a:bodyPr/>
        <a:lstStyle/>
        <a:p>
          <a:r>
            <a:rPr lang="en-US" sz="2400" dirty="0" smtClean="0"/>
            <a:t>What is the worst thing that can happen?</a:t>
          </a:r>
          <a:endParaRPr lang="en-US" sz="2400" dirty="0"/>
        </a:p>
      </dgm:t>
    </dgm:pt>
    <dgm:pt modelId="{B4BA450A-BADC-4857-8B9F-2F0DB9426518}" type="parTrans" cxnId="{4DD0688F-63EB-47A8-9FE2-6E83FEB7701F}">
      <dgm:prSet/>
      <dgm:spPr/>
      <dgm:t>
        <a:bodyPr/>
        <a:lstStyle/>
        <a:p>
          <a:endParaRPr lang="en-US"/>
        </a:p>
      </dgm:t>
    </dgm:pt>
    <dgm:pt modelId="{F6CAB441-6B1E-47C8-B322-BDED21592529}" type="sibTrans" cxnId="{4DD0688F-63EB-47A8-9FE2-6E83FEB7701F}">
      <dgm:prSet/>
      <dgm:spPr/>
      <dgm:t>
        <a:bodyPr/>
        <a:lstStyle/>
        <a:p>
          <a:endParaRPr lang="en-US"/>
        </a:p>
      </dgm:t>
    </dgm:pt>
    <dgm:pt modelId="{F927310A-6DF7-4A20-8AD2-656AB1B881F3}">
      <dgm:prSet phldrT="[Text]"/>
      <dgm:spPr>
        <a:solidFill>
          <a:srgbClr val="00B050"/>
        </a:solidFill>
        <a:ln>
          <a:noFill/>
        </a:ln>
      </dgm:spPr>
      <dgm:t>
        <a:bodyPr/>
        <a:lstStyle/>
        <a:p>
          <a:pPr algn="ctr"/>
          <a:r>
            <a:rPr lang="en-US" b="1" dirty="0" smtClean="0"/>
            <a:t>Safe Guards</a:t>
          </a:r>
          <a:endParaRPr lang="en-US" b="1" dirty="0"/>
        </a:p>
      </dgm:t>
    </dgm:pt>
    <dgm:pt modelId="{E00F488B-3456-47E1-91B9-97363E0E7E57}" type="parTrans" cxnId="{FDA69646-0411-436E-AAE4-90E064F72C57}">
      <dgm:prSet/>
      <dgm:spPr/>
      <dgm:t>
        <a:bodyPr/>
        <a:lstStyle/>
        <a:p>
          <a:endParaRPr lang="en-US"/>
        </a:p>
      </dgm:t>
    </dgm:pt>
    <dgm:pt modelId="{DF61648D-A251-414F-809B-08F5745B467E}" type="sibTrans" cxnId="{FDA69646-0411-436E-AAE4-90E064F72C57}">
      <dgm:prSet/>
      <dgm:spPr/>
      <dgm:t>
        <a:bodyPr/>
        <a:lstStyle/>
        <a:p>
          <a:endParaRPr lang="en-US"/>
        </a:p>
      </dgm:t>
    </dgm:pt>
    <dgm:pt modelId="{DE3F3CE4-EAFF-4BFD-88C8-9093342D97E7}">
      <dgm:prSet phldrT="[Text]" custT="1"/>
      <dgm:spPr>
        <a:ln>
          <a:noFill/>
        </a:ln>
      </dgm:spPr>
      <dgm:t>
        <a:bodyPr/>
        <a:lstStyle/>
        <a:p>
          <a:r>
            <a:rPr lang="en-US" sz="2400" dirty="0" smtClean="0"/>
            <a:t>If it all goes South, are we protected?</a:t>
          </a:r>
          <a:endParaRPr lang="en-US" sz="2400" dirty="0"/>
        </a:p>
      </dgm:t>
    </dgm:pt>
    <dgm:pt modelId="{A3860F4A-B7AF-4DC2-8958-4DC0E8106D4F}" type="parTrans" cxnId="{437326D0-BA96-4446-8CA4-0B0CD5E214DF}">
      <dgm:prSet/>
      <dgm:spPr/>
      <dgm:t>
        <a:bodyPr/>
        <a:lstStyle/>
        <a:p>
          <a:endParaRPr lang="en-US"/>
        </a:p>
      </dgm:t>
    </dgm:pt>
    <dgm:pt modelId="{6BDB52F2-EE96-4859-B7EC-582DF1B0A3AF}" type="sibTrans" cxnId="{437326D0-BA96-4446-8CA4-0B0CD5E214DF}">
      <dgm:prSet/>
      <dgm:spPr/>
      <dgm:t>
        <a:bodyPr/>
        <a:lstStyle/>
        <a:p>
          <a:endParaRPr lang="en-US"/>
        </a:p>
      </dgm:t>
    </dgm:pt>
    <dgm:pt modelId="{FA83119F-611F-4C3F-8629-4FF31ADA0CF6}" type="pres">
      <dgm:prSet presAssocID="{96B7A93A-861A-47F8-A5D8-0CB11821E74A}" presName="Name0" presStyleCnt="0">
        <dgm:presLayoutVars>
          <dgm:dir/>
          <dgm:animLvl val="lvl"/>
          <dgm:resizeHandles val="exact"/>
        </dgm:presLayoutVars>
      </dgm:prSet>
      <dgm:spPr/>
      <dgm:t>
        <a:bodyPr/>
        <a:lstStyle/>
        <a:p>
          <a:endParaRPr lang="en-US"/>
        </a:p>
      </dgm:t>
    </dgm:pt>
    <dgm:pt modelId="{7683F7BB-DA18-4A10-9BEC-D34B2977C231}" type="pres">
      <dgm:prSet presAssocID="{88941DD6-8959-43D2-9CD1-A96ACD231728}" presName="composite" presStyleCnt="0"/>
      <dgm:spPr/>
    </dgm:pt>
    <dgm:pt modelId="{9089B165-FB92-4F94-9AC3-3C9FE7C2EC84}" type="pres">
      <dgm:prSet presAssocID="{88941DD6-8959-43D2-9CD1-A96ACD231728}" presName="parTx" presStyleLbl="alignNode1" presStyleIdx="0" presStyleCnt="3">
        <dgm:presLayoutVars>
          <dgm:chMax val="0"/>
          <dgm:chPref val="0"/>
          <dgm:bulletEnabled val="1"/>
        </dgm:presLayoutVars>
      </dgm:prSet>
      <dgm:spPr/>
      <dgm:t>
        <a:bodyPr/>
        <a:lstStyle/>
        <a:p>
          <a:endParaRPr lang="en-US"/>
        </a:p>
      </dgm:t>
    </dgm:pt>
    <dgm:pt modelId="{C697D6FE-5730-4525-8E2D-F156F140419D}" type="pres">
      <dgm:prSet presAssocID="{88941DD6-8959-43D2-9CD1-A96ACD231728}" presName="desTx" presStyleLbl="alignAccFollowNode1" presStyleIdx="0" presStyleCnt="3">
        <dgm:presLayoutVars>
          <dgm:bulletEnabled val="1"/>
        </dgm:presLayoutVars>
      </dgm:prSet>
      <dgm:spPr/>
      <dgm:t>
        <a:bodyPr/>
        <a:lstStyle/>
        <a:p>
          <a:endParaRPr lang="en-US"/>
        </a:p>
      </dgm:t>
    </dgm:pt>
    <dgm:pt modelId="{93358EEA-A8FD-4F22-BF7A-B01C9A84D537}" type="pres">
      <dgm:prSet presAssocID="{D4CD7E72-F0C7-423F-B9DE-3C800BDC8D94}" presName="space" presStyleCnt="0"/>
      <dgm:spPr/>
    </dgm:pt>
    <dgm:pt modelId="{A2BA5498-19CA-4972-9105-41258D9E12A3}" type="pres">
      <dgm:prSet presAssocID="{C11D4E96-5071-4119-8465-1DF13C4A573F}" presName="composite" presStyleCnt="0"/>
      <dgm:spPr/>
    </dgm:pt>
    <dgm:pt modelId="{854DD6D9-8403-4B31-AE19-73EB3467A3AB}" type="pres">
      <dgm:prSet presAssocID="{C11D4E96-5071-4119-8465-1DF13C4A573F}" presName="parTx" presStyleLbl="alignNode1" presStyleIdx="1" presStyleCnt="3">
        <dgm:presLayoutVars>
          <dgm:chMax val="0"/>
          <dgm:chPref val="0"/>
          <dgm:bulletEnabled val="1"/>
        </dgm:presLayoutVars>
      </dgm:prSet>
      <dgm:spPr/>
      <dgm:t>
        <a:bodyPr/>
        <a:lstStyle/>
        <a:p>
          <a:endParaRPr lang="en-US"/>
        </a:p>
      </dgm:t>
    </dgm:pt>
    <dgm:pt modelId="{B56D49BA-B1BD-4636-B2AA-14FE46F9A69B}" type="pres">
      <dgm:prSet presAssocID="{C11D4E96-5071-4119-8465-1DF13C4A573F}" presName="desTx" presStyleLbl="alignAccFollowNode1" presStyleIdx="1" presStyleCnt="3">
        <dgm:presLayoutVars>
          <dgm:bulletEnabled val="1"/>
        </dgm:presLayoutVars>
      </dgm:prSet>
      <dgm:spPr/>
      <dgm:t>
        <a:bodyPr/>
        <a:lstStyle/>
        <a:p>
          <a:endParaRPr lang="en-US"/>
        </a:p>
      </dgm:t>
    </dgm:pt>
    <dgm:pt modelId="{6DA9E977-E58C-4616-A414-EE5CE6FBDAFF}" type="pres">
      <dgm:prSet presAssocID="{440E5D0A-6F1F-45BD-9D54-63DA0598A80D}" presName="space" presStyleCnt="0"/>
      <dgm:spPr/>
    </dgm:pt>
    <dgm:pt modelId="{AF0A488A-A3D8-488C-87F5-E5B7A4F0F525}" type="pres">
      <dgm:prSet presAssocID="{F927310A-6DF7-4A20-8AD2-656AB1B881F3}" presName="composite" presStyleCnt="0"/>
      <dgm:spPr/>
    </dgm:pt>
    <dgm:pt modelId="{9B21A41E-E0D8-4DAB-89EA-1F3A3777C345}" type="pres">
      <dgm:prSet presAssocID="{F927310A-6DF7-4A20-8AD2-656AB1B881F3}" presName="parTx" presStyleLbl="alignNode1" presStyleIdx="2" presStyleCnt="3">
        <dgm:presLayoutVars>
          <dgm:chMax val="0"/>
          <dgm:chPref val="0"/>
          <dgm:bulletEnabled val="1"/>
        </dgm:presLayoutVars>
      </dgm:prSet>
      <dgm:spPr/>
      <dgm:t>
        <a:bodyPr/>
        <a:lstStyle/>
        <a:p>
          <a:endParaRPr lang="en-US"/>
        </a:p>
      </dgm:t>
    </dgm:pt>
    <dgm:pt modelId="{53706FD4-329B-4DD5-B6B8-D6C93E13F072}" type="pres">
      <dgm:prSet presAssocID="{F927310A-6DF7-4A20-8AD2-656AB1B881F3}" presName="desTx" presStyleLbl="alignAccFollowNode1" presStyleIdx="2" presStyleCnt="3">
        <dgm:presLayoutVars>
          <dgm:bulletEnabled val="1"/>
        </dgm:presLayoutVars>
      </dgm:prSet>
      <dgm:spPr/>
      <dgm:t>
        <a:bodyPr/>
        <a:lstStyle/>
        <a:p>
          <a:endParaRPr lang="en-US"/>
        </a:p>
      </dgm:t>
    </dgm:pt>
  </dgm:ptLst>
  <dgm:cxnLst>
    <dgm:cxn modelId="{E0E04B19-A6D0-4FBD-892D-7039B000CC48}" srcId="{88941DD6-8959-43D2-9CD1-A96ACD231728}" destId="{7C76D752-18CF-45B7-8561-10CC28D5C75C}" srcOrd="0" destOrd="0" parTransId="{1E5537B7-91AD-40CD-9F21-9A44971942FD}" sibTransId="{6D2263C2-B587-4EC8-85AB-73B2626AA965}"/>
    <dgm:cxn modelId="{BD0327D2-2ACB-45D9-BEC9-B12DD04DD292}" type="presOf" srcId="{F927310A-6DF7-4A20-8AD2-656AB1B881F3}" destId="{9B21A41E-E0D8-4DAB-89EA-1F3A3777C345}" srcOrd="0" destOrd="0" presId="urn:microsoft.com/office/officeart/2005/8/layout/hList1"/>
    <dgm:cxn modelId="{DE420D43-4992-47C1-B916-D7AF48EE65E9}" type="presOf" srcId="{88941DD6-8959-43D2-9CD1-A96ACD231728}" destId="{9089B165-FB92-4F94-9AC3-3C9FE7C2EC84}" srcOrd="0" destOrd="0" presId="urn:microsoft.com/office/officeart/2005/8/layout/hList1"/>
    <dgm:cxn modelId="{D35D3271-B932-420D-8205-6BED06E7832E}" type="presOf" srcId="{C11D4E96-5071-4119-8465-1DF13C4A573F}" destId="{854DD6D9-8403-4B31-AE19-73EB3467A3AB}" srcOrd="0" destOrd="0" presId="urn:microsoft.com/office/officeart/2005/8/layout/hList1"/>
    <dgm:cxn modelId="{FDA69646-0411-436E-AAE4-90E064F72C57}" srcId="{96B7A93A-861A-47F8-A5D8-0CB11821E74A}" destId="{F927310A-6DF7-4A20-8AD2-656AB1B881F3}" srcOrd="2" destOrd="0" parTransId="{E00F488B-3456-47E1-91B9-97363E0E7E57}" sibTransId="{DF61648D-A251-414F-809B-08F5745B467E}"/>
    <dgm:cxn modelId="{437326D0-BA96-4446-8CA4-0B0CD5E214DF}" srcId="{F927310A-6DF7-4A20-8AD2-656AB1B881F3}" destId="{DE3F3CE4-EAFF-4BFD-88C8-9093342D97E7}" srcOrd="0" destOrd="0" parTransId="{A3860F4A-B7AF-4DC2-8958-4DC0E8106D4F}" sibTransId="{6BDB52F2-EE96-4859-B7EC-582DF1B0A3AF}"/>
    <dgm:cxn modelId="{4962C90A-71EF-410D-AD09-9D19E3707F62}" type="presOf" srcId="{C5B1CC9F-8D09-4E9D-80B5-78124F9A99B3}" destId="{B56D49BA-B1BD-4636-B2AA-14FE46F9A69B}" srcOrd="0" destOrd="0" presId="urn:microsoft.com/office/officeart/2005/8/layout/hList1"/>
    <dgm:cxn modelId="{D95A2D57-0530-4048-AA2B-489100418FB2}" srcId="{96B7A93A-861A-47F8-A5D8-0CB11821E74A}" destId="{C11D4E96-5071-4119-8465-1DF13C4A573F}" srcOrd="1" destOrd="0" parTransId="{A5F00B52-768E-42D6-B060-6313D518F8BD}" sibTransId="{440E5D0A-6F1F-45BD-9D54-63DA0598A80D}"/>
    <dgm:cxn modelId="{E8C6B359-D110-4A6F-BD0A-7C29AA7A5DB3}" srcId="{96B7A93A-861A-47F8-A5D8-0CB11821E74A}" destId="{88941DD6-8959-43D2-9CD1-A96ACD231728}" srcOrd="0" destOrd="0" parTransId="{4DC7ACD2-0B34-4EFF-BE87-F39C662DF7E6}" sibTransId="{D4CD7E72-F0C7-423F-B9DE-3C800BDC8D94}"/>
    <dgm:cxn modelId="{4DD0688F-63EB-47A8-9FE2-6E83FEB7701F}" srcId="{C11D4E96-5071-4119-8465-1DF13C4A573F}" destId="{C5B1CC9F-8D09-4E9D-80B5-78124F9A99B3}" srcOrd="0" destOrd="0" parTransId="{B4BA450A-BADC-4857-8B9F-2F0DB9426518}" sibTransId="{F6CAB441-6B1E-47C8-B322-BDED21592529}"/>
    <dgm:cxn modelId="{4AEAB69D-A194-4C79-8FE0-BF4C03DC1B68}" type="presOf" srcId="{7C76D752-18CF-45B7-8561-10CC28D5C75C}" destId="{C697D6FE-5730-4525-8E2D-F156F140419D}" srcOrd="0" destOrd="0" presId="urn:microsoft.com/office/officeart/2005/8/layout/hList1"/>
    <dgm:cxn modelId="{8DE87AB5-7F48-4941-91FC-E632D5597E00}" type="presOf" srcId="{96B7A93A-861A-47F8-A5D8-0CB11821E74A}" destId="{FA83119F-611F-4C3F-8629-4FF31ADA0CF6}" srcOrd="0" destOrd="0" presId="urn:microsoft.com/office/officeart/2005/8/layout/hList1"/>
    <dgm:cxn modelId="{DAAB5D9B-4A4D-45E2-B589-079AFCF449E6}" type="presOf" srcId="{DE3F3CE4-EAFF-4BFD-88C8-9093342D97E7}" destId="{53706FD4-329B-4DD5-B6B8-D6C93E13F072}" srcOrd="0" destOrd="0" presId="urn:microsoft.com/office/officeart/2005/8/layout/hList1"/>
    <dgm:cxn modelId="{1239DF6F-6C2C-44AB-8BBC-D714A419F81E}" type="presParOf" srcId="{FA83119F-611F-4C3F-8629-4FF31ADA0CF6}" destId="{7683F7BB-DA18-4A10-9BEC-D34B2977C231}" srcOrd="0" destOrd="0" presId="urn:microsoft.com/office/officeart/2005/8/layout/hList1"/>
    <dgm:cxn modelId="{D2DE1CB8-F9DE-4F0B-91BC-3DA9E507E257}" type="presParOf" srcId="{7683F7BB-DA18-4A10-9BEC-D34B2977C231}" destId="{9089B165-FB92-4F94-9AC3-3C9FE7C2EC84}" srcOrd="0" destOrd="0" presId="urn:microsoft.com/office/officeart/2005/8/layout/hList1"/>
    <dgm:cxn modelId="{4F9B85EF-DC1C-44C0-880C-465572A5C6F7}" type="presParOf" srcId="{7683F7BB-DA18-4A10-9BEC-D34B2977C231}" destId="{C697D6FE-5730-4525-8E2D-F156F140419D}" srcOrd="1" destOrd="0" presId="urn:microsoft.com/office/officeart/2005/8/layout/hList1"/>
    <dgm:cxn modelId="{CE5431E4-C49E-49A1-9D33-2286FFC7801D}" type="presParOf" srcId="{FA83119F-611F-4C3F-8629-4FF31ADA0CF6}" destId="{93358EEA-A8FD-4F22-BF7A-B01C9A84D537}" srcOrd="1" destOrd="0" presId="urn:microsoft.com/office/officeart/2005/8/layout/hList1"/>
    <dgm:cxn modelId="{1E4FDD2D-0E5E-481B-AB77-D724754F6091}" type="presParOf" srcId="{FA83119F-611F-4C3F-8629-4FF31ADA0CF6}" destId="{A2BA5498-19CA-4972-9105-41258D9E12A3}" srcOrd="2" destOrd="0" presId="urn:microsoft.com/office/officeart/2005/8/layout/hList1"/>
    <dgm:cxn modelId="{7A95F5F9-8746-4574-BE06-647E91C77324}" type="presParOf" srcId="{A2BA5498-19CA-4972-9105-41258D9E12A3}" destId="{854DD6D9-8403-4B31-AE19-73EB3467A3AB}" srcOrd="0" destOrd="0" presId="urn:microsoft.com/office/officeart/2005/8/layout/hList1"/>
    <dgm:cxn modelId="{A7E95723-4511-46DB-B4AD-13FBC2832AB7}" type="presParOf" srcId="{A2BA5498-19CA-4972-9105-41258D9E12A3}" destId="{B56D49BA-B1BD-4636-B2AA-14FE46F9A69B}" srcOrd="1" destOrd="0" presId="urn:microsoft.com/office/officeart/2005/8/layout/hList1"/>
    <dgm:cxn modelId="{5379CEFE-A54D-4379-B49E-C8F72B17DC25}" type="presParOf" srcId="{FA83119F-611F-4C3F-8629-4FF31ADA0CF6}" destId="{6DA9E977-E58C-4616-A414-EE5CE6FBDAFF}" srcOrd="3" destOrd="0" presId="urn:microsoft.com/office/officeart/2005/8/layout/hList1"/>
    <dgm:cxn modelId="{81F32B35-6FCA-4D7B-8E36-839987FF4D0E}" type="presParOf" srcId="{FA83119F-611F-4C3F-8629-4FF31ADA0CF6}" destId="{AF0A488A-A3D8-488C-87F5-E5B7A4F0F525}" srcOrd="4" destOrd="0" presId="urn:microsoft.com/office/officeart/2005/8/layout/hList1"/>
    <dgm:cxn modelId="{684466F5-0E11-4FD3-BCEC-53CF77A4298E}" type="presParOf" srcId="{AF0A488A-A3D8-488C-87F5-E5B7A4F0F525}" destId="{9B21A41E-E0D8-4DAB-89EA-1F3A3777C345}" srcOrd="0" destOrd="0" presId="urn:microsoft.com/office/officeart/2005/8/layout/hList1"/>
    <dgm:cxn modelId="{71DFAC1A-D378-4AE9-A92E-DA23C26432FA}" type="presParOf" srcId="{AF0A488A-A3D8-488C-87F5-E5B7A4F0F525}" destId="{53706FD4-329B-4DD5-B6B8-D6C93E13F07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89B165-FB92-4F94-9AC3-3C9FE7C2EC84}">
      <dsp:nvSpPr>
        <dsp:cNvPr id="0" name=""/>
        <dsp:cNvSpPr/>
      </dsp:nvSpPr>
      <dsp:spPr>
        <a:xfrm>
          <a:off x="2690" y="231985"/>
          <a:ext cx="2623542" cy="1037828"/>
        </a:xfrm>
        <a:prstGeom prst="rect">
          <a:avLst/>
        </a:prstGeom>
        <a:solidFill>
          <a:srgbClr val="00206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n-US" sz="3000" b="1" kern="1200" dirty="0" smtClean="0"/>
            <a:t>Steps</a:t>
          </a:r>
          <a:endParaRPr lang="en-US" sz="3000" b="1" kern="1200" dirty="0"/>
        </a:p>
      </dsp:txBody>
      <dsp:txXfrm>
        <a:off x="2690" y="231985"/>
        <a:ext cx="2623542" cy="1037828"/>
      </dsp:txXfrm>
    </dsp:sp>
    <dsp:sp modelId="{C697D6FE-5730-4525-8E2D-F156F140419D}">
      <dsp:nvSpPr>
        <dsp:cNvPr id="0" name=""/>
        <dsp:cNvSpPr/>
      </dsp:nvSpPr>
      <dsp:spPr>
        <a:xfrm>
          <a:off x="2690" y="1269814"/>
          <a:ext cx="2623542" cy="1317600"/>
        </a:xfrm>
        <a:prstGeom prst="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What are we going to do?</a:t>
          </a:r>
          <a:endParaRPr lang="en-US" sz="2400" kern="1200" dirty="0"/>
        </a:p>
      </dsp:txBody>
      <dsp:txXfrm>
        <a:off x="2690" y="1269814"/>
        <a:ext cx="2623542" cy="1317600"/>
      </dsp:txXfrm>
    </dsp:sp>
    <dsp:sp modelId="{854DD6D9-8403-4B31-AE19-73EB3467A3AB}">
      <dsp:nvSpPr>
        <dsp:cNvPr id="0" name=""/>
        <dsp:cNvSpPr/>
      </dsp:nvSpPr>
      <dsp:spPr>
        <a:xfrm>
          <a:off x="2993528" y="231985"/>
          <a:ext cx="2623542" cy="1037828"/>
        </a:xfrm>
        <a:prstGeom prst="rect">
          <a:avLst/>
        </a:prstGeom>
        <a:solidFill>
          <a:srgbClr val="992201"/>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n-US" sz="3000" b="1" kern="1200" dirty="0" smtClean="0"/>
            <a:t>Hazards</a:t>
          </a:r>
          <a:endParaRPr lang="en-US" sz="3000" b="1" kern="1200" dirty="0"/>
        </a:p>
      </dsp:txBody>
      <dsp:txXfrm>
        <a:off x="2993528" y="231985"/>
        <a:ext cx="2623542" cy="1037828"/>
      </dsp:txXfrm>
    </dsp:sp>
    <dsp:sp modelId="{B56D49BA-B1BD-4636-B2AA-14FE46F9A69B}">
      <dsp:nvSpPr>
        <dsp:cNvPr id="0" name=""/>
        <dsp:cNvSpPr/>
      </dsp:nvSpPr>
      <dsp:spPr>
        <a:xfrm>
          <a:off x="2993528" y="1269814"/>
          <a:ext cx="2623542" cy="1317600"/>
        </a:xfrm>
        <a:prstGeom prst="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What is the worst thing that can happen?</a:t>
          </a:r>
          <a:endParaRPr lang="en-US" sz="2400" kern="1200" dirty="0"/>
        </a:p>
      </dsp:txBody>
      <dsp:txXfrm>
        <a:off x="2993528" y="1269814"/>
        <a:ext cx="2623542" cy="1317600"/>
      </dsp:txXfrm>
    </dsp:sp>
    <dsp:sp modelId="{9B21A41E-E0D8-4DAB-89EA-1F3A3777C345}">
      <dsp:nvSpPr>
        <dsp:cNvPr id="0" name=""/>
        <dsp:cNvSpPr/>
      </dsp:nvSpPr>
      <dsp:spPr>
        <a:xfrm>
          <a:off x="5984367" y="231985"/>
          <a:ext cx="2623542" cy="1037828"/>
        </a:xfrm>
        <a:prstGeom prst="rect">
          <a:avLst/>
        </a:prstGeom>
        <a:solidFill>
          <a:srgbClr val="00B050"/>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lvl="0" algn="ctr" defTabSz="1333500">
            <a:lnSpc>
              <a:spcPct val="90000"/>
            </a:lnSpc>
            <a:spcBef>
              <a:spcPct val="0"/>
            </a:spcBef>
            <a:spcAft>
              <a:spcPct val="35000"/>
            </a:spcAft>
          </a:pPr>
          <a:r>
            <a:rPr lang="en-US" sz="3000" b="1" kern="1200" dirty="0" smtClean="0"/>
            <a:t>Safe Guards</a:t>
          </a:r>
          <a:endParaRPr lang="en-US" sz="3000" b="1" kern="1200" dirty="0"/>
        </a:p>
      </dsp:txBody>
      <dsp:txXfrm>
        <a:off x="5984367" y="231985"/>
        <a:ext cx="2623542" cy="1037828"/>
      </dsp:txXfrm>
    </dsp:sp>
    <dsp:sp modelId="{53706FD4-329B-4DD5-B6B8-D6C93E13F072}">
      <dsp:nvSpPr>
        <dsp:cNvPr id="0" name=""/>
        <dsp:cNvSpPr/>
      </dsp:nvSpPr>
      <dsp:spPr>
        <a:xfrm>
          <a:off x="5984367" y="1269814"/>
          <a:ext cx="2623542" cy="1317600"/>
        </a:xfrm>
        <a:prstGeom prst="rect">
          <a:avLst/>
        </a:prstGeom>
        <a:solidFill>
          <a:schemeClr val="accent1">
            <a:alpha val="90000"/>
            <a:tint val="4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If it all goes South, are we protected?</a:t>
          </a:r>
          <a:endParaRPr lang="en-US" sz="2400" kern="1200" dirty="0"/>
        </a:p>
      </dsp:txBody>
      <dsp:txXfrm>
        <a:off x="5984367" y="1269814"/>
        <a:ext cx="2623542" cy="13176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8370"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698371" name="Rectangle 3"/>
          <p:cNvSpPr>
            <a:spLocks noGrp="1" noChangeArrowheads="1"/>
          </p:cNvSpPr>
          <p:nvPr>
            <p:ph type="dt" sz="quarter"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698372" name="Rectangle 4"/>
          <p:cNvSpPr>
            <a:spLocks noGrp="1" noChangeArrowheads="1"/>
          </p:cNvSpPr>
          <p:nvPr>
            <p:ph type="ftr" sz="quarter" idx="2"/>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698373" name="Rectangle 5"/>
          <p:cNvSpPr>
            <a:spLocks noGrp="1" noChangeArrowheads="1"/>
          </p:cNvSpPr>
          <p:nvPr>
            <p:ph type="sldNum" sz="quarter" idx="3"/>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24E52DE0-5100-48D2-8C26-CD981A69F010}" type="slidenum">
              <a:rPr lang="en-US"/>
              <a:pPr>
                <a:defRPr/>
              </a:pPr>
              <a:t>‹#›</a:t>
            </a:fld>
            <a:endParaRPr lang="en-US" dirty="0"/>
          </a:p>
        </p:txBody>
      </p:sp>
    </p:spTree>
    <p:extLst>
      <p:ext uri="{BB962C8B-B14F-4D97-AF65-F5344CB8AC3E}">
        <p14:creationId xmlns:p14="http://schemas.microsoft.com/office/powerpoint/2010/main" val="10498718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defTabSz="927091">
              <a:defRPr sz="1200">
                <a:cs typeface="+mn-cs"/>
              </a:defRPr>
            </a:lvl1pPr>
          </a:lstStyle>
          <a:p>
            <a:pPr>
              <a:defRPr/>
            </a:pPr>
            <a:endParaRPr lang="en-US" dirty="0"/>
          </a:p>
        </p:txBody>
      </p:sp>
      <p:sp>
        <p:nvSpPr>
          <p:cNvPr id="4099" name="Rectangle 3"/>
          <p:cNvSpPr>
            <a:spLocks noGrp="1" noChangeArrowheads="1"/>
          </p:cNvSpPr>
          <p:nvPr>
            <p:ph type="dt" idx="1"/>
          </p:nvPr>
        </p:nvSpPr>
        <p:spPr bwMode="auto">
          <a:xfrm>
            <a:off x="3970938" y="1"/>
            <a:ext cx="3037840" cy="465929"/>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lvl1pPr algn="r" defTabSz="927091">
              <a:defRPr sz="1200">
                <a:cs typeface="+mn-cs"/>
              </a:defRPr>
            </a:lvl1pPr>
          </a:lstStyle>
          <a:p>
            <a:pPr>
              <a:defRPr/>
            </a:pPr>
            <a:endParaRPr lang="en-US" dirty="0"/>
          </a:p>
        </p:txBody>
      </p:sp>
      <p:sp>
        <p:nvSpPr>
          <p:cNvPr id="1331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p:cNvSpPr>
            <a:spLocks noGrp="1" noChangeArrowheads="1"/>
          </p:cNvSpPr>
          <p:nvPr>
            <p:ph type="body" sz="quarter" idx="3"/>
          </p:nvPr>
        </p:nvSpPr>
        <p:spPr bwMode="auto">
          <a:xfrm>
            <a:off x="701040" y="4416821"/>
            <a:ext cx="5608320" cy="4182270"/>
          </a:xfrm>
          <a:prstGeom prst="rect">
            <a:avLst/>
          </a:prstGeom>
          <a:noFill/>
          <a:ln w="9525">
            <a:noFill/>
            <a:miter lim="800000"/>
            <a:headEnd/>
            <a:tailEnd/>
          </a:ln>
          <a:effectLst/>
        </p:spPr>
        <p:txBody>
          <a:bodyPr vert="horz" wrap="square" lIns="92774" tIns="46387" rIns="92774" bIns="46387"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defTabSz="927091">
              <a:defRPr sz="1200">
                <a:cs typeface="+mn-cs"/>
              </a:defRPr>
            </a:lvl1pPr>
          </a:lstStyle>
          <a:p>
            <a:pPr>
              <a:defRPr/>
            </a:pPr>
            <a:endParaRPr lang="en-US" dirty="0"/>
          </a:p>
        </p:txBody>
      </p:sp>
      <p:sp>
        <p:nvSpPr>
          <p:cNvPr id="4103" name="Rectangle 7"/>
          <p:cNvSpPr>
            <a:spLocks noGrp="1" noChangeArrowheads="1"/>
          </p:cNvSpPr>
          <p:nvPr>
            <p:ph type="sldNum" sz="quarter" idx="5"/>
          </p:nvPr>
        </p:nvSpPr>
        <p:spPr bwMode="auto">
          <a:xfrm>
            <a:off x="3970938" y="8828887"/>
            <a:ext cx="3037840" cy="465929"/>
          </a:xfrm>
          <a:prstGeom prst="rect">
            <a:avLst/>
          </a:prstGeom>
          <a:noFill/>
          <a:ln w="9525">
            <a:noFill/>
            <a:miter lim="800000"/>
            <a:headEnd/>
            <a:tailEnd/>
          </a:ln>
          <a:effectLst/>
        </p:spPr>
        <p:txBody>
          <a:bodyPr vert="horz" wrap="square" lIns="92774" tIns="46387" rIns="92774" bIns="46387" numCol="1" anchor="b" anchorCtr="0" compatLnSpc="1">
            <a:prstTxWarp prst="textNoShape">
              <a:avLst/>
            </a:prstTxWarp>
          </a:bodyPr>
          <a:lstStyle>
            <a:lvl1pPr algn="r" defTabSz="927091">
              <a:defRPr sz="1200">
                <a:cs typeface="+mn-cs"/>
              </a:defRPr>
            </a:lvl1pPr>
          </a:lstStyle>
          <a:p>
            <a:pPr>
              <a:defRPr/>
            </a:pPr>
            <a:fld id="{FF0B8719-2130-4E92-A665-4AD06418780A}" type="slidenum">
              <a:rPr lang="en-US"/>
              <a:pPr>
                <a:defRPr/>
              </a:pPr>
              <a:t>‹#›</a:t>
            </a:fld>
            <a:endParaRPr lang="en-US" dirty="0"/>
          </a:p>
        </p:txBody>
      </p:sp>
    </p:spTree>
    <p:extLst>
      <p:ext uri="{BB962C8B-B14F-4D97-AF65-F5344CB8AC3E}">
        <p14:creationId xmlns:p14="http://schemas.microsoft.com/office/powerpoint/2010/main" val="15402909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solidFill>
                  <a:srgbClr val="000000"/>
                </a:solidFill>
              </a:rPr>
              <a:pPr eaLnBrk="1" hangingPunct="1">
                <a:spcBef>
                  <a:spcPct val="0"/>
                </a:spcBef>
                <a:defRPr/>
              </a:pPr>
              <a:t>1</a:t>
            </a:fld>
            <a:endParaRPr lang="en-US" altLang="en-US" sz="1100" dirty="0">
              <a:solidFill>
                <a:srgbClr val="000000"/>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dirty="0"/>
              <a:t>Introduce the module. Explain that the intent of this presentation is as a continuing education training topic related to certain aspects from the ET&amp;D 10-Hour OSHA training class, the OSHA Partnership Best Practices, and/or incident trending </a:t>
            </a:r>
            <a:r>
              <a:rPr lang="en-US" sz="1100" dirty="0" smtClean="0"/>
              <a:t>analysis. </a:t>
            </a:r>
            <a:r>
              <a:rPr lang="en-US" sz="1200" b="0" i="0" kern="1200" dirty="0" smtClean="0">
                <a:solidFill>
                  <a:schemeClr val="tx1"/>
                </a:solidFill>
                <a:effectLst/>
                <a:latin typeface="Arial" charset="0"/>
                <a:ea typeface="+mn-ea"/>
                <a:cs typeface="+mn-cs"/>
              </a:rPr>
              <a:t>OSHA has determined that there are four main safety hazards, excluding transportation incidents, that account for a majority of all construction worker deaths each year on the jobsite. Dubbed the “Fatal Four” by OSHA, they include falls, electrocutions, struck-by, and caught-in or between</a:t>
            </a:r>
            <a:r>
              <a:rPr lang="en-US" sz="1200" b="0" i="0" kern="1200" baseline="0" dirty="0" smtClean="0">
                <a:solidFill>
                  <a:schemeClr val="tx1"/>
                </a:solidFill>
                <a:effectLst/>
                <a:latin typeface="Arial" charset="0"/>
                <a:ea typeface="+mn-ea"/>
                <a:cs typeface="+mn-cs"/>
              </a:rPr>
              <a:t> </a:t>
            </a:r>
            <a:r>
              <a:rPr lang="en-US" sz="1200" b="0" i="0" kern="1200" dirty="0" smtClean="0">
                <a:solidFill>
                  <a:schemeClr val="tx1"/>
                </a:solidFill>
                <a:effectLst/>
                <a:latin typeface="Arial" charset="0"/>
                <a:ea typeface="+mn-ea"/>
                <a:cs typeface="+mn-cs"/>
              </a:rPr>
              <a:t>hazards. In 2016, 63.7% of all fatalities at construction sites were from one of OSHA’s Fatal Four.  This training focuses on struck-by and caught-in/between hazards and how to prevent and protect against them. Caught-in/between hazards are caused when a worker is compressed between or gets caught in equipment or objects. It also includes when a worker is killed by getting caught, struck or crushed from materials, equipment or a collapsing structure.  According to OSHA, accidents caused by getting caught in or between objects accounted for 72 construction worker deaths in 2016, which is 7.3% of the 991 fatalities that occurred on construction sites.</a:t>
            </a:r>
          </a:p>
          <a:p>
            <a:pPr eaLnBrk="1" hangingPunct="1"/>
            <a:endParaRPr lang="en-US" altLang="en-US" sz="1100" dirty="0"/>
          </a:p>
        </p:txBody>
      </p:sp>
    </p:spTree>
    <p:extLst>
      <p:ext uri="{BB962C8B-B14F-4D97-AF65-F5344CB8AC3E}">
        <p14:creationId xmlns:p14="http://schemas.microsoft.com/office/powerpoint/2010/main" val="1034519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45C2F37-A20A-4FD1-AD81-1A2A8FD788DD}" type="slidenum">
              <a:rPr lang="en-US" altLang="en-US" smtClean="0"/>
              <a:pPr eaLnBrk="1" hangingPunct="1">
                <a:spcBef>
                  <a:spcPct val="0"/>
                </a:spcBef>
                <a:defRPr/>
              </a:pPr>
              <a:t>10</a:t>
            </a:fld>
            <a:endParaRPr lang="en-US" altLang="en-US" dirty="0" smtClean="0"/>
          </a:p>
        </p:txBody>
      </p:sp>
      <p:sp>
        <p:nvSpPr>
          <p:cNvPr id="2150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0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0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1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1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1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2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152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152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152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100" baseline="0" dirty="0" smtClean="0"/>
              <a:t>Ask the question:  “Can all </a:t>
            </a:r>
            <a:r>
              <a:rPr lang="en-US" sz="1100" baseline="0" smtClean="0"/>
              <a:t>hazards be </a:t>
            </a:r>
            <a:r>
              <a:rPr lang="en-US" sz="1100" baseline="0" smtClean="0"/>
              <a:t>eliminated?”  </a:t>
            </a:r>
            <a:r>
              <a:rPr lang="en-US" sz="1100" baseline="0" dirty="0" smtClean="0"/>
              <a:t>Most of the group will answer “No”.  Explain that almost all hazards can be eliminated if we choose to do absolutely nothing.  Then state that if we choose to live and function in this world we must accept the fact that we will be exposed to hazards.  </a:t>
            </a:r>
            <a:r>
              <a:rPr lang="en-US" sz="1100" b="0" i="0" kern="1200" dirty="0" smtClean="0">
                <a:solidFill>
                  <a:schemeClr val="tx1"/>
                </a:solidFill>
                <a:effectLst/>
                <a:latin typeface="Arial" charset="0"/>
                <a:ea typeface="+mn-ea"/>
                <a:cs typeface="+mn-cs"/>
              </a:rPr>
              <a:t>Because of this reality, it is important to decrease your chance of being a victim of line of fire injuries by not putting yourself in harm’s way in the first place. Understand the work tasks that are going on around you and the associated hazards. Ask yourself what is the worst that can happen or what will happen if a certain safeguard fails. Recognize line of fire hazards and act accordingly.  </a:t>
            </a:r>
            <a:r>
              <a:rPr lang="en-US" sz="1100" baseline="0" dirty="0" smtClean="0"/>
              <a:t>Explain the importance of body position when line of fire hazards exist. </a:t>
            </a:r>
            <a:r>
              <a:rPr lang="en-US" altLang="en-US" sz="1100" dirty="0" smtClean="0"/>
              <a:t>Explain that o</a:t>
            </a:r>
            <a:r>
              <a:rPr lang="en-US" sz="1100" dirty="0" smtClean="0"/>
              <a:t>rganizing the jobsite and</a:t>
            </a:r>
            <a:r>
              <a:rPr lang="en-US" sz="1100" baseline="0" dirty="0" smtClean="0"/>
              <a:t> </a:t>
            </a:r>
            <a:r>
              <a:rPr lang="en-US" sz="1100" dirty="0" smtClean="0"/>
              <a:t>providing unobstructed and easy access to equipment</a:t>
            </a:r>
            <a:r>
              <a:rPr lang="en-US" sz="1100" baseline="0" dirty="0" smtClean="0"/>
              <a:t> can prevent Line of Fire hazards. </a:t>
            </a:r>
            <a:endParaRPr lang="en-US" sz="1100" dirty="0" smtClean="0"/>
          </a:p>
          <a:p>
            <a:pPr marL="342900" indent="-342900">
              <a:buFont typeface="Arial" panose="020B0604020202020204" pitchFamily="34" charset="0"/>
              <a:buChar char="•"/>
            </a:pPr>
            <a:endParaRPr lang="en-US" sz="1100" dirty="0" smtClean="0"/>
          </a:p>
          <a:p>
            <a:pPr eaLnBrk="1" hangingPunct="1"/>
            <a:endParaRPr lang="en-US" altLang="en-US" sz="1100" dirty="0" smtClean="0"/>
          </a:p>
        </p:txBody>
      </p:sp>
    </p:spTree>
    <p:extLst>
      <p:ext uri="{BB962C8B-B14F-4D97-AF65-F5344CB8AC3E}">
        <p14:creationId xmlns:p14="http://schemas.microsoft.com/office/powerpoint/2010/main" val="40533169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1DA6F4E-2532-4AD6-9124-BB1DB62D8CEE}" type="slidenum">
              <a:rPr lang="en-US" altLang="en-US" smtClean="0">
                <a:solidFill>
                  <a:prstClr val="black"/>
                </a:solidFill>
              </a:rPr>
              <a:pPr eaLnBrk="1" hangingPunct="1">
                <a:spcBef>
                  <a:spcPct val="0"/>
                </a:spcBef>
                <a:defRPr/>
              </a:pPr>
              <a:t>11</a:t>
            </a:fld>
            <a:endParaRPr lang="en-US" altLang="en-US" dirty="0">
              <a:solidFill>
                <a:prstClr val="black"/>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dirty="0"/>
              <a:t>Explain that the following section will </a:t>
            </a:r>
            <a:r>
              <a:rPr lang="en-US" sz="1100" dirty="0" smtClean="0"/>
              <a:t>review “Struck-by Hazards”</a:t>
            </a:r>
            <a:endParaRPr lang="en-US" altLang="en-US" dirty="0"/>
          </a:p>
          <a:p>
            <a:pPr eaLnBrk="1" hangingPunct="1"/>
            <a:endParaRPr lang="en-US" altLang="en-US" dirty="0"/>
          </a:p>
        </p:txBody>
      </p:sp>
    </p:spTree>
    <p:extLst>
      <p:ext uri="{BB962C8B-B14F-4D97-AF65-F5344CB8AC3E}">
        <p14:creationId xmlns:p14="http://schemas.microsoft.com/office/powerpoint/2010/main" val="2861575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12</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r>
              <a:rPr lang="en-US" altLang="en-US" sz="1100" dirty="0" smtClean="0"/>
              <a:t>Explain</a:t>
            </a:r>
            <a:r>
              <a:rPr lang="en-US" altLang="en-US" sz="1100" baseline="0" dirty="0" smtClean="0"/>
              <a:t> </a:t>
            </a:r>
            <a:r>
              <a:rPr lang="en-US" altLang="en-US" sz="1100" dirty="0" smtClean="0"/>
              <a:t>that </a:t>
            </a:r>
            <a:r>
              <a:rPr lang="en-US" altLang="en-US" sz="1100" dirty="0"/>
              <a:t>anyone around moving </a:t>
            </a:r>
            <a:r>
              <a:rPr lang="en-US" altLang="en-US" sz="1100" dirty="0" smtClean="0"/>
              <a:t>vehicles </a:t>
            </a:r>
            <a:r>
              <a:rPr lang="en-US" altLang="en-US" sz="1100" dirty="0"/>
              <a:t>has the potential of becoming </a:t>
            </a:r>
            <a:r>
              <a:rPr lang="en-US" altLang="en-US" sz="1100" dirty="0" smtClean="0"/>
              <a:t>struck-by. Be sure spotters stay off to the side of trucks and never put themselves directly behind a reversing vehicle.  If</a:t>
            </a:r>
            <a:r>
              <a:rPr lang="en-US" altLang="en-US" sz="1100" baseline="0" dirty="0" smtClean="0"/>
              <a:t> you do not have a spotter, the driver must perform a 360 walk-around prior to first move from park.  Anytime a blind spot appears during moving a vehicle, the driver must stop and walk around or ask for assistance.</a:t>
            </a:r>
          </a:p>
          <a:p>
            <a:pPr algn="just" eaLnBrk="1" hangingPunct="1"/>
            <a:endParaRPr lang="en-US" altLang="en-US" sz="1100" baseline="0" dirty="0" smtClean="0"/>
          </a:p>
          <a:p>
            <a:pPr algn="just" eaLnBrk="1" hangingPunct="1"/>
            <a:endParaRPr lang="en-US" altLang="en-US" sz="1100" dirty="0"/>
          </a:p>
        </p:txBody>
      </p:sp>
    </p:spTree>
    <p:extLst>
      <p:ext uri="{BB962C8B-B14F-4D97-AF65-F5344CB8AC3E}">
        <p14:creationId xmlns:p14="http://schemas.microsoft.com/office/powerpoint/2010/main" val="1819918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13</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just" defTabSz="914400" rtl="0" eaLnBrk="1" fontAlgn="base" latinLnBrk="0" hangingPunct="1">
              <a:lnSpc>
                <a:spcPct val="100000"/>
              </a:lnSpc>
              <a:spcBef>
                <a:spcPct val="30000"/>
              </a:spcBef>
              <a:spcAft>
                <a:spcPct val="0"/>
              </a:spcAft>
              <a:buClrTx/>
              <a:buSzTx/>
              <a:buFontTx/>
              <a:buNone/>
              <a:tabLst/>
              <a:defRPr/>
            </a:pPr>
            <a:r>
              <a:rPr lang="en-US" sz="1100" dirty="0" smtClean="0"/>
              <a:t>STOP, THINK, ACT, REVIEW  (STAR Principle):  Ensure that you and others do the right thing BEFORE taking action. Consider “what can happen”.  Place yourself in a safe working position when conducting your task.  Always ask yourself, "Am I or is someone else in harms way"? Have a questioning attitude: consider the “what if’s” prior to taking any action or making any decision.  </a:t>
            </a:r>
            <a:r>
              <a:rPr lang="en-US" altLang="en-US" sz="1100" dirty="0" smtClean="0"/>
              <a:t>During job briefing, discuss proper distances and</a:t>
            </a:r>
            <a:r>
              <a:rPr lang="en-US" altLang="en-US" sz="1100" baseline="0" dirty="0" smtClean="0"/>
              <a:t> identify all pinch points and line of fire.  Understand and know when to use Stop Work Authority.</a:t>
            </a:r>
            <a:endParaRPr lang="en-US" altLang="en-US" sz="1100" dirty="0"/>
          </a:p>
        </p:txBody>
      </p:sp>
    </p:spTree>
    <p:extLst>
      <p:ext uri="{BB962C8B-B14F-4D97-AF65-F5344CB8AC3E}">
        <p14:creationId xmlns:p14="http://schemas.microsoft.com/office/powerpoint/2010/main" val="3803883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3B7F563B-58E9-4B47-85C8-872084B63B30}" type="slidenum">
              <a:rPr lang="en-US" altLang="en-US" smtClean="0">
                <a:solidFill>
                  <a:srgbClr val="000000"/>
                </a:solidFill>
              </a:rPr>
              <a:pPr eaLnBrk="1" hangingPunct="1">
                <a:spcBef>
                  <a:spcPct val="0"/>
                </a:spcBef>
                <a:defRPr/>
              </a:pPr>
              <a:t>14</a:t>
            </a:fld>
            <a:endParaRPr lang="en-US" altLang="en-US" dirty="0">
              <a:solidFill>
                <a:srgbClr val="000000"/>
              </a:solidFill>
            </a:endParaRPr>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100" kern="1200" dirty="0" smtClean="0">
                <a:solidFill>
                  <a:schemeClr val="tx1"/>
                </a:solidFill>
                <a:effectLst/>
                <a:latin typeface="Arial" charset="0"/>
                <a:ea typeface="+mn-ea"/>
                <a:cs typeface="+mn-cs"/>
              </a:rPr>
              <a:t>State the necessity of being aware of hand placement, especially the non-dominant hand.  Identify possible pinch points and other “Line of Fire” hazards. Ask yourself, what will happen when or if this moves? Will I be in the path of movement.</a:t>
            </a:r>
          </a:p>
          <a:p>
            <a:endParaRPr lang="en-US" sz="1100" kern="1200" dirty="0" smtClean="0">
              <a:solidFill>
                <a:schemeClr val="tx1"/>
              </a:solidFill>
              <a:effectLst/>
              <a:latin typeface="Arial" charset="0"/>
              <a:ea typeface="+mn-ea"/>
              <a:cs typeface="+mn-cs"/>
            </a:endParaRPr>
          </a:p>
          <a:p>
            <a:r>
              <a:rPr lang="en-US" sz="1100" kern="1200" dirty="0" smtClean="0">
                <a:solidFill>
                  <a:schemeClr val="tx1"/>
                </a:solidFill>
                <a:effectLst/>
                <a:latin typeface="Arial" charset="0"/>
                <a:ea typeface="+mn-ea"/>
                <a:cs typeface="+mn-cs"/>
              </a:rPr>
              <a:t>Think about the consequences of where you place all or part of your body at all times. </a:t>
            </a:r>
          </a:p>
          <a:p>
            <a:r>
              <a:rPr lang="en-US" sz="1100" kern="1200" dirty="0" smtClean="0">
                <a:solidFill>
                  <a:schemeClr val="tx1"/>
                </a:solidFill>
                <a:effectLst/>
                <a:latin typeface="Arial" charset="0"/>
                <a:ea typeface="+mn-ea"/>
                <a:cs typeface="+mn-cs"/>
              </a:rPr>
              <a:t>• Fingers/Hands in Pinch Points</a:t>
            </a:r>
          </a:p>
          <a:p>
            <a:r>
              <a:rPr lang="en-US" sz="1100" kern="1200" dirty="0" smtClean="0">
                <a:solidFill>
                  <a:schemeClr val="tx1"/>
                </a:solidFill>
                <a:effectLst/>
                <a:latin typeface="Arial" charset="0"/>
                <a:ea typeface="+mn-ea"/>
                <a:cs typeface="+mn-cs"/>
              </a:rPr>
              <a:t>• Under suspended loads</a:t>
            </a:r>
          </a:p>
          <a:p>
            <a:r>
              <a:rPr lang="en-US" sz="1100" kern="1200" dirty="0" smtClean="0">
                <a:solidFill>
                  <a:schemeClr val="tx1"/>
                </a:solidFill>
                <a:effectLst/>
                <a:latin typeface="Arial" charset="0"/>
                <a:ea typeface="+mn-ea"/>
                <a:cs typeface="+mn-cs"/>
              </a:rPr>
              <a:t>• Struck by hand tools</a:t>
            </a:r>
          </a:p>
          <a:p>
            <a:r>
              <a:rPr lang="en-US" sz="1100" kern="1200" dirty="0" smtClean="0">
                <a:solidFill>
                  <a:schemeClr val="tx1"/>
                </a:solidFill>
                <a:effectLst/>
                <a:latin typeface="Arial" charset="0"/>
                <a:ea typeface="+mn-ea"/>
                <a:cs typeface="+mn-cs"/>
              </a:rPr>
              <a:t>• Electrical contact</a:t>
            </a:r>
          </a:p>
          <a:p>
            <a:r>
              <a:rPr lang="en-US" sz="1100" kern="1200" dirty="0" smtClean="0">
                <a:solidFill>
                  <a:schemeClr val="tx1"/>
                </a:solidFill>
                <a:effectLst/>
                <a:latin typeface="Arial" charset="0"/>
                <a:ea typeface="+mn-ea"/>
                <a:cs typeface="+mn-cs"/>
              </a:rPr>
              <a:t> </a:t>
            </a:r>
          </a:p>
          <a:p>
            <a:pPr algn="just" eaLnBrk="1" hangingPunct="1"/>
            <a:endParaRPr lang="en-US" altLang="en-US" sz="1100" dirty="0"/>
          </a:p>
        </p:txBody>
      </p:sp>
    </p:spTree>
    <p:extLst>
      <p:ext uri="{BB962C8B-B14F-4D97-AF65-F5344CB8AC3E}">
        <p14:creationId xmlns:p14="http://schemas.microsoft.com/office/powerpoint/2010/main" val="41421468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0980056F-F506-4EF9-B427-9691D71DDCD3}" type="slidenum">
              <a:rPr lang="en-US" altLang="en-US" smtClean="0">
                <a:solidFill>
                  <a:srgbClr val="000000"/>
                </a:solidFill>
              </a:rPr>
              <a:pPr eaLnBrk="1" hangingPunct="1">
                <a:spcBef>
                  <a:spcPct val="0"/>
                </a:spcBef>
                <a:defRPr/>
              </a:pPr>
              <a:t>15</a:t>
            </a:fld>
            <a:endParaRPr lang="en-US" altLang="en-US" dirty="0">
              <a:solidFill>
                <a:srgbClr val="000000"/>
              </a:solidFill>
            </a:endParaRPr>
          </a:p>
        </p:txBody>
      </p:sp>
      <p:sp>
        <p:nvSpPr>
          <p:cNvPr id="20483"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eaLnBrk="1" hangingPunct="1">
              <a:spcBef>
                <a:spcPts val="600"/>
              </a:spcBef>
              <a:spcAft>
                <a:spcPts val="0"/>
              </a:spcAft>
              <a:buClrTx/>
              <a:buFont typeface="+mj-lt"/>
              <a:buAutoNum type="arabicPeriod"/>
            </a:pPr>
            <a:r>
              <a:rPr lang="en-US" sz="1600" dirty="0" smtClean="0"/>
              <a:t>Body position is a key component when identifying struck–by type line of fire hazards.</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True</a:t>
            </a:r>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eaLnBrk="1" hangingPunct="1">
              <a:spcBef>
                <a:spcPts val="600"/>
              </a:spcBef>
              <a:spcAft>
                <a:spcPts val="0"/>
              </a:spcAft>
              <a:buClrTx/>
              <a:buFont typeface="+mj-lt"/>
              <a:buAutoNum type="arabicPeriod"/>
            </a:pPr>
            <a:endParaRPr lang="en-US" altLang="en-US" sz="1400" dirty="0" smtClean="0"/>
          </a:p>
          <a:p>
            <a:pPr marL="342900" indent="-342900" eaLnBrk="1" hangingPunct="1">
              <a:spcBef>
                <a:spcPts val="600"/>
              </a:spcBef>
              <a:spcAft>
                <a:spcPts val="0"/>
              </a:spcAft>
              <a:buClrTx/>
              <a:buFont typeface="+mj-lt"/>
              <a:buAutoNum type="arabicPeriod"/>
            </a:pPr>
            <a:r>
              <a:rPr lang="en-US" altLang="en-US" sz="1600" dirty="0" smtClean="0"/>
              <a:t>A good example of when to use Stop Work Authority is if you lose sight of your spotter when backing a vehicle or piece of equipment.</a:t>
            </a:r>
          </a:p>
          <a:p>
            <a:pPr marL="685800" lvl="1" indent="-228600" eaLnBrk="1" hangingPunct="1">
              <a:spcBef>
                <a:spcPts val="600"/>
              </a:spcBef>
              <a:spcAft>
                <a:spcPts val="0"/>
              </a:spcAft>
              <a:buClrTx/>
              <a:buSzPct val="70000"/>
              <a:buFont typeface="+mj-lt"/>
              <a:buAutoNum type="alphaLcPeriod"/>
            </a:pPr>
            <a:r>
              <a:rPr lang="en-US" altLang="en-US" sz="1400" b="1"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endParaRPr lang="en-US" sz="1600" dirty="0" smtClean="0"/>
          </a:p>
          <a:p>
            <a:pPr marL="342900" indent="-342900" eaLnBrk="1" hangingPunct="1">
              <a:spcBef>
                <a:spcPts val="600"/>
              </a:spcBef>
              <a:spcAft>
                <a:spcPts val="0"/>
              </a:spcAft>
              <a:buClrTx/>
              <a:buFont typeface="+mj-lt"/>
              <a:buAutoNum type="arabicPeriod"/>
            </a:pPr>
            <a:r>
              <a:rPr lang="en-US" sz="1600" dirty="0" smtClean="0"/>
              <a:t>If a spotter is not available, it is OK to back up as long as you sound the horn first.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False</a:t>
            </a:r>
          </a:p>
          <a:p>
            <a:pPr marL="342900" indent="-342900">
              <a:spcBef>
                <a:spcPts val="600"/>
              </a:spcBef>
              <a:spcAft>
                <a:spcPts val="0"/>
              </a:spcAft>
              <a:buFont typeface="+mj-lt"/>
              <a:buAutoNum type="arabicPeriod"/>
            </a:pPr>
            <a:endParaRPr lang="en-US" sz="1600" dirty="0" smtClean="0"/>
          </a:p>
          <a:p>
            <a:pPr marL="342900" indent="-342900">
              <a:spcBef>
                <a:spcPts val="600"/>
              </a:spcBef>
              <a:spcAft>
                <a:spcPts val="0"/>
              </a:spcAft>
              <a:buFont typeface="+mj-lt"/>
              <a:buAutoNum type="arabicPeriod"/>
            </a:pPr>
            <a:r>
              <a:rPr lang="en-US" sz="1600" dirty="0" smtClean="0"/>
              <a:t>A person that is in a position that allows them to be struck and injured if there is a movement of an object is exposed to a ___________ injury.</a:t>
            </a:r>
          </a:p>
          <a:p>
            <a:pPr lvl="1" eaLnBrk="1" hangingPunct="1">
              <a:spcBef>
                <a:spcPts val="600"/>
              </a:spcBef>
              <a:spcAft>
                <a:spcPts val="0"/>
              </a:spcAft>
              <a:buClrTx/>
              <a:buSzPct val="70000"/>
              <a:buFont typeface="+mj-lt"/>
              <a:buAutoNum type="alphaLcPeriod"/>
            </a:pPr>
            <a:r>
              <a:rPr lang="en-US" altLang="en-US" sz="1400" dirty="0" smtClean="0"/>
              <a:t>   </a:t>
            </a:r>
            <a:r>
              <a:rPr lang="en-US" altLang="en-US" sz="1400" b="1" dirty="0" smtClean="0"/>
              <a:t>Struck-By</a:t>
            </a:r>
          </a:p>
          <a:p>
            <a:pPr lvl="1" eaLnBrk="1" hangingPunct="1">
              <a:spcBef>
                <a:spcPts val="600"/>
              </a:spcBef>
              <a:spcAft>
                <a:spcPts val="0"/>
              </a:spcAft>
              <a:buClrTx/>
              <a:buSzPct val="70000"/>
              <a:buFont typeface="+mj-lt"/>
              <a:buAutoNum type="alphaLcPeriod"/>
            </a:pPr>
            <a:r>
              <a:rPr lang="en-US" altLang="en-US" sz="1400" dirty="0" smtClean="0"/>
              <a:t>   Caught Between</a:t>
            </a:r>
            <a:endParaRPr lang="en-US" altLang="en-US" sz="1400" dirty="0"/>
          </a:p>
        </p:txBody>
      </p:sp>
    </p:spTree>
    <p:extLst>
      <p:ext uri="{BB962C8B-B14F-4D97-AF65-F5344CB8AC3E}">
        <p14:creationId xmlns:p14="http://schemas.microsoft.com/office/powerpoint/2010/main" val="2459128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E030AE39-7C1E-4918-B5CD-1E1DD69BD637}" type="slidenum">
              <a:rPr lang="en-US" altLang="en-US" smtClean="0"/>
              <a:pPr eaLnBrk="1" hangingPunct="1">
                <a:spcBef>
                  <a:spcPct val="0"/>
                </a:spcBef>
                <a:defRPr/>
              </a:pPr>
              <a:t>2</a:t>
            </a:fld>
            <a:endParaRPr lang="en-US" altLang="en-US" dirty="0" smtClean="0"/>
          </a:p>
        </p:txBody>
      </p:sp>
      <p:sp>
        <p:nvSpPr>
          <p:cNvPr id="16387"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88"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89"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0"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1"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2"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3"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4"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5"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6"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397"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8"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399"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0"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1"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2"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3"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4"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16405"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6"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6407"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6408"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pPr eaLnBrk="1" hangingPunct="1"/>
            <a:r>
              <a:rPr lang="en-US" altLang="en-US" sz="1100" dirty="0" smtClean="0"/>
              <a:t>Explain that this is the Q1 topic.  Explain the objectives of this course and the duration.</a:t>
            </a:r>
          </a:p>
        </p:txBody>
      </p:sp>
    </p:spTree>
    <p:extLst>
      <p:ext uri="{BB962C8B-B14F-4D97-AF65-F5344CB8AC3E}">
        <p14:creationId xmlns:p14="http://schemas.microsoft.com/office/powerpoint/2010/main" val="10288516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0CDC8BF-9115-4202-A33E-3A36439CC267}" type="slidenum">
              <a:rPr lang="en-US" altLang="en-US" sz="1100" smtClean="0">
                <a:solidFill>
                  <a:srgbClr val="000000"/>
                </a:solidFill>
              </a:rPr>
              <a:pPr eaLnBrk="1" hangingPunct="1">
                <a:spcBef>
                  <a:spcPct val="0"/>
                </a:spcBef>
                <a:defRPr/>
              </a:pPr>
              <a:t>3</a:t>
            </a:fld>
            <a:endParaRPr lang="en-US" altLang="en-US" sz="1100" dirty="0">
              <a:solidFill>
                <a:srgbClr val="000000"/>
              </a:solidFill>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100" dirty="0" smtClean="0"/>
              <a:t>State</a:t>
            </a:r>
            <a:r>
              <a:rPr lang="en-US" altLang="en-US" sz="1100" baseline="0" dirty="0" smtClean="0"/>
              <a:t> that the following section will discuss struck-by hazards.</a:t>
            </a:r>
            <a:endParaRPr lang="en-US" altLang="en-US" sz="1100" dirty="0"/>
          </a:p>
        </p:txBody>
      </p:sp>
    </p:spTree>
    <p:extLst>
      <p:ext uri="{BB962C8B-B14F-4D97-AF65-F5344CB8AC3E}">
        <p14:creationId xmlns:p14="http://schemas.microsoft.com/office/powerpoint/2010/main" val="1034519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C9E04076-E777-4A96-8F85-4F1CF69C67F0}" type="slidenum">
              <a:rPr lang="en-US" altLang="en-US" smtClean="0"/>
              <a:pPr eaLnBrk="1" hangingPunct="1">
                <a:spcBef>
                  <a:spcPct val="0"/>
                </a:spcBef>
                <a:defRPr/>
              </a:pPr>
              <a:t>4</a:t>
            </a:fld>
            <a:endParaRPr lang="en-US" altLang="en-US" dirty="0" smtClean="0"/>
          </a:p>
        </p:txBody>
      </p:sp>
      <p:sp>
        <p:nvSpPr>
          <p:cNvPr id="15363"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4"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65"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6"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7"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68"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69"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0"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1"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2"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73"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4"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5"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6"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77"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8"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79"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80"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4</a:t>
            </a:r>
          </a:p>
        </p:txBody>
      </p:sp>
      <p:sp>
        <p:nvSpPr>
          <p:cNvPr id="15381"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82"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15383"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5384"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r>
              <a:rPr lang="en-US" sz="1200" b="0" i="0" kern="1200" dirty="0" smtClean="0">
                <a:solidFill>
                  <a:schemeClr val="tx1"/>
                </a:solidFill>
                <a:effectLst/>
                <a:latin typeface="Arial" charset="0"/>
                <a:ea typeface="+mn-ea"/>
                <a:cs typeface="+mn-cs"/>
              </a:rPr>
              <a:t>A simple definition of “line of fire” is being in harm’s way. Line of fire injuries occur when the path of a moving object intersects with an individual’s body.  Three major categories of line of fire incidents are caught-in or between incidents, struck-by incidents, and released energy incidents. There are many specific examples of hazards for each of these categories. </a:t>
            </a:r>
            <a:endParaRPr lang="en-US" sz="1200" b="0" i="0" kern="1200" dirty="0">
              <a:solidFill>
                <a:schemeClr val="tx1"/>
              </a:solidFill>
              <a:effectLst/>
              <a:latin typeface="Arial" charset="0"/>
              <a:ea typeface="+mn-ea"/>
              <a:cs typeface="+mn-cs"/>
            </a:endParaRPr>
          </a:p>
        </p:txBody>
      </p:sp>
    </p:spTree>
    <p:extLst>
      <p:ext uri="{BB962C8B-B14F-4D97-AF65-F5344CB8AC3E}">
        <p14:creationId xmlns:p14="http://schemas.microsoft.com/office/powerpoint/2010/main" val="4290671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1225" eaLnBrk="0" hangingPunct="0">
              <a:spcBef>
                <a:spcPct val="30000"/>
              </a:spcBef>
              <a:defRPr sz="1200">
                <a:solidFill>
                  <a:schemeClr val="tx1"/>
                </a:solidFill>
                <a:latin typeface="Times New Roman" pitchFamily="18" charset="0"/>
              </a:defRPr>
            </a:lvl1pPr>
            <a:lvl2pPr marL="742950" indent="-285750" defTabSz="911225" eaLnBrk="0" hangingPunct="0">
              <a:spcBef>
                <a:spcPct val="30000"/>
              </a:spcBef>
              <a:defRPr sz="1200">
                <a:solidFill>
                  <a:schemeClr val="tx1"/>
                </a:solidFill>
                <a:latin typeface="Times New Roman" pitchFamily="18" charset="0"/>
              </a:defRPr>
            </a:lvl2pPr>
            <a:lvl3pPr marL="1143000" indent="-228600" defTabSz="911225" eaLnBrk="0" hangingPunct="0">
              <a:spcBef>
                <a:spcPct val="30000"/>
              </a:spcBef>
              <a:defRPr sz="1200">
                <a:solidFill>
                  <a:schemeClr val="tx1"/>
                </a:solidFill>
                <a:latin typeface="Times New Roman" pitchFamily="18" charset="0"/>
              </a:defRPr>
            </a:lvl3pPr>
            <a:lvl4pPr marL="1600200" indent="-228600" defTabSz="911225" eaLnBrk="0" hangingPunct="0">
              <a:spcBef>
                <a:spcPct val="30000"/>
              </a:spcBef>
              <a:defRPr sz="1200">
                <a:solidFill>
                  <a:schemeClr val="tx1"/>
                </a:solidFill>
                <a:latin typeface="Times New Roman" pitchFamily="18" charset="0"/>
              </a:defRPr>
            </a:lvl4pPr>
            <a:lvl5pPr marL="2057400" indent="-228600" defTabSz="911225" eaLnBrk="0" hangingPunct="0">
              <a:spcBef>
                <a:spcPct val="30000"/>
              </a:spcBef>
              <a:defRPr sz="1200">
                <a:solidFill>
                  <a:schemeClr val="tx1"/>
                </a:solidFill>
                <a:latin typeface="Times New Roman" pitchFamily="18" charset="0"/>
              </a:defRPr>
            </a:lvl5pPr>
            <a:lvl6pPr marL="2514600" indent="-228600" defTabSz="911225" eaLnBrk="0" fontAlgn="base" hangingPunct="0">
              <a:spcBef>
                <a:spcPct val="30000"/>
              </a:spcBef>
              <a:spcAft>
                <a:spcPct val="0"/>
              </a:spcAft>
              <a:defRPr sz="1200">
                <a:solidFill>
                  <a:schemeClr val="tx1"/>
                </a:solidFill>
                <a:latin typeface="Times New Roman" pitchFamily="18" charset="0"/>
              </a:defRPr>
            </a:lvl6pPr>
            <a:lvl7pPr marL="2971800" indent="-228600" defTabSz="911225" eaLnBrk="0" fontAlgn="base" hangingPunct="0">
              <a:spcBef>
                <a:spcPct val="30000"/>
              </a:spcBef>
              <a:spcAft>
                <a:spcPct val="0"/>
              </a:spcAft>
              <a:defRPr sz="1200">
                <a:solidFill>
                  <a:schemeClr val="tx1"/>
                </a:solidFill>
                <a:latin typeface="Times New Roman" pitchFamily="18" charset="0"/>
              </a:defRPr>
            </a:lvl7pPr>
            <a:lvl8pPr marL="3429000" indent="-228600" defTabSz="911225" eaLnBrk="0" fontAlgn="base" hangingPunct="0">
              <a:spcBef>
                <a:spcPct val="30000"/>
              </a:spcBef>
              <a:spcAft>
                <a:spcPct val="0"/>
              </a:spcAft>
              <a:defRPr sz="1200">
                <a:solidFill>
                  <a:schemeClr val="tx1"/>
                </a:solidFill>
                <a:latin typeface="Times New Roman" pitchFamily="18" charset="0"/>
              </a:defRPr>
            </a:lvl8pPr>
            <a:lvl9pPr marL="3886200" indent="-228600" defTabSz="911225" eaLnBrk="0" fontAlgn="base" hangingPunct="0">
              <a:spcBef>
                <a:spcPct val="30000"/>
              </a:spcBef>
              <a:spcAft>
                <a:spcPct val="0"/>
              </a:spcAft>
              <a:defRPr sz="1200">
                <a:solidFill>
                  <a:schemeClr val="tx1"/>
                </a:solidFill>
                <a:latin typeface="Times New Roman" pitchFamily="18" charset="0"/>
              </a:defRPr>
            </a:lvl9pPr>
          </a:lstStyle>
          <a:p>
            <a:pPr>
              <a:spcBef>
                <a:spcPct val="0"/>
              </a:spcBef>
              <a:defRPr/>
            </a:pPr>
            <a:fld id="{BF1AB8FD-8CF6-48D1-9387-DFC2C3378A51}" type="slidenum">
              <a:rPr lang="en-US" altLang="en-US" sz="1000" smtClean="0"/>
              <a:pPr>
                <a:spcBef>
                  <a:spcPct val="0"/>
                </a:spcBef>
                <a:defRPr/>
              </a:pPr>
              <a:t>5</a:t>
            </a:fld>
            <a:endParaRPr lang="en-US" altLang="en-US" sz="1000" dirty="0" smtClean="0"/>
          </a:p>
        </p:txBody>
      </p:sp>
      <p:sp>
        <p:nvSpPr>
          <p:cNvPr id="17411" name="Rectangle 2"/>
          <p:cNvSpPr>
            <a:spLocks noGrp="1" noRot="1" noChangeAspect="1" noChangeArrowheads="1" noTextEdit="1"/>
          </p:cNvSpPr>
          <p:nvPr>
            <p:ph type="sldImg"/>
          </p:nvPr>
        </p:nvSpPr>
        <p:spPr>
          <a:xfrm>
            <a:off x="1190625" y="693738"/>
            <a:ext cx="4630738" cy="3473450"/>
          </a:xfrm>
          <a:ln/>
        </p:spPr>
      </p:sp>
      <p:sp>
        <p:nvSpPr>
          <p:cNvPr id="17412" name="Rectangle 3"/>
          <p:cNvSpPr>
            <a:spLocks noGrp="1" noChangeArrowheads="1"/>
          </p:cNvSpPr>
          <p:nvPr>
            <p:ph type="body" idx="1"/>
          </p:nvPr>
        </p:nvSpPr>
        <p:spPr>
          <a:xfrm>
            <a:off x="934720" y="4399387"/>
            <a:ext cx="5140960" cy="416483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smtClean="0">
                <a:solidFill>
                  <a:schemeClr val="tx1"/>
                </a:solidFill>
                <a:latin typeface="Arial" charset="0"/>
                <a:ea typeface="+mn-ea"/>
                <a:cs typeface="+mn-cs"/>
              </a:rPr>
              <a:t>Explain that it is important to always remember that Line-of-Fire hazards are one of the most deadly hazards found in Construction, second only to Slips, Trips and Falls. </a:t>
            </a:r>
            <a:r>
              <a:rPr lang="en-US" sz="1200" b="0" i="0" kern="1200" dirty="0" smtClean="0">
                <a:solidFill>
                  <a:schemeClr val="tx1"/>
                </a:solidFill>
                <a:effectLst/>
                <a:latin typeface="Arial" charset="0"/>
                <a:ea typeface="+mn-ea"/>
                <a:cs typeface="+mn-cs"/>
              </a:rPr>
              <a:t>A few quick examples for each category:</a:t>
            </a:r>
          </a:p>
          <a:p>
            <a:pPr marL="171450" indent="-171450">
              <a:spcBef>
                <a:spcPts val="0"/>
              </a:spcBef>
              <a:spcAft>
                <a:spcPts val="1200"/>
              </a:spcAft>
              <a:buFont typeface="Arial" panose="020B0604020202020204" pitchFamily="34" charset="0"/>
              <a:buChar char="•"/>
            </a:pPr>
            <a:endParaRPr lang="en-US" sz="1200" b="0" i="0" kern="1200" dirty="0" smtClean="0">
              <a:solidFill>
                <a:schemeClr val="tx1"/>
              </a:solidFill>
              <a:effectLst/>
              <a:latin typeface="Arial" charset="0"/>
              <a:ea typeface="+mn-ea"/>
              <a:cs typeface="+mn-cs"/>
            </a:endParaRPr>
          </a:p>
          <a:p>
            <a:pPr marL="171450" indent="-171450">
              <a:spcBef>
                <a:spcPts val="0"/>
              </a:spcBef>
              <a:spcAft>
                <a:spcPts val="1200"/>
              </a:spcAft>
              <a:buFont typeface="Arial" panose="020B0604020202020204" pitchFamily="34" charset="0"/>
              <a:buChar char="•"/>
            </a:pPr>
            <a:r>
              <a:rPr lang="en-US" sz="1200" b="0" i="0" kern="1200" dirty="0" smtClean="0">
                <a:solidFill>
                  <a:schemeClr val="tx1"/>
                </a:solidFill>
                <a:effectLst/>
                <a:latin typeface="Arial" charset="0"/>
                <a:ea typeface="+mn-ea"/>
                <a:cs typeface="+mn-cs"/>
              </a:rPr>
              <a:t>Caught-in or between- A person is standing between a wall and an excavator. When the excavator spins around the counter weight pins the worker against the wall. Another example would be a worker placing his hand too close to a rotating gear and gets it pulled into the gear.</a:t>
            </a:r>
          </a:p>
          <a:p>
            <a:pPr marL="171450" indent="-171450">
              <a:spcBef>
                <a:spcPts val="0"/>
              </a:spcBef>
              <a:spcAft>
                <a:spcPts val="1200"/>
              </a:spcAft>
              <a:buFont typeface="Arial" panose="020B0604020202020204" pitchFamily="34" charset="0"/>
              <a:buChar char="•"/>
            </a:pPr>
            <a:endParaRPr lang="en-US" sz="1200" b="0" i="0" kern="1200" dirty="0" smtClean="0">
              <a:solidFill>
                <a:schemeClr val="tx1"/>
              </a:solidFill>
              <a:effectLst/>
              <a:latin typeface="Arial" charset="0"/>
              <a:ea typeface="+mn-ea"/>
              <a:cs typeface="+mn-cs"/>
            </a:endParaRPr>
          </a:p>
          <a:p>
            <a:pPr marL="171450" indent="-171450">
              <a:spcBef>
                <a:spcPts val="0"/>
              </a:spcBef>
              <a:spcAft>
                <a:spcPts val="1200"/>
              </a:spcAft>
              <a:buFont typeface="Arial" panose="020B0604020202020204" pitchFamily="34" charset="0"/>
              <a:buChar char="•"/>
            </a:pPr>
            <a:r>
              <a:rPr lang="en-US" sz="1200" b="0" i="0" kern="1200" dirty="0" smtClean="0">
                <a:solidFill>
                  <a:schemeClr val="tx1"/>
                </a:solidFill>
                <a:effectLst/>
                <a:latin typeface="Arial" charset="0"/>
                <a:ea typeface="+mn-ea"/>
                <a:cs typeface="+mn-cs"/>
              </a:rPr>
              <a:t>Struck-by- A pedestrian struck-by a moving vehicle.  An object falling from a higher level striking a person at a lower level.  </a:t>
            </a:r>
          </a:p>
          <a:p>
            <a:pPr marL="171450" indent="-171450">
              <a:spcBef>
                <a:spcPts val="0"/>
              </a:spcBef>
              <a:spcAft>
                <a:spcPts val="1200"/>
              </a:spcAft>
              <a:buFont typeface="Arial" panose="020B0604020202020204" pitchFamily="34" charset="0"/>
              <a:buChar char="•"/>
            </a:pPr>
            <a:endParaRPr lang="en-US" sz="1200" b="0" i="0" kern="1200" dirty="0" smtClean="0">
              <a:solidFill>
                <a:schemeClr val="tx1"/>
              </a:solidFill>
              <a:effectLst/>
              <a:latin typeface="Arial" charset="0"/>
              <a:ea typeface="+mn-ea"/>
              <a:cs typeface="+mn-cs"/>
            </a:endParaRPr>
          </a:p>
          <a:p>
            <a:pPr marL="171450" indent="-171450">
              <a:spcBef>
                <a:spcPts val="0"/>
              </a:spcBef>
              <a:spcAft>
                <a:spcPts val="1200"/>
              </a:spcAft>
              <a:buFont typeface="Arial" panose="020B0604020202020204" pitchFamily="34" charset="0"/>
              <a:buChar char="•"/>
            </a:pPr>
            <a:r>
              <a:rPr lang="en-US" sz="1200" b="0" i="0" kern="1200" dirty="0" smtClean="0">
                <a:solidFill>
                  <a:schemeClr val="tx1"/>
                </a:solidFill>
                <a:effectLst/>
                <a:latin typeface="Arial" charset="0"/>
                <a:ea typeface="+mn-ea"/>
                <a:cs typeface="+mn-cs"/>
              </a:rPr>
              <a:t>Released energy- A pipe releasing hot steam from a valve that is being removed, metal banding snapping back at a worker after being cut, current flow through the body are examples of released energy.</a:t>
            </a:r>
          </a:p>
          <a:p>
            <a:endParaRPr lang="en-US" sz="1200" b="0" i="0" u="none" strike="noStrike" kern="1200" baseline="0" dirty="0" smtClean="0">
              <a:solidFill>
                <a:schemeClr val="tx1"/>
              </a:solidFill>
              <a:latin typeface="Arial" charset="0"/>
              <a:ea typeface="+mn-ea"/>
              <a:cs typeface="+mn-cs"/>
            </a:endParaRPr>
          </a:p>
          <a:p>
            <a:endParaRPr lang="en-US" sz="1200" b="0" i="0" u="none" strike="noStrike" kern="1200" baseline="0" dirty="0" smtClean="0">
              <a:solidFill>
                <a:schemeClr val="tx1"/>
              </a:solidFill>
              <a:latin typeface="Arial" charset="0"/>
              <a:ea typeface="+mn-ea"/>
              <a:cs typeface="+mn-cs"/>
            </a:endParaRPr>
          </a:p>
          <a:p>
            <a:endParaRPr lang="en-US" sz="1100" dirty="0" smtClean="0"/>
          </a:p>
          <a:p>
            <a:r>
              <a:rPr lang="en-US" sz="1200" b="0" i="0" u="none" strike="noStrike" kern="1200" baseline="0" dirty="0" smtClean="0">
                <a:solidFill>
                  <a:schemeClr val="tx1"/>
                </a:solidFill>
                <a:latin typeface="Arial" charset="0"/>
                <a:ea typeface="+mn-ea"/>
                <a:cs typeface="+mn-cs"/>
              </a:rPr>
              <a:t> </a:t>
            </a:r>
            <a:endParaRPr lang="en-US" sz="1100" dirty="0" smtClean="0"/>
          </a:p>
          <a:p>
            <a:pPr algn="just"/>
            <a:endParaRPr lang="en-US" sz="1100" dirty="0" smtClean="0"/>
          </a:p>
        </p:txBody>
      </p:sp>
    </p:spTree>
    <p:extLst>
      <p:ext uri="{BB962C8B-B14F-4D97-AF65-F5344CB8AC3E}">
        <p14:creationId xmlns:p14="http://schemas.microsoft.com/office/powerpoint/2010/main" val="3408092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61E365D-E661-45F7-93E6-BD43E04D163E}" type="slidenum">
              <a:rPr lang="en-US" altLang="en-US" smtClean="0"/>
              <a:pPr eaLnBrk="1" hangingPunct="1">
                <a:spcBef>
                  <a:spcPct val="0"/>
                </a:spcBef>
                <a:defRPr/>
              </a:pPr>
              <a:t>6</a:t>
            </a:fld>
            <a:endParaRPr lang="en-US" altLang="en-US" dirty="0" smtClean="0"/>
          </a:p>
        </p:txBody>
      </p:sp>
      <p:sp>
        <p:nvSpPr>
          <p:cNvPr id="18435" name="Rectangle 2"/>
          <p:cNvSpPr>
            <a:spLocks noGrp="1" noRot="1" noChangeAspect="1" noChangeArrowheads="1" noTextEdit="1"/>
          </p:cNvSpPr>
          <p:nvPr>
            <p:ph type="sldImg"/>
          </p:nvPr>
        </p:nvSpPr>
        <p:spPr>
          <a:xfrm>
            <a:off x="1189038" y="701675"/>
            <a:ext cx="4632325" cy="3473450"/>
          </a:xfrm>
          <a:ln/>
        </p:spPr>
      </p:sp>
      <p:sp>
        <p:nvSpPr>
          <p:cNvPr id="18436" name="Rectangle 3"/>
          <p:cNvSpPr>
            <a:spLocks noGrp="1" noChangeArrowheads="1"/>
          </p:cNvSpPr>
          <p:nvPr>
            <p:ph type="body" idx="1"/>
          </p:nvPr>
        </p:nvSpPr>
        <p:spPr>
          <a:xfrm>
            <a:off x="934720" y="4415236"/>
            <a:ext cx="514096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Arial" charset="0"/>
                <a:ea typeface="+mn-ea"/>
                <a:cs typeface="+mn-cs"/>
              </a:rPr>
              <a:t>Explain that at its most basic level, the Line-of-Fire is the path of a moving object that could potentially injure you, or the potential path of an object that may move.  Explain how important job planning and a thorough job brief is when identifying Line of Fire hazards.  Explain and discuss ways to identify Line of Fire hazards on the job before work begins.  Ask the group to discuss the first time they may have performed an unfamiliar activity.  Ask them if while learning the steps to perform safely that activity, they allowed themselves the time to make sure the task was performed safely. </a:t>
            </a:r>
          </a:p>
          <a:p>
            <a:pPr algn="just" eaLnBrk="1" hangingPunct="1"/>
            <a:endParaRPr lang="en-US" sz="1100" dirty="0"/>
          </a:p>
        </p:txBody>
      </p:sp>
    </p:spTree>
    <p:extLst>
      <p:ext uri="{BB962C8B-B14F-4D97-AF65-F5344CB8AC3E}">
        <p14:creationId xmlns:p14="http://schemas.microsoft.com/office/powerpoint/2010/main" val="2256545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661E365D-E661-45F7-93E6-BD43E04D163E}" type="slidenum">
              <a:rPr lang="en-US" altLang="en-US" smtClean="0"/>
              <a:pPr eaLnBrk="1" hangingPunct="1">
                <a:spcBef>
                  <a:spcPct val="0"/>
                </a:spcBef>
                <a:defRPr/>
              </a:pPr>
              <a:t>7</a:t>
            </a:fld>
            <a:endParaRPr lang="en-US" altLang="en-US" dirty="0" smtClean="0"/>
          </a:p>
        </p:txBody>
      </p:sp>
      <p:sp>
        <p:nvSpPr>
          <p:cNvPr id="18435" name="Rectangle 2"/>
          <p:cNvSpPr>
            <a:spLocks noGrp="1" noRot="1" noChangeAspect="1" noChangeArrowheads="1" noTextEdit="1"/>
          </p:cNvSpPr>
          <p:nvPr>
            <p:ph type="sldImg"/>
          </p:nvPr>
        </p:nvSpPr>
        <p:spPr>
          <a:xfrm>
            <a:off x="1189038" y="701675"/>
            <a:ext cx="4632325" cy="3473450"/>
          </a:xfrm>
          <a:ln/>
        </p:spPr>
      </p:sp>
      <p:sp>
        <p:nvSpPr>
          <p:cNvPr id="18436" name="Rectangle 3"/>
          <p:cNvSpPr>
            <a:spLocks noGrp="1" noChangeArrowheads="1"/>
          </p:cNvSpPr>
          <p:nvPr>
            <p:ph type="body" idx="1"/>
          </p:nvPr>
        </p:nvSpPr>
        <p:spPr>
          <a:xfrm>
            <a:off x="934720" y="4415236"/>
            <a:ext cx="5140960" cy="418385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en-US" sz="1100" b="0" dirty="0" smtClean="0"/>
              <a:t>Ask the group if they have ever seen the “Steps”, “Hazards”, “Safeguards” model</a:t>
            </a:r>
            <a:r>
              <a:rPr lang="en-US" sz="1100" b="0" baseline="0" dirty="0" smtClean="0"/>
              <a:t> before?  The desired answer is “yes”.  These are the three basic steps to a job hazard analysis.  </a:t>
            </a:r>
            <a:r>
              <a:rPr lang="en-US" sz="1100" b="0" dirty="0" smtClean="0"/>
              <a:t>Explain that a</a:t>
            </a:r>
            <a:r>
              <a:rPr lang="en-US" sz="1200" b="0" i="0" kern="1200" dirty="0" smtClean="0">
                <a:solidFill>
                  <a:schemeClr val="tx1"/>
                </a:solidFill>
                <a:effectLst/>
                <a:latin typeface="Arial" charset="0"/>
                <a:ea typeface="+mn-ea"/>
                <a:cs typeface="+mn-cs"/>
              </a:rPr>
              <a:t> questioning attitude helps to prevent “group think” by encouraging diversity of thought and intellectual curiosity. It challenges the entire group to get clarification when something comes up that doesn't seem right.  Check yourself and have someone else check</a:t>
            </a:r>
            <a:r>
              <a:rPr lang="en-US" sz="1200" b="0" i="0" kern="1200" baseline="0" dirty="0" smtClean="0">
                <a:solidFill>
                  <a:schemeClr val="tx1"/>
                </a:solidFill>
                <a:effectLst/>
                <a:latin typeface="Arial" charset="0"/>
                <a:ea typeface="+mn-ea"/>
                <a:cs typeface="+mn-cs"/>
              </a:rPr>
              <a:t> your conclusions.  Remember, two heads are always better than one.  Teamwork makes the Dream work!</a:t>
            </a:r>
            <a:endParaRPr lang="en-US" altLang="en-US" sz="1100" b="0" dirty="0" smtClean="0"/>
          </a:p>
        </p:txBody>
      </p:sp>
    </p:spTree>
    <p:extLst>
      <p:ext uri="{BB962C8B-B14F-4D97-AF65-F5344CB8AC3E}">
        <p14:creationId xmlns:p14="http://schemas.microsoft.com/office/powerpoint/2010/main" val="2256545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defRPr/>
            </a:pPr>
            <a:fld id="{7AC3FE3E-9DDC-4FEC-87C7-DA9A3FE1F713}" type="slidenum">
              <a:rPr lang="en-US" altLang="en-US" smtClean="0"/>
              <a:pPr algn="just" eaLnBrk="1" hangingPunct="1">
                <a:spcBef>
                  <a:spcPct val="0"/>
                </a:spcBef>
                <a:defRPr/>
              </a:pPr>
              <a:t>8</a:t>
            </a:fld>
            <a:endParaRPr lang="en-US" altLang="en-US" dirty="0" smtClean="0"/>
          </a:p>
        </p:txBody>
      </p:sp>
      <p:sp>
        <p:nvSpPr>
          <p:cNvPr id="19459"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0"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61"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2"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3"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4"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65"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6"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7"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68"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69"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0"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1"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2"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73"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4"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5"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6"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just">
              <a:spcBef>
                <a:spcPct val="0"/>
              </a:spcBef>
            </a:pPr>
            <a:r>
              <a:rPr lang="en-US" altLang="en-US" sz="1100" i="1" dirty="0">
                <a:latin typeface="Times New Roman" pitchFamily="18" charset="0"/>
              </a:rPr>
              <a:t>5</a:t>
            </a:r>
          </a:p>
        </p:txBody>
      </p:sp>
      <p:sp>
        <p:nvSpPr>
          <p:cNvPr id="19477"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8"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algn="just" eaLnBrk="1" hangingPunct="1">
              <a:spcBef>
                <a:spcPct val="0"/>
              </a:spcBef>
            </a:pPr>
            <a:endParaRPr lang="en-US" altLang="en-US" sz="1700" dirty="0"/>
          </a:p>
        </p:txBody>
      </p:sp>
      <p:sp>
        <p:nvSpPr>
          <p:cNvPr id="19479"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19480"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r>
              <a:rPr lang="en-US" altLang="en-US" sz="1100" dirty="0" smtClean="0"/>
              <a:t>Explain that there are many Line of Fire hazards out there that are</a:t>
            </a:r>
            <a:r>
              <a:rPr lang="en-US" altLang="en-US" sz="1100" baseline="0" dirty="0" smtClean="0"/>
              <a:t> easy to identify. T</a:t>
            </a:r>
            <a:r>
              <a:rPr lang="en-US" sz="1200" b="0" i="0" u="none" strike="noStrike" kern="1200" baseline="0" dirty="0" smtClean="0">
                <a:solidFill>
                  <a:schemeClr val="tx1"/>
                </a:solidFill>
                <a:latin typeface="Arial" charset="0"/>
                <a:ea typeface="+mn-ea"/>
                <a:cs typeface="+mn-cs"/>
              </a:rPr>
              <a:t>he longer we work around a hazard (or in this case the more we place ourselves in the Line-of-Fire) and suffer no negative consequences the less we respect a hazard’s ability to harm us. </a:t>
            </a:r>
            <a:r>
              <a:rPr lang="en-US" sz="1200" b="0" i="0" kern="1200" dirty="0" smtClean="0">
                <a:solidFill>
                  <a:schemeClr val="tx1"/>
                </a:solidFill>
                <a:effectLst/>
                <a:latin typeface="Arial" charset="0"/>
                <a:ea typeface="+mn-ea"/>
                <a:cs typeface="+mn-cs"/>
              </a:rPr>
              <a:t>The best way to avoid line of fire incidents is to eliminate the hazards that cause these incidents whenever possible. By totally eliminating the hazards there is no chance that you or anyone else in the work area can be injured by that hazard.</a:t>
            </a:r>
          </a:p>
          <a:p>
            <a:endParaRPr lang="en-US" altLang="en-US" sz="1100" dirty="0" smtClean="0"/>
          </a:p>
          <a:p>
            <a:pPr algn="just" eaLnBrk="1" hangingPunct="1"/>
            <a:endParaRPr lang="en-US" altLang="en-US" sz="1100" dirty="0" smtClean="0"/>
          </a:p>
          <a:p>
            <a:pPr algn="just" eaLnBrk="1" hangingPunct="1"/>
            <a:endParaRPr lang="en-US" altLang="en-US" sz="1100" dirty="0" smtClean="0"/>
          </a:p>
          <a:p>
            <a:pPr algn="just" eaLnBrk="1" hangingPunct="1"/>
            <a:endParaRPr lang="en-US" altLang="en-US" sz="1100" dirty="0" smtClean="0"/>
          </a:p>
        </p:txBody>
      </p:sp>
    </p:spTree>
    <p:extLst>
      <p:ext uri="{BB962C8B-B14F-4D97-AF65-F5344CB8AC3E}">
        <p14:creationId xmlns:p14="http://schemas.microsoft.com/office/powerpoint/2010/main" val="1214635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513" eaLnBrk="0" hangingPunct="0">
              <a:spcBef>
                <a:spcPct val="30000"/>
              </a:spcBef>
              <a:defRPr sz="1200">
                <a:solidFill>
                  <a:schemeClr val="tx1"/>
                </a:solidFill>
                <a:latin typeface="Arial" charset="0"/>
              </a:defRPr>
            </a:lvl1pPr>
            <a:lvl2pPr marL="709613" indent="-273050" defTabSz="925513" eaLnBrk="0" hangingPunct="0">
              <a:spcBef>
                <a:spcPct val="30000"/>
              </a:spcBef>
              <a:defRPr sz="1200">
                <a:solidFill>
                  <a:schemeClr val="tx1"/>
                </a:solidFill>
                <a:latin typeface="Arial" charset="0"/>
              </a:defRPr>
            </a:lvl2pPr>
            <a:lvl3pPr marL="1092200" indent="-217488" defTabSz="925513" eaLnBrk="0" hangingPunct="0">
              <a:spcBef>
                <a:spcPct val="30000"/>
              </a:spcBef>
              <a:defRPr sz="1200">
                <a:solidFill>
                  <a:schemeClr val="tx1"/>
                </a:solidFill>
                <a:latin typeface="Arial" charset="0"/>
              </a:defRPr>
            </a:lvl3pPr>
            <a:lvl4pPr marL="1528763" indent="-217488" defTabSz="925513" eaLnBrk="0" hangingPunct="0">
              <a:spcBef>
                <a:spcPct val="30000"/>
              </a:spcBef>
              <a:defRPr sz="1200">
                <a:solidFill>
                  <a:schemeClr val="tx1"/>
                </a:solidFill>
                <a:latin typeface="Arial" charset="0"/>
              </a:defRPr>
            </a:lvl4pPr>
            <a:lvl5pPr marL="1965325" indent="-217488" defTabSz="925513" eaLnBrk="0" hangingPunct="0">
              <a:spcBef>
                <a:spcPct val="30000"/>
              </a:spcBef>
              <a:defRPr sz="1200">
                <a:solidFill>
                  <a:schemeClr val="tx1"/>
                </a:solidFill>
                <a:latin typeface="Arial" charset="0"/>
              </a:defRPr>
            </a:lvl5pPr>
            <a:lvl6pPr marL="2422525" indent="-217488" defTabSz="925513" eaLnBrk="0" fontAlgn="base" hangingPunct="0">
              <a:spcBef>
                <a:spcPct val="30000"/>
              </a:spcBef>
              <a:spcAft>
                <a:spcPct val="0"/>
              </a:spcAft>
              <a:defRPr sz="1200">
                <a:solidFill>
                  <a:schemeClr val="tx1"/>
                </a:solidFill>
                <a:latin typeface="Arial" charset="0"/>
              </a:defRPr>
            </a:lvl6pPr>
            <a:lvl7pPr marL="2879725" indent="-217488" defTabSz="925513" eaLnBrk="0" fontAlgn="base" hangingPunct="0">
              <a:spcBef>
                <a:spcPct val="30000"/>
              </a:spcBef>
              <a:spcAft>
                <a:spcPct val="0"/>
              </a:spcAft>
              <a:defRPr sz="1200">
                <a:solidFill>
                  <a:schemeClr val="tx1"/>
                </a:solidFill>
                <a:latin typeface="Arial" charset="0"/>
              </a:defRPr>
            </a:lvl7pPr>
            <a:lvl8pPr marL="3336925" indent="-217488" defTabSz="925513" eaLnBrk="0" fontAlgn="base" hangingPunct="0">
              <a:spcBef>
                <a:spcPct val="30000"/>
              </a:spcBef>
              <a:spcAft>
                <a:spcPct val="0"/>
              </a:spcAft>
              <a:defRPr sz="1200">
                <a:solidFill>
                  <a:schemeClr val="tx1"/>
                </a:solidFill>
                <a:latin typeface="Arial" charset="0"/>
              </a:defRPr>
            </a:lvl8pPr>
            <a:lvl9pPr marL="3794125" indent="-217488" defTabSz="925513" eaLnBrk="0" fontAlgn="base" hangingPunct="0">
              <a:spcBef>
                <a:spcPct val="30000"/>
              </a:spcBef>
              <a:spcAft>
                <a:spcPct val="0"/>
              </a:spcAft>
              <a:defRPr sz="1200">
                <a:solidFill>
                  <a:schemeClr val="tx1"/>
                </a:solidFill>
                <a:latin typeface="Arial" charset="0"/>
              </a:defRPr>
            </a:lvl9pPr>
          </a:lstStyle>
          <a:p>
            <a:pPr eaLnBrk="1" hangingPunct="1">
              <a:spcBef>
                <a:spcPct val="0"/>
              </a:spcBef>
              <a:defRPr/>
            </a:pPr>
            <a:fld id="{1297CFBD-1C9A-4D84-9A7B-7021207B75F3}" type="slidenum">
              <a:rPr lang="en-US" altLang="en-US" smtClean="0"/>
              <a:pPr eaLnBrk="1" hangingPunct="1">
                <a:spcBef>
                  <a:spcPct val="0"/>
                </a:spcBef>
                <a:defRPr/>
              </a:pPr>
              <a:t>9</a:t>
            </a:fld>
            <a:endParaRPr lang="en-US" altLang="en-US" dirty="0" smtClean="0"/>
          </a:p>
        </p:txBody>
      </p:sp>
      <p:sp>
        <p:nvSpPr>
          <p:cNvPr id="20483" name="Rectangle 2"/>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84" name="Rectangle 3"/>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485" name="Rectangle 4"/>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86" name="Rectangle 5"/>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87" name="Rectangle 6"/>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88" name="Rectangle 7"/>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489" name="Rectangle 8"/>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0" name="Rectangle 9"/>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1" name="Rectangle 10"/>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2" name="Rectangle 11"/>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493" name="Rectangle 12"/>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4" name="Rectangle 13"/>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5" name="Rectangle 14"/>
          <p:cNvSpPr>
            <a:spLocks noChangeArrowheads="1"/>
          </p:cNvSpPr>
          <p:nvPr/>
        </p:nvSpPr>
        <p:spPr bwMode="auto">
          <a:xfrm>
            <a:off x="397256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6" name="Rectangle 15"/>
          <p:cNvSpPr>
            <a:spLocks noChangeArrowheads="1"/>
          </p:cNvSpPr>
          <p:nvPr/>
        </p:nvSpPr>
        <p:spPr bwMode="auto">
          <a:xfrm>
            <a:off x="397256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69963" eaLnBrk="0" hangingPunct="0">
              <a:spcBef>
                <a:spcPct val="30000"/>
              </a:spcBef>
              <a:defRPr sz="1200">
                <a:solidFill>
                  <a:schemeClr val="tx1"/>
                </a:solidFill>
                <a:latin typeface="Arial" charset="0"/>
              </a:defRPr>
            </a:lvl1pPr>
            <a:lvl2pPr marL="742950" indent="-285750" defTabSz="969963" eaLnBrk="0" hangingPunct="0">
              <a:spcBef>
                <a:spcPct val="30000"/>
              </a:spcBef>
              <a:defRPr sz="1200">
                <a:solidFill>
                  <a:schemeClr val="tx1"/>
                </a:solidFill>
                <a:latin typeface="Arial" charset="0"/>
              </a:defRPr>
            </a:lvl2pPr>
            <a:lvl3pPr marL="1143000" indent="-228600" defTabSz="969963" eaLnBrk="0" hangingPunct="0">
              <a:spcBef>
                <a:spcPct val="30000"/>
              </a:spcBef>
              <a:defRPr sz="1200">
                <a:solidFill>
                  <a:schemeClr val="tx1"/>
                </a:solidFill>
                <a:latin typeface="Arial" charset="0"/>
              </a:defRPr>
            </a:lvl3pPr>
            <a:lvl4pPr marL="1600200" indent="-228600" defTabSz="969963" eaLnBrk="0" hangingPunct="0">
              <a:spcBef>
                <a:spcPct val="30000"/>
              </a:spcBef>
              <a:defRPr sz="1200">
                <a:solidFill>
                  <a:schemeClr val="tx1"/>
                </a:solidFill>
                <a:latin typeface="Arial" charset="0"/>
              </a:defRPr>
            </a:lvl4pPr>
            <a:lvl5pPr marL="2057400" indent="-228600" defTabSz="969963" eaLnBrk="0" hangingPunct="0">
              <a:spcBef>
                <a:spcPct val="30000"/>
              </a:spcBef>
              <a:defRPr sz="1200">
                <a:solidFill>
                  <a:schemeClr val="tx1"/>
                </a:solidFill>
                <a:latin typeface="Arial" charset="0"/>
              </a:defRPr>
            </a:lvl5pPr>
            <a:lvl6pPr marL="2514600" indent="-228600" defTabSz="969963" eaLnBrk="0" fontAlgn="base" hangingPunct="0">
              <a:spcBef>
                <a:spcPct val="30000"/>
              </a:spcBef>
              <a:spcAft>
                <a:spcPct val="0"/>
              </a:spcAft>
              <a:defRPr sz="1200">
                <a:solidFill>
                  <a:schemeClr val="tx1"/>
                </a:solidFill>
                <a:latin typeface="Arial" charset="0"/>
              </a:defRPr>
            </a:lvl6pPr>
            <a:lvl7pPr marL="2971800" indent="-228600" defTabSz="969963" eaLnBrk="0" fontAlgn="base" hangingPunct="0">
              <a:spcBef>
                <a:spcPct val="30000"/>
              </a:spcBef>
              <a:spcAft>
                <a:spcPct val="0"/>
              </a:spcAft>
              <a:defRPr sz="1200">
                <a:solidFill>
                  <a:schemeClr val="tx1"/>
                </a:solidFill>
                <a:latin typeface="Arial" charset="0"/>
              </a:defRPr>
            </a:lvl7pPr>
            <a:lvl8pPr marL="3429000" indent="-228600" defTabSz="969963" eaLnBrk="0" fontAlgn="base" hangingPunct="0">
              <a:spcBef>
                <a:spcPct val="30000"/>
              </a:spcBef>
              <a:spcAft>
                <a:spcPct val="0"/>
              </a:spcAft>
              <a:defRPr sz="1200">
                <a:solidFill>
                  <a:schemeClr val="tx1"/>
                </a:solidFill>
                <a:latin typeface="Arial" charset="0"/>
              </a:defRPr>
            </a:lvl8pPr>
            <a:lvl9pPr marL="3886200" indent="-228600" defTabSz="969963"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497" name="Rectangle 16"/>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8" name="Rectangle 17"/>
          <p:cNvSpPr>
            <a:spLocks noChangeArrowheads="1"/>
          </p:cNvSpPr>
          <p:nvPr/>
        </p:nvSpPr>
        <p:spPr bwMode="auto">
          <a:xfrm>
            <a:off x="0" y="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499" name="Rectangle 18"/>
          <p:cNvSpPr>
            <a:spLocks noChangeArrowheads="1"/>
          </p:cNvSpPr>
          <p:nvPr/>
        </p:nvSpPr>
        <p:spPr bwMode="auto">
          <a:xfrm>
            <a:off x="3970938" y="0"/>
            <a:ext cx="3039462"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500" name="Rectangle 19"/>
          <p:cNvSpPr>
            <a:spLocks noChangeArrowheads="1"/>
          </p:cNvSpPr>
          <p:nvPr/>
        </p:nvSpPr>
        <p:spPr bwMode="auto">
          <a:xfrm>
            <a:off x="3970938" y="8830471"/>
            <a:ext cx="3039462"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328" tIns="0" rIns="19328" bIns="0" anchor="b"/>
          <a:lstStyle>
            <a:lvl1pPr defTabSz="990600" eaLnBrk="0" hangingPunct="0">
              <a:spcBef>
                <a:spcPct val="30000"/>
              </a:spcBef>
              <a:defRPr sz="1200">
                <a:solidFill>
                  <a:schemeClr val="tx1"/>
                </a:solidFill>
                <a:latin typeface="Arial" charset="0"/>
              </a:defRPr>
            </a:lvl1pPr>
            <a:lvl2pPr marL="742950" indent="-285750" defTabSz="990600" eaLnBrk="0" hangingPunct="0">
              <a:spcBef>
                <a:spcPct val="30000"/>
              </a:spcBef>
              <a:defRPr sz="1200">
                <a:solidFill>
                  <a:schemeClr val="tx1"/>
                </a:solidFill>
                <a:latin typeface="Arial" charset="0"/>
              </a:defRPr>
            </a:lvl2pPr>
            <a:lvl3pPr marL="1143000" indent="-228600" defTabSz="990600" eaLnBrk="0" hangingPunct="0">
              <a:spcBef>
                <a:spcPct val="30000"/>
              </a:spcBef>
              <a:defRPr sz="1200">
                <a:solidFill>
                  <a:schemeClr val="tx1"/>
                </a:solidFill>
                <a:latin typeface="Arial" charset="0"/>
              </a:defRPr>
            </a:lvl3pPr>
            <a:lvl4pPr marL="1600200" indent="-228600" defTabSz="990600" eaLnBrk="0" hangingPunct="0">
              <a:spcBef>
                <a:spcPct val="30000"/>
              </a:spcBef>
              <a:defRPr sz="1200">
                <a:solidFill>
                  <a:schemeClr val="tx1"/>
                </a:solidFill>
                <a:latin typeface="Arial" charset="0"/>
              </a:defRPr>
            </a:lvl4pPr>
            <a:lvl5pPr marL="2057400" indent="-228600" defTabSz="990600" eaLnBrk="0" hangingPunct="0">
              <a:spcBef>
                <a:spcPct val="30000"/>
              </a:spcBef>
              <a:defRPr sz="1200">
                <a:solidFill>
                  <a:schemeClr val="tx1"/>
                </a:solidFill>
                <a:latin typeface="Arial" charset="0"/>
              </a:defRPr>
            </a:lvl5pPr>
            <a:lvl6pPr marL="2514600" indent="-228600" defTabSz="990600" eaLnBrk="0" fontAlgn="base" hangingPunct="0">
              <a:spcBef>
                <a:spcPct val="30000"/>
              </a:spcBef>
              <a:spcAft>
                <a:spcPct val="0"/>
              </a:spcAft>
              <a:defRPr sz="1200">
                <a:solidFill>
                  <a:schemeClr val="tx1"/>
                </a:solidFill>
                <a:latin typeface="Arial" charset="0"/>
              </a:defRPr>
            </a:lvl6pPr>
            <a:lvl7pPr marL="2971800" indent="-228600" defTabSz="990600" eaLnBrk="0" fontAlgn="base" hangingPunct="0">
              <a:spcBef>
                <a:spcPct val="30000"/>
              </a:spcBef>
              <a:spcAft>
                <a:spcPct val="0"/>
              </a:spcAft>
              <a:defRPr sz="1200">
                <a:solidFill>
                  <a:schemeClr val="tx1"/>
                </a:solidFill>
                <a:latin typeface="Arial" charset="0"/>
              </a:defRPr>
            </a:lvl7pPr>
            <a:lvl8pPr marL="3429000" indent="-228600" defTabSz="990600" eaLnBrk="0" fontAlgn="base" hangingPunct="0">
              <a:spcBef>
                <a:spcPct val="30000"/>
              </a:spcBef>
              <a:spcAft>
                <a:spcPct val="0"/>
              </a:spcAft>
              <a:defRPr sz="1200">
                <a:solidFill>
                  <a:schemeClr val="tx1"/>
                </a:solidFill>
                <a:latin typeface="Arial" charset="0"/>
              </a:defRPr>
            </a:lvl8pPr>
            <a:lvl9pPr marL="3886200" indent="-228600" defTabSz="990600" eaLnBrk="0" fontAlgn="base" hangingPunct="0">
              <a:spcBef>
                <a:spcPct val="30000"/>
              </a:spcBef>
              <a:spcAft>
                <a:spcPct val="0"/>
              </a:spcAft>
              <a:defRPr sz="1200">
                <a:solidFill>
                  <a:schemeClr val="tx1"/>
                </a:solidFill>
                <a:latin typeface="Arial" charset="0"/>
              </a:defRPr>
            </a:lvl9pPr>
          </a:lstStyle>
          <a:p>
            <a:pPr algn="r">
              <a:spcBef>
                <a:spcPct val="0"/>
              </a:spcBef>
            </a:pPr>
            <a:r>
              <a:rPr lang="en-US" altLang="en-US" sz="1100" i="1" dirty="0">
                <a:latin typeface="Times New Roman" pitchFamily="18" charset="0"/>
              </a:rPr>
              <a:t>5</a:t>
            </a:r>
          </a:p>
        </p:txBody>
      </p:sp>
      <p:sp>
        <p:nvSpPr>
          <p:cNvPr id="20501" name="Rectangle 20"/>
          <p:cNvSpPr>
            <a:spLocks noChangeArrowheads="1"/>
          </p:cNvSpPr>
          <p:nvPr/>
        </p:nvSpPr>
        <p:spPr bwMode="auto">
          <a:xfrm>
            <a:off x="0" y="8830471"/>
            <a:ext cx="3037840" cy="465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502" name="Rectangle 21"/>
          <p:cNvSpPr>
            <a:spLocks noChangeArrowheads="1"/>
          </p:cNvSpPr>
          <p:nvPr/>
        </p:nvSpPr>
        <p:spPr bwMode="auto">
          <a:xfrm>
            <a:off x="0" y="0"/>
            <a:ext cx="3037840" cy="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87398" tIns="43699" rIns="87398" bIns="43699" anchor="ctr"/>
          <a:lstStyle>
            <a:lvl1pPr eaLnBrk="0" hangingPunct="0">
              <a:spcBef>
                <a:spcPct val="30000"/>
              </a:spcBef>
              <a:defRPr sz="1200">
                <a:solidFill>
                  <a:schemeClr val="tx1"/>
                </a:solidFill>
                <a:latin typeface="Arial" charset="0"/>
              </a:defRPr>
            </a:lvl1pPr>
            <a:lvl2pPr marL="742950" indent="-285750" eaLnBrk="0" hangingPunct="0">
              <a:spcBef>
                <a:spcPct val="30000"/>
              </a:spcBef>
              <a:defRPr sz="1200">
                <a:solidFill>
                  <a:schemeClr val="tx1"/>
                </a:solidFill>
                <a:latin typeface="Arial" charset="0"/>
              </a:defRPr>
            </a:lvl2pPr>
            <a:lvl3pPr marL="1143000" indent="-228600" eaLnBrk="0" hangingPunct="0">
              <a:spcBef>
                <a:spcPct val="30000"/>
              </a:spcBef>
              <a:defRPr sz="1200">
                <a:solidFill>
                  <a:schemeClr val="tx1"/>
                </a:solidFill>
                <a:latin typeface="Arial" charset="0"/>
              </a:defRPr>
            </a:lvl3pPr>
            <a:lvl4pPr marL="1600200" indent="-228600" eaLnBrk="0" hangingPunct="0">
              <a:spcBef>
                <a:spcPct val="30000"/>
              </a:spcBef>
              <a:defRPr sz="1200">
                <a:solidFill>
                  <a:schemeClr val="tx1"/>
                </a:solidFill>
                <a:latin typeface="Arial" charset="0"/>
              </a:defRPr>
            </a:lvl4pPr>
            <a:lvl5pPr marL="2057400" indent="-228600" eaLnBrk="0" hangingPunct="0">
              <a:spcBef>
                <a:spcPct val="30000"/>
              </a:spcBef>
              <a:defRPr sz="1200">
                <a:solidFill>
                  <a:schemeClr val="tx1"/>
                </a:solidFill>
                <a:latin typeface="Arial" charset="0"/>
              </a:defRPr>
            </a:lvl5pPr>
            <a:lvl6pPr marL="2514600" indent="-228600" eaLnBrk="0" fontAlgn="base" hangingPunct="0">
              <a:spcBef>
                <a:spcPct val="30000"/>
              </a:spcBef>
              <a:spcAft>
                <a:spcPct val="0"/>
              </a:spcAft>
              <a:defRPr sz="1200">
                <a:solidFill>
                  <a:schemeClr val="tx1"/>
                </a:solidFill>
                <a:latin typeface="Arial" charset="0"/>
              </a:defRPr>
            </a:lvl6pPr>
            <a:lvl7pPr marL="2971800" indent="-228600" eaLnBrk="0" fontAlgn="base" hangingPunct="0">
              <a:spcBef>
                <a:spcPct val="30000"/>
              </a:spcBef>
              <a:spcAft>
                <a:spcPct val="0"/>
              </a:spcAft>
              <a:defRPr sz="1200">
                <a:solidFill>
                  <a:schemeClr val="tx1"/>
                </a:solidFill>
                <a:latin typeface="Arial" charset="0"/>
              </a:defRPr>
            </a:lvl7pPr>
            <a:lvl8pPr marL="3429000" indent="-228600" eaLnBrk="0" fontAlgn="base" hangingPunct="0">
              <a:spcBef>
                <a:spcPct val="30000"/>
              </a:spcBef>
              <a:spcAft>
                <a:spcPct val="0"/>
              </a:spcAft>
              <a:defRPr sz="1200">
                <a:solidFill>
                  <a:schemeClr val="tx1"/>
                </a:solidFill>
                <a:latin typeface="Arial" charset="0"/>
              </a:defRPr>
            </a:lvl8pPr>
            <a:lvl9pPr marL="3886200" indent="-228600" eaLnBrk="0" fontAlgn="base" hangingPunct="0">
              <a:spcBef>
                <a:spcPct val="30000"/>
              </a:spcBef>
              <a:spcAft>
                <a:spcPct val="0"/>
              </a:spcAft>
              <a:defRPr sz="1200">
                <a:solidFill>
                  <a:schemeClr val="tx1"/>
                </a:solidFill>
                <a:latin typeface="Arial" charset="0"/>
              </a:defRPr>
            </a:lvl9pPr>
          </a:lstStyle>
          <a:p>
            <a:pPr eaLnBrk="1" hangingPunct="1">
              <a:spcBef>
                <a:spcPct val="0"/>
              </a:spcBef>
            </a:pPr>
            <a:endParaRPr lang="en-US" altLang="en-US" sz="1700" dirty="0"/>
          </a:p>
        </p:txBody>
      </p:sp>
      <p:sp>
        <p:nvSpPr>
          <p:cNvPr id="20503" name="Rectangle 22"/>
          <p:cNvSpPr>
            <a:spLocks noGrp="1" noRot="1" noChangeAspect="1" noChangeArrowheads="1" noTextEdit="1"/>
          </p:cNvSpPr>
          <p:nvPr>
            <p:ph type="sldImg"/>
          </p:nvPr>
        </p:nvSpPr>
        <p:spPr>
          <a:xfrm>
            <a:off x="1189038" y="703263"/>
            <a:ext cx="4632325" cy="3473450"/>
          </a:xfrm>
          <a:ln w="12700" cap="flat">
            <a:solidFill>
              <a:schemeClr val="tx1"/>
            </a:solidFill>
          </a:ln>
        </p:spPr>
      </p:sp>
      <p:sp>
        <p:nvSpPr>
          <p:cNvPr id="20504" name="Rectangle 23"/>
          <p:cNvSpPr>
            <a:spLocks noGrp="1" noChangeArrowheads="1"/>
          </p:cNvSpPr>
          <p:nvPr>
            <p:ph type="body" idx="1"/>
          </p:nvPr>
        </p:nvSpPr>
        <p:spPr>
          <a:xfrm>
            <a:off x="933098" y="4416821"/>
            <a:ext cx="5142582" cy="41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029" tIns="46709" rIns="95029" bIns="46709"/>
          <a:lstStyle/>
          <a:p>
            <a:r>
              <a:rPr lang="en-US" sz="1100" dirty="0" smtClean="0">
                <a:solidFill>
                  <a:srgbClr val="000000"/>
                </a:solidFill>
              </a:rPr>
              <a:t>State that if it is not possible to remove the hazards, we must mitigate them. Explain the hierarchy of controls.  State that elimination is the most effective.  For example, use proper personal protective equipment to avoid exposure.  Explain that PPE is the last line of defense. Do not rely just on your PPE to avoid injury. Think about the L.O.F. hazard and how to mitigate. State that some great questions to ask are:  Where is my body located in relation to the hazard? What is the worst-case scenario of my task? How can I protect myself from the hazard? When elimination is not possible, engineering controls are the next best choice in protecting yourself from line of fire incidents. Some engineering controls that could protect you from line of fire incidents include physical barriers, guarding around moving parts, and toe boards on elevated work platforms to prevent objects from falling to the area below. There are many other possible engineering controls that could be used depending on the specific hazard.  Total elimination of hazards is not always possible and engineering controls may not be feasible or they can fail. </a:t>
            </a:r>
            <a:endParaRPr lang="en-US" altLang="en-US" dirty="0" smtClean="0"/>
          </a:p>
        </p:txBody>
      </p:sp>
    </p:spTree>
    <p:extLst>
      <p:ext uri="{BB962C8B-B14F-4D97-AF65-F5344CB8AC3E}">
        <p14:creationId xmlns:p14="http://schemas.microsoft.com/office/powerpoint/2010/main" val="416172726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AutoShape 2"/>
          <p:cNvSpPr>
            <a:spLocks noChangeArrowheads="1"/>
          </p:cNvSpPr>
          <p:nvPr/>
        </p:nvSpPr>
        <p:spPr bwMode="auto">
          <a:xfrm>
            <a:off x="228600" y="381000"/>
            <a:ext cx="8686800" cy="5638800"/>
          </a:xfrm>
          <a:prstGeom prst="roundRect">
            <a:avLst>
              <a:gd name="adj" fmla="val 7912"/>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4" name="AutoShape 3"/>
          <p:cNvSpPr>
            <a:spLocks noChangeArrowheads="1"/>
          </p:cNvSpPr>
          <p:nvPr/>
        </p:nvSpPr>
        <p:spPr bwMode="white">
          <a:xfrm>
            <a:off x="327025" y="488950"/>
            <a:ext cx="8435975" cy="4768850"/>
          </a:xfrm>
          <a:prstGeom prst="roundRect">
            <a:avLst>
              <a:gd name="adj" fmla="val 7310"/>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5" name="AutoShape 4"/>
          <p:cNvSpPr>
            <a:spLocks noChangeArrowheads="1"/>
          </p:cNvSpPr>
          <p:nvPr/>
        </p:nvSpPr>
        <p:spPr bwMode="blackWhite">
          <a:xfrm>
            <a:off x="1447800" y="3352800"/>
            <a:ext cx="6400800" cy="2286000"/>
          </a:xfrm>
          <a:prstGeom prst="roundRect">
            <a:avLst>
              <a:gd name="adj" fmla="val 16667"/>
            </a:avLst>
          </a:prstGeom>
          <a:solidFill>
            <a:schemeClr val="bg1"/>
          </a:solidFill>
          <a:ln w="50800">
            <a:solidFill>
              <a:schemeClr val="bg2"/>
            </a:solidFill>
            <a:round/>
            <a:headEnd/>
            <a:tailEnd/>
          </a:ln>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dirty="0" smtClean="0">
              <a:cs typeface="+mn-cs"/>
            </a:endParaRPr>
          </a:p>
        </p:txBody>
      </p:sp>
      <p:pic>
        <p:nvPicPr>
          <p:cNvPr id="7" name="Picture 1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572000" y="4038600"/>
            <a:ext cx="2590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2037" name="Rectangle 5"/>
          <p:cNvSpPr>
            <a:spLocks noGrp="1" noChangeArrowheads="1"/>
          </p:cNvSpPr>
          <p:nvPr>
            <p:ph type="ctrTitle"/>
          </p:nvPr>
        </p:nvSpPr>
        <p:spPr>
          <a:xfrm>
            <a:off x="685800" y="857250"/>
            <a:ext cx="7772400" cy="2266950"/>
          </a:xfrm>
        </p:spPr>
        <p:txBody>
          <a:bodyPr anchor="ctr" anchorCtr="1"/>
          <a:lstStyle>
            <a:lvl1pPr algn="ctr">
              <a:defRPr sz="4100" i="1"/>
            </a:lvl1pPr>
          </a:lstStyle>
          <a:p>
            <a:r>
              <a:rPr lang="en-US"/>
              <a:t>Click to edit Master title style</a:t>
            </a:r>
          </a:p>
        </p:txBody>
      </p:sp>
      <p:sp>
        <p:nvSpPr>
          <p:cNvPr id="8" name="Rectangle 7"/>
          <p:cNvSpPr>
            <a:spLocks noGrp="1" noChangeArrowheads="1"/>
          </p:cNvSpPr>
          <p:nvPr>
            <p:ph type="dt" sz="half" idx="10"/>
          </p:nvPr>
        </p:nvSpPr>
        <p:spPr/>
        <p:txBody>
          <a:bodyPr/>
          <a:lstStyle>
            <a:lvl1pPr>
              <a:defRPr/>
            </a:lvl1pPr>
          </a:lstStyle>
          <a:p>
            <a:pPr>
              <a:defRPr/>
            </a:pPr>
            <a:endParaRPr lang="en-US" dirty="0"/>
          </a:p>
        </p:txBody>
      </p:sp>
      <p:sp>
        <p:nvSpPr>
          <p:cNvPr id="9" name="Rectangle 8"/>
          <p:cNvSpPr>
            <a:spLocks noGrp="1" noChangeArrowheads="1"/>
          </p:cNvSpPr>
          <p:nvPr>
            <p:ph type="ftr" sz="quarter" idx="11"/>
          </p:nvPr>
        </p:nvSpPr>
        <p:spPr>
          <a:xfrm>
            <a:off x="3352800" y="6391275"/>
            <a:ext cx="2895600" cy="457200"/>
          </a:xfrm>
        </p:spPr>
        <p:txBody>
          <a:bodyPr/>
          <a:lstStyle>
            <a:lvl1pPr>
              <a:defRPr/>
            </a:lvl1pPr>
          </a:lstStyle>
          <a:p>
            <a:pPr>
              <a:defRPr/>
            </a:pPr>
            <a:endParaRPr lang="en-US" dirty="0"/>
          </a:p>
        </p:txBody>
      </p:sp>
      <p:sp>
        <p:nvSpPr>
          <p:cNvPr id="10" name="Rectangle 9"/>
          <p:cNvSpPr>
            <a:spLocks noGrp="1" noChangeArrowheads="1"/>
          </p:cNvSpPr>
          <p:nvPr>
            <p:ph type="sldNum" sz="quarter" idx="12"/>
          </p:nvPr>
        </p:nvSpPr>
        <p:spPr>
          <a:xfrm>
            <a:off x="6858000" y="6391275"/>
            <a:ext cx="1600200" cy="457200"/>
          </a:xfrm>
        </p:spPr>
        <p:txBody>
          <a:bodyPr/>
          <a:lstStyle>
            <a:lvl1pPr>
              <a:defRPr/>
            </a:lvl1pPr>
          </a:lstStyle>
          <a:p>
            <a:pPr>
              <a:defRPr/>
            </a:pPr>
            <a:fld id="{4BC82CB8-32D3-493F-BA4D-C698C2FBA453}" type="slidenum">
              <a:rPr lang="en-US"/>
              <a:pPr>
                <a:defRPr/>
              </a:pPr>
              <a:t>‹#›</a:t>
            </a:fld>
            <a:endParaRPr lang="en-US" dirty="0"/>
          </a:p>
        </p:txBody>
      </p:sp>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09800" y="3581400"/>
            <a:ext cx="1790700"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25406609"/>
      </p:ext>
    </p:extLst>
  </p:cSld>
  <p:clrMapOvr>
    <a:masterClrMapping/>
  </p:clrMapOvr>
  <p:transition>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83B02C4-578E-4A57-9B99-0EE79F1D5CBA}" type="slidenum">
              <a:rPr lang="en-US"/>
              <a:pPr>
                <a:defRPr/>
              </a:pPr>
              <a:t>‹#›</a:t>
            </a:fld>
            <a:endParaRPr lang="en-US" dirty="0"/>
          </a:p>
        </p:txBody>
      </p:sp>
    </p:spTree>
    <p:extLst>
      <p:ext uri="{BB962C8B-B14F-4D97-AF65-F5344CB8AC3E}">
        <p14:creationId xmlns:p14="http://schemas.microsoft.com/office/powerpoint/2010/main" val="1218826585"/>
      </p:ext>
    </p:extLst>
  </p:cSld>
  <p:clrMapOvr>
    <a:masterClrMapping/>
  </p:clrMapOvr>
  <p:transition>
    <p:wipe dir="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905000"/>
            <a:ext cx="37719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69B2809-61E3-4FE3-BDB6-F42EB26DDB17}" type="slidenum">
              <a:rPr lang="en-US"/>
              <a:pPr>
                <a:defRPr/>
              </a:pPr>
              <a:t>‹#›</a:t>
            </a:fld>
            <a:endParaRPr lang="en-US" dirty="0"/>
          </a:p>
        </p:txBody>
      </p:sp>
    </p:spTree>
    <p:extLst>
      <p:ext uri="{BB962C8B-B14F-4D97-AF65-F5344CB8AC3E}">
        <p14:creationId xmlns:p14="http://schemas.microsoft.com/office/powerpoint/2010/main" val="202516834"/>
      </p:ext>
    </p:extLst>
  </p:cSld>
  <p:clrMapOvr>
    <a:masterClrMapping/>
  </p:clrMapOvr>
  <p:transition>
    <p:wipe dir="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7DD52C7D-CF9C-4B33-8411-7096F1AFF836}" type="slidenum">
              <a:rPr lang="en-US"/>
              <a:pPr>
                <a:defRPr/>
              </a:pPr>
              <a:t>‹#›</a:t>
            </a:fld>
            <a:endParaRPr lang="en-US" dirty="0"/>
          </a:p>
        </p:txBody>
      </p:sp>
    </p:spTree>
    <p:extLst>
      <p:ext uri="{BB962C8B-B14F-4D97-AF65-F5344CB8AC3E}">
        <p14:creationId xmlns:p14="http://schemas.microsoft.com/office/powerpoint/2010/main" val="1099169284"/>
      </p:ext>
    </p:extLst>
  </p:cSld>
  <p:clrMapOvr>
    <a:masterClrMapping/>
  </p:clrMapOvr>
  <p:transition>
    <p:wipe dir="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62000" y="533400"/>
            <a:ext cx="76962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762000" y="1905000"/>
            <a:ext cx="3771900" cy="4038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86300" y="1905000"/>
            <a:ext cx="3771900" cy="4038600"/>
          </a:xfrm>
        </p:spPr>
        <p:txBody>
          <a:bodyPr/>
          <a:lstStyle/>
          <a:p>
            <a:pPr lvl="0"/>
            <a:endParaRPr lang="en-US" noProof="0" dirty="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C46CB010-865E-43A3-B343-9D274A69DE56}" type="slidenum">
              <a:rPr lang="en-US"/>
              <a:pPr>
                <a:defRPr/>
              </a:pPr>
              <a:t>‹#›</a:t>
            </a:fld>
            <a:endParaRPr lang="en-US" dirty="0"/>
          </a:p>
        </p:txBody>
      </p:sp>
    </p:spTree>
    <p:extLst>
      <p:ext uri="{BB962C8B-B14F-4D97-AF65-F5344CB8AC3E}">
        <p14:creationId xmlns:p14="http://schemas.microsoft.com/office/powerpoint/2010/main" val="4064286247"/>
      </p:ext>
    </p:extLst>
  </p:cSld>
  <p:clrMapOvr>
    <a:masterClrMapping/>
  </p:clrMapOvr>
  <p:transition>
    <p:wipe dir="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62000" y="533400"/>
            <a:ext cx="769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762000" y="1905000"/>
            <a:ext cx="76962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71012" name="Rectangle 4"/>
          <p:cNvSpPr>
            <a:spLocks noGrp="1" noChangeArrowheads="1"/>
          </p:cNvSpPr>
          <p:nvPr>
            <p:ph type="dt" sz="half" idx="2"/>
          </p:nvPr>
        </p:nvSpPr>
        <p:spPr bwMode="auto">
          <a:xfrm>
            <a:off x="762000" y="6391275"/>
            <a:ext cx="2057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3" name="Rectangle 5"/>
          <p:cNvSpPr>
            <a:spLocks noGrp="1" noChangeArrowheads="1"/>
          </p:cNvSpPr>
          <p:nvPr>
            <p:ph type="ftr" sz="quarter" idx="3"/>
          </p:nvPr>
        </p:nvSpPr>
        <p:spPr bwMode="auto">
          <a:xfrm>
            <a:off x="3352800" y="6403975"/>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dirty="0"/>
          </a:p>
        </p:txBody>
      </p:sp>
      <p:sp>
        <p:nvSpPr>
          <p:cNvPr id="171014" name="Rectangle 6"/>
          <p:cNvSpPr>
            <a:spLocks noGrp="1" noChangeArrowheads="1"/>
          </p:cNvSpPr>
          <p:nvPr>
            <p:ph type="sldNum" sz="quarter" idx="4"/>
          </p:nvPr>
        </p:nvSpPr>
        <p:spPr bwMode="auto">
          <a:xfrm>
            <a:off x="6858000" y="6400800"/>
            <a:ext cx="1600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cs typeface="+mn-cs"/>
              </a:defRPr>
            </a:lvl1pPr>
          </a:lstStyle>
          <a:p>
            <a:pPr>
              <a:defRPr/>
            </a:pPr>
            <a:fld id="{7D2308C9-7F51-4B0F-9668-4E9DC7A70FA6}" type="slidenum">
              <a:rPr lang="en-US"/>
              <a:pPr>
                <a:defRPr/>
              </a:pPr>
              <a:t>‹#›</a:t>
            </a:fld>
            <a:endParaRPr lang="en-US" dirty="0"/>
          </a:p>
        </p:txBody>
      </p:sp>
      <p:grpSp>
        <p:nvGrpSpPr>
          <p:cNvPr id="1031" name="Group 7"/>
          <p:cNvGrpSpPr>
            <a:grpSpLocks/>
          </p:cNvGrpSpPr>
          <p:nvPr/>
        </p:nvGrpSpPr>
        <p:grpSpPr bwMode="auto">
          <a:xfrm>
            <a:off x="168275" y="228600"/>
            <a:ext cx="8823325" cy="6096000"/>
            <a:chOff x="106" y="144"/>
            <a:chExt cx="5558" cy="3840"/>
          </a:xfrm>
        </p:grpSpPr>
        <p:sp>
          <p:nvSpPr>
            <p:cNvPr id="1035" name="AutoShape 8"/>
            <p:cNvSpPr>
              <a:spLocks noChangeArrowheads="1"/>
            </p:cNvSpPr>
            <p:nvPr/>
          </p:nvSpPr>
          <p:spPr bwMode="auto">
            <a:xfrm>
              <a:off x="106" y="144"/>
              <a:ext cx="5558" cy="3840"/>
            </a:xfrm>
            <a:prstGeom prst="roundRect">
              <a:avLst>
                <a:gd name="adj" fmla="val 11046"/>
              </a:avLst>
            </a:prstGeom>
            <a:noFill/>
            <a:ln w="28575">
              <a:solidFill>
                <a:schemeClr val="folHlink"/>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2400" dirty="0" smtClean="0">
                <a:latin typeface="Times New Roman" pitchFamily="18" charset="0"/>
                <a:cs typeface="+mn-cs"/>
              </a:endParaRPr>
            </a:p>
          </p:txBody>
        </p:sp>
        <p:sp>
          <p:nvSpPr>
            <p:cNvPr id="2" name="Line 9"/>
            <p:cNvSpPr>
              <a:spLocks noChangeShapeType="1"/>
            </p:cNvSpPr>
            <p:nvPr/>
          </p:nvSpPr>
          <p:spPr bwMode="auto">
            <a:xfrm>
              <a:off x="480" y="1077"/>
              <a:ext cx="4848" cy="0"/>
            </a:xfrm>
            <a:prstGeom prst="line">
              <a:avLst/>
            </a:prstGeom>
            <a:noFill/>
            <a:ln w="38100">
              <a:solidFill>
                <a:schemeClr val="folHlink"/>
              </a:solidFill>
              <a:round/>
              <a:headEnd/>
              <a:tailEnd/>
            </a:ln>
            <a:extLst>
              <a:ext uri="{909E8E84-426E-40DD-AFC4-6F175D3DCCD1}">
                <a14:hiddenFill xmlns:a14="http://schemas.microsoft.com/office/drawing/2010/main">
                  <a:noFill/>
                </a14:hiddenFill>
              </a:ext>
            </a:extLst>
          </p:spPr>
          <p:txBody>
            <a:bodyPr/>
            <a:lstStyle/>
            <a:p>
              <a:endParaRPr lang="en-US" dirty="0"/>
            </a:p>
          </p:txBody>
        </p:sp>
      </p:grpSp>
      <p:pic>
        <p:nvPicPr>
          <p:cNvPr id="1033"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8600" y="6400800"/>
            <a:ext cx="12954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0" name="Picture 2"/>
          <p:cNvPicPr>
            <a:picLocks noChangeAspect="1" noChangeArrowheads="1"/>
          </p:cNvPicPr>
          <p:nvPr userDrawn="1"/>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001000" y="380999"/>
            <a:ext cx="718344" cy="733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049" r:id="rId1"/>
    <p:sldLayoutId id="2147485031" r:id="rId2"/>
    <p:sldLayoutId id="2147485033" r:id="rId3"/>
    <p:sldLayoutId id="2147485036" r:id="rId4"/>
    <p:sldLayoutId id="2147485041" r:id="rId5"/>
  </p:sldLayoutIdLst>
  <p:transition>
    <p:wipe dir="r"/>
  </p:transition>
  <p:timing>
    <p:tnLst>
      <p:par>
        <p:cTn id="1" dur="indefinite" restart="never" nodeType="tmRoot"/>
      </p:par>
    </p:tnLst>
  </p:timing>
  <p:hf hdr="0" ftr="0" dt="0"/>
  <p:txStyles>
    <p:titleStyle>
      <a:lvl1pPr algn="l" rtl="0" eaLnBrk="0" fontAlgn="base" hangingPunct="0">
        <a:spcBef>
          <a:spcPct val="0"/>
        </a:spcBef>
        <a:spcAft>
          <a:spcPct val="0"/>
        </a:spcAft>
        <a:defRPr sz="3300">
          <a:solidFill>
            <a:schemeClr val="tx2"/>
          </a:solidFill>
          <a:latin typeface="+mj-lt"/>
          <a:ea typeface="+mj-ea"/>
          <a:cs typeface="+mj-cs"/>
        </a:defRPr>
      </a:lvl1pPr>
      <a:lvl2pPr algn="l" rtl="0" eaLnBrk="0" fontAlgn="base" hangingPunct="0">
        <a:spcBef>
          <a:spcPct val="0"/>
        </a:spcBef>
        <a:spcAft>
          <a:spcPct val="0"/>
        </a:spcAft>
        <a:defRPr sz="3300">
          <a:solidFill>
            <a:schemeClr val="tx2"/>
          </a:solidFill>
          <a:latin typeface="Arial Black" pitchFamily="34" charset="0"/>
        </a:defRPr>
      </a:lvl2pPr>
      <a:lvl3pPr algn="l" rtl="0" eaLnBrk="0" fontAlgn="base" hangingPunct="0">
        <a:spcBef>
          <a:spcPct val="0"/>
        </a:spcBef>
        <a:spcAft>
          <a:spcPct val="0"/>
        </a:spcAft>
        <a:defRPr sz="3300">
          <a:solidFill>
            <a:schemeClr val="tx2"/>
          </a:solidFill>
          <a:latin typeface="Arial Black" pitchFamily="34" charset="0"/>
        </a:defRPr>
      </a:lvl3pPr>
      <a:lvl4pPr algn="l" rtl="0" eaLnBrk="0" fontAlgn="base" hangingPunct="0">
        <a:spcBef>
          <a:spcPct val="0"/>
        </a:spcBef>
        <a:spcAft>
          <a:spcPct val="0"/>
        </a:spcAft>
        <a:defRPr sz="3300">
          <a:solidFill>
            <a:schemeClr val="tx2"/>
          </a:solidFill>
          <a:latin typeface="Arial Black" pitchFamily="34" charset="0"/>
        </a:defRPr>
      </a:lvl4pPr>
      <a:lvl5pPr algn="l" rtl="0" eaLnBrk="0" fontAlgn="base" hangingPunct="0">
        <a:spcBef>
          <a:spcPct val="0"/>
        </a:spcBef>
        <a:spcAft>
          <a:spcPct val="0"/>
        </a:spcAft>
        <a:defRPr sz="3300">
          <a:solidFill>
            <a:schemeClr val="tx2"/>
          </a:solidFill>
          <a:latin typeface="Arial Black" pitchFamily="34" charset="0"/>
        </a:defRPr>
      </a:lvl5pPr>
      <a:lvl6pPr marL="457200" algn="l" rtl="0" fontAlgn="base">
        <a:spcBef>
          <a:spcPct val="0"/>
        </a:spcBef>
        <a:spcAft>
          <a:spcPct val="0"/>
        </a:spcAft>
        <a:defRPr sz="3300">
          <a:solidFill>
            <a:schemeClr val="tx2"/>
          </a:solidFill>
          <a:latin typeface="Arial Black" pitchFamily="34" charset="0"/>
        </a:defRPr>
      </a:lvl6pPr>
      <a:lvl7pPr marL="914400" algn="l" rtl="0" fontAlgn="base">
        <a:spcBef>
          <a:spcPct val="0"/>
        </a:spcBef>
        <a:spcAft>
          <a:spcPct val="0"/>
        </a:spcAft>
        <a:defRPr sz="3300">
          <a:solidFill>
            <a:schemeClr val="tx2"/>
          </a:solidFill>
          <a:latin typeface="Arial Black" pitchFamily="34" charset="0"/>
        </a:defRPr>
      </a:lvl7pPr>
      <a:lvl8pPr marL="1371600" algn="l" rtl="0" fontAlgn="base">
        <a:spcBef>
          <a:spcPct val="0"/>
        </a:spcBef>
        <a:spcAft>
          <a:spcPct val="0"/>
        </a:spcAft>
        <a:defRPr sz="3300">
          <a:solidFill>
            <a:schemeClr val="tx2"/>
          </a:solidFill>
          <a:latin typeface="Arial Black" pitchFamily="34" charset="0"/>
        </a:defRPr>
      </a:lvl8pPr>
      <a:lvl9pPr marL="1828800" algn="l" rtl="0" fontAlgn="base">
        <a:spcBef>
          <a:spcPct val="0"/>
        </a:spcBef>
        <a:spcAft>
          <a:spcPct val="0"/>
        </a:spcAft>
        <a:defRPr sz="33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bg2"/>
        </a:buClr>
        <a:buSzPct val="70000"/>
        <a:buFont typeface="Wingdings" pitchFamily="2" charset="2"/>
        <a:buChar char="l"/>
        <a:defRPr sz="31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SzPct val="150000"/>
        <a:buChar char="•"/>
        <a:defRPr sz="2600">
          <a:solidFill>
            <a:schemeClr val="tx1"/>
          </a:solidFill>
          <a:latin typeface="+mn-lt"/>
        </a:defRPr>
      </a:lvl2pPr>
      <a:lvl3pPr marL="1143000" indent="-228600" algn="l" rtl="0" eaLnBrk="0" fontAlgn="base" hangingPunct="0">
        <a:spcBef>
          <a:spcPct val="20000"/>
        </a:spcBef>
        <a:spcAft>
          <a:spcPct val="0"/>
        </a:spcAft>
        <a:buClr>
          <a:schemeClr val="tx1"/>
        </a:buClr>
        <a:buSzPct val="150000"/>
        <a:buChar char="•"/>
        <a:defRPr sz="2200">
          <a:solidFill>
            <a:schemeClr val="tx1"/>
          </a:solidFill>
          <a:latin typeface="+mn-lt"/>
        </a:defRPr>
      </a:lvl3pPr>
      <a:lvl4pPr marL="1600200" indent="-228600" algn="l" rtl="0" eaLnBrk="0" fontAlgn="base" hangingPunct="0">
        <a:spcBef>
          <a:spcPct val="20000"/>
        </a:spcBef>
        <a:spcAft>
          <a:spcPct val="0"/>
        </a:spcAft>
        <a:buClr>
          <a:schemeClr val="tx2"/>
        </a:buClr>
        <a:buSzPct val="150000"/>
        <a:buChar char="•"/>
        <a:defRPr sz="2000">
          <a:solidFill>
            <a:schemeClr val="tx1"/>
          </a:solidFill>
          <a:latin typeface="+mn-lt"/>
        </a:defRPr>
      </a:lvl4pPr>
      <a:lvl5pPr marL="2057400" indent="-228600" algn="l" rtl="0" eaLnBrk="0" fontAlgn="base" hangingPunct="0">
        <a:spcBef>
          <a:spcPct val="20000"/>
        </a:spcBef>
        <a:spcAft>
          <a:spcPct val="0"/>
        </a:spcAft>
        <a:buClr>
          <a:schemeClr val="folHlink"/>
        </a:buClr>
        <a:buSzPct val="150000"/>
        <a:buChar char="•"/>
        <a:defRPr sz="2000">
          <a:solidFill>
            <a:schemeClr val="tx1"/>
          </a:solidFill>
          <a:latin typeface="+mn-lt"/>
        </a:defRPr>
      </a:lvl5pPr>
      <a:lvl6pPr marL="2514600" indent="-228600" algn="l" rtl="0" fontAlgn="base">
        <a:spcBef>
          <a:spcPct val="20000"/>
        </a:spcBef>
        <a:spcAft>
          <a:spcPct val="0"/>
        </a:spcAft>
        <a:buClr>
          <a:schemeClr val="folHlink"/>
        </a:buClr>
        <a:buSzPct val="150000"/>
        <a:buChar char="•"/>
        <a:defRPr sz="2000">
          <a:solidFill>
            <a:schemeClr val="tx1"/>
          </a:solidFill>
          <a:latin typeface="+mn-lt"/>
        </a:defRPr>
      </a:lvl6pPr>
      <a:lvl7pPr marL="2971800" indent="-228600" algn="l" rtl="0" fontAlgn="base">
        <a:spcBef>
          <a:spcPct val="20000"/>
        </a:spcBef>
        <a:spcAft>
          <a:spcPct val="0"/>
        </a:spcAft>
        <a:buClr>
          <a:schemeClr val="folHlink"/>
        </a:buClr>
        <a:buSzPct val="150000"/>
        <a:buChar char="•"/>
        <a:defRPr sz="2000">
          <a:solidFill>
            <a:schemeClr val="tx1"/>
          </a:solidFill>
          <a:latin typeface="+mn-lt"/>
        </a:defRPr>
      </a:lvl7pPr>
      <a:lvl8pPr marL="3429000" indent="-228600" algn="l" rtl="0" fontAlgn="base">
        <a:spcBef>
          <a:spcPct val="20000"/>
        </a:spcBef>
        <a:spcAft>
          <a:spcPct val="0"/>
        </a:spcAft>
        <a:buClr>
          <a:schemeClr val="folHlink"/>
        </a:buClr>
        <a:buSzPct val="150000"/>
        <a:buChar char="•"/>
        <a:defRPr sz="2000">
          <a:solidFill>
            <a:schemeClr val="tx1"/>
          </a:solidFill>
          <a:latin typeface="+mn-lt"/>
        </a:defRPr>
      </a:lvl8pPr>
      <a:lvl9pPr marL="3886200" indent="-228600" algn="l" rtl="0" fontAlgn="base">
        <a:spcBef>
          <a:spcPct val="20000"/>
        </a:spcBef>
        <a:spcAft>
          <a:spcPct val="0"/>
        </a:spcAft>
        <a:buClr>
          <a:schemeClr val="folHlink"/>
        </a:buClr>
        <a:buSzPct val="150000"/>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fld id="{8451303E-F415-4EDE-A2B0-C86F9385D8B9}" type="slidenum">
              <a:rPr lang="en-US" altLang="en-US" sz="1200" smtClean="0">
                <a:solidFill>
                  <a:srgbClr val="000000"/>
                </a:solidFill>
              </a:rPr>
              <a:pPr eaLnBrk="1" hangingPunct="1">
                <a:spcBef>
                  <a:spcPct val="0"/>
                </a:spcBef>
                <a:buClrTx/>
                <a:buSzTx/>
                <a:buFontTx/>
                <a:buNone/>
                <a:defRPr/>
              </a:pPr>
              <a:t>1</a:t>
            </a:fld>
            <a:r>
              <a:rPr lang="en-US" altLang="en-US" sz="1200" dirty="0">
                <a:solidFill>
                  <a:srgbClr val="000000"/>
                </a:solidFill>
              </a:rPr>
              <a:t>-1</a:t>
            </a:r>
          </a:p>
        </p:txBody>
      </p:sp>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a:t>Line of Fire</a:t>
            </a:r>
            <a:br>
              <a:rPr lang="en-US" altLang="en-US" i="0" dirty="0"/>
            </a:br>
            <a:r>
              <a:rPr lang="en-US" altLang="en-US" sz="3200" b="1" i="0" dirty="0">
                <a:latin typeface="Arial" charset="0"/>
                <a:cs typeface="Arial" charset="0"/>
              </a:rPr>
              <a:t>Continuing Education</a:t>
            </a:r>
            <a:br>
              <a:rPr lang="en-US" altLang="en-US" sz="3200" b="1" i="0" dirty="0">
                <a:latin typeface="Arial" charset="0"/>
                <a:cs typeface="Arial" charset="0"/>
              </a:rPr>
            </a:br>
            <a:r>
              <a:rPr lang="en-US" altLang="en-US" sz="2000" b="1" i="0" dirty="0">
                <a:latin typeface="Arial" charset="0"/>
                <a:cs typeface="Arial" charset="0"/>
              </a:rPr>
              <a:t> First Quarter 2019</a:t>
            </a:r>
            <a:endParaRPr lang="en-US" altLang="en-US" sz="3200" b="1" i="0" dirty="0">
              <a:latin typeface="Arial" charset="0"/>
              <a:cs typeface="Arial" charset="0"/>
            </a:endParaRPr>
          </a:p>
        </p:txBody>
      </p:sp>
    </p:spTree>
    <p:extLst>
      <p:ext uri="{BB962C8B-B14F-4D97-AF65-F5344CB8AC3E}">
        <p14:creationId xmlns:p14="http://schemas.microsoft.com/office/powerpoint/2010/main" val="2365140792"/>
      </p:ext>
    </p:extLst>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0" name="Rectangle 9"/>
          <p:cNvSpPr>
            <a:spLocks noGrp="1" noChangeArrowheads="1"/>
          </p:cNvSpPr>
          <p:nvPr>
            <p:ph type="title"/>
          </p:nvPr>
        </p:nvSpPr>
        <p:spPr/>
        <p:txBody>
          <a:bodyPr/>
          <a:lstStyle/>
          <a:p>
            <a:pPr eaLnBrk="1" hangingPunct="1"/>
            <a:r>
              <a:rPr lang="en-US" altLang="en-US" dirty="0" smtClean="0"/>
              <a:t>Minimize Line of Fire Hazards</a:t>
            </a:r>
          </a:p>
        </p:txBody>
      </p:sp>
      <p:sp>
        <p:nvSpPr>
          <p:cNvPr id="3" name="Content Placeholder 2"/>
          <p:cNvSpPr>
            <a:spLocks noGrp="1"/>
          </p:cNvSpPr>
          <p:nvPr>
            <p:ph idx="1"/>
          </p:nvPr>
        </p:nvSpPr>
        <p:spPr>
          <a:xfrm>
            <a:off x="762000" y="1931985"/>
            <a:ext cx="3809999" cy="4011615"/>
          </a:xfrm>
        </p:spPr>
        <p:txBody>
          <a:bodyPr/>
          <a:lstStyle/>
          <a:p>
            <a:pPr marL="0" indent="0">
              <a:spcBef>
                <a:spcPts val="0"/>
              </a:spcBef>
              <a:spcAft>
                <a:spcPts val="600"/>
              </a:spcAft>
              <a:buNone/>
            </a:pPr>
            <a:r>
              <a:rPr lang="en-US" sz="2800" dirty="0">
                <a:solidFill>
                  <a:srgbClr val="000000"/>
                </a:solidFill>
                <a:latin typeface="Arial" panose="020B0604020202020204" pitchFamily="34" charset="0"/>
              </a:rPr>
              <a:t>Be aware of the </a:t>
            </a:r>
            <a:r>
              <a:rPr lang="en-US" sz="2800" dirty="0" smtClean="0">
                <a:solidFill>
                  <a:srgbClr val="000000"/>
                </a:solidFill>
                <a:latin typeface="Arial" panose="020B0604020202020204" pitchFamily="34" charset="0"/>
              </a:rPr>
              <a:t>hazards</a:t>
            </a:r>
          </a:p>
          <a:p>
            <a:pPr>
              <a:spcBef>
                <a:spcPts val="0"/>
              </a:spcBef>
              <a:spcAft>
                <a:spcPts val="600"/>
              </a:spcAft>
              <a:buClr>
                <a:srgbClr val="002060"/>
              </a:buClr>
              <a:buFont typeface="Wingdings" panose="05000000000000000000" pitchFamily="2" charset="2"/>
              <a:buChar char="ü"/>
            </a:pPr>
            <a:r>
              <a:rPr lang="en-US" sz="2400" dirty="0" smtClean="0">
                <a:solidFill>
                  <a:srgbClr val="000000"/>
                </a:solidFill>
                <a:latin typeface="Arial" panose="020B0604020202020204" pitchFamily="34" charset="0"/>
              </a:rPr>
              <a:t>We must understand</a:t>
            </a:r>
          </a:p>
          <a:p>
            <a:pPr lvl="1">
              <a:spcBef>
                <a:spcPts val="0"/>
              </a:spcBef>
              <a:spcAft>
                <a:spcPts val="600"/>
              </a:spcAft>
              <a:buClr>
                <a:srgbClr val="002060"/>
              </a:buClr>
              <a:buSzPct val="70000"/>
              <a:buFont typeface="Arial" panose="020B0604020202020204" pitchFamily="34" charset="0"/>
              <a:buChar char="•"/>
            </a:pPr>
            <a:r>
              <a:rPr lang="en-US" sz="1900" dirty="0" smtClean="0">
                <a:solidFill>
                  <a:srgbClr val="000000"/>
                </a:solidFill>
                <a:latin typeface="Arial" panose="020B0604020202020204" pitchFamily="34" charset="0"/>
              </a:rPr>
              <a:t>The Steps </a:t>
            </a:r>
          </a:p>
          <a:p>
            <a:pPr lvl="1">
              <a:spcBef>
                <a:spcPts val="0"/>
              </a:spcBef>
              <a:spcAft>
                <a:spcPts val="600"/>
              </a:spcAft>
              <a:buClr>
                <a:srgbClr val="002060"/>
              </a:buClr>
              <a:buSzPct val="70000"/>
              <a:buFont typeface="Arial" panose="020B0604020202020204" pitchFamily="34" charset="0"/>
              <a:buChar char="•"/>
            </a:pPr>
            <a:r>
              <a:rPr lang="en-US" sz="1900" dirty="0" smtClean="0">
                <a:solidFill>
                  <a:srgbClr val="000000"/>
                </a:solidFill>
                <a:latin typeface="Arial" panose="020B0604020202020204" pitchFamily="34" charset="0"/>
              </a:rPr>
              <a:t>The Hazards </a:t>
            </a:r>
          </a:p>
          <a:p>
            <a:pPr lvl="1">
              <a:spcBef>
                <a:spcPts val="0"/>
              </a:spcBef>
              <a:spcAft>
                <a:spcPts val="600"/>
              </a:spcAft>
              <a:buClr>
                <a:srgbClr val="002060"/>
              </a:buClr>
              <a:buSzPct val="70000"/>
              <a:buFont typeface="Arial" panose="020B0604020202020204" pitchFamily="34" charset="0"/>
              <a:buChar char="•"/>
            </a:pPr>
            <a:r>
              <a:rPr lang="en-US" sz="1900" dirty="0" smtClean="0">
                <a:solidFill>
                  <a:srgbClr val="000000"/>
                </a:solidFill>
                <a:latin typeface="Arial" panose="020B0604020202020204" pitchFamily="34" charset="0"/>
              </a:rPr>
              <a:t>The Safe Guards</a:t>
            </a:r>
          </a:p>
          <a:p>
            <a:pPr>
              <a:spcBef>
                <a:spcPts val="0"/>
              </a:spcBef>
              <a:spcAft>
                <a:spcPts val="600"/>
              </a:spcAft>
              <a:buClr>
                <a:srgbClr val="002060"/>
              </a:buClr>
              <a:buFont typeface="Wingdings" panose="05000000000000000000" pitchFamily="2" charset="2"/>
              <a:buChar char="ü"/>
            </a:pPr>
            <a:r>
              <a:rPr lang="en-US" sz="2400" dirty="0" smtClean="0">
                <a:solidFill>
                  <a:srgbClr val="000000"/>
                </a:solidFill>
                <a:latin typeface="Arial" panose="020B0604020202020204" pitchFamily="34" charset="0"/>
              </a:rPr>
              <a:t>Take </a:t>
            </a:r>
            <a:r>
              <a:rPr lang="en-US" sz="2400" dirty="0">
                <a:solidFill>
                  <a:srgbClr val="000000"/>
                </a:solidFill>
                <a:latin typeface="Arial" panose="020B0604020202020204" pitchFamily="34" charset="0"/>
              </a:rPr>
              <a:t>time to think about the consequences</a:t>
            </a:r>
            <a:endParaRPr lang="en-US" sz="2400" dirty="0"/>
          </a:p>
          <a:p>
            <a:endParaRPr lang="en-US" dirty="0"/>
          </a:p>
        </p:txBody>
      </p:sp>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7005C23D-6A2C-4B5B-AE64-61D73A82553E}" type="slidenum">
              <a:rPr lang="en-US" altLang="en-US" sz="1200" smtClean="0"/>
              <a:pPr eaLnBrk="1" hangingPunct="1">
                <a:spcBef>
                  <a:spcPct val="0"/>
                </a:spcBef>
                <a:buClrTx/>
                <a:buSzTx/>
                <a:buFontTx/>
                <a:buNone/>
                <a:defRPr/>
              </a:pPr>
              <a:t>10</a:t>
            </a:fld>
            <a:endParaRPr lang="en-US" altLang="en-US" sz="1200" dirty="0" smtClean="0"/>
          </a:p>
        </p:txBody>
      </p:sp>
      <p:sp>
        <p:nvSpPr>
          <p:cNvPr id="1024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1024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609600" y="1828799"/>
            <a:ext cx="3886200" cy="4168775"/>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endParaRPr lang="en-US" sz="2400" b="1" dirty="0">
              <a:cs typeface="+mn-cs"/>
            </a:endParaRPr>
          </a:p>
        </p:txBody>
      </p:sp>
      <p:pic>
        <p:nvPicPr>
          <p:cNvPr id="2058" name="Picture 10" descr="Image result for Powerline Worke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030461"/>
            <a:ext cx="4038600" cy="379628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Oval 3"/>
          <p:cNvSpPr/>
          <p:nvPr/>
        </p:nvSpPr>
        <p:spPr bwMode="auto">
          <a:xfrm>
            <a:off x="4719822" y="1931985"/>
            <a:ext cx="4191000" cy="3962401"/>
          </a:xfrm>
          <a:prstGeom prst="ellipse">
            <a:avLst/>
          </a:prstGeom>
          <a:noFill/>
          <a:ln w="165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cxnSp>
        <p:nvCxnSpPr>
          <p:cNvPr id="6" name="Straight Connector 5"/>
          <p:cNvCxnSpPr>
            <a:stCxn id="4" idx="0"/>
            <a:endCxn id="4" idx="4"/>
          </p:cNvCxnSpPr>
          <p:nvPr/>
        </p:nvCxnSpPr>
        <p:spPr bwMode="auto">
          <a:xfrm>
            <a:off x="6815322" y="1931985"/>
            <a:ext cx="0" cy="3962401"/>
          </a:xfrm>
          <a:prstGeom prst="line">
            <a:avLst/>
          </a:prstGeom>
          <a:solidFill>
            <a:srgbClr val="E6FC18"/>
          </a:solidFill>
          <a:ln w="22225" cap="flat" cmpd="sng" algn="ctr">
            <a:solidFill>
              <a:schemeClr val="tx1"/>
            </a:solidFill>
            <a:prstDash val="solid"/>
            <a:round/>
            <a:headEnd type="none" w="med" len="med"/>
            <a:tailEnd type="none" w="med" len="med"/>
          </a:ln>
          <a:effectLst/>
        </p:spPr>
      </p:cxnSp>
      <p:cxnSp>
        <p:nvCxnSpPr>
          <p:cNvPr id="21" name="Straight Connector 20"/>
          <p:cNvCxnSpPr>
            <a:stCxn id="4" idx="6"/>
            <a:endCxn id="4" idx="2"/>
          </p:cNvCxnSpPr>
          <p:nvPr/>
        </p:nvCxnSpPr>
        <p:spPr bwMode="auto">
          <a:xfrm flipH="1">
            <a:off x="4719822" y="3913186"/>
            <a:ext cx="4191000" cy="0"/>
          </a:xfrm>
          <a:prstGeom prst="line">
            <a:avLst/>
          </a:prstGeom>
          <a:solidFill>
            <a:srgbClr val="E6FC18"/>
          </a:solidFill>
          <a:ln w="22225" cap="flat" cmpd="sng" algn="ctr">
            <a:solidFill>
              <a:schemeClr val="tx1"/>
            </a:solidFill>
            <a:prstDash val="solid"/>
            <a:round/>
            <a:headEnd type="none" w="med" len="med"/>
            <a:tailEnd type="none" w="med" len="med"/>
          </a:ln>
          <a:effectLst/>
        </p:spPr>
      </p:cxnSp>
      <p:sp>
        <p:nvSpPr>
          <p:cNvPr id="2" name="Trapezoid 1"/>
          <p:cNvSpPr/>
          <p:nvPr/>
        </p:nvSpPr>
        <p:spPr bwMode="auto">
          <a:xfrm>
            <a:off x="5638800" y="5807836"/>
            <a:ext cx="2362200" cy="379476"/>
          </a:xfrm>
          <a:prstGeom prst="trapezoid">
            <a:avLst>
              <a:gd name="adj" fmla="val 117463"/>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en-US" altLang="en-US" i="0" dirty="0" smtClean="0"/>
              <a:t>Struck-By Hazards</a:t>
            </a:r>
            <a:endParaRPr lang="en-US" altLang="en-US" i="0" dirty="0"/>
          </a:p>
        </p:txBody>
      </p:sp>
      <p:sp>
        <p:nvSpPr>
          <p:cNvPr id="4" name="Slide Number Placeholder 5"/>
          <p:cNvSpPr>
            <a:spLocks noGrp="1"/>
          </p:cNvSpPr>
          <p:nvPr>
            <p:ph type="sldNum" sz="quarter" idx="12"/>
          </p:nvPr>
        </p:nvSpPr>
        <p:spPr>
          <a:xfrm>
            <a:off x="6858000" y="6400800"/>
            <a:ext cx="1600200" cy="4572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1-11</a:t>
            </a:r>
            <a:endParaRPr lang="en-US" altLang="en-US" sz="1200" dirty="0">
              <a:solidFill>
                <a:srgbClr val="000000"/>
              </a:solidFill>
            </a:endParaRPr>
          </a:p>
        </p:txBody>
      </p:sp>
    </p:spTree>
    <p:extLst>
      <p:ext uri="{BB962C8B-B14F-4D97-AF65-F5344CB8AC3E}">
        <p14:creationId xmlns:p14="http://schemas.microsoft.com/office/powerpoint/2010/main" val="1712940521"/>
      </p:ext>
    </p:extLst>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Equipment Hazards</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1-12</a:t>
            </a:r>
            <a:endParaRPr lang="en-US" altLang="en-US" sz="1200" dirty="0">
              <a:solidFill>
                <a:srgbClr val="000000"/>
              </a:solidFill>
            </a:endParaRPr>
          </a:p>
        </p:txBody>
      </p:sp>
      <p:pic>
        <p:nvPicPr>
          <p:cNvPr id="3" name="Picture 2"/>
          <p:cNvPicPr>
            <a:picLocks noChangeAspect="1"/>
          </p:cNvPicPr>
          <p:nvPr/>
        </p:nvPicPr>
        <p:blipFill>
          <a:blip r:embed="rId3"/>
          <a:stretch>
            <a:fillRect/>
          </a:stretch>
        </p:blipFill>
        <p:spPr>
          <a:xfrm>
            <a:off x="5181599" y="1828800"/>
            <a:ext cx="3291455" cy="3962400"/>
          </a:xfrm>
          <a:prstGeom prst="rect">
            <a:avLst/>
          </a:prstGeom>
          <a:ln>
            <a:noFill/>
          </a:ln>
          <a:effectLst>
            <a:softEdge rad="112500"/>
          </a:effectLst>
        </p:spPr>
      </p:pic>
      <p:sp>
        <p:nvSpPr>
          <p:cNvPr id="4" name="Text Placeholder 3"/>
          <p:cNvSpPr>
            <a:spLocks noGrp="1"/>
          </p:cNvSpPr>
          <p:nvPr>
            <p:ph type="body" sz="half" idx="1"/>
          </p:nvPr>
        </p:nvSpPr>
        <p:spPr>
          <a:xfrm>
            <a:off x="762000" y="1905000"/>
            <a:ext cx="4191000" cy="4038600"/>
          </a:xfrm>
        </p:spPr>
        <p:txBody>
          <a:bodyPr/>
          <a:lstStyle/>
          <a:p>
            <a:pPr marL="0" indent="0">
              <a:buNone/>
            </a:pPr>
            <a:r>
              <a:rPr lang="en-US" sz="2800" dirty="0" smtClean="0"/>
              <a:t>If no Spotter</a:t>
            </a:r>
          </a:p>
          <a:p>
            <a:pPr>
              <a:buClr>
                <a:srgbClr val="002060"/>
              </a:buClr>
              <a:buFont typeface="Wingdings" panose="05000000000000000000" pitchFamily="2" charset="2"/>
              <a:buChar char="ü"/>
            </a:pPr>
            <a:r>
              <a:rPr lang="en-US" sz="2400" dirty="0" smtClean="0"/>
              <a:t>360° walk-around before first move</a:t>
            </a:r>
          </a:p>
          <a:p>
            <a:pPr marL="0" indent="0">
              <a:buClr>
                <a:srgbClr val="002060"/>
              </a:buClr>
              <a:buNone/>
            </a:pPr>
            <a:r>
              <a:rPr lang="en-US" sz="2800" dirty="0" smtClean="0"/>
              <a:t>If using a Spotter</a:t>
            </a:r>
          </a:p>
          <a:p>
            <a:pPr>
              <a:buClr>
                <a:srgbClr val="002060"/>
              </a:buClr>
              <a:buFont typeface="Wingdings" panose="05000000000000000000" pitchFamily="2" charset="2"/>
              <a:buChar char="ü"/>
            </a:pPr>
            <a:r>
              <a:rPr lang="en-US" sz="2400" dirty="0" smtClean="0"/>
              <a:t>They can be seen</a:t>
            </a:r>
          </a:p>
          <a:p>
            <a:pPr>
              <a:buClr>
                <a:srgbClr val="002060"/>
              </a:buClr>
              <a:buFont typeface="Wingdings" panose="05000000000000000000" pitchFamily="2" charset="2"/>
              <a:buChar char="ü"/>
            </a:pPr>
            <a:r>
              <a:rPr lang="en-US" sz="2400" dirty="0" smtClean="0"/>
              <a:t>Never directly behind equipment</a:t>
            </a:r>
          </a:p>
          <a:p>
            <a:pPr>
              <a:buClr>
                <a:srgbClr val="002060"/>
              </a:buClr>
              <a:buFont typeface="Wingdings" panose="05000000000000000000" pitchFamily="2" charset="2"/>
              <a:buChar char="ü"/>
            </a:pPr>
            <a:r>
              <a:rPr lang="en-US" sz="2400" dirty="0" smtClean="0"/>
              <a:t>Loose site of each other, </a:t>
            </a:r>
            <a:r>
              <a:rPr lang="en-US" sz="2400" b="1" dirty="0" smtClean="0">
                <a:solidFill>
                  <a:srgbClr val="FF0000"/>
                </a:solidFill>
                <a:latin typeface="Arial Rounded MT Bold" panose="020F0704030504030204" pitchFamily="34" charset="0"/>
              </a:rPr>
              <a:t>STOP!</a:t>
            </a:r>
          </a:p>
          <a:p>
            <a:endParaRPr lang="en-US" dirty="0"/>
          </a:p>
        </p:txBody>
      </p:sp>
      <p:sp>
        <p:nvSpPr>
          <p:cNvPr id="6" name="AutoShape 6" descr="Image result for Equipment spotter signal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8" descr="Image result for Equipment spotter signal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0" descr="Image result for Equipment spotter signals"/>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2" descr="Image result for Equipment spotter signals"/>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205"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6800" y="1752600"/>
            <a:ext cx="3672453" cy="42672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116735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fade">
                                      <p:cBhvr>
                                        <p:cTn id="22" dur="500"/>
                                        <p:tgtEl>
                                          <p:spTgt spid="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par>
                          <p:cTn id="28" fill="hold">
                            <p:stCondLst>
                              <p:cond delay="500"/>
                            </p:stCondLst>
                            <p:childTnLst>
                              <p:par>
                                <p:cTn id="29" presetID="10" presetClass="entr" presetSubtype="0" fill="hold" nodeType="afterEffect">
                                  <p:stCondLst>
                                    <p:cond delay="1250"/>
                                  </p:stCondLst>
                                  <p:childTnLst>
                                    <p:set>
                                      <p:cBhvr>
                                        <p:cTn id="30" dur="1" fill="hold">
                                          <p:stCondLst>
                                            <p:cond delay="0"/>
                                          </p:stCondLst>
                                        </p:cTn>
                                        <p:tgtEl>
                                          <p:spTgt spid="8205"/>
                                        </p:tgtEl>
                                        <p:attrNameLst>
                                          <p:attrName>style.visibility</p:attrName>
                                        </p:attrNameLst>
                                      </p:cBhvr>
                                      <p:to>
                                        <p:strVal val="visible"/>
                                      </p:to>
                                    </p:set>
                                    <p:animEffect transition="in" filter="fade">
                                      <p:cBhvr>
                                        <p:cTn id="31" dur="1000"/>
                                        <p:tgtEl>
                                          <p:spTgt spid="8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jmcgowan\Pictures\PJB-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2259038"/>
            <a:ext cx="4978679" cy="34543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2" name="Picture 6" descr="Image result for struck-by injur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1" y="2397641"/>
            <a:ext cx="4978678" cy="331575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122" name="Rectangle 2"/>
          <p:cNvSpPr>
            <a:spLocks noGrp="1" noChangeArrowheads="1"/>
          </p:cNvSpPr>
          <p:nvPr>
            <p:ph type="title"/>
          </p:nvPr>
        </p:nvSpPr>
        <p:spPr/>
        <p:txBody>
          <a:bodyPr/>
          <a:lstStyle/>
          <a:p>
            <a:pPr eaLnBrk="1" hangingPunct="1"/>
            <a:r>
              <a:rPr lang="en-US" altLang="en-US" dirty="0" smtClean="0"/>
              <a:t>Work Practices</a:t>
            </a:r>
            <a:endParaRPr lang="en-US" altLang="en-US" dirty="0"/>
          </a:p>
        </p:txBody>
      </p:sp>
      <p:sp>
        <p:nvSpPr>
          <p:cNvPr id="2" name="Text Placeholder 1"/>
          <p:cNvSpPr>
            <a:spLocks noGrp="1"/>
          </p:cNvSpPr>
          <p:nvPr>
            <p:ph idx="1"/>
          </p:nvPr>
        </p:nvSpPr>
        <p:spPr>
          <a:xfrm>
            <a:off x="609600" y="1905000"/>
            <a:ext cx="3276600" cy="4038600"/>
          </a:xfrm>
        </p:spPr>
        <p:txBody>
          <a:bodyPr/>
          <a:lstStyle/>
          <a:p>
            <a:pPr marL="0" indent="0">
              <a:buNone/>
            </a:pPr>
            <a:r>
              <a:rPr lang="en-US" sz="2800" dirty="0" smtClean="0"/>
              <a:t>During the job planning phase, ask the “What If” questions</a:t>
            </a:r>
          </a:p>
          <a:p>
            <a:pPr>
              <a:buClr>
                <a:srgbClr val="002060"/>
              </a:buClr>
              <a:buFont typeface="Wingdings" panose="05000000000000000000" pitchFamily="2" charset="2"/>
              <a:buChar char="ü"/>
            </a:pPr>
            <a:r>
              <a:rPr lang="en-US" sz="2400" dirty="0" smtClean="0"/>
              <a:t>Am I or will I be in harm’s way?</a:t>
            </a:r>
          </a:p>
          <a:p>
            <a:pPr>
              <a:buClr>
                <a:srgbClr val="002060"/>
              </a:buClr>
              <a:buFont typeface="Wingdings" panose="05000000000000000000" pitchFamily="2" charset="2"/>
              <a:buChar char="ü"/>
            </a:pPr>
            <a:r>
              <a:rPr lang="en-US" sz="2400" dirty="0" smtClean="0"/>
              <a:t>Will someone else be in harm’s way?</a:t>
            </a:r>
          </a:p>
          <a:p>
            <a:endParaRPr lang="en-US" sz="2400" dirty="0"/>
          </a:p>
          <a:p>
            <a:endParaRPr lang="en-US" sz="2400" dirty="0" smtClean="0"/>
          </a:p>
          <a:p>
            <a:endParaRPr lang="en-US" sz="2400" dirty="0"/>
          </a:p>
          <a:p>
            <a:endParaRPr 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1-13</a:t>
            </a:r>
          </a:p>
          <a:p>
            <a:pPr eaLnBrk="1" hangingPunct="1">
              <a:spcBef>
                <a:spcPct val="0"/>
              </a:spcBef>
              <a:buClrTx/>
              <a:buSzTx/>
              <a:buFontTx/>
              <a:buNone/>
              <a:defRPr/>
            </a:pPr>
            <a:endParaRPr lang="en-US" altLang="en-US" sz="1200" dirty="0">
              <a:solidFill>
                <a:srgbClr val="000000"/>
              </a:solidFill>
            </a:endParaRPr>
          </a:p>
        </p:txBody>
      </p:sp>
      <p:sp>
        <p:nvSpPr>
          <p:cNvPr id="5" name="TextBox 4"/>
          <p:cNvSpPr txBox="1"/>
          <p:nvPr/>
        </p:nvSpPr>
        <p:spPr>
          <a:xfrm>
            <a:off x="4953000" y="5791200"/>
            <a:ext cx="3048000" cy="461665"/>
          </a:xfrm>
          <a:prstGeom prst="rect">
            <a:avLst/>
          </a:prstGeom>
          <a:noFill/>
        </p:spPr>
        <p:txBody>
          <a:bodyPr wrap="square" rtlCol="0">
            <a:spAutoFit/>
          </a:bodyPr>
          <a:lstStyle/>
          <a:p>
            <a:pPr algn="ctr"/>
            <a:r>
              <a:rPr lang="en-US" sz="2400" b="1" dirty="0" smtClean="0">
                <a:latin typeface="Arial Rounded MT Bold" panose="020F0704030504030204" pitchFamily="34" charset="0"/>
              </a:rPr>
              <a:t>Avoid This!</a:t>
            </a:r>
            <a:endParaRPr lang="en-US" sz="2400" b="1" dirty="0">
              <a:latin typeface="Arial Rounded MT Bold" panose="020F0704030504030204" pitchFamily="34" charset="0"/>
            </a:endParaRPr>
          </a:p>
        </p:txBody>
      </p:sp>
    </p:spTree>
    <p:extLst>
      <p:ext uri="{BB962C8B-B14F-4D97-AF65-F5344CB8AC3E}">
        <p14:creationId xmlns:p14="http://schemas.microsoft.com/office/powerpoint/2010/main" val="292477992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9222"/>
                                        </p:tgtEl>
                                        <p:attrNameLst>
                                          <p:attrName>style.visibility</p:attrName>
                                        </p:attrNameLst>
                                      </p:cBhvr>
                                      <p:to>
                                        <p:strVal val="visible"/>
                                      </p:to>
                                    </p:set>
                                    <p:animEffect transition="in" filter="fade">
                                      <p:cBhvr>
                                        <p:cTn id="16" dur="500"/>
                                        <p:tgtEl>
                                          <p:spTgt spid="9222"/>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en-US" dirty="0" smtClean="0"/>
              <a:t>Hand Position</a:t>
            </a:r>
            <a:endParaRPr lang="en-US" alt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1-14</a:t>
            </a:r>
            <a:endParaRPr lang="en-US" altLang="en-US" sz="1200" dirty="0">
              <a:solidFill>
                <a:srgbClr val="000000"/>
              </a:solidFill>
            </a:endParaRPr>
          </a:p>
        </p:txBody>
      </p:sp>
      <p:pic>
        <p:nvPicPr>
          <p:cNvPr id="3" name="Picture 2"/>
          <p:cNvPicPr>
            <a:picLocks noChangeAspect="1"/>
          </p:cNvPicPr>
          <p:nvPr/>
        </p:nvPicPr>
        <p:blipFill>
          <a:blip r:embed="rId3"/>
          <a:stretch>
            <a:fillRect/>
          </a:stretch>
        </p:blipFill>
        <p:spPr>
          <a:xfrm>
            <a:off x="4648200" y="1976769"/>
            <a:ext cx="4109239" cy="3872909"/>
          </a:xfrm>
          <a:prstGeom prst="rect">
            <a:avLst/>
          </a:prstGeom>
          <a:ln>
            <a:noFill/>
          </a:ln>
          <a:effectLst>
            <a:softEdge rad="112500"/>
          </a:effectLst>
        </p:spPr>
      </p:pic>
      <p:sp>
        <p:nvSpPr>
          <p:cNvPr id="4" name="Text Placeholder 3"/>
          <p:cNvSpPr>
            <a:spLocks noGrp="1"/>
          </p:cNvSpPr>
          <p:nvPr>
            <p:ph type="body" sz="half" idx="1"/>
          </p:nvPr>
        </p:nvSpPr>
        <p:spPr/>
        <p:txBody>
          <a:bodyPr/>
          <a:lstStyle/>
          <a:p>
            <a:pPr marL="0" indent="0">
              <a:buNone/>
            </a:pPr>
            <a:r>
              <a:rPr lang="en-US" sz="2800" dirty="0" smtClean="0"/>
              <a:t>Be cognizant of hand placement</a:t>
            </a:r>
          </a:p>
          <a:p>
            <a:pPr>
              <a:buClr>
                <a:srgbClr val="002060"/>
              </a:buClr>
              <a:buFont typeface="Wingdings" panose="05000000000000000000" pitchFamily="2" charset="2"/>
              <a:buChar char="ü"/>
            </a:pPr>
            <a:r>
              <a:rPr lang="en-US" sz="2400" dirty="0" smtClean="0"/>
              <a:t>Look for pinch points</a:t>
            </a:r>
          </a:p>
          <a:p>
            <a:pPr>
              <a:buClr>
                <a:srgbClr val="002060"/>
              </a:buClr>
              <a:buFont typeface="Wingdings" panose="05000000000000000000" pitchFamily="2" charset="2"/>
              <a:buChar char="ü"/>
            </a:pPr>
            <a:r>
              <a:rPr lang="en-US" sz="2400" dirty="0" smtClean="0"/>
              <a:t>What if it moves</a:t>
            </a:r>
          </a:p>
          <a:p>
            <a:pPr>
              <a:buClr>
                <a:srgbClr val="002060"/>
              </a:buClr>
              <a:buFont typeface="Wingdings" panose="05000000000000000000" pitchFamily="2" charset="2"/>
              <a:buChar char="ü"/>
            </a:pPr>
            <a:r>
              <a:rPr lang="en-US" sz="2400" dirty="0" smtClean="0"/>
              <a:t>Unexpected release of energy</a:t>
            </a:r>
            <a:endParaRPr lang="en-US" sz="2400" dirty="0"/>
          </a:p>
        </p:txBody>
      </p:sp>
    </p:spTree>
    <p:extLst>
      <p:ext uri="{BB962C8B-B14F-4D97-AF65-F5344CB8AC3E}">
        <p14:creationId xmlns:p14="http://schemas.microsoft.com/office/powerpoint/2010/main" val="165944663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fade">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fade">
                                      <p:cBhvr>
                                        <p:cTn id="1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altLang="en-US" dirty="0" smtClean="0"/>
              <a:t>Key Points-Session One </a:t>
            </a:r>
            <a:endParaRPr lang="en-US" altLang="en-US" dirty="0"/>
          </a:p>
        </p:txBody>
      </p:sp>
      <p:sp>
        <p:nvSpPr>
          <p:cNvPr id="16"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1-15</a:t>
            </a:r>
            <a:endParaRPr lang="en-US" altLang="en-US" sz="1200" dirty="0">
              <a:solidFill>
                <a:srgbClr val="000000"/>
              </a:solidFill>
            </a:endParaRPr>
          </a:p>
        </p:txBody>
      </p:sp>
      <p:sp>
        <p:nvSpPr>
          <p:cNvPr id="2" name="Rectangle 1"/>
          <p:cNvSpPr/>
          <p:nvPr/>
        </p:nvSpPr>
        <p:spPr>
          <a:xfrm>
            <a:off x="533400" y="1905000"/>
            <a:ext cx="8077200" cy="4385816"/>
          </a:xfrm>
          <a:prstGeom prst="rect">
            <a:avLst/>
          </a:prstGeom>
        </p:spPr>
        <p:txBody>
          <a:bodyPr wrap="square">
            <a:spAutoFit/>
          </a:bodyPr>
          <a:lstStyle/>
          <a:p>
            <a:pPr marL="342900" indent="-342900" eaLnBrk="1" hangingPunct="1">
              <a:spcBef>
                <a:spcPts val="600"/>
              </a:spcBef>
              <a:spcAft>
                <a:spcPts val="0"/>
              </a:spcAft>
              <a:buClrTx/>
              <a:buFont typeface="+mj-lt"/>
              <a:buAutoNum type="arabicPeriod"/>
            </a:pPr>
            <a:r>
              <a:rPr lang="en-US" sz="1600" dirty="0" smtClean="0"/>
              <a:t>Body </a:t>
            </a:r>
            <a:r>
              <a:rPr lang="en-US" sz="1600" dirty="0"/>
              <a:t>position </a:t>
            </a:r>
            <a:r>
              <a:rPr lang="en-US" sz="1600" dirty="0" smtClean="0"/>
              <a:t>is a key component when identifying struck–by type line </a:t>
            </a:r>
            <a:r>
              <a:rPr lang="en-US" sz="1600" dirty="0"/>
              <a:t>of </a:t>
            </a:r>
            <a:r>
              <a:rPr lang="en-US" sz="1600" dirty="0" smtClean="0"/>
              <a:t>fire hazards.</a:t>
            </a:r>
            <a:endParaRPr lang="en-US" sz="1600" dirty="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endParaRPr lang="en-US" altLang="en-US" sz="1400" dirty="0"/>
          </a:p>
          <a:p>
            <a:pPr marL="342900" indent="-342900" eaLnBrk="1" hangingPunct="1">
              <a:spcBef>
                <a:spcPts val="600"/>
              </a:spcBef>
              <a:spcAft>
                <a:spcPts val="0"/>
              </a:spcAft>
              <a:buClrTx/>
              <a:buFont typeface="+mj-lt"/>
              <a:buAutoNum type="arabicPeriod"/>
            </a:pPr>
            <a:r>
              <a:rPr lang="en-US" altLang="en-US" sz="1600" dirty="0" smtClean="0"/>
              <a:t>A good example of when to use Stop Work Authority (SWA) is if you loose sight of your spotter when backing a vehicle or piece of equipment.</a:t>
            </a:r>
          </a:p>
          <a:p>
            <a:pPr marL="685800" lvl="1" indent="-228600" eaLnBrk="1" hangingPunct="1">
              <a:spcBef>
                <a:spcPts val="600"/>
              </a:spcBef>
              <a:spcAft>
                <a:spcPts val="0"/>
              </a:spcAft>
              <a:buClrTx/>
              <a:buSzPct val="70000"/>
              <a:buFont typeface="+mj-lt"/>
              <a:buAutoNum type="alphaLcPeriod"/>
            </a:pPr>
            <a:r>
              <a:rPr lang="en-US" altLang="en-US" sz="1400" dirty="0" smtClean="0"/>
              <a:t>True</a:t>
            </a:r>
          </a:p>
          <a:p>
            <a:pPr marL="685800" lvl="1" indent="-228600" eaLnBrk="1" hangingPunct="1">
              <a:spcBef>
                <a:spcPts val="600"/>
              </a:spcBef>
              <a:spcAft>
                <a:spcPts val="0"/>
              </a:spcAft>
              <a:buClrTx/>
              <a:buSzPct val="70000"/>
              <a:buFont typeface="+mj-lt"/>
              <a:buAutoNum type="alphaLcPeriod"/>
            </a:pPr>
            <a:r>
              <a:rPr lang="en-US" altLang="en-US" sz="1400" dirty="0" smtClean="0"/>
              <a:t>False</a:t>
            </a:r>
          </a:p>
          <a:p>
            <a:pPr marL="342900" indent="-342900" eaLnBrk="1" hangingPunct="1">
              <a:spcBef>
                <a:spcPts val="600"/>
              </a:spcBef>
              <a:spcAft>
                <a:spcPts val="0"/>
              </a:spcAft>
              <a:buClrTx/>
              <a:buFont typeface="+mj-lt"/>
              <a:buAutoNum type="arabicPeriod"/>
            </a:pPr>
            <a:r>
              <a:rPr lang="en-US" sz="1600" dirty="0" smtClean="0"/>
              <a:t>If a spotter is not available, it is OK to back up as long as you sound the horn first. </a:t>
            </a:r>
            <a:endParaRPr lang="en-US" altLang="en-US" sz="1400" dirty="0" smtClean="0"/>
          </a:p>
          <a:p>
            <a:pPr lvl="1" eaLnBrk="1" hangingPunct="1">
              <a:spcBef>
                <a:spcPts val="600"/>
              </a:spcBef>
              <a:spcAft>
                <a:spcPts val="0"/>
              </a:spcAft>
              <a:buClrTx/>
              <a:buSzPct val="70000"/>
              <a:buFont typeface="+mj-lt"/>
              <a:buAutoNum type="alphaLcPeriod"/>
            </a:pPr>
            <a:r>
              <a:rPr lang="en-US" altLang="en-US" sz="1400" dirty="0" smtClean="0"/>
              <a:t>   True</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False</a:t>
            </a:r>
          </a:p>
          <a:p>
            <a:pPr marL="342900" indent="-342900">
              <a:spcBef>
                <a:spcPts val="600"/>
              </a:spcBef>
              <a:spcAft>
                <a:spcPts val="0"/>
              </a:spcAft>
              <a:buFont typeface="+mj-lt"/>
              <a:buAutoNum type="arabicPeriod"/>
            </a:pPr>
            <a:r>
              <a:rPr lang="en-US" sz="1600" dirty="0" smtClean="0"/>
              <a:t>A person that is in </a:t>
            </a:r>
            <a:r>
              <a:rPr lang="en-US" sz="1600" dirty="0"/>
              <a:t>a </a:t>
            </a:r>
            <a:r>
              <a:rPr lang="en-US" sz="1600" dirty="0" smtClean="0"/>
              <a:t>position </a:t>
            </a:r>
            <a:r>
              <a:rPr lang="en-US" sz="1600" dirty="0"/>
              <a:t>that allows them to be </a:t>
            </a:r>
            <a:r>
              <a:rPr lang="en-US" sz="1600" dirty="0" smtClean="0"/>
              <a:t>struck and injured if there is a movement of an object is exposed to a ___________ injury.</a:t>
            </a:r>
            <a:endParaRPr lang="en-US" sz="1600" dirty="0"/>
          </a:p>
          <a:p>
            <a:pPr lvl="1" eaLnBrk="1" hangingPunct="1">
              <a:spcBef>
                <a:spcPts val="600"/>
              </a:spcBef>
              <a:spcAft>
                <a:spcPts val="0"/>
              </a:spcAft>
              <a:buClrTx/>
              <a:buSzPct val="70000"/>
              <a:buFont typeface="+mj-lt"/>
              <a:buAutoNum type="alphaLcPeriod"/>
            </a:pPr>
            <a:r>
              <a:rPr lang="en-US" altLang="en-US" sz="1400" dirty="0" smtClean="0"/>
              <a:t>   Struck-By</a:t>
            </a:r>
            <a:endParaRPr lang="en-US" altLang="en-US" sz="1400" dirty="0"/>
          </a:p>
          <a:p>
            <a:pPr lvl="1" eaLnBrk="1" hangingPunct="1">
              <a:spcBef>
                <a:spcPts val="600"/>
              </a:spcBef>
              <a:spcAft>
                <a:spcPts val="0"/>
              </a:spcAft>
              <a:buClrTx/>
              <a:buSzPct val="70000"/>
              <a:buFont typeface="+mj-lt"/>
              <a:buAutoNum type="alphaLcPeriod"/>
            </a:pPr>
            <a:r>
              <a:rPr lang="en-US" altLang="en-US" sz="1400" dirty="0" smtClean="0"/>
              <a:t>   Caught Between</a:t>
            </a:r>
            <a:endParaRPr lang="en-US" altLang="en-US" sz="1400" dirty="0"/>
          </a:p>
        </p:txBody>
      </p:sp>
      <p:sp>
        <p:nvSpPr>
          <p:cNvPr id="4" name="Rounded Rectangle 3"/>
          <p:cNvSpPr/>
          <p:nvPr/>
        </p:nvSpPr>
        <p:spPr bwMode="auto">
          <a:xfrm>
            <a:off x="992134" y="24384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8" name="Rounded Rectangle 7"/>
          <p:cNvSpPr/>
          <p:nvPr/>
        </p:nvSpPr>
        <p:spPr bwMode="auto">
          <a:xfrm>
            <a:off x="979729" y="35814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9" name="Rounded Rectangle 8"/>
          <p:cNvSpPr/>
          <p:nvPr/>
        </p:nvSpPr>
        <p:spPr bwMode="auto">
          <a:xfrm>
            <a:off x="990600" y="4800600"/>
            <a:ext cx="914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10" name="Rounded Rectangle 9"/>
          <p:cNvSpPr/>
          <p:nvPr/>
        </p:nvSpPr>
        <p:spPr bwMode="auto">
          <a:xfrm>
            <a:off x="990600" y="5638800"/>
            <a:ext cx="1295400" cy="304800"/>
          </a:xfrm>
          <a:prstGeom prst="roundRect">
            <a:avLst/>
          </a:prstGeom>
          <a:noFill/>
          <a:ln w="15875" cap="flat" cmpd="sng" algn="ctr">
            <a:solidFill>
              <a:srgbClr val="99220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331888211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fade">
                                      <p:cBhvr>
                                        <p:cTn id="27" dur="500"/>
                                        <p:tgtEl>
                                          <p:spTgt spid="2">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Effect transition="in" filter="fade">
                                      <p:cBhvr>
                                        <p:cTn id="32" dur="500"/>
                                        <p:tgtEl>
                                          <p:spTgt spid="2">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Effect transition="in" filter="fade">
                                      <p:cBhvr>
                                        <p:cTn id="37" dur="500"/>
                                        <p:tgtEl>
                                          <p:spTgt spid="2">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
                                            <p:txEl>
                                              <p:pRg st="6" end="6"/>
                                            </p:txEl>
                                          </p:spTgt>
                                        </p:tgtEl>
                                        <p:attrNameLst>
                                          <p:attrName>style.visibility</p:attrName>
                                        </p:attrNameLst>
                                      </p:cBhvr>
                                      <p:to>
                                        <p:strVal val="visible"/>
                                      </p:to>
                                    </p:set>
                                    <p:animEffect transition="in" filter="fade">
                                      <p:cBhvr>
                                        <p:cTn id="47" dur="500"/>
                                        <p:tgtEl>
                                          <p:spTgt spid="2">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Effect transition="in" filter="fade">
                                      <p:cBhvr>
                                        <p:cTn id="52" dur="500"/>
                                        <p:tgtEl>
                                          <p:spTgt spid="2">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2">
                                            <p:txEl>
                                              <p:pRg st="8" end="8"/>
                                            </p:txEl>
                                          </p:spTgt>
                                        </p:tgtEl>
                                        <p:attrNameLst>
                                          <p:attrName>style.visibility</p:attrName>
                                        </p:attrNameLst>
                                      </p:cBhvr>
                                      <p:to>
                                        <p:strVal val="visible"/>
                                      </p:to>
                                    </p:set>
                                    <p:animEffect transition="in" filter="fade">
                                      <p:cBhvr>
                                        <p:cTn id="57" dur="500"/>
                                        <p:tgtEl>
                                          <p:spTgt spid="2">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fade">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2">
                                            <p:txEl>
                                              <p:pRg st="9" end="9"/>
                                            </p:txEl>
                                          </p:spTgt>
                                        </p:tgtEl>
                                        <p:attrNameLst>
                                          <p:attrName>style.visibility</p:attrName>
                                        </p:attrNameLst>
                                      </p:cBhvr>
                                      <p:to>
                                        <p:strVal val="visible"/>
                                      </p:to>
                                    </p:set>
                                    <p:animEffect transition="in" filter="fade">
                                      <p:cBhvr>
                                        <p:cTn id="67" dur="500"/>
                                        <p:tgtEl>
                                          <p:spTgt spid="2">
                                            <p:txEl>
                                              <p:pRg st="9" end="9"/>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
                                            <p:txEl>
                                              <p:pRg st="10" end="10"/>
                                            </p:txEl>
                                          </p:spTgt>
                                        </p:tgtEl>
                                        <p:attrNameLst>
                                          <p:attrName>style.visibility</p:attrName>
                                        </p:attrNameLst>
                                      </p:cBhvr>
                                      <p:to>
                                        <p:strVal val="visible"/>
                                      </p:to>
                                    </p:set>
                                    <p:animEffect transition="in" filter="fade">
                                      <p:cBhvr>
                                        <p:cTn id="72" dur="500"/>
                                        <p:tgtEl>
                                          <p:spTgt spid="2">
                                            <p:txEl>
                                              <p:pRg st="10" end="1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2">
                                            <p:txEl>
                                              <p:pRg st="11" end="11"/>
                                            </p:txEl>
                                          </p:spTgt>
                                        </p:tgtEl>
                                        <p:attrNameLst>
                                          <p:attrName>style.visibility</p:attrName>
                                        </p:attrNameLst>
                                      </p:cBhvr>
                                      <p:to>
                                        <p:strVal val="visible"/>
                                      </p:to>
                                    </p:set>
                                    <p:animEffect transition="in" filter="fade">
                                      <p:cBhvr>
                                        <p:cTn id="77" dur="500"/>
                                        <p:tgtEl>
                                          <p:spTgt spid="2">
                                            <p:txEl>
                                              <p:pRg st="11" end="1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0"/>
                                        </p:tgtEl>
                                        <p:attrNameLst>
                                          <p:attrName>style.visibility</p:attrName>
                                        </p:attrNameLst>
                                      </p:cBhvr>
                                      <p:to>
                                        <p:strVal val="visible"/>
                                      </p:to>
                                    </p:set>
                                    <p:animEffect transition="in" filter="fade">
                                      <p:cBhvr>
                                        <p:cTn id="8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18419632-856F-4583-A412-2FB9D0E33FEA}" type="slidenum">
              <a:rPr lang="en-US" altLang="en-US" sz="1200" smtClean="0"/>
              <a:pPr eaLnBrk="1" hangingPunct="1">
                <a:spcBef>
                  <a:spcPct val="0"/>
                </a:spcBef>
                <a:buClrTx/>
                <a:buSzTx/>
                <a:buFontTx/>
                <a:buNone/>
                <a:defRPr/>
              </a:pPr>
              <a:t>2</a:t>
            </a:fld>
            <a:endParaRPr lang="en-US" altLang="en-US" sz="1200" dirty="0" smtClean="0"/>
          </a:p>
        </p:txBody>
      </p:sp>
      <p:sp>
        <p:nvSpPr>
          <p:cNvPr id="5123"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4"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5"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6"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7"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8"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1752600"/>
            <a:ext cx="7696200" cy="4267200"/>
          </a:xfrm>
          <a:prstGeom prst="rect">
            <a:avLst/>
          </a:prstGeom>
          <a:noFill/>
          <a:ln w="12700">
            <a:noFill/>
            <a:miter lim="800000"/>
            <a:headEnd/>
            <a:tailEnd/>
          </a:ln>
        </p:spPr>
        <p:txBody>
          <a:bodyPr lIns="90488" tIns="44450" rIns="90488" bIns="44450"/>
          <a:lstStyle/>
          <a:p>
            <a:pPr eaLnBrk="0" hangingPunct="0">
              <a:spcBef>
                <a:spcPct val="50000"/>
              </a:spcBef>
              <a:defRPr/>
            </a:pPr>
            <a:r>
              <a:rPr lang="en-US" altLang="en-US" sz="2400" dirty="0">
                <a:cs typeface="+mn-cs"/>
              </a:rPr>
              <a:t>Upon completion of this </a:t>
            </a:r>
            <a:r>
              <a:rPr lang="en-US" altLang="en-US" sz="2400" dirty="0" smtClean="0">
                <a:cs typeface="+mn-cs"/>
              </a:rPr>
              <a:t>continuing education </a:t>
            </a:r>
            <a:r>
              <a:rPr lang="en-US" altLang="en-US" sz="2400" dirty="0">
                <a:cs typeface="+mn-cs"/>
              </a:rPr>
              <a:t>module you should be able to:</a:t>
            </a:r>
          </a:p>
          <a:p>
            <a:pPr marL="974725" lvl="1" indent="-455613" eaLnBrk="0" hangingPunct="0">
              <a:spcBef>
                <a:spcPct val="50000"/>
              </a:spcBef>
              <a:buFont typeface="Wingdings" pitchFamily="2" charset="2"/>
              <a:buChar char="þ"/>
              <a:defRPr/>
            </a:pPr>
            <a:r>
              <a:rPr lang="en-US" altLang="en-US" sz="2000" dirty="0" smtClean="0">
                <a:cs typeface="+mn-cs"/>
              </a:rPr>
              <a:t>Define Line of Fire injury and hazard types</a:t>
            </a:r>
          </a:p>
          <a:p>
            <a:pPr marL="974725" lvl="1" indent="-455613" eaLnBrk="0" hangingPunct="0">
              <a:spcBef>
                <a:spcPct val="50000"/>
              </a:spcBef>
              <a:buFont typeface="Wingdings" pitchFamily="2" charset="2"/>
              <a:buChar char="þ"/>
              <a:defRPr/>
            </a:pPr>
            <a:r>
              <a:rPr lang="en-US" altLang="en-US" sz="2000" dirty="0" smtClean="0">
                <a:cs typeface="+mn-cs"/>
              </a:rPr>
              <a:t>Describe how to identify hazards associated with Line of Fire </a:t>
            </a:r>
          </a:p>
          <a:p>
            <a:pPr marL="974725" lvl="1" indent="-455613" eaLnBrk="0" hangingPunct="0">
              <a:spcBef>
                <a:spcPct val="50000"/>
              </a:spcBef>
              <a:buFont typeface="Wingdings" pitchFamily="2" charset="2"/>
              <a:buChar char="þ"/>
              <a:defRPr/>
            </a:pPr>
            <a:r>
              <a:rPr lang="en-US" altLang="en-US" sz="2000" dirty="0" smtClean="0">
                <a:cs typeface="+mn-cs"/>
              </a:rPr>
              <a:t>Describe how to eliminate </a:t>
            </a:r>
            <a:r>
              <a:rPr lang="en-US" altLang="en-US" sz="2000" dirty="0">
                <a:cs typeface="+mn-cs"/>
              </a:rPr>
              <a:t>Line of Fire </a:t>
            </a:r>
            <a:r>
              <a:rPr lang="en-US" altLang="en-US" sz="2000" dirty="0" smtClean="0">
                <a:cs typeface="+mn-cs"/>
              </a:rPr>
              <a:t>hazards whenever possible</a:t>
            </a:r>
          </a:p>
          <a:p>
            <a:pPr marL="974725" lvl="1" indent="-455613" eaLnBrk="0" hangingPunct="0">
              <a:spcBef>
                <a:spcPct val="50000"/>
              </a:spcBef>
              <a:buFont typeface="Wingdings" pitchFamily="2" charset="2"/>
              <a:buChar char="þ"/>
              <a:defRPr/>
            </a:pPr>
            <a:r>
              <a:rPr lang="en-US" altLang="en-US" sz="2000" dirty="0" smtClean="0">
                <a:cs typeface="+mn-cs"/>
              </a:rPr>
              <a:t>Describe how to identify and control </a:t>
            </a:r>
            <a:r>
              <a:rPr lang="en-US" altLang="en-US" sz="2000" dirty="0">
                <a:cs typeface="+mn-cs"/>
              </a:rPr>
              <a:t>Line of Fire </a:t>
            </a:r>
            <a:r>
              <a:rPr lang="en-US" altLang="en-US" sz="2000" dirty="0" smtClean="0">
                <a:cs typeface="+mn-cs"/>
              </a:rPr>
              <a:t>hazards</a:t>
            </a:r>
            <a:endParaRPr lang="en-US" altLang="en-US" sz="2000" dirty="0">
              <a:cs typeface="+mn-cs"/>
            </a:endParaRPr>
          </a:p>
          <a:p>
            <a:pPr marL="974725" lvl="1" indent="-455613" eaLnBrk="0" hangingPunct="0">
              <a:spcBef>
                <a:spcPct val="50000"/>
              </a:spcBef>
              <a:buFont typeface="Wingdings" pitchFamily="2" charset="2"/>
              <a:buChar char="þ"/>
              <a:defRPr/>
            </a:pPr>
            <a:r>
              <a:rPr lang="en-US" altLang="en-US" sz="2000" dirty="0">
                <a:cs typeface="+mn-cs"/>
              </a:rPr>
              <a:t>Describe ways to </a:t>
            </a:r>
            <a:r>
              <a:rPr lang="en-US" altLang="en-US" sz="2000" dirty="0" smtClean="0">
                <a:cs typeface="+mn-cs"/>
              </a:rPr>
              <a:t>use effective methods to minimize </a:t>
            </a:r>
            <a:r>
              <a:rPr lang="en-US" altLang="en-US" sz="2000" dirty="0">
                <a:cs typeface="+mn-cs"/>
              </a:rPr>
              <a:t>Line of Fire </a:t>
            </a:r>
            <a:r>
              <a:rPr lang="en-US" altLang="en-US" sz="2000" dirty="0" smtClean="0">
                <a:cs typeface="+mn-cs"/>
              </a:rPr>
              <a:t>hazards</a:t>
            </a:r>
            <a:endParaRPr lang="en-US" sz="2000" b="1" dirty="0">
              <a:cs typeface="+mn-cs"/>
            </a:endParaRPr>
          </a:p>
          <a:p>
            <a:pPr marL="404813" indent="-404813" eaLnBrk="0" hangingPunct="0">
              <a:spcBef>
                <a:spcPct val="50000"/>
              </a:spcBef>
              <a:buFont typeface="Wingdings" pitchFamily="2" charset="2"/>
              <a:buChar char="þ"/>
              <a:defRPr/>
            </a:pPr>
            <a:endParaRPr lang="en-US" sz="2400" b="1" dirty="0">
              <a:cs typeface="+mn-cs"/>
            </a:endParaRPr>
          </a:p>
        </p:txBody>
      </p:sp>
      <p:sp>
        <p:nvSpPr>
          <p:cNvPr id="5130" name="Rectangle 9"/>
          <p:cNvSpPr>
            <a:spLocks noGrp="1" noChangeArrowheads="1"/>
          </p:cNvSpPr>
          <p:nvPr>
            <p:ph type="title"/>
          </p:nvPr>
        </p:nvSpPr>
        <p:spPr/>
        <p:txBody>
          <a:bodyPr/>
          <a:lstStyle/>
          <a:p>
            <a:pPr eaLnBrk="1" hangingPunct="1"/>
            <a:r>
              <a:rPr lang="en-US" altLang="en-US" dirty="0" smtClean="0"/>
              <a:t>Objectives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129">
                                            <p:txEl>
                                              <p:pRg st="2" end="2"/>
                                            </p:txEl>
                                          </p:spTgt>
                                        </p:tgtEl>
                                        <p:attrNameLst>
                                          <p:attrName>style.visibility</p:attrName>
                                        </p:attrNameLst>
                                      </p:cBhvr>
                                      <p:to>
                                        <p:strVal val="visible"/>
                                      </p:to>
                                    </p:set>
                                    <p:animEffect transition="in" filter="fade">
                                      <p:cBhvr>
                                        <p:cTn id="12" dur="500"/>
                                        <p:tgtEl>
                                          <p:spTgt spid="51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129">
                                            <p:txEl>
                                              <p:pRg st="3" end="3"/>
                                            </p:txEl>
                                          </p:spTgt>
                                        </p:tgtEl>
                                        <p:attrNameLst>
                                          <p:attrName>style.visibility</p:attrName>
                                        </p:attrNameLst>
                                      </p:cBhvr>
                                      <p:to>
                                        <p:strVal val="visible"/>
                                      </p:to>
                                    </p:set>
                                    <p:animEffect transition="in" filter="fade">
                                      <p:cBhvr>
                                        <p:cTn id="17" dur="500"/>
                                        <p:tgtEl>
                                          <p:spTgt spid="51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129">
                                            <p:txEl>
                                              <p:pRg st="4" end="4"/>
                                            </p:txEl>
                                          </p:spTgt>
                                        </p:tgtEl>
                                        <p:attrNameLst>
                                          <p:attrName>style.visibility</p:attrName>
                                        </p:attrNameLst>
                                      </p:cBhvr>
                                      <p:to>
                                        <p:strVal val="visible"/>
                                      </p:to>
                                    </p:set>
                                    <p:animEffect transition="in" filter="fade">
                                      <p:cBhvr>
                                        <p:cTn id="22" dur="500"/>
                                        <p:tgtEl>
                                          <p:spTgt spid="512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129">
                                            <p:txEl>
                                              <p:pRg st="5" end="5"/>
                                            </p:txEl>
                                          </p:spTgt>
                                        </p:tgtEl>
                                        <p:attrNameLst>
                                          <p:attrName>style.visibility</p:attrName>
                                        </p:attrNameLst>
                                      </p:cBhvr>
                                      <p:to>
                                        <p:strVal val="visible"/>
                                      </p:to>
                                    </p:set>
                                    <p:animEffect transition="in" filter="fade">
                                      <p:cBhvr>
                                        <p:cTn id="27" dur="500"/>
                                        <p:tgtEl>
                                          <p:spTgt spid="512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9"/>
          <p:cNvSpPr>
            <a:spLocks noGrp="1" noChangeArrowheads="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solidFill>
                  <a:srgbClr val="000000"/>
                </a:solidFill>
              </a:rPr>
              <a:t>1-3</a:t>
            </a:r>
            <a:endParaRPr lang="en-US" altLang="en-US" sz="1200" dirty="0">
              <a:solidFill>
                <a:srgbClr val="000000"/>
              </a:solidFill>
            </a:endParaRPr>
          </a:p>
        </p:txBody>
      </p:sp>
      <p:sp>
        <p:nvSpPr>
          <p:cNvPr id="3075" name="Rectangle 2"/>
          <p:cNvSpPr>
            <a:spLocks noGrp="1" noChangeArrowheads="1"/>
          </p:cNvSpPr>
          <p:nvPr>
            <p:ph type="ctrTitle"/>
          </p:nvPr>
        </p:nvSpPr>
        <p:spPr/>
        <p:txBody>
          <a:bodyPr/>
          <a:lstStyle/>
          <a:p>
            <a:pPr eaLnBrk="1" hangingPunct="1">
              <a:spcBef>
                <a:spcPts val="1200"/>
              </a:spcBef>
              <a:spcAft>
                <a:spcPts val="600"/>
              </a:spcAft>
            </a:pPr>
            <a:r>
              <a:rPr lang="en-US" altLang="en-US" i="0" dirty="0" smtClean="0"/>
              <a:t>Line of Fire</a:t>
            </a:r>
            <a:br>
              <a:rPr lang="en-US" altLang="en-US" i="0" dirty="0" smtClean="0"/>
            </a:br>
            <a:r>
              <a:rPr lang="en-US" altLang="en-US" sz="2000" i="0" dirty="0" smtClean="0"/>
              <a:t>Session One</a:t>
            </a:r>
            <a:endParaRPr lang="en-US" altLang="en-US" sz="1400" b="1" i="0" dirty="0">
              <a:latin typeface="Arial" charset="0"/>
              <a:cs typeface="Arial" charset="0"/>
            </a:endParaRPr>
          </a:p>
        </p:txBody>
      </p:sp>
    </p:spTree>
    <p:extLst>
      <p:ext uri="{BB962C8B-B14F-4D97-AF65-F5344CB8AC3E}">
        <p14:creationId xmlns:p14="http://schemas.microsoft.com/office/powerpoint/2010/main" val="3204036824"/>
      </p:ext>
    </p:extLst>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24A5BC6E-C543-4B18-9FBB-2FD71E170888}" type="slidenum">
              <a:rPr lang="en-US" altLang="en-US" sz="1200" smtClean="0"/>
              <a:pPr eaLnBrk="1" hangingPunct="1">
                <a:spcBef>
                  <a:spcPct val="0"/>
                </a:spcBef>
                <a:buClrTx/>
                <a:buSzTx/>
                <a:buFontTx/>
                <a:buNone/>
                <a:defRPr/>
              </a:pPr>
              <a:t>4</a:t>
            </a:fld>
            <a:endParaRPr lang="en-US" altLang="en-US" sz="1200" dirty="0" smtClean="0"/>
          </a:p>
        </p:txBody>
      </p:sp>
      <p:sp>
        <p:nvSpPr>
          <p:cNvPr id="409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103"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4" name="Rounded Rectangle 3"/>
          <p:cNvSpPr/>
          <p:nvPr/>
        </p:nvSpPr>
        <p:spPr bwMode="auto">
          <a:xfrm>
            <a:off x="304800" y="304800"/>
            <a:ext cx="8610600" cy="5943600"/>
          </a:xfrm>
          <a:prstGeom prst="roundRect">
            <a:avLst>
              <a:gd name="adj" fmla="val 10624"/>
            </a:avLst>
          </a:prstGeom>
          <a:gradFill>
            <a:gsLst>
              <a:gs pos="68000">
                <a:srgbClr val="FFFF00"/>
              </a:gs>
              <a:gs pos="100000">
                <a:schemeClr val="lt2">
                  <a:shade val="30000"/>
                  <a:satMod val="200000"/>
                </a:schemeClr>
              </a:gs>
            </a:gsLst>
          </a:gradFill>
          <a:ln w="9525" cap="flat" cmpd="sng" algn="ctr">
            <a:noFill/>
            <a:prstDash val="solid"/>
            <a:round/>
            <a:headEnd type="none" w="med" len="med"/>
            <a:tailEnd type="none" w="med" len="med"/>
          </a:ln>
          <a:effectLst/>
        </p:spPr>
        <p:style>
          <a:lnRef idx="0">
            <a:scrgbClr r="0" g="0" b="0"/>
          </a:lnRef>
          <a:fillRef idx="1003">
            <a:schemeClr val="lt2"/>
          </a:fillRef>
          <a:effectRef idx="0">
            <a:scrgbClr r="0" g="0" b="0"/>
          </a:effectRef>
          <a:fontRef idx="major"/>
        </p:style>
        <p:txBody>
          <a:bodyPr/>
          <a:lstStyle/>
          <a:p>
            <a:pPr algn="ctr">
              <a:spcBef>
                <a:spcPct val="30000"/>
              </a:spcBef>
              <a:defRPr/>
            </a:pPr>
            <a:r>
              <a:rPr lang="en-US" sz="4800" dirty="0" smtClean="0">
                <a:latin typeface="Arial Rounded MT Bold" panose="020F0704030504030204" pitchFamily="34" charset="0"/>
              </a:rPr>
              <a:t>What </a:t>
            </a:r>
            <a:r>
              <a:rPr lang="en-US" sz="4800" dirty="0">
                <a:latin typeface="Arial Rounded MT Bold" panose="020F0704030504030204" pitchFamily="34" charset="0"/>
              </a:rPr>
              <a:t>is the “</a:t>
            </a:r>
            <a:r>
              <a:rPr lang="en-US" sz="4800" b="1" dirty="0">
                <a:solidFill>
                  <a:srgbClr val="FF0000"/>
                </a:solidFill>
                <a:latin typeface="Arial Rounded MT Bold" panose="020F0704030504030204" pitchFamily="34" charset="0"/>
              </a:rPr>
              <a:t>Line-of-Fire</a:t>
            </a:r>
            <a:r>
              <a:rPr lang="en-US" sz="4800" dirty="0">
                <a:latin typeface="Arial Rounded MT Bold" panose="020F0704030504030204" pitchFamily="34" charset="0"/>
              </a:rPr>
              <a:t>”? </a:t>
            </a:r>
            <a:endParaRPr lang="en-US" sz="4800" dirty="0" smtClean="0">
              <a:latin typeface="Arial Rounded MT Bold" panose="020F0704030504030204" pitchFamily="34" charset="0"/>
            </a:endParaRPr>
          </a:p>
          <a:p>
            <a:pPr algn="ctr">
              <a:spcBef>
                <a:spcPct val="30000"/>
              </a:spcBef>
              <a:defRPr/>
            </a:pPr>
            <a:endParaRPr lang="en-US" sz="1400" dirty="0">
              <a:latin typeface="Arial Rounded MT Bold" panose="020F0704030504030204" pitchFamily="34" charset="0"/>
            </a:endParaRPr>
          </a:p>
          <a:p>
            <a:pPr algn="ctr">
              <a:spcBef>
                <a:spcPct val="30000"/>
              </a:spcBef>
              <a:defRPr/>
            </a:pPr>
            <a:r>
              <a:rPr lang="en-US" sz="4000" dirty="0">
                <a:latin typeface="Arial Rounded MT Bold" panose="020F0704030504030204" pitchFamily="34" charset="0"/>
              </a:rPr>
              <a:t>A simple definition </a:t>
            </a:r>
            <a:endParaRPr lang="en-US" sz="4000" dirty="0" smtClean="0">
              <a:latin typeface="Arial Rounded MT Bold" panose="020F0704030504030204" pitchFamily="34" charset="0"/>
            </a:endParaRPr>
          </a:p>
          <a:p>
            <a:pPr algn="ctr">
              <a:spcBef>
                <a:spcPct val="30000"/>
              </a:spcBef>
              <a:defRPr/>
            </a:pPr>
            <a:r>
              <a:rPr lang="en-US" sz="5400" b="1" dirty="0" smtClean="0">
                <a:solidFill>
                  <a:srgbClr val="002060"/>
                </a:solidFill>
                <a:latin typeface="Arial Rounded MT Bold" panose="020F0704030504030204" pitchFamily="34" charset="0"/>
              </a:rPr>
              <a:t>“Being </a:t>
            </a:r>
            <a:r>
              <a:rPr lang="en-US" sz="5400" b="1" dirty="0">
                <a:solidFill>
                  <a:srgbClr val="002060"/>
                </a:solidFill>
                <a:latin typeface="Arial Rounded MT Bold" panose="020F0704030504030204" pitchFamily="34" charset="0"/>
              </a:rPr>
              <a:t>in H</a:t>
            </a:r>
            <a:r>
              <a:rPr lang="en-US" sz="5400" b="1" dirty="0" smtClean="0">
                <a:solidFill>
                  <a:srgbClr val="002060"/>
                </a:solidFill>
                <a:latin typeface="Arial Rounded MT Bold" panose="020F0704030504030204" pitchFamily="34" charset="0"/>
              </a:rPr>
              <a:t>arm’s</a:t>
            </a:r>
            <a:r>
              <a:rPr lang="en-US" sz="5400" b="1" dirty="0" smtClean="0">
                <a:solidFill>
                  <a:srgbClr val="FF0000"/>
                </a:solidFill>
                <a:latin typeface="Arial Rounded MT Bold" panose="020F0704030504030204" pitchFamily="34" charset="0"/>
              </a:rPr>
              <a:t> </a:t>
            </a:r>
            <a:r>
              <a:rPr lang="en-US" sz="5400" b="1" dirty="0" smtClean="0">
                <a:solidFill>
                  <a:srgbClr val="002060"/>
                </a:solidFill>
                <a:latin typeface="Arial Rounded MT Bold" panose="020F0704030504030204" pitchFamily="34" charset="0"/>
              </a:rPr>
              <a:t>Way”</a:t>
            </a:r>
            <a:r>
              <a:rPr lang="en-US" sz="5400" b="1" dirty="0" smtClean="0">
                <a:solidFill>
                  <a:srgbClr val="FF0000"/>
                </a:solidFill>
                <a:latin typeface="Arial Rounded MT Bold" panose="020F0704030504030204" pitchFamily="34" charset="0"/>
              </a:rPr>
              <a:t> </a:t>
            </a:r>
          </a:p>
          <a:p>
            <a:pPr algn="ctr">
              <a:spcBef>
                <a:spcPct val="30000"/>
              </a:spcBef>
              <a:defRPr/>
            </a:pPr>
            <a:r>
              <a:rPr lang="en-US" sz="3200" dirty="0" smtClean="0">
                <a:latin typeface="Arial Rounded MT Bold" panose="020F0704030504030204" pitchFamily="34" charset="0"/>
              </a:rPr>
              <a:t>Line </a:t>
            </a:r>
            <a:r>
              <a:rPr lang="en-US" sz="3200" dirty="0">
                <a:latin typeface="Arial Rounded MT Bold" panose="020F0704030504030204" pitchFamily="34" charset="0"/>
              </a:rPr>
              <a:t>of fire injuries </a:t>
            </a:r>
            <a:r>
              <a:rPr lang="en-US" sz="3200" dirty="0" smtClean="0">
                <a:latin typeface="Arial Rounded MT Bold" panose="020F0704030504030204" pitchFamily="34" charset="0"/>
              </a:rPr>
              <a:t>can occur </a:t>
            </a:r>
            <a:r>
              <a:rPr lang="en-US" sz="3200" dirty="0">
                <a:latin typeface="Arial Rounded MT Bold" panose="020F0704030504030204" pitchFamily="34" charset="0"/>
              </a:rPr>
              <a:t>when the path of a moving object intersects with an individual’s </a:t>
            </a:r>
            <a:r>
              <a:rPr lang="en-US" sz="3200" dirty="0" smtClean="0">
                <a:latin typeface="Arial Rounded MT Bold" panose="020F0704030504030204" pitchFamily="34" charset="0"/>
              </a:rPr>
              <a:t>body</a:t>
            </a:r>
          </a:p>
          <a:p>
            <a:pPr algn="ctr">
              <a:spcBef>
                <a:spcPct val="30000"/>
              </a:spcBef>
              <a:defRPr/>
            </a:pPr>
            <a:endParaRPr lang="en-US" sz="2800" b="1" dirty="0" smtClean="0">
              <a:solidFill>
                <a:srgbClr val="000066"/>
              </a:solidFill>
              <a:effectLst>
                <a:outerShdw blurRad="38100" dist="38100" dir="2700000" algn="tl">
                  <a:srgbClr val="000000">
                    <a:alpha val="43137"/>
                  </a:srgbClr>
                </a:outerShdw>
              </a:effectLst>
            </a:endParaRPr>
          </a:p>
        </p:txBody>
      </p:sp>
      <p:pic>
        <p:nvPicPr>
          <p:cNvPr id="10" name="Picture 2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536096" y="5091800"/>
            <a:ext cx="1464168" cy="1156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2"/>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24099" y="5086773"/>
            <a:ext cx="1714501" cy="1127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3"/>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86200" y="5086773"/>
            <a:ext cx="1676400" cy="11444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a:xfrm>
            <a:off x="762000" y="1905000"/>
            <a:ext cx="5867400" cy="4343400"/>
          </a:xfrm>
        </p:spPr>
        <p:txBody>
          <a:bodyPr/>
          <a:lstStyle/>
          <a:p>
            <a:pPr marL="0" indent="0">
              <a:spcAft>
                <a:spcPts val="1200"/>
              </a:spcAft>
              <a:buNone/>
            </a:pPr>
            <a:r>
              <a:rPr lang="en-US" sz="2400" b="1" dirty="0">
                <a:solidFill>
                  <a:srgbClr val="C9181F"/>
                </a:solidFill>
                <a:latin typeface="Arial" panose="020B0604020202020204" pitchFamily="34" charset="0"/>
              </a:rPr>
              <a:t>Struck-by </a:t>
            </a:r>
            <a:r>
              <a:rPr lang="en-US" sz="2400" b="1" dirty="0" smtClean="0">
                <a:solidFill>
                  <a:srgbClr val="C9181F"/>
                </a:solidFill>
                <a:latin typeface="Arial" panose="020B0604020202020204" pitchFamily="34" charset="0"/>
              </a:rPr>
              <a:t>Hazards </a:t>
            </a:r>
            <a:endParaRPr lang="en-US" sz="2400" b="1" dirty="0">
              <a:solidFill>
                <a:srgbClr val="C9181F"/>
              </a:solidFill>
              <a:latin typeface="Arial" panose="020B0604020202020204" pitchFamily="34" charset="0"/>
            </a:endParaRPr>
          </a:p>
          <a:p>
            <a:pPr>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Occurs if a person is </a:t>
            </a:r>
            <a:r>
              <a:rPr lang="en-US" sz="2000" dirty="0">
                <a:solidFill>
                  <a:srgbClr val="000000"/>
                </a:solidFill>
                <a:latin typeface="Arial" panose="020B0604020202020204" pitchFamily="34" charset="0"/>
              </a:rPr>
              <a:t>struck by an object</a:t>
            </a:r>
          </a:p>
          <a:p>
            <a:pPr marL="0" indent="0">
              <a:spcAft>
                <a:spcPts val="1200"/>
              </a:spcAft>
              <a:buClr>
                <a:srgbClr val="002060"/>
              </a:buClr>
              <a:buNone/>
            </a:pPr>
            <a:r>
              <a:rPr lang="en-US" sz="2400" b="1" dirty="0">
                <a:solidFill>
                  <a:srgbClr val="C9181F"/>
                </a:solidFill>
                <a:latin typeface="Arial" panose="020B0604020202020204" pitchFamily="34" charset="0"/>
              </a:rPr>
              <a:t>Caught-in or Between </a:t>
            </a:r>
            <a:r>
              <a:rPr lang="en-US" sz="2400" b="1" dirty="0" smtClean="0">
                <a:solidFill>
                  <a:srgbClr val="C9181F"/>
                </a:solidFill>
                <a:latin typeface="Arial" panose="020B0604020202020204" pitchFamily="34" charset="0"/>
              </a:rPr>
              <a:t>Hazards</a:t>
            </a:r>
            <a:endParaRPr lang="en-US" sz="2400" dirty="0">
              <a:solidFill>
                <a:srgbClr val="000000"/>
              </a:solidFill>
              <a:latin typeface="Arial" panose="020B0604020202020204" pitchFamily="34" charset="0"/>
            </a:endParaRPr>
          </a:p>
          <a:p>
            <a:pPr>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Occurs if a person is </a:t>
            </a:r>
            <a:r>
              <a:rPr lang="en-US" sz="2000" dirty="0">
                <a:solidFill>
                  <a:srgbClr val="000000"/>
                </a:solidFill>
                <a:latin typeface="Arial" panose="020B0604020202020204" pitchFamily="34" charset="0"/>
              </a:rPr>
              <a:t>caught inside </a:t>
            </a:r>
            <a:r>
              <a:rPr lang="en-US" sz="2000" dirty="0" smtClean="0">
                <a:solidFill>
                  <a:srgbClr val="000000"/>
                </a:solidFill>
                <a:latin typeface="Arial" panose="020B0604020202020204" pitchFamily="34" charset="0"/>
              </a:rPr>
              <a:t>of, </a:t>
            </a:r>
            <a:r>
              <a:rPr lang="en-US" sz="2000" dirty="0">
                <a:solidFill>
                  <a:srgbClr val="000000"/>
                </a:solidFill>
                <a:latin typeface="Arial" panose="020B0604020202020204" pitchFamily="34" charset="0"/>
              </a:rPr>
              <a:t>or in between different objects </a:t>
            </a:r>
          </a:p>
          <a:p>
            <a:pPr marL="0" indent="0">
              <a:spcAft>
                <a:spcPts val="1200"/>
              </a:spcAft>
              <a:buClr>
                <a:srgbClr val="002060"/>
              </a:buClr>
              <a:buNone/>
            </a:pPr>
            <a:r>
              <a:rPr lang="en-US" sz="2400" b="1" dirty="0">
                <a:solidFill>
                  <a:srgbClr val="C9181F"/>
                </a:solidFill>
                <a:latin typeface="Arial" panose="020B0604020202020204" pitchFamily="34" charset="0"/>
              </a:rPr>
              <a:t>Energy Released </a:t>
            </a:r>
            <a:r>
              <a:rPr lang="en-US" sz="2400" b="1" dirty="0" smtClean="0">
                <a:solidFill>
                  <a:srgbClr val="C9181F"/>
                </a:solidFill>
                <a:latin typeface="Arial" panose="020B0604020202020204" pitchFamily="34" charset="0"/>
              </a:rPr>
              <a:t>Hazards </a:t>
            </a:r>
            <a:endParaRPr lang="en-US" sz="2400" b="1" dirty="0">
              <a:solidFill>
                <a:srgbClr val="C9181F"/>
              </a:solidFill>
              <a:latin typeface="Arial" panose="020B0604020202020204" pitchFamily="34" charset="0"/>
            </a:endParaRPr>
          </a:p>
          <a:p>
            <a:pPr>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Occurs if a person is </a:t>
            </a:r>
            <a:r>
              <a:rPr lang="en-US" sz="2000" dirty="0">
                <a:solidFill>
                  <a:srgbClr val="000000"/>
                </a:solidFill>
                <a:latin typeface="Arial" panose="020B0604020202020204" pitchFamily="34" charset="0"/>
              </a:rPr>
              <a:t>in the path of </a:t>
            </a:r>
            <a:r>
              <a:rPr lang="en-US" sz="2000" dirty="0" smtClean="0">
                <a:solidFill>
                  <a:srgbClr val="000000"/>
                </a:solidFill>
                <a:latin typeface="Arial" panose="020B0604020202020204" pitchFamily="34" charset="0"/>
              </a:rPr>
              <a:t>and suffers the consequences of released energy </a:t>
            </a:r>
            <a:endParaRPr lang="en-US" sz="2000" dirty="0"/>
          </a:p>
          <a:p>
            <a:endParaRPr lang="en-US" dirty="0"/>
          </a:p>
        </p:txBody>
      </p:sp>
      <p:sp>
        <p:nvSpPr>
          <p:cNvPr id="3"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5</a:t>
            </a:fld>
            <a:endParaRPr lang="en-US" altLang="en-US" sz="1200" dirty="0" smtClean="0"/>
          </a:p>
        </p:txBody>
      </p:sp>
      <p:sp>
        <p:nvSpPr>
          <p:cNvPr id="4" name="Rectangle 3"/>
          <p:cNvSpPr/>
          <p:nvPr/>
        </p:nvSpPr>
        <p:spPr>
          <a:xfrm>
            <a:off x="2286000" y="2813447"/>
            <a:ext cx="4572000" cy="954107"/>
          </a:xfrm>
          <a:prstGeom prst="rect">
            <a:avLst/>
          </a:prstGeom>
        </p:spPr>
        <p:txBody>
          <a:bodyPr>
            <a:spAutoFit/>
          </a:bodyPr>
          <a:lstStyle/>
          <a:p>
            <a:endParaRPr lang="en-US" sz="2800" dirty="0">
              <a:solidFill>
                <a:srgbClr val="000000"/>
              </a:solidFill>
              <a:latin typeface="Arial" panose="020B0604020202020204" pitchFamily="34" charset="0"/>
            </a:endParaRPr>
          </a:p>
          <a:p>
            <a:r>
              <a:rPr lang="en-US" sz="2800" dirty="0">
                <a:solidFill>
                  <a:srgbClr val="000000"/>
                </a:solidFill>
                <a:latin typeface="Arial" panose="020B0604020202020204" pitchFamily="34" charset="0"/>
              </a:rPr>
              <a:t> </a:t>
            </a:r>
            <a:endParaRPr lang="en-US" dirty="0"/>
          </a:p>
        </p:txBody>
      </p:sp>
      <p:sp>
        <p:nvSpPr>
          <p:cNvPr id="11" name="Title 10"/>
          <p:cNvSpPr>
            <a:spLocks noGrp="1"/>
          </p:cNvSpPr>
          <p:nvPr>
            <p:ph type="title"/>
          </p:nvPr>
        </p:nvSpPr>
        <p:spPr/>
        <p:txBody>
          <a:bodyPr/>
          <a:lstStyle/>
          <a:p>
            <a:r>
              <a:rPr lang="en-US" dirty="0" smtClean="0"/>
              <a:t>Primary Types</a:t>
            </a:r>
            <a:endParaRPr lang="en-US" dirty="0"/>
          </a:p>
        </p:txBody>
      </p:sp>
      <p:pic>
        <p:nvPicPr>
          <p:cNvPr id="4116" name="Picture 2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2323" y="4648200"/>
            <a:ext cx="1463090" cy="121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18" name="Picture 2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1" y="1914563"/>
            <a:ext cx="1442212" cy="1127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19" name="Picture 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3285140"/>
            <a:ext cx="1550309" cy="1230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Effect transition="in" filter="fade">
                                      <p:cBhvr>
                                        <p:cTn id="11" dur="500"/>
                                        <p:tgtEl>
                                          <p:spTgt spid="10">
                                            <p:txEl>
                                              <p:pRg st="1" end="1"/>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118"/>
                                        </p:tgtEl>
                                        <p:attrNameLst>
                                          <p:attrName>style.visibility</p:attrName>
                                        </p:attrNameLst>
                                      </p:cBhvr>
                                      <p:to>
                                        <p:strVal val="visible"/>
                                      </p:to>
                                    </p:set>
                                    <p:animEffect transition="in" filter="fade">
                                      <p:cBhvr>
                                        <p:cTn id="14" dur="500"/>
                                        <p:tgtEl>
                                          <p:spTgt spid="411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Effect transition="in" filter="fade">
                                      <p:cBhvr>
                                        <p:cTn id="19" dur="500"/>
                                        <p:tgtEl>
                                          <p:spTgt spid="10">
                                            <p:txEl>
                                              <p:pRg st="2" end="2"/>
                                            </p:txEl>
                                          </p:spTgt>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animEffect transition="in" filter="fade">
                                      <p:cBhvr>
                                        <p:cTn id="23" dur="500"/>
                                        <p:tgtEl>
                                          <p:spTgt spid="10">
                                            <p:txEl>
                                              <p:pRg st="3" end="3"/>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119"/>
                                        </p:tgtEl>
                                        <p:attrNameLst>
                                          <p:attrName>style.visibility</p:attrName>
                                        </p:attrNameLst>
                                      </p:cBhvr>
                                      <p:to>
                                        <p:strVal val="visible"/>
                                      </p:to>
                                    </p:set>
                                    <p:animEffect transition="in" filter="fade">
                                      <p:cBhvr>
                                        <p:cTn id="26" dur="500"/>
                                        <p:tgtEl>
                                          <p:spTgt spid="411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animEffect transition="in" filter="fade">
                                      <p:cBhvr>
                                        <p:cTn id="31" dur="500"/>
                                        <p:tgtEl>
                                          <p:spTgt spid="10">
                                            <p:txEl>
                                              <p:pRg st="4" end="4"/>
                                            </p:txEl>
                                          </p:spTgt>
                                        </p:tgtEl>
                                      </p:cBhvr>
                                    </p:animEffect>
                                  </p:childTnLst>
                                </p:cTn>
                              </p:par>
                            </p:childTnLst>
                          </p:cTn>
                        </p:par>
                        <p:par>
                          <p:cTn id="32" fill="hold">
                            <p:stCondLst>
                              <p:cond delay="500"/>
                            </p:stCondLst>
                            <p:childTnLst>
                              <p:par>
                                <p:cTn id="33" presetID="10" presetClass="entr" presetSubtype="0" fill="hold" nodeType="after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animEffect transition="in" filter="fade">
                                      <p:cBhvr>
                                        <p:cTn id="35" dur="500"/>
                                        <p:tgtEl>
                                          <p:spTgt spid="10">
                                            <p:txEl>
                                              <p:pRg st="5" end="5"/>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116"/>
                                        </p:tgtEl>
                                        <p:attrNameLst>
                                          <p:attrName>style.visibility</p:attrName>
                                        </p:attrNameLst>
                                      </p:cBhvr>
                                      <p:to>
                                        <p:strVal val="visible"/>
                                      </p:to>
                                    </p:set>
                                    <p:animEffect transition="in" filter="fade">
                                      <p:cBhvr>
                                        <p:cTn id="38" dur="500"/>
                                        <p:tgtEl>
                                          <p:spTgt spid="4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dirty="0" smtClean="0"/>
              <a:t>Before </a:t>
            </a:r>
            <a:r>
              <a:rPr lang="en-US" altLang="en-US" dirty="0"/>
              <a:t>S</a:t>
            </a:r>
            <a:r>
              <a:rPr lang="en-US" altLang="en-US" dirty="0" smtClean="0"/>
              <a:t>tarting </a:t>
            </a:r>
            <a:r>
              <a:rPr lang="en-US" altLang="en-US" dirty="0"/>
              <a:t>W</a:t>
            </a:r>
            <a:r>
              <a:rPr lang="en-US" altLang="en-US" dirty="0" smtClean="0"/>
              <a:t>ork</a:t>
            </a:r>
          </a:p>
        </p:txBody>
      </p:sp>
      <p:sp>
        <p:nvSpPr>
          <p:cNvPr id="2" name="Content Placeholder 1"/>
          <p:cNvSpPr>
            <a:spLocks noGrp="1"/>
          </p:cNvSpPr>
          <p:nvPr>
            <p:ph idx="1"/>
          </p:nvPr>
        </p:nvSpPr>
        <p:spPr>
          <a:xfrm>
            <a:off x="762000" y="1981200"/>
            <a:ext cx="3276600" cy="3962400"/>
          </a:xfrm>
        </p:spPr>
        <p:txBody>
          <a:bodyPr/>
          <a:lstStyle/>
          <a:p>
            <a:pPr marL="0" indent="0">
              <a:spcAft>
                <a:spcPts val="1200"/>
              </a:spcAft>
              <a:buNone/>
            </a:pPr>
            <a:r>
              <a:rPr lang="en-US" sz="2800" dirty="0">
                <a:solidFill>
                  <a:srgbClr val="000000"/>
                </a:solidFill>
                <a:latin typeface="Arial" panose="020B0604020202020204" pitchFamily="34" charset="0"/>
              </a:rPr>
              <a:t>Look for Line of Fire </a:t>
            </a:r>
            <a:r>
              <a:rPr lang="en-US" sz="2800" dirty="0" smtClean="0">
                <a:solidFill>
                  <a:srgbClr val="000000"/>
                </a:solidFill>
                <a:latin typeface="Arial" panose="020B0604020202020204" pitchFamily="34" charset="0"/>
              </a:rPr>
              <a:t>Hazards</a:t>
            </a:r>
          </a:p>
          <a:p>
            <a:pPr>
              <a:spcBef>
                <a:spcPts val="0"/>
              </a:spcBef>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Line-of-Fire </a:t>
            </a:r>
            <a:r>
              <a:rPr lang="en-US" sz="2000" dirty="0">
                <a:solidFill>
                  <a:srgbClr val="000000"/>
                </a:solidFill>
                <a:latin typeface="Arial" panose="020B0604020202020204" pitchFamily="34" charset="0"/>
              </a:rPr>
              <a:t>is the path of a moving object </a:t>
            </a:r>
            <a:r>
              <a:rPr lang="en-US" sz="2000" dirty="0" smtClean="0">
                <a:solidFill>
                  <a:srgbClr val="000000"/>
                </a:solidFill>
                <a:latin typeface="Arial" panose="020B0604020202020204" pitchFamily="34" charset="0"/>
              </a:rPr>
              <a:t>or,</a:t>
            </a:r>
          </a:p>
          <a:p>
            <a:pPr>
              <a:spcBef>
                <a:spcPts val="0"/>
              </a:spcBef>
              <a:spcAft>
                <a:spcPts val="1200"/>
              </a:spcAft>
              <a:buClr>
                <a:srgbClr val="002060"/>
              </a:buClr>
              <a:buFont typeface="Wingdings" panose="05000000000000000000" pitchFamily="2" charset="2"/>
              <a:buChar char="ü"/>
            </a:pPr>
            <a:r>
              <a:rPr lang="en-US" sz="2000" dirty="0" smtClean="0">
                <a:solidFill>
                  <a:srgbClr val="000000"/>
                </a:solidFill>
                <a:latin typeface="Arial" panose="020B0604020202020204" pitchFamily="34" charset="0"/>
              </a:rPr>
              <a:t>Path of an object that could move and,</a:t>
            </a:r>
          </a:p>
          <a:p>
            <a:pPr>
              <a:spcBef>
                <a:spcPts val="0"/>
              </a:spcBef>
              <a:spcAft>
                <a:spcPts val="1200"/>
              </a:spcAft>
              <a:buClr>
                <a:srgbClr val="002060"/>
              </a:buClr>
              <a:buFont typeface="Wingdings" panose="05000000000000000000" pitchFamily="2" charset="2"/>
              <a:buChar char="ü"/>
            </a:pPr>
            <a:r>
              <a:rPr lang="en-US" sz="2000" dirty="0" smtClean="0"/>
              <a:t>An injury may occur as a result of that movement</a:t>
            </a:r>
          </a:p>
          <a:p>
            <a:endParaRPr lang="en-US" dirty="0"/>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6</a:t>
            </a:fld>
            <a:endParaRPr lang="en-US" altLang="en-US" sz="1200" dirty="0" smtClean="0"/>
          </a:p>
        </p:txBody>
      </p:sp>
      <p:pic>
        <p:nvPicPr>
          <p:cNvPr id="3078" name="Picture 6" descr="Image result for Conductor String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209800"/>
            <a:ext cx="4059920" cy="345384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Effect transition="in" filter="fade">
                                      <p:cBhvr>
                                        <p:cTn id="1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altLang="en-US" dirty="0" smtClean="0"/>
              <a:t>Questioning Attitude</a:t>
            </a:r>
          </a:p>
        </p:txBody>
      </p:sp>
      <p:sp>
        <p:nvSpPr>
          <p:cNvPr id="7"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0CA5D683-8EBE-4F61-9687-C2A23DF2D610}" type="slidenum">
              <a:rPr lang="en-US" altLang="en-US" sz="1200" smtClean="0"/>
              <a:pPr eaLnBrk="1" hangingPunct="1">
                <a:spcBef>
                  <a:spcPct val="0"/>
                </a:spcBef>
                <a:buClrTx/>
                <a:buSzTx/>
                <a:buFontTx/>
                <a:buNone/>
                <a:defRPr/>
              </a:pPr>
              <a:t>7</a:t>
            </a:fld>
            <a:endParaRPr lang="en-US" altLang="en-US" sz="1200" dirty="0" smtClean="0"/>
          </a:p>
        </p:txBody>
      </p:sp>
      <p:graphicFrame>
        <p:nvGraphicFramePr>
          <p:cNvPr id="4" name="Diagram 3"/>
          <p:cNvGraphicFramePr/>
          <p:nvPr>
            <p:extLst>
              <p:ext uri="{D42A27DB-BD31-4B8C-83A1-F6EECF244321}">
                <p14:modId xmlns:p14="http://schemas.microsoft.com/office/powerpoint/2010/main" val="327055813"/>
              </p:ext>
            </p:extLst>
          </p:nvPr>
        </p:nvGraphicFramePr>
        <p:xfrm>
          <a:off x="304800" y="1905000"/>
          <a:ext cx="8610600" cy="2819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9" name="Group 8"/>
          <p:cNvGrpSpPr/>
          <p:nvPr/>
        </p:nvGrpSpPr>
        <p:grpSpPr>
          <a:xfrm>
            <a:off x="2133600" y="4570323"/>
            <a:ext cx="1400175" cy="1552575"/>
            <a:chOff x="2362200" y="4570325"/>
            <a:chExt cx="1400175" cy="1552575"/>
          </a:xfrm>
        </p:grpSpPr>
        <p:pic>
          <p:nvPicPr>
            <p:cNvPr id="410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62200" y="4570325"/>
              <a:ext cx="1400175"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bwMode="auto">
            <a:xfrm>
              <a:off x="2819400" y="4876800"/>
              <a:ext cx="304800" cy="381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Black" panose="020B0A04020102020204" pitchFamily="34" charset="0"/>
                </a:rPr>
                <a:t>?</a:t>
              </a:r>
            </a:p>
          </p:txBody>
        </p:sp>
      </p:grpSp>
      <p:grpSp>
        <p:nvGrpSpPr>
          <p:cNvPr id="10" name="Group 9"/>
          <p:cNvGrpSpPr/>
          <p:nvPr/>
        </p:nvGrpSpPr>
        <p:grpSpPr>
          <a:xfrm>
            <a:off x="5715000" y="4570322"/>
            <a:ext cx="1447800" cy="1552575"/>
            <a:chOff x="5334000" y="4570324"/>
            <a:chExt cx="1447800" cy="1552575"/>
          </a:xfrm>
        </p:grpSpPr>
        <p:pic>
          <p:nvPicPr>
            <p:cNvPr id="1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flipH="1">
              <a:off x="5334000" y="4570324"/>
              <a:ext cx="1447800" cy="1552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Rectangle 14"/>
            <p:cNvSpPr/>
            <p:nvPr/>
          </p:nvSpPr>
          <p:spPr bwMode="auto">
            <a:xfrm>
              <a:off x="5943600" y="4876800"/>
              <a:ext cx="304800" cy="381000"/>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Black" panose="020B0A04020102020204" pitchFamily="34" charset="0"/>
                </a:rPr>
                <a:t>?</a:t>
              </a:r>
            </a:p>
          </p:txBody>
        </p:sp>
      </p:grpSp>
      <p:sp>
        <p:nvSpPr>
          <p:cNvPr id="8" name="TextBox 7"/>
          <p:cNvSpPr txBox="1"/>
          <p:nvPr/>
        </p:nvSpPr>
        <p:spPr>
          <a:xfrm>
            <a:off x="3429000" y="4654111"/>
            <a:ext cx="2438400" cy="1384995"/>
          </a:xfrm>
          <a:prstGeom prst="rect">
            <a:avLst/>
          </a:prstGeom>
          <a:noFill/>
        </p:spPr>
        <p:txBody>
          <a:bodyPr wrap="square" rtlCol="0">
            <a:spAutoFit/>
          </a:bodyPr>
          <a:lstStyle/>
          <a:p>
            <a:pPr algn="ctr"/>
            <a:r>
              <a:rPr lang="en-US" sz="2800" dirty="0" smtClean="0">
                <a:latin typeface="Arial Rounded MT Bold" panose="020F0704030504030204" pitchFamily="34" charset="0"/>
              </a:rPr>
              <a:t>Self Check</a:t>
            </a:r>
          </a:p>
          <a:p>
            <a:pPr algn="ctr"/>
            <a:r>
              <a:rPr lang="en-US" sz="2800" dirty="0">
                <a:latin typeface="Arial Rounded MT Bold" panose="020F0704030504030204" pitchFamily="34" charset="0"/>
              </a:rPr>
              <a:t>&amp;</a:t>
            </a:r>
            <a:endParaRPr lang="en-US" sz="2800" dirty="0" smtClean="0">
              <a:latin typeface="Arial Rounded MT Bold" panose="020F0704030504030204" pitchFamily="34" charset="0"/>
            </a:endParaRPr>
          </a:p>
          <a:p>
            <a:pPr algn="ctr"/>
            <a:r>
              <a:rPr lang="en-US" sz="2800" dirty="0" smtClean="0">
                <a:latin typeface="Arial Rounded MT Bold" panose="020F0704030504030204" pitchFamily="34" charset="0"/>
              </a:rPr>
              <a:t>Peer Check</a:t>
            </a:r>
            <a:endParaRPr lang="en-US" sz="2800" dirty="0">
              <a:latin typeface="Arial Rounded MT Bold" panose="020F0704030504030204" pitchFamily="34" charset="0"/>
            </a:endParaRPr>
          </a:p>
        </p:txBody>
      </p:sp>
      <p:sp>
        <p:nvSpPr>
          <p:cNvPr id="14" name="Rectangle 13"/>
          <p:cNvSpPr/>
          <p:nvPr/>
        </p:nvSpPr>
        <p:spPr bwMode="auto">
          <a:xfrm>
            <a:off x="0" y="0"/>
            <a:ext cx="9143999" cy="6858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 </a:t>
            </a:r>
          </a:p>
          <a:p>
            <a:pPr marL="0" marR="0" indent="0" algn="ctr" defTabSz="914400" rtl="0" eaLnBrk="1" fontAlgn="base" latinLnBrk="0" hangingPunct="1">
              <a:lnSpc>
                <a:spcPct val="100000"/>
              </a:lnSpc>
              <a:spcBef>
                <a:spcPts val="0"/>
              </a:spcBef>
              <a:spcAft>
                <a:spcPct val="0"/>
              </a:spcAft>
              <a:buClrTx/>
              <a:buSzTx/>
              <a:buFontTx/>
              <a:buNone/>
              <a:tabLst/>
            </a:pPr>
            <a:r>
              <a:rPr kumimoji="0" lang="en-US" sz="13800" b="1" i="0" u="none" strike="noStrike" cap="none" normalizeH="0" baseline="0" dirty="0" smtClean="0">
                <a:ln>
                  <a:noFill/>
                </a:ln>
                <a:solidFill>
                  <a:srgbClr val="009900"/>
                </a:solidFill>
                <a:latin typeface="Times New Roman" panose="02020603050405020304" pitchFamily="18" charset="0"/>
                <a:cs typeface="Times New Roman" panose="02020603050405020304" pitchFamily="18" charset="0"/>
              </a:rPr>
              <a:t>Teamwork</a:t>
            </a:r>
          </a:p>
          <a:p>
            <a:pPr marL="0" marR="0" indent="0" algn="ctr" defTabSz="914400" rtl="0" eaLnBrk="1" fontAlgn="base" latinLnBrk="0" hangingPunct="1">
              <a:lnSpc>
                <a:spcPct val="100000"/>
              </a:lnSpc>
              <a:spcBef>
                <a:spcPts val="0"/>
              </a:spcBef>
              <a:spcAft>
                <a:spcPct val="0"/>
              </a:spcAft>
              <a:buClrTx/>
              <a:buSzTx/>
              <a:buFontTx/>
              <a:buNone/>
              <a:tabLst/>
            </a:pPr>
            <a:r>
              <a:rPr kumimoji="0" lang="en-US" sz="6000" b="1"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rPr>
              <a:t>Is </a:t>
            </a:r>
            <a:r>
              <a:rPr lang="en-US" sz="6000" b="1" dirty="0">
                <a:latin typeface="Arial Rounded MT Bold" panose="020F0704030504030204" pitchFamily="34" charset="0"/>
                <a:cs typeface="Times New Roman" panose="02020603050405020304" pitchFamily="18" charset="0"/>
              </a:rPr>
              <a:t>w</a:t>
            </a:r>
            <a:r>
              <a:rPr kumimoji="0" lang="en-US" sz="6000" b="1"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rPr>
              <a:t>hat </a:t>
            </a:r>
          </a:p>
          <a:p>
            <a:pPr marL="0" marR="0" indent="0" algn="ctr" defTabSz="914400" rtl="0" eaLnBrk="1" fontAlgn="base" latinLnBrk="0" hangingPunct="1">
              <a:lnSpc>
                <a:spcPct val="100000"/>
              </a:lnSpc>
              <a:spcBef>
                <a:spcPts val="0"/>
              </a:spcBef>
              <a:spcAft>
                <a:spcPct val="0"/>
              </a:spcAft>
              <a:buClrTx/>
              <a:buSzTx/>
              <a:buFontTx/>
              <a:buNone/>
              <a:tabLst/>
            </a:pPr>
            <a:r>
              <a:rPr lang="en-US" sz="6000" b="1" dirty="0">
                <a:latin typeface="Arial Rounded MT Bold" panose="020F0704030504030204" pitchFamily="34" charset="0"/>
                <a:cs typeface="Times New Roman" panose="02020603050405020304" pitchFamily="18" charset="0"/>
              </a:rPr>
              <a:t>m</a:t>
            </a:r>
            <a:r>
              <a:rPr kumimoji="0" lang="en-US" sz="6000" b="1"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rPr>
              <a:t>akes the</a:t>
            </a:r>
          </a:p>
          <a:p>
            <a:pPr marL="0" marR="0" indent="0" algn="ctr" defTabSz="914400" rtl="0" eaLnBrk="1" fontAlgn="base" latinLnBrk="0" hangingPunct="1">
              <a:lnSpc>
                <a:spcPct val="100000"/>
              </a:lnSpc>
              <a:spcBef>
                <a:spcPts val="0"/>
              </a:spcBef>
              <a:spcAft>
                <a:spcPct val="0"/>
              </a:spcAft>
              <a:buClrTx/>
              <a:buSzTx/>
              <a:buFontTx/>
              <a:buNone/>
              <a:tabLst/>
            </a:pPr>
            <a:r>
              <a:rPr kumimoji="0" lang="en-US" sz="11500" b="1" u="none" strike="noStrike" cap="none" normalizeH="0" baseline="0" dirty="0" smtClean="0">
                <a:ln>
                  <a:noFill/>
                </a:ln>
                <a:solidFill>
                  <a:srgbClr val="009900"/>
                </a:solidFill>
                <a:latin typeface="Times New Roman" panose="02020603050405020304" pitchFamily="18" charset="0"/>
                <a:cs typeface="Times New Roman" panose="02020603050405020304" pitchFamily="18" charset="0"/>
              </a:rPr>
              <a:t>Dream Work </a:t>
            </a:r>
          </a:p>
          <a:p>
            <a:pPr marL="0" marR="0" indent="0" algn="ctr" defTabSz="914400" rtl="0" eaLnBrk="1" fontAlgn="base" latinLnBrk="0" hangingPunct="1">
              <a:lnSpc>
                <a:spcPct val="100000"/>
              </a:lnSpc>
              <a:spcBef>
                <a:spcPts val="0"/>
              </a:spcBef>
              <a:spcAft>
                <a:spcPct val="0"/>
              </a:spcAft>
              <a:buClrTx/>
              <a:buSzTx/>
              <a:buFontTx/>
              <a:buNone/>
              <a:tabLst/>
            </a:pPr>
            <a:r>
              <a:rPr kumimoji="0" lang="en-US" sz="4800"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rPr>
              <a:t> </a:t>
            </a:r>
            <a:endParaRPr kumimoji="0" lang="en-US" sz="7200" i="0" u="none" strike="noStrike" cap="none" normalizeH="0" baseline="0" dirty="0" smtClean="0">
              <a:ln>
                <a:noFill/>
              </a:ln>
              <a:solidFill>
                <a:schemeClr val="tx1"/>
              </a:solidFill>
              <a:effectLst/>
              <a:latin typeface="Arial Rounded MT Bold" panose="020F0704030504030204" pitchFamily="34" charset="0"/>
              <a:cs typeface="Times New Roman" panose="02020603050405020304" pitchFamily="18" charset="0"/>
            </a:endParaRPr>
          </a:p>
        </p:txBody>
      </p:sp>
    </p:spTree>
    <p:extLst>
      <p:ext uri="{BB962C8B-B14F-4D97-AF65-F5344CB8AC3E}">
        <p14:creationId xmlns:p14="http://schemas.microsoft.com/office/powerpoint/2010/main" val="1619465143"/>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dgm id="{9089B165-FB92-4F94-9AC3-3C9FE7C2EC84}"/>
                                            </p:graphicEl>
                                          </p:spTgt>
                                        </p:tgtEl>
                                        <p:attrNameLst>
                                          <p:attrName>style.visibility</p:attrName>
                                        </p:attrNameLst>
                                      </p:cBhvr>
                                      <p:to>
                                        <p:strVal val="visible"/>
                                      </p:to>
                                    </p:set>
                                    <p:animEffect transition="in" filter="fade">
                                      <p:cBhvr>
                                        <p:cTn id="7" dur="500"/>
                                        <p:tgtEl>
                                          <p:spTgt spid="4">
                                            <p:graphicEl>
                                              <a:dgm id="{9089B165-FB92-4F94-9AC3-3C9FE7C2EC84}"/>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graphicEl>
                                              <a:dgm id="{854DD6D9-8403-4B31-AE19-73EB3467A3AB}"/>
                                            </p:graphicEl>
                                          </p:spTgt>
                                        </p:tgtEl>
                                        <p:attrNameLst>
                                          <p:attrName>style.visibility</p:attrName>
                                        </p:attrNameLst>
                                      </p:cBhvr>
                                      <p:to>
                                        <p:strVal val="visible"/>
                                      </p:to>
                                    </p:set>
                                    <p:animEffect transition="in" filter="fade">
                                      <p:cBhvr>
                                        <p:cTn id="10" dur="500"/>
                                        <p:tgtEl>
                                          <p:spTgt spid="4">
                                            <p:graphicEl>
                                              <a:dgm id="{854DD6D9-8403-4B31-AE19-73EB3467A3AB}"/>
                                            </p:graphic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graphicEl>
                                              <a:dgm id="{9B21A41E-E0D8-4DAB-89EA-1F3A3777C345}"/>
                                            </p:graphicEl>
                                          </p:spTgt>
                                        </p:tgtEl>
                                        <p:attrNameLst>
                                          <p:attrName>style.visibility</p:attrName>
                                        </p:attrNameLst>
                                      </p:cBhvr>
                                      <p:to>
                                        <p:strVal val="visible"/>
                                      </p:to>
                                    </p:set>
                                    <p:animEffect transition="in" filter="fade">
                                      <p:cBhvr>
                                        <p:cTn id="13" dur="500"/>
                                        <p:tgtEl>
                                          <p:spTgt spid="4">
                                            <p:graphicEl>
                                              <a:dgm id="{9B21A41E-E0D8-4DAB-89EA-1F3A3777C345}"/>
                                            </p:graphic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graphicEl>
                                              <a:dgm id="{C697D6FE-5730-4525-8E2D-F156F140419D}"/>
                                            </p:graphicEl>
                                          </p:spTgt>
                                        </p:tgtEl>
                                        <p:attrNameLst>
                                          <p:attrName>style.visibility</p:attrName>
                                        </p:attrNameLst>
                                      </p:cBhvr>
                                      <p:to>
                                        <p:strVal val="visible"/>
                                      </p:to>
                                    </p:set>
                                    <p:animEffect transition="in" filter="fade">
                                      <p:cBhvr>
                                        <p:cTn id="18" dur="500"/>
                                        <p:tgtEl>
                                          <p:spTgt spid="4">
                                            <p:graphicEl>
                                              <a:dgm id="{C697D6FE-5730-4525-8E2D-F156F140419D}"/>
                                            </p:graphic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graphicEl>
                                              <a:dgm id="{B56D49BA-B1BD-4636-B2AA-14FE46F9A69B}"/>
                                            </p:graphicEl>
                                          </p:spTgt>
                                        </p:tgtEl>
                                        <p:attrNameLst>
                                          <p:attrName>style.visibility</p:attrName>
                                        </p:attrNameLst>
                                      </p:cBhvr>
                                      <p:to>
                                        <p:strVal val="visible"/>
                                      </p:to>
                                    </p:set>
                                    <p:animEffect transition="in" filter="fade">
                                      <p:cBhvr>
                                        <p:cTn id="21" dur="500"/>
                                        <p:tgtEl>
                                          <p:spTgt spid="4">
                                            <p:graphicEl>
                                              <a:dgm id="{B56D49BA-B1BD-4636-B2AA-14FE46F9A69B}"/>
                                            </p:graphic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
                                            <p:graphicEl>
                                              <a:dgm id="{53706FD4-329B-4DD5-B6B8-D6C93E13F072}"/>
                                            </p:graphicEl>
                                          </p:spTgt>
                                        </p:tgtEl>
                                        <p:attrNameLst>
                                          <p:attrName>style.visibility</p:attrName>
                                        </p:attrNameLst>
                                      </p:cBhvr>
                                      <p:to>
                                        <p:strVal val="visible"/>
                                      </p:to>
                                    </p:set>
                                    <p:animEffect transition="in" filter="fade">
                                      <p:cBhvr>
                                        <p:cTn id="24" dur="500"/>
                                        <p:tgtEl>
                                          <p:spTgt spid="4">
                                            <p:graphicEl>
                                              <a:dgm id="{53706FD4-329B-4DD5-B6B8-D6C93E13F072}"/>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par>
                          <p:cTn id="30" fill="hold">
                            <p:stCondLst>
                              <p:cond delay="500"/>
                            </p:stCondLst>
                            <p:childTnLst>
                              <p:par>
                                <p:cTn id="31" presetID="10" presetClass="entr" presetSubtype="0" fill="hold"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500"/>
                                        <p:tgtEl>
                                          <p:spTgt spid="10"/>
                                        </p:tgtEl>
                                      </p:cBhvr>
                                    </p:animEffect>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8">
                                            <p:txEl>
                                              <p:pRg st="0" end="0"/>
                                            </p:txEl>
                                          </p:spTgt>
                                        </p:tgtEl>
                                        <p:attrNameLst>
                                          <p:attrName>style.visibility</p:attrName>
                                        </p:attrNameLst>
                                      </p:cBhvr>
                                      <p:to>
                                        <p:strVal val="visible"/>
                                      </p:to>
                                    </p:set>
                                    <p:animEffect transition="in" filter="fade">
                                      <p:cBhvr>
                                        <p:cTn id="37" dur="500"/>
                                        <p:tgtEl>
                                          <p:spTgt spid="8">
                                            <p:txEl>
                                              <p:pRg st="0" end="0"/>
                                            </p:txEl>
                                          </p:spTgt>
                                        </p:tgtEl>
                                      </p:cBhvr>
                                    </p:animEffect>
                                  </p:childTnLst>
                                </p:cTn>
                              </p:par>
                            </p:childTnLst>
                          </p:cTn>
                        </p:par>
                        <p:par>
                          <p:cTn id="38" fill="hold">
                            <p:stCondLst>
                              <p:cond delay="1500"/>
                            </p:stCondLst>
                            <p:childTnLst>
                              <p:par>
                                <p:cTn id="39" presetID="10" presetClass="entr" presetSubtype="0" fill="hold" nodeType="afterEffect">
                                  <p:stCondLst>
                                    <p:cond delay="750"/>
                                  </p:stCondLst>
                                  <p:childTnLst>
                                    <p:set>
                                      <p:cBhvr>
                                        <p:cTn id="40" dur="1" fill="hold">
                                          <p:stCondLst>
                                            <p:cond delay="0"/>
                                          </p:stCondLst>
                                        </p:cTn>
                                        <p:tgtEl>
                                          <p:spTgt spid="8">
                                            <p:txEl>
                                              <p:pRg st="1" end="1"/>
                                            </p:txEl>
                                          </p:spTgt>
                                        </p:tgtEl>
                                        <p:attrNameLst>
                                          <p:attrName>style.visibility</p:attrName>
                                        </p:attrNameLst>
                                      </p:cBhvr>
                                      <p:to>
                                        <p:strVal val="visible"/>
                                      </p:to>
                                    </p:set>
                                    <p:animEffect transition="in" filter="fade">
                                      <p:cBhvr>
                                        <p:cTn id="41" dur="500"/>
                                        <p:tgtEl>
                                          <p:spTgt spid="8">
                                            <p:txEl>
                                              <p:pRg st="1" end="1"/>
                                            </p:txEl>
                                          </p:spTgt>
                                        </p:tgtEl>
                                      </p:cBhvr>
                                    </p:animEffect>
                                  </p:childTnLst>
                                </p:cTn>
                              </p:par>
                            </p:childTnLst>
                          </p:cTn>
                        </p:par>
                        <p:par>
                          <p:cTn id="42" fill="hold">
                            <p:stCondLst>
                              <p:cond delay="2750"/>
                            </p:stCondLst>
                            <p:childTnLst>
                              <p:par>
                                <p:cTn id="43" presetID="10" presetClass="entr" presetSubtype="0" fill="hold" nodeType="afterEffect">
                                  <p:stCondLst>
                                    <p:cond delay="1000"/>
                                  </p:stCondLst>
                                  <p:childTnLst>
                                    <p:set>
                                      <p:cBhvr>
                                        <p:cTn id="44" dur="1" fill="hold">
                                          <p:stCondLst>
                                            <p:cond delay="0"/>
                                          </p:stCondLst>
                                        </p:cTn>
                                        <p:tgtEl>
                                          <p:spTgt spid="8">
                                            <p:txEl>
                                              <p:pRg st="2" end="2"/>
                                            </p:txEl>
                                          </p:spTgt>
                                        </p:tgtEl>
                                        <p:attrNameLst>
                                          <p:attrName>style.visibility</p:attrName>
                                        </p:attrNameLst>
                                      </p:cBhvr>
                                      <p:to>
                                        <p:strVal val="visible"/>
                                      </p:to>
                                    </p:set>
                                    <p:animEffect transition="in" filter="fade">
                                      <p:cBhvr>
                                        <p:cTn id="45" dur="500"/>
                                        <p:tgtEl>
                                          <p:spTgt spid="8">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lvlAtOnce"/>
        </p:bldSub>
      </p:bldGraphic>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1A2AEA3E-FE20-47E8-BBB7-71531E120466}" type="slidenum">
              <a:rPr lang="en-US" altLang="en-US" sz="1200" smtClean="0"/>
              <a:pPr eaLnBrk="1" hangingPunct="1">
                <a:spcBef>
                  <a:spcPct val="0"/>
                </a:spcBef>
                <a:buClrTx/>
                <a:buSzTx/>
                <a:buFontTx/>
                <a:buNone/>
                <a:defRPr/>
              </a:pPr>
              <a:t>8</a:t>
            </a:fld>
            <a:endParaRPr lang="en-US" altLang="en-US" sz="1200" dirty="0" smtClean="0"/>
          </a:p>
        </p:txBody>
      </p:sp>
      <p:sp>
        <p:nvSpPr>
          <p:cNvPr id="8196"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197"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198"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199"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8200"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662763" y="1828801"/>
            <a:ext cx="3733800" cy="1447800"/>
          </a:xfrm>
          <a:prstGeom prst="rect">
            <a:avLst/>
          </a:prstGeom>
          <a:noFill/>
          <a:ln w="12700">
            <a:noFill/>
            <a:miter lim="800000"/>
            <a:headEnd/>
            <a:tailEnd/>
          </a:ln>
        </p:spPr>
        <p:txBody>
          <a:bodyPr lIns="90488" tIns="44450" rIns="90488" bIns="44450"/>
          <a:lstStyle/>
          <a:p>
            <a:pPr>
              <a:spcAft>
                <a:spcPts val="600"/>
              </a:spcAft>
            </a:pPr>
            <a:r>
              <a:rPr lang="en-US" sz="2800" dirty="0" smtClean="0"/>
              <a:t>Once identified</a:t>
            </a:r>
          </a:p>
          <a:p>
            <a:pPr marL="457200" indent="-457200">
              <a:spcAft>
                <a:spcPts val="600"/>
              </a:spcAft>
              <a:buFont typeface="Wingdings" panose="05000000000000000000" pitchFamily="2" charset="2"/>
              <a:buChar char="ü"/>
            </a:pPr>
            <a:r>
              <a:rPr lang="en-US" sz="2000" dirty="0"/>
              <a:t>T</a:t>
            </a:r>
            <a:r>
              <a:rPr lang="en-US" sz="2000" dirty="0" smtClean="0"/>
              <a:t>ake </a:t>
            </a:r>
            <a:r>
              <a:rPr lang="en-US" sz="2000" dirty="0"/>
              <a:t>steps to eliminate </a:t>
            </a:r>
            <a:r>
              <a:rPr lang="en-US" sz="2000" dirty="0" smtClean="0"/>
              <a:t>the Hazard(s)</a:t>
            </a:r>
            <a:endParaRPr lang="en-US" sz="1600" b="1" dirty="0">
              <a:cs typeface="+mn-cs"/>
            </a:endParaRPr>
          </a:p>
        </p:txBody>
      </p:sp>
      <p:sp>
        <p:nvSpPr>
          <p:cNvPr id="8202" name="Rectangle 9"/>
          <p:cNvSpPr>
            <a:spLocks noGrp="1" noChangeArrowheads="1"/>
          </p:cNvSpPr>
          <p:nvPr>
            <p:ph type="title"/>
          </p:nvPr>
        </p:nvSpPr>
        <p:spPr/>
        <p:txBody>
          <a:bodyPr/>
          <a:lstStyle/>
          <a:p>
            <a:pPr eaLnBrk="1" hangingPunct="1"/>
            <a:r>
              <a:rPr lang="en-US" altLang="en-US" dirty="0" smtClean="0"/>
              <a:t>Eliminate the Hazard</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286000"/>
            <a:ext cx="4113926" cy="3352800"/>
          </a:xfrm>
          <a:prstGeom prst="rect">
            <a:avLst/>
          </a:prstGeom>
          <a:ln>
            <a:noFill/>
          </a:ln>
          <a:effectLst>
            <a:softEdge rad="112500"/>
          </a:effectLst>
        </p:spPr>
      </p:pic>
      <p:pic>
        <p:nvPicPr>
          <p:cNvPr id="12" name="Picture 2"/>
          <p:cNvPicPr>
            <a:picLocks noChangeAspect="1" noChangeArrowheads="1"/>
          </p:cNvPicPr>
          <p:nvPr/>
        </p:nvPicPr>
        <p:blipFill>
          <a:blip r:embed="rId4">
            <a:clrChange>
              <a:clrFrom>
                <a:srgbClr val="FCFEFF"/>
              </a:clrFrom>
              <a:clrTo>
                <a:srgbClr val="FCFEFF">
                  <a:alpha val="0"/>
                </a:srgbClr>
              </a:clrTo>
            </a:clrChange>
            <a:extLst>
              <a:ext uri="{28A0092B-C50C-407E-A947-70E740481C1C}">
                <a14:useLocalDpi xmlns:a14="http://schemas.microsoft.com/office/drawing/2010/main" val="0"/>
              </a:ext>
            </a:extLst>
          </a:blip>
          <a:srcRect/>
          <a:stretch>
            <a:fillRect/>
          </a:stretch>
        </p:blipFill>
        <p:spPr bwMode="auto">
          <a:xfrm>
            <a:off x="304800" y="3200400"/>
            <a:ext cx="4349137" cy="3047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ounded Rectangle 2"/>
          <p:cNvSpPr/>
          <p:nvPr/>
        </p:nvSpPr>
        <p:spPr bwMode="auto">
          <a:xfrm>
            <a:off x="1638300" y="3200401"/>
            <a:ext cx="1790700" cy="533400"/>
          </a:xfrm>
          <a:prstGeom prst="roundRect">
            <a:avLst/>
          </a:prstGeom>
          <a:noFill/>
          <a:ln w="317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pSp>
        <p:nvGrpSpPr>
          <p:cNvPr id="8" name="Group 7"/>
          <p:cNvGrpSpPr/>
          <p:nvPr/>
        </p:nvGrpSpPr>
        <p:grpSpPr>
          <a:xfrm>
            <a:off x="4396563" y="2133600"/>
            <a:ext cx="4289363" cy="3873282"/>
            <a:chOff x="4396563" y="2133600"/>
            <a:chExt cx="4289363" cy="3873282"/>
          </a:xfrm>
        </p:grpSpPr>
        <p:grpSp>
          <p:nvGrpSpPr>
            <p:cNvPr id="7" name="Group 6"/>
            <p:cNvGrpSpPr/>
            <p:nvPr/>
          </p:nvGrpSpPr>
          <p:grpSpPr>
            <a:xfrm>
              <a:off x="4396563" y="2133600"/>
              <a:ext cx="4289363" cy="3873282"/>
              <a:chOff x="4572000" y="2286000"/>
              <a:chExt cx="4113926" cy="3720882"/>
            </a:xfrm>
          </p:grpSpPr>
          <p:sp>
            <p:nvSpPr>
              <p:cNvPr id="5" name="Rounded Rectangle 4"/>
              <p:cNvSpPr/>
              <p:nvPr/>
            </p:nvSpPr>
            <p:spPr bwMode="auto">
              <a:xfrm>
                <a:off x="4572000" y="2286000"/>
                <a:ext cx="4113926" cy="3720882"/>
              </a:xfrm>
              <a:prstGeom prst="roundRect">
                <a:avLst>
                  <a:gd name="adj" fmla="val 9839"/>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6" name="TextBox 5"/>
              <p:cNvSpPr txBox="1"/>
              <p:nvPr/>
            </p:nvSpPr>
            <p:spPr>
              <a:xfrm>
                <a:off x="4653937" y="4191000"/>
                <a:ext cx="3956663" cy="1815882"/>
              </a:xfrm>
              <a:prstGeom prst="rect">
                <a:avLst/>
              </a:prstGeom>
              <a:noFill/>
            </p:spPr>
            <p:txBody>
              <a:bodyPr wrap="square" rtlCol="0">
                <a:spAutoFit/>
              </a:bodyPr>
              <a:lstStyle/>
              <a:p>
                <a:pPr algn="ctr"/>
                <a:r>
                  <a:rPr lang="en-US" sz="2800" dirty="0" smtClean="0">
                    <a:latin typeface="Arial Rounded MT Bold" panose="020F0704030504030204" pitchFamily="34" charset="0"/>
                  </a:rPr>
                  <a:t>Elimination of the Hazard should always be the </a:t>
                </a:r>
                <a:r>
                  <a:rPr lang="en-US" sz="2800" dirty="0" smtClean="0">
                    <a:solidFill>
                      <a:srgbClr val="002060"/>
                    </a:solidFill>
                    <a:latin typeface="Arial Rounded MT Bold" panose="020F0704030504030204" pitchFamily="34" charset="0"/>
                  </a:rPr>
                  <a:t>First </a:t>
                </a:r>
                <a:r>
                  <a:rPr lang="en-US" sz="2800" dirty="0" smtClean="0">
                    <a:latin typeface="Arial Rounded MT Bold" panose="020F0704030504030204" pitchFamily="34" charset="0"/>
                  </a:rPr>
                  <a:t>Consideration</a:t>
                </a:r>
                <a:endParaRPr lang="en-US" sz="2800" dirty="0">
                  <a:latin typeface="Arial Rounded MT Bold" panose="020F0704030504030204" pitchFamily="34" charset="0"/>
                </a:endParaRPr>
              </a:p>
            </p:txBody>
          </p:sp>
        </p:grpSp>
        <p:pic>
          <p:nvPicPr>
            <p:cNvPr id="5124" name="Picture 4" descr="Related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10200" y="2286000"/>
              <a:ext cx="2133600" cy="1861990"/>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9">
                                            <p:txEl>
                                              <p:pRg st="1" end="1"/>
                                            </p:txEl>
                                          </p:spTgt>
                                        </p:tgtEl>
                                        <p:attrNameLst>
                                          <p:attrName>style.visibility</p:attrName>
                                        </p:attrNameLst>
                                      </p:cBhvr>
                                      <p:to>
                                        <p:strVal val="visible"/>
                                      </p:to>
                                    </p:set>
                                    <p:animEffect transition="in" filter="fade">
                                      <p:cBhvr>
                                        <p:cTn id="7" dur="500"/>
                                        <p:tgtEl>
                                          <p:spTgt spid="51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par>
                          <p:cTn id="17" fill="hold">
                            <p:stCondLst>
                              <p:cond delay="1000"/>
                            </p:stCondLst>
                            <p:childTnLst>
                              <p:par>
                                <p:cTn id="18" presetID="10" presetClass="entr" presetSubtype="0" fill="hold" nodeType="afterEffect">
                                  <p:stCondLst>
                                    <p:cond delay="5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defRPr/>
            </a:pPr>
            <a:r>
              <a:rPr lang="en-US" altLang="en-US" sz="1200" dirty="0" smtClean="0"/>
              <a:t>1-</a:t>
            </a:r>
            <a:fld id="{AF0042B7-A747-4C3F-92E0-2B28C487ED6A}" type="slidenum">
              <a:rPr lang="en-US" altLang="en-US" sz="1200" smtClean="0"/>
              <a:pPr eaLnBrk="1" hangingPunct="1">
                <a:spcBef>
                  <a:spcPct val="0"/>
                </a:spcBef>
                <a:buClrTx/>
                <a:buSzTx/>
                <a:buFontTx/>
                <a:buNone/>
                <a:defRPr/>
              </a:pPr>
              <a:t>9</a:t>
            </a:fld>
            <a:endParaRPr lang="en-US" altLang="en-US" sz="1200" dirty="0" smtClean="0"/>
          </a:p>
        </p:txBody>
      </p:sp>
      <p:sp>
        <p:nvSpPr>
          <p:cNvPr id="9219"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0"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1"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2" name="Rectangle 5"/>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3" name="Rectangle 6"/>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9224" name="Rectangle 7"/>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eaLnBrk="0" hangingPunct="0">
              <a:spcBef>
                <a:spcPct val="20000"/>
              </a:spcBef>
              <a:buClr>
                <a:schemeClr val="bg2"/>
              </a:buClr>
              <a:buSzPct val="70000"/>
              <a:buFont typeface="Wingdings" pitchFamily="2" charset="2"/>
              <a:buChar char="l"/>
              <a:defRPr sz="3100">
                <a:solidFill>
                  <a:schemeClr val="tx1"/>
                </a:solidFill>
                <a:latin typeface="Arial" charset="0"/>
              </a:defRPr>
            </a:lvl1pPr>
            <a:lvl2pPr marL="742950" indent="-285750" eaLnBrk="0" hangingPunct="0">
              <a:spcBef>
                <a:spcPct val="20000"/>
              </a:spcBef>
              <a:buClr>
                <a:schemeClr val="accent1"/>
              </a:buClr>
              <a:buSzPct val="150000"/>
              <a:buChar char="•"/>
              <a:defRPr sz="2600">
                <a:solidFill>
                  <a:schemeClr val="tx1"/>
                </a:solidFill>
                <a:latin typeface="Arial" charset="0"/>
              </a:defRPr>
            </a:lvl2pPr>
            <a:lvl3pPr marL="1143000" indent="-228600" eaLnBrk="0" hangingPunct="0">
              <a:spcBef>
                <a:spcPct val="20000"/>
              </a:spcBef>
              <a:buClr>
                <a:schemeClr val="tx1"/>
              </a:buClr>
              <a:buSzPct val="150000"/>
              <a:buChar char="•"/>
              <a:defRPr sz="2200">
                <a:solidFill>
                  <a:schemeClr val="tx1"/>
                </a:solidFill>
                <a:latin typeface="Arial" charset="0"/>
              </a:defRPr>
            </a:lvl3pPr>
            <a:lvl4pPr marL="1600200" indent="-228600" eaLnBrk="0" hangingPunct="0">
              <a:spcBef>
                <a:spcPct val="20000"/>
              </a:spcBef>
              <a:buClr>
                <a:schemeClr val="tx2"/>
              </a:buClr>
              <a:buSzPct val="150000"/>
              <a:buChar char="•"/>
              <a:defRPr sz="2000">
                <a:solidFill>
                  <a:schemeClr val="tx1"/>
                </a:solidFill>
                <a:latin typeface="Arial" charset="0"/>
              </a:defRPr>
            </a:lvl4pPr>
            <a:lvl5pPr marL="2057400" indent="-228600" eaLnBrk="0" hangingPunct="0">
              <a:spcBef>
                <a:spcPct val="20000"/>
              </a:spcBef>
              <a:buClr>
                <a:schemeClr val="folHlink"/>
              </a:buClr>
              <a:buSzPct val="150000"/>
              <a:buChar char="•"/>
              <a:defRPr sz="2000">
                <a:solidFill>
                  <a:schemeClr val="tx1"/>
                </a:solidFill>
                <a:latin typeface="Arial" charset="0"/>
              </a:defRPr>
            </a:lvl5pPr>
            <a:lvl6pPr marL="25146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6pPr>
            <a:lvl7pPr marL="29718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7pPr>
            <a:lvl8pPr marL="34290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8pPr>
            <a:lvl9pPr marL="3886200" indent="-228600" eaLnBrk="0" fontAlgn="base" hangingPunct="0">
              <a:spcBef>
                <a:spcPct val="20000"/>
              </a:spcBef>
              <a:spcAft>
                <a:spcPct val="0"/>
              </a:spcAft>
              <a:buClr>
                <a:schemeClr val="folHlink"/>
              </a:buClr>
              <a:buSzPct val="150000"/>
              <a:buChar char="•"/>
              <a:defRPr sz="2000">
                <a:solidFill>
                  <a:schemeClr val="tx1"/>
                </a:solidFill>
                <a:latin typeface="Arial" charset="0"/>
              </a:defRPr>
            </a:lvl9pPr>
          </a:lstStyle>
          <a:p>
            <a:pPr eaLnBrk="1" hangingPunct="1">
              <a:spcBef>
                <a:spcPct val="0"/>
              </a:spcBef>
              <a:buClrTx/>
              <a:buSzTx/>
              <a:buFontTx/>
              <a:buNone/>
            </a:pPr>
            <a:endParaRPr lang="en-US" altLang="en-US" sz="1800" dirty="0"/>
          </a:p>
        </p:txBody>
      </p:sp>
      <p:sp>
        <p:nvSpPr>
          <p:cNvPr id="5129" name="Rectangle 8"/>
          <p:cNvSpPr>
            <a:spLocks noChangeArrowheads="1"/>
          </p:cNvSpPr>
          <p:nvPr/>
        </p:nvSpPr>
        <p:spPr bwMode="auto">
          <a:xfrm>
            <a:off x="762000" y="2000250"/>
            <a:ext cx="3897214" cy="4271963"/>
          </a:xfrm>
          <a:prstGeom prst="rect">
            <a:avLst/>
          </a:prstGeom>
          <a:noFill/>
          <a:ln w="12700">
            <a:noFill/>
            <a:miter lim="800000"/>
            <a:headEnd/>
            <a:tailEnd/>
          </a:ln>
        </p:spPr>
        <p:txBody>
          <a:bodyPr lIns="90488" tIns="44450" rIns="90488" bIns="44450"/>
          <a:lstStyle/>
          <a:p>
            <a:pPr eaLnBrk="0" hangingPunct="0">
              <a:spcBef>
                <a:spcPts val="1200"/>
              </a:spcBef>
              <a:spcAft>
                <a:spcPts val="600"/>
              </a:spcAft>
              <a:defRPr/>
            </a:pPr>
            <a:endParaRPr lang="en-US" sz="2800" b="1" dirty="0">
              <a:cs typeface="+mn-cs"/>
            </a:endParaRPr>
          </a:p>
        </p:txBody>
      </p:sp>
      <p:sp>
        <p:nvSpPr>
          <p:cNvPr id="9226" name="Rectangle 9"/>
          <p:cNvSpPr>
            <a:spLocks noGrp="1" noChangeArrowheads="1"/>
          </p:cNvSpPr>
          <p:nvPr>
            <p:ph type="title"/>
          </p:nvPr>
        </p:nvSpPr>
        <p:spPr/>
        <p:txBody>
          <a:bodyPr/>
          <a:lstStyle/>
          <a:p>
            <a:pPr eaLnBrk="1" hangingPunct="1"/>
            <a:r>
              <a:rPr lang="en-US" altLang="en-US" sz="3200" dirty="0" smtClean="0"/>
              <a:t>Control</a:t>
            </a:r>
          </a:p>
        </p:txBody>
      </p:sp>
      <p:sp>
        <p:nvSpPr>
          <p:cNvPr id="2" name="Rectangle 1"/>
          <p:cNvSpPr/>
          <p:nvPr/>
        </p:nvSpPr>
        <p:spPr>
          <a:xfrm>
            <a:off x="304800" y="1828800"/>
            <a:ext cx="4876800" cy="3908762"/>
          </a:xfrm>
          <a:prstGeom prst="rect">
            <a:avLst/>
          </a:prstGeom>
        </p:spPr>
        <p:txBody>
          <a:bodyPr wrap="square">
            <a:spAutoFit/>
          </a:bodyPr>
          <a:lstStyle/>
          <a:p>
            <a:r>
              <a:rPr lang="en-US" sz="2800" dirty="0" smtClean="0">
                <a:solidFill>
                  <a:srgbClr val="000000"/>
                </a:solidFill>
              </a:rPr>
              <a:t>If the hazards cannot be eliminated</a:t>
            </a:r>
          </a:p>
          <a:p>
            <a:endParaRPr lang="en-US" sz="2800" dirty="0">
              <a:solidFill>
                <a:srgbClr val="000000"/>
              </a:solidFill>
            </a:endParaRPr>
          </a:p>
          <a:p>
            <a:endParaRPr lang="en-US" sz="2800" dirty="0" smtClean="0">
              <a:solidFill>
                <a:srgbClr val="000000"/>
              </a:solidFill>
            </a:endParaRPr>
          </a:p>
          <a:p>
            <a:endParaRPr lang="en-US" sz="2800" dirty="0">
              <a:solidFill>
                <a:srgbClr val="000000"/>
              </a:solidFill>
            </a:endParaRPr>
          </a:p>
          <a:p>
            <a:endParaRPr lang="en-US" sz="2800" dirty="0" smtClean="0">
              <a:solidFill>
                <a:srgbClr val="000000"/>
              </a:solidFill>
            </a:endParaRPr>
          </a:p>
          <a:p>
            <a:endParaRPr lang="en-US" sz="2800" dirty="0">
              <a:solidFill>
                <a:srgbClr val="000000"/>
              </a:solidFill>
            </a:endParaRPr>
          </a:p>
          <a:p>
            <a:endParaRPr lang="en-US" sz="2800" dirty="0" smtClean="0">
              <a:solidFill>
                <a:srgbClr val="000000"/>
              </a:solidFill>
            </a:endParaRPr>
          </a:p>
          <a:p>
            <a:endParaRPr lang="en-US" sz="2400" dirty="0" smtClean="0">
              <a:solidFill>
                <a:srgbClr val="000000"/>
              </a:solidFill>
            </a:endParaRPr>
          </a:p>
        </p:txBody>
      </p:sp>
      <p:pic>
        <p:nvPicPr>
          <p:cNvPr id="15" name="Content Placeholder 5"/>
          <p:cNvPicPr/>
          <p:nvPr/>
        </p:nvPicPr>
        <p:blipFill>
          <a:blip r:embed="rId3">
            <a:extLst>
              <a:ext uri="{28A0092B-C50C-407E-A947-70E740481C1C}">
                <a14:useLocalDpi xmlns:a14="http://schemas.microsoft.com/office/drawing/2010/main" val="0"/>
              </a:ext>
            </a:extLst>
          </a:blip>
          <a:stretch>
            <a:fillRect/>
          </a:stretch>
        </p:blipFill>
        <p:spPr>
          <a:xfrm>
            <a:off x="5181600" y="2153466"/>
            <a:ext cx="3623518" cy="3866334"/>
          </a:xfrm>
          <a:prstGeom prst="rect">
            <a:avLst/>
          </a:prstGeom>
          <a:ln>
            <a:noFill/>
          </a:ln>
          <a:effectLst>
            <a:softEdge rad="112500"/>
          </a:effectLst>
        </p:spPr>
      </p:pic>
      <p:pic>
        <p:nvPicPr>
          <p:cNvPr id="1027"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649" y="2962275"/>
            <a:ext cx="4705350" cy="3286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ounded Rectangle 15"/>
          <p:cNvSpPr/>
          <p:nvPr/>
        </p:nvSpPr>
        <p:spPr bwMode="auto">
          <a:xfrm>
            <a:off x="1371600" y="3593638"/>
            <a:ext cx="1943100" cy="2340770"/>
          </a:xfrm>
          <a:prstGeom prst="roundRect">
            <a:avLst/>
          </a:prstGeom>
          <a:noFill/>
          <a:ln w="31750"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 name="Down Arrow 2"/>
          <p:cNvSpPr/>
          <p:nvPr/>
        </p:nvSpPr>
        <p:spPr bwMode="auto">
          <a:xfrm>
            <a:off x="4052013" y="2962276"/>
            <a:ext cx="1214402" cy="3286124"/>
          </a:xfrm>
          <a:prstGeom prst="downArrow">
            <a:avLst/>
          </a:prstGeom>
          <a:solidFill>
            <a:srgbClr val="FF0000"/>
          </a:solidFill>
          <a:ln w="9525" cap="flat" cmpd="sng" algn="ctr">
            <a:noFill/>
            <a:prstDash val="solid"/>
            <a:round/>
            <a:headEnd type="none" w="med" len="med"/>
            <a:tailEnd type="none" w="med" len="med"/>
          </a:ln>
          <a:effectLst/>
        </p:spPr>
        <p:txBody>
          <a:bodyPr vert="wordArtVert" wrap="none" lIns="91440" tIns="0" rIns="91440" bIns="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Arial Rounded MT Bold" panose="020F0704030504030204" pitchFamily="34" charset="0"/>
              </a:rPr>
              <a:t>Effectiveness</a:t>
            </a:r>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fade">
                                      <p:cBhvr>
                                        <p:cTn id="7" dur="500"/>
                                        <p:tgtEl>
                                          <p:spTgt spid="1027"/>
                                        </p:tgtEl>
                                      </p:cBhvr>
                                    </p:animEffect>
                                  </p:childTnLst>
                                </p:cTn>
                              </p:par>
                            </p:childTnLst>
                          </p:cTn>
                        </p:par>
                        <p:par>
                          <p:cTn id="8" fill="hold">
                            <p:stCondLst>
                              <p:cond delay="500"/>
                            </p:stCondLst>
                            <p:childTnLst>
                              <p:par>
                                <p:cTn id="9" presetID="10" presetClass="entr" presetSubtype="0" fill="hold" grpId="0" nodeType="afterEffect">
                                  <p:stCondLst>
                                    <p:cond delay="75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750"/>
                            </p:stCondLst>
                            <p:childTnLst>
                              <p:par>
                                <p:cTn id="13" presetID="10" presetClass="entr" presetSubtype="0" fill="hold" grpId="0" nodeType="afterEffect">
                                  <p:stCondLst>
                                    <p:cond delay="75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PPRESENTATIONGUID" val="a5be487e-1b6f-489a-b4b9-daa08b8f89a3"/>
  <p:tag name="TPVERSION" val="8"/>
  <p:tag name="TPFULLVERSION" val="8.5.0.39"/>
  <p:tag name="PPTVERSION" val="14"/>
  <p:tag name="TPOS" val="2"/>
  <p:tag name="TPLASTSAVEVERSION" val="6.3 PC"/>
</p:tagLst>
</file>

<file path=ppt/theme/theme1.xml><?xml version="1.0" encoding="utf-8"?>
<a:theme xmlns:a="http://schemas.openxmlformats.org/drawingml/2006/main" name="Studio">
  <a:themeElements>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fontScheme name="Studio">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E6FC18"/>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Studio 1">
        <a:dk1>
          <a:srgbClr val="000000"/>
        </a:dk1>
        <a:lt1>
          <a:srgbClr val="FFFFFF"/>
        </a:lt1>
        <a:dk2>
          <a:srgbClr val="336666"/>
        </a:dk2>
        <a:lt2>
          <a:srgbClr val="CCCC99"/>
        </a:lt2>
        <a:accent1>
          <a:srgbClr val="97CDCC"/>
        </a:accent1>
        <a:accent2>
          <a:srgbClr val="D6E0E0"/>
        </a:accent2>
        <a:accent3>
          <a:srgbClr val="FFFFFF"/>
        </a:accent3>
        <a:accent4>
          <a:srgbClr val="000000"/>
        </a:accent4>
        <a:accent5>
          <a:srgbClr val="C9E3E2"/>
        </a:accent5>
        <a:accent6>
          <a:srgbClr val="C2CBCB"/>
        </a:accent6>
        <a:hlink>
          <a:srgbClr val="99CC00"/>
        </a:hlink>
        <a:folHlink>
          <a:srgbClr val="336666"/>
        </a:folHlink>
      </a:clrScheme>
      <a:clrMap bg1="lt1" tx1="dk1" bg2="lt2" tx2="dk2" accent1="accent1" accent2="accent2" accent3="accent3" accent4="accent4" accent5="accent5" accent6="accent6" hlink="hlink" folHlink="folHlink"/>
    </a:extraClrScheme>
    <a:extraClrScheme>
      <a:clrScheme name="Studio 2">
        <a:dk1>
          <a:srgbClr val="000000"/>
        </a:dk1>
        <a:lt1>
          <a:srgbClr val="FFFFFF"/>
        </a:lt1>
        <a:dk2>
          <a:srgbClr val="3732A0"/>
        </a:dk2>
        <a:lt2>
          <a:srgbClr val="666699"/>
        </a:lt2>
        <a:accent1>
          <a:srgbClr val="CCCCFF"/>
        </a:accent1>
        <a:accent2>
          <a:srgbClr val="009999"/>
        </a:accent2>
        <a:accent3>
          <a:srgbClr val="FFFFFF"/>
        </a:accent3>
        <a:accent4>
          <a:srgbClr val="000000"/>
        </a:accent4>
        <a:accent5>
          <a:srgbClr val="E2E2FF"/>
        </a:accent5>
        <a:accent6>
          <a:srgbClr val="008A8A"/>
        </a:accent6>
        <a:hlink>
          <a:srgbClr val="3366CC"/>
        </a:hlink>
        <a:folHlink>
          <a:srgbClr val="9094B8"/>
        </a:folHlink>
      </a:clrScheme>
      <a:clrMap bg1="lt1" tx1="dk1" bg2="lt2" tx2="dk2" accent1="accent1" accent2="accent2" accent3="accent3" accent4="accent4" accent5="accent5" accent6="accent6" hlink="hlink" folHlink="folHlink"/>
    </a:extraClrScheme>
    <a:extraClrScheme>
      <a:clrScheme name="Studio 3">
        <a:dk1>
          <a:srgbClr val="000000"/>
        </a:dk1>
        <a:lt1>
          <a:srgbClr val="FFFFFF"/>
        </a:lt1>
        <a:dk2>
          <a:srgbClr val="CD0505"/>
        </a:dk2>
        <a:lt2>
          <a:srgbClr val="5F5F5F"/>
        </a:lt2>
        <a:accent1>
          <a:srgbClr val="D2D5DE"/>
        </a:accent1>
        <a:accent2>
          <a:srgbClr val="D55757"/>
        </a:accent2>
        <a:accent3>
          <a:srgbClr val="FFFFFF"/>
        </a:accent3>
        <a:accent4>
          <a:srgbClr val="000000"/>
        </a:accent4>
        <a:accent5>
          <a:srgbClr val="E5E7EC"/>
        </a:accent5>
        <a:accent6>
          <a:srgbClr val="C14E4E"/>
        </a:accent6>
        <a:hlink>
          <a:srgbClr val="F42D1E"/>
        </a:hlink>
        <a:folHlink>
          <a:srgbClr val="7C849E"/>
        </a:folHlink>
      </a:clrScheme>
      <a:clrMap bg1="lt1" tx1="dk1" bg2="lt2" tx2="dk2" accent1="accent1" accent2="accent2" accent3="accent3" accent4="accent4" accent5="accent5" accent6="accent6" hlink="hlink" folHlink="folHlink"/>
    </a:extraClrScheme>
    <a:extraClrScheme>
      <a:clrScheme name="Studio 4">
        <a:dk1>
          <a:srgbClr val="000000"/>
        </a:dk1>
        <a:lt1>
          <a:srgbClr val="FFFFFF"/>
        </a:lt1>
        <a:dk2>
          <a:srgbClr val="551A07"/>
        </a:dk2>
        <a:lt2>
          <a:srgbClr val="CC3300"/>
        </a:lt2>
        <a:accent1>
          <a:srgbClr val="F4B400"/>
        </a:accent1>
        <a:accent2>
          <a:srgbClr val="993300"/>
        </a:accent2>
        <a:accent3>
          <a:srgbClr val="FFFFFF"/>
        </a:accent3>
        <a:accent4>
          <a:srgbClr val="000000"/>
        </a:accent4>
        <a:accent5>
          <a:srgbClr val="F8D6AA"/>
        </a:accent5>
        <a:accent6>
          <a:srgbClr val="8A2D00"/>
        </a:accent6>
        <a:hlink>
          <a:srgbClr val="FF3300"/>
        </a:hlink>
        <a:folHlink>
          <a:srgbClr val="666699"/>
        </a:folHlink>
      </a:clrScheme>
      <a:clrMap bg1="lt1" tx1="dk1" bg2="lt2" tx2="dk2" accent1="accent1" accent2="accent2" accent3="accent3" accent4="accent4" accent5="accent5" accent6="accent6" hlink="hlink" folHlink="folHlink"/>
    </a:extraClrScheme>
    <a:extraClrScheme>
      <a:clrScheme name="Studio 5">
        <a:dk1>
          <a:srgbClr val="000000"/>
        </a:dk1>
        <a:lt1>
          <a:srgbClr val="FFFFFF"/>
        </a:lt1>
        <a:dk2>
          <a:srgbClr val="FF0000"/>
        </a:dk2>
        <a:lt2>
          <a:srgbClr val="FFCC00"/>
        </a:lt2>
        <a:accent1>
          <a:srgbClr val="66CCFF"/>
        </a:accent1>
        <a:accent2>
          <a:srgbClr val="009900"/>
        </a:accent2>
        <a:accent3>
          <a:srgbClr val="FFFFFF"/>
        </a:accent3>
        <a:accent4>
          <a:srgbClr val="000000"/>
        </a:accent4>
        <a:accent5>
          <a:srgbClr val="B8E2FF"/>
        </a:accent5>
        <a:accent6>
          <a:srgbClr val="008A00"/>
        </a:accent6>
        <a:hlink>
          <a:srgbClr val="FF3300"/>
        </a:hlink>
        <a:folHlink>
          <a:srgbClr val="6600FF"/>
        </a:folHlink>
      </a:clrScheme>
      <a:clrMap bg1="lt1" tx1="dk1" bg2="lt2" tx2="dk2" accent1="accent1" accent2="accent2" accent3="accent3" accent4="accent4" accent5="accent5" accent6="accent6" hlink="hlink" folHlink="folHlink"/>
    </a:extraClrScheme>
    <a:extraClrScheme>
      <a:clrScheme name="Studio 6">
        <a:dk1>
          <a:srgbClr val="666633"/>
        </a:dk1>
        <a:lt1>
          <a:srgbClr val="FFFFFF"/>
        </a:lt1>
        <a:dk2>
          <a:srgbClr val="000000"/>
        </a:dk2>
        <a:lt2>
          <a:srgbClr val="CC3300"/>
        </a:lt2>
        <a:accent1>
          <a:srgbClr val="808000"/>
        </a:accent1>
        <a:accent2>
          <a:srgbClr val="FF9900"/>
        </a:accent2>
        <a:accent3>
          <a:srgbClr val="AAAAAA"/>
        </a:accent3>
        <a:accent4>
          <a:srgbClr val="DADADA"/>
        </a:accent4>
        <a:accent5>
          <a:srgbClr val="C0C0AA"/>
        </a:accent5>
        <a:accent6>
          <a:srgbClr val="E78A00"/>
        </a:accent6>
        <a:hlink>
          <a:srgbClr val="CC6600"/>
        </a:hlink>
        <a:folHlink>
          <a:srgbClr val="434B1F"/>
        </a:folHlink>
      </a:clrScheme>
      <a:clrMap bg1="dk2" tx1="lt1" bg2="dk1" tx2="lt2" accent1="accent1" accent2="accent2" accent3="accent3" accent4="accent4" accent5="accent5" accent6="accent6" hlink="hlink" folHlink="folHlink"/>
    </a:extraClrScheme>
    <a:extraClrScheme>
      <a:clrScheme name="Studio 7">
        <a:dk1>
          <a:srgbClr val="766997"/>
        </a:dk1>
        <a:lt1>
          <a:srgbClr val="FFFFFF"/>
        </a:lt1>
        <a:dk2>
          <a:srgbClr val="530901"/>
        </a:dk2>
        <a:lt2>
          <a:srgbClr val="FFFFFF"/>
        </a:lt2>
        <a:accent1>
          <a:srgbClr val="FF3300"/>
        </a:accent1>
        <a:accent2>
          <a:srgbClr val="CC6600"/>
        </a:accent2>
        <a:accent3>
          <a:srgbClr val="B3AAAA"/>
        </a:accent3>
        <a:accent4>
          <a:srgbClr val="DADADA"/>
        </a:accent4>
        <a:accent5>
          <a:srgbClr val="FFADAA"/>
        </a:accent5>
        <a:accent6>
          <a:srgbClr val="B95C00"/>
        </a:accent6>
        <a:hlink>
          <a:srgbClr val="FF9900"/>
        </a:hlink>
        <a:folHlink>
          <a:srgbClr val="993300"/>
        </a:folHlink>
      </a:clrScheme>
      <a:clrMap bg1="dk2" tx1="lt1" bg2="dk1" tx2="lt2" accent1="accent1" accent2="accent2" accent3="accent3" accent4="accent4" accent5="accent5" accent6="accent6" hlink="hlink" folHlink="folHlink"/>
    </a:extraClrScheme>
    <a:extraClrScheme>
      <a:clrScheme name="Studio 8">
        <a:dk1>
          <a:srgbClr val="666699"/>
        </a:dk1>
        <a:lt1>
          <a:srgbClr val="FFFFFF"/>
        </a:lt1>
        <a:dk2>
          <a:srgbClr val="4C004C"/>
        </a:dk2>
        <a:lt2>
          <a:srgbClr val="FFFFFF"/>
        </a:lt2>
        <a:accent1>
          <a:srgbClr val="0099CC"/>
        </a:accent1>
        <a:accent2>
          <a:srgbClr val="993366"/>
        </a:accent2>
        <a:accent3>
          <a:srgbClr val="B2AAB2"/>
        </a:accent3>
        <a:accent4>
          <a:srgbClr val="DADADA"/>
        </a:accent4>
        <a:accent5>
          <a:srgbClr val="AACAE2"/>
        </a:accent5>
        <a:accent6>
          <a:srgbClr val="8A2D5C"/>
        </a:accent6>
        <a:hlink>
          <a:srgbClr val="99CC00"/>
        </a:hlink>
        <a:folHlink>
          <a:srgbClr val="006699"/>
        </a:folHlink>
      </a:clrScheme>
      <a:clrMap bg1="dk2" tx1="lt1" bg2="dk1" tx2="lt2" accent1="accent1" accent2="accent2" accent3="accent3" accent4="accent4" accent5="accent5" accent6="accent6" hlink="hlink" folHlink="folHlink"/>
    </a:extraClrScheme>
    <a:extraClrScheme>
      <a:clrScheme name="Studio 9">
        <a:dk1>
          <a:srgbClr val="565682"/>
        </a:dk1>
        <a:lt1>
          <a:srgbClr val="FFFFFF"/>
        </a:lt1>
        <a:dk2>
          <a:srgbClr val="1E1551"/>
        </a:dk2>
        <a:lt2>
          <a:srgbClr val="CCFFFF"/>
        </a:lt2>
        <a:accent1>
          <a:srgbClr val="33CCCC"/>
        </a:accent1>
        <a:accent2>
          <a:srgbClr val="009999"/>
        </a:accent2>
        <a:accent3>
          <a:srgbClr val="ABAAB3"/>
        </a:accent3>
        <a:accent4>
          <a:srgbClr val="DADADA"/>
        </a:accent4>
        <a:accent5>
          <a:srgbClr val="ADE2E2"/>
        </a:accent5>
        <a:accent6>
          <a:srgbClr val="008A8A"/>
        </a:accent6>
        <a:hlink>
          <a:srgbClr val="FF9900"/>
        </a:hlink>
        <a:folHlink>
          <a:srgbClr val="005986"/>
        </a:folHlink>
      </a:clrScheme>
      <a:clrMap bg1="dk2" tx1="lt1" bg2="dk1" tx2="lt2" accent1="accent1" accent2="accent2" accent3="accent3" accent4="accent4" accent5="accent5" accent6="accent6" hlink="hlink" folHlink="folHlink"/>
    </a:extraClrScheme>
    <a:extraClrScheme>
      <a:clrScheme name="Studio 10">
        <a:dk1>
          <a:srgbClr val="CCCC99"/>
        </a:dk1>
        <a:lt1>
          <a:srgbClr val="FFFFFF"/>
        </a:lt1>
        <a:dk2>
          <a:srgbClr val="2E5D5C"/>
        </a:dk2>
        <a:lt2>
          <a:srgbClr val="FFFFFF"/>
        </a:lt2>
        <a:accent1>
          <a:srgbClr val="0099CC"/>
        </a:accent1>
        <a:accent2>
          <a:srgbClr val="D6E0E0"/>
        </a:accent2>
        <a:accent3>
          <a:srgbClr val="ADB6B5"/>
        </a:accent3>
        <a:accent4>
          <a:srgbClr val="DADADA"/>
        </a:accent4>
        <a:accent5>
          <a:srgbClr val="AACAE2"/>
        </a:accent5>
        <a:accent6>
          <a:srgbClr val="C2CBCB"/>
        </a:accent6>
        <a:hlink>
          <a:srgbClr val="CCCC99"/>
        </a:hlink>
        <a:folHlink>
          <a:srgbClr val="428A8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4513E8F33C0D347977E2039FEDACF07" ma:contentTypeVersion="0" ma:contentTypeDescription="Create a new document." ma:contentTypeScope="" ma:versionID="6923f2610445009421940a204ca8ad67">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3438E15-E688-44EE-BF34-29F2BD866F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459D3723-36D0-4D82-8947-713598315097}">
  <ds:schemaRefs>
    <ds:schemaRef ds:uri="http://schemas.microsoft.com/sharepoint/v3/contenttype/forms"/>
  </ds:schemaRefs>
</ds:datastoreItem>
</file>

<file path=customXml/itemProps3.xml><?xml version="1.0" encoding="utf-8"?>
<ds:datastoreItem xmlns:ds="http://schemas.openxmlformats.org/officeDocument/2006/customXml" ds:itemID="{69EF3664-67F6-4AB2-8E53-732C666A3698}">
  <ds:schemaRefs>
    <ds:schemaRef ds:uri="http://purl.org/dc/dcmitype/"/>
    <ds:schemaRef ds:uri="http://www.w3.org/XML/1998/namespace"/>
    <ds:schemaRef ds:uri="http://purl.org/dc/terms/"/>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10037</TotalTime>
  <Words>1805</Words>
  <Application>Microsoft Office PowerPoint</Application>
  <PresentationFormat>On-screen Show (4:3)</PresentationFormat>
  <Paragraphs>201</Paragraphs>
  <Slides>15</Slides>
  <Notes>15</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Studio</vt:lpstr>
      <vt:lpstr>Line of Fire Continuing Education  First Quarter 2019</vt:lpstr>
      <vt:lpstr>Objectives</vt:lpstr>
      <vt:lpstr>Line of Fire Session One</vt:lpstr>
      <vt:lpstr>PowerPoint Presentation</vt:lpstr>
      <vt:lpstr>Primary Types</vt:lpstr>
      <vt:lpstr>Before Starting Work</vt:lpstr>
      <vt:lpstr>Questioning Attitude</vt:lpstr>
      <vt:lpstr>Eliminate the Hazard</vt:lpstr>
      <vt:lpstr>Control</vt:lpstr>
      <vt:lpstr>Minimize Line of Fire Hazards</vt:lpstr>
      <vt:lpstr>Struck-By Hazards</vt:lpstr>
      <vt:lpstr>Equipment Hazards</vt:lpstr>
      <vt:lpstr>Work Practices</vt:lpstr>
      <vt:lpstr>Hand Position</vt:lpstr>
      <vt:lpstr>Key Points-Session One </vt:lpstr>
    </vt:vector>
  </TitlesOfParts>
  <Company>OSP Task Team 2</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dc:title>
  <dc:subject>T&amp;D 10 Hour</dc:subject>
  <dc:creator>OSP Task Team 2</dc:creator>
  <dc:description>v2.03.06</dc:description>
  <cp:lastModifiedBy>McGowan, James</cp:lastModifiedBy>
  <cp:revision>517</cp:revision>
  <cp:lastPrinted>2018-08-20T13:03:33Z</cp:lastPrinted>
  <dcterms:created xsi:type="dcterms:W3CDTF">2005-10-26T17:28:23Z</dcterms:created>
  <dcterms:modified xsi:type="dcterms:W3CDTF">2018-12-18T21:21:05Z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0x01010094513E8F33C0D347977E2039FEDACF07</vt:lpwstr>
  </property>
</Properties>
</file>