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15"/>
  </p:notesMasterIdLst>
  <p:handoutMasterIdLst>
    <p:handoutMasterId r:id="rId16"/>
  </p:handoutMasterIdLst>
  <p:sldIdLst>
    <p:sldId id="578" r:id="rId5"/>
    <p:sldId id="579" r:id="rId6"/>
    <p:sldId id="580" r:id="rId7"/>
    <p:sldId id="606" r:id="rId8"/>
    <p:sldId id="610" r:id="rId9"/>
    <p:sldId id="581" r:id="rId10"/>
    <p:sldId id="613" r:id="rId11"/>
    <p:sldId id="582" r:id="rId12"/>
    <p:sldId id="584" r:id="rId13"/>
    <p:sldId id="585" r:id="rId14"/>
  </p:sldIdLst>
  <p:sldSz cx="9144000" cy="6858000" type="screen4x3"/>
  <p:notesSz cx="7010400" cy="9296400"/>
  <p:custDataLst>
    <p:tags r:id="rId17"/>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992201"/>
    <a:srgbClr val="000066"/>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0630" autoAdjust="0"/>
    <p:restoredTop sz="76686" autoAdjust="0"/>
  </p:normalViewPr>
  <p:slideViewPr>
    <p:cSldViewPr>
      <p:cViewPr>
        <p:scale>
          <a:sx n="70" d="100"/>
          <a:sy n="70" d="100"/>
        </p:scale>
        <p:origin x="-149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70" d="100"/>
          <a:sy n="70" d="100"/>
        </p:scale>
        <p:origin x="-4110" y="-51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698371" name="Rectangle 3"/>
          <p:cNvSpPr>
            <a:spLocks noGrp="1" noChangeArrowheads="1"/>
          </p:cNvSpPr>
          <p:nvPr>
            <p:ph type="dt" sz="quarter"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698372" name="Rectangle 4"/>
          <p:cNvSpPr>
            <a:spLocks noGrp="1" noChangeArrowheads="1"/>
          </p:cNvSpPr>
          <p:nvPr>
            <p:ph type="ftr" sz="quarter" idx="2"/>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698373" name="Rectangle 5"/>
          <p:cNvSpPr>
            <a:spLocks noGrp="1" noChangeArrowheads="1"/>
          </p:cNvSpPr>
          <p:nvPr>
            <p:ph type="sldNum" sz="quarter" idx="3"/>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dirty="0"/>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4099" name="Rectangle 3"/>
          <p:cNvSpPr>
            <a:spLocks noGrp="1" noChangeArrowheads="1"/>
          </p:cNvSpPr>
          <p:nvPr>
            <p:ph type="dt"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040" y="4416821"/>
            <a:ext cx="5608320" cy="4182270"/>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dirty="0"/>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1</a:t>
            </a:fld>
            <a:endParaRPr lang="en-US" altLang="en-US" dirty="0">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dirty="0"/>
              <a:t>Explain that the following section will Explain “Caught Between Injuries”</a:t>
            </a:r>
            <a:endParaRPr lang="en-US" altLang="en-US" dirty="0"/>
          </a:p>
          <a:p>
            <a:pPr eaLnBrk="1" hangingPunct="1"/>
            <a:endParaRPr lang="en-US" altLang="en-US" dirty="0"/>
          </a:p>
        </p:txBody>
      </p:sp>
    </p:spTree>
    <p:extLst>
      <p:ext uri="{BB962C8B-B14F-4D97-AF65-F5344CB8AC3E}">
        <p14:creationId xmlns:p14="http://schemas.microsoft.com/office/powerpoint/2010/main" val="1640957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10</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ts val="600"/>
              </a:spcBef>
              <a:spcAft>
                <a:spcPts val="0"/>
              </a:spcAft>
              <a:buClrTx/>
              <a:buFont typeface="+mj-lt"/>
              <a:buAutoNum type="arabicPeriod"/>
            </a:pPr>
            <a:r>
              <a:rPr lang="en-US" sz="1600" dirty="0" smtClean="0"/>
              <a:t>In 2017 , over 10% of OSHA recordable injuries experience by ETD partnership company employees was a result of caught-in or between injuries.</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solidFill>
                  <a:schemeClr val="tx1"/>
                </a:solidFill>
              </a:rPr>
              <a:t>True</a:t>
            </a:r>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eaLnBrk="1" hangingPunct="1">
              <a:spcBef>
                <a:spcPts val="600"/>
              </a:spcBef>
              <a:spcAft>
                <a:spcPts val="0"/>
              </a:spcAft>
              <a:buClrTx/>
              <a:buFont typeface="+mj-lt"/>
              <a:buAutoNum type="arabicPeriod"/>
            </a:pPr>
            <a:r>
              <a:rPr lang="en-US" sz="1600" dirty="0" smtClean="0"/>
              <a:t>A caught-in or between injury is a crushing injury?</a:t>
            </a:r>
            <a:r>
              <a:rPr lang="en-US" altLang="en-US" sz="1400" dirty="0" smtClean="0"/>
              <a:t>   </a:t>
            </a:r>
          </a:p>
          <a:p>
            <a:pPr marL="685800" lvl="1" indent="-228600" eaLnBrk="1" hangingPunct="1">
              <a:spcBef>
                <a:spcPts val="600"/>
              </a:spcBef>
              <a:spcAft>
                <a:spcPts val="0"/>
              </a:spcAft>
              <a:buClrTx/>
              <a:buSzPct val="70000"/>
              <a:buFont typeface="+mj-lt"/>
              <a:buAutoNum type="alphaLcPeriod"/>
            </a:pPr>
            <a:r>
              <a:rPr lang="en-US" altLang="en-US" sz="1400" b="1"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600" dirty="0" smtClean="0"/>
              <a:t>Personal Protective Equipment should always be the first consideration for worker protection.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False</a:t>
            </a:r>
          </a:p>
          <a:p>
            <a:pPr marL="342900" indent="-342900">
              <a:spcBef>
                <a:spcPts val="600"/>
              </a:spcBef>
              <a:spcAft>
                <a:spcPts val="0"/>
              </a:spcAft>
              <a:buFont typeface="+mj-lt"/>
              <a:buAutoNum type="arabicPeriod"/>
            </a:pPr>
            <a:r>
              <a:rPr lang="en-US" sz="1600" dirty="0" smtClean="0"/>
              <a:t>If you could be hit by a moving object or an object that has the potential to move, you are in the line-of-fire. </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True</a:t>
            </a:r>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p:txBody>
      </p:sp>
    </p:spTree>
    <p:extLst>
      <p:ext uri="{BB962C8B-B14F-4D97-AF65-F5344CB8AC3E}">
        <p14:creationId xmlns:p14="http://schemas.microsoft.com/office/powerpoint/2010/main" val="2459128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F2BA814-81DE-4A61-8B19-4DDC9264F686}" type="slidenum">
              <a:rPr lang="en-US" altLang="en-US" smtClean="0">
                <a:solidFill>
                  <a:srgbClr val="000000"/>
                </a:solidFill>
              </a:rPr>
              <a:pPr eaLnBrk="1" hangingPunct="1">
                <a:spcBef>
                  <a:spcPct val="0"/>
                </a:spcBef>
                <a:defRPr/>
              </a:pPr>
              <a:t>2</a:t>
            </a:fld>
            <a:endParaRPr lang="en-US" altLang="en-US" dirty="0">
              <a:solidFill>
                <a:srgbClr val="000000"/>
              </a:solidFill>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dirty="0"/>
              <a:t>The key factor in making a determination between a </a:t>
            </a:r>
            <a:r>
              <a:rPr lang="en-US" dirty="0" smtClean="0"/>
              <a:t>Caught-in or between </a:t>
            </a:r>
            <a:r>
              <a:rPr lang="en-US" dirty="0"/>
              <a:t>event and a </a:t>
            </a:r>
            <a:r>
              <a:rPr lang="en-US" dirty="0" smtClean="0"/>
              <a:t>Struck-by </a:t>
            </a:r>
            <a:r>
              <a:rPr lang="en-US" dirty="0"/>
              <a:t>event is whether the impact of the object alone caused the injury. When the impact alone creates the injury, the event should be considered a </a:t>
            </a:r>
            <a:r>
              <a:rPr lang="en-US" dirty="0" smtClean="0"/>
              <a:t>Struck-by </a:t>
            </a:r>
            <a:r>
              <a:rPr lang="en-US" dirty="0"/>
              <a:t>event. When the injury is created more as a result of crushing injuries between objects, the event should be considered as a </a:t>
            </a:r>
            <a:r>
              <a:rPr lang="en-US" dirty="0" smtClean="0"/>
              <a:t>Caught-in or between </a:t>
            </a:r>
            <a:r>
              <a:rPr lang="en-US" dirty="0"/>
              <a:t>event.</a:t>
            </a:r>
          </a:p>
        </p:txBody>
      </p:sp>
    </p:spTree>
    <p:extLst>
      <p:ext uri="{BB962C8B-B14F-4D97-AF65-F5344CB8AC3E}">
        <p14:creationId xmlns:p14="http://schemas.microsoft.com/office/powerpoint/2010/main" val="201409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of the 644 ET&amp;D Partner OSHA recordable injuries in 2017, 69 were reported as </a:t>
            </a:r>
            <a:r>
              <a:rPr lang="en-US" dirty="0" smtClean="0"/>
              <a:t>caught-in or between incidents.</a:t>
            </a: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solidFill>
                  <a:srgbClr val="000000"/>
                </a:solidFill>
              </a:rPr>
              <a:pPr>
                <a:defRPr/>
              </a:pPr>
              <a:t>3</a:t>
            </a:fld>
            <a:endParaRPr lang="en-US" dirty="0">
              <a:solidFill>
                <a:srgbClr val="000000"/>
              </a:solidFill>
            </a:endParaRPr>
          </a:p>
        </p:txBody>
      </p:sp>
    </p:spTree>
    <p:extLst>
      <p:ext uri="{BB962C8B-B14F-4D97-AF65-F5344CB8AC3E}">
        <p14:creationId xmlns:p14="http://schemas.microsoft.com/office/powerpoint/2010/main" val="3169566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4</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a:t>Explain that </a:t>
            </a:r>
            <a:r>
              <a:rPr lang="en-US" altLang="en-US" sz="1100" dirty="0" smtClean="0"/>
              <a:t>communication is key to prevent struck by injuries</a:t>
            </a:r>
            <a:r>
              <a:rPr lang="en-US" altLang="en-US" sz="1100" baseline="0" dirty="0" smtClean="0"/>
              <a:t> when deploying outriggers.  Assign spotter to ensure outrigger area is clear.  Use outrigger pads.  That way a person is more aware that they may be placing their foot in the danger zone.  Explain that the second picture illustrates a totally unnecessary risk.</a:t>
            </a:r>
          </a:p>
          <a:p>
            <a:pPr algn="just" eaLnBrk="1" hangingPunct="1"/>
            <a:endParaRPr lang="en-US" altLang="en-US" sz="1100" baseline="0" dirty="0" smtClean="0"/>
          </a:p>
          <a:p>
            <a:pPr algn="just" eaLnBrk="1" hangingPunct="1"/>
            <a:endParaRPr lang="en-US" altLang="en-US" sz="1100" baseline="0" dirty="0" smtClean="0"/>
          </a:p>
          <a:p>
            <a:pPr algn="just" eaLnBrk="1" hangingPunct="1"/>
            <a:endParaRPr lang="en-US" altLang="en-US" sz="1100" baseline="0" dirty="0" smtClean="0"/>
          </a:p>
          <a:p>
            <a:pPr algn="just" eaLnBrk="1" hangingPunct="1"/>
            <a:endParaRPr lang="en-US" altLang="en-US" sz="1100" dirty="0" smtClean="0"/>
          </a:p>
          <a:p>
            <a:pPr algn="just" eaLnBrk="1" hangingPunct="1"/>
            <a:endParaRPr lang="en-US" altLang="en-US" sz="1100" dirty="0" smtClean="0"/>
          </a:p>
          <a:p>
            <a:pPr algn="just" eaLnBrk="1" hangingPunct="1"/>
            <a:endParaRPr lang="en-US" altLang="en-US" sz="1100" dirty="0"/>
          </a:p>
        </p:txBody>
      </p:sp>
    </p:spTree>
    <p:extLst>
      <p:ext uri="{BB962C8B-B14F-4D97-AF65-F5344CB8AC3E}">
        <p14:creationId xmlns:p14="http://schemas.microsoft.com/office/powerpoint/2010/main" val="8636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5</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Seatbelts must be worn by operators using equipment that has</a:t>
            </a:r>
            <a:r>
              <a:rPr lang="en-US" altLang="en-US" sz="1100" baseline="0" dirty="0" smtClean="0"/>
              <a:t> rollover protection.  </a:t>
            </a:r>
            <a:r>
              <a:rPr lang="en-US" altLang="en-US" sz="1100" dirty="0" smtClean="0"/>
              <a:t>A National Institute for Occupational Safety and Health (NIOSH) review of the Bureau of Labor Statistics (BLS) Census of Fatal Occupational Injuries (CFOI) data identified 346 deaths associated with excavators or backhoe loaders during 1992-2000 [NIOSH 2002]. Review of these data and of NIOSH Fatality Assessment and Control Evaluation (FACE) cases [NIOSH 2000, 2001] suggests two common causes of injury: (1) being struck by the moving machine, swinging booms, or other machine components; or (2) being struck by quick-disconnect excavator buckets that unexpectedly detach from the excavator stick. Other leading causes of fatalities are rollovers, electrocutions, and slides into trenches after cave-ins.</a:t>
            </a:r>
          </a:p>
          <a:p>
            <a:pPr algn="just" eaLnBrk="1" hangingPunct="1"/>
            <a:endParaRPr lang="en-US" altLang="en-US" sz="1100" dirty="0" smtClean="0"/>
          </a:p>
          <a:p>
            <a:pPr algn="just" eaLnBrk="1" hangingPunct="1"/>
            <a:endParaRPr lang="en-US" altLang="en-US" sz="1100" dirty="0"/>
          </a:p>
        </p:txBody>
      </p:sp>
    </p:spTree>
    <p:extLst>
      <p:ext uri="{BB962C8B-B14F-4D97-AF65-F5344CB8AC3E}">
        <p14:creationId xmlns:p14="http://schemas.microsoft.com/office/powerpoint/2010/main" val="8636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6</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According to the OSHA crane standard 1926.1424 where there are accessible areas in which the equipment's rotating superstructure (whether permanently or temporarily mounted) poses a reasonably foreseeable risk of striking and injuring an employee or, pinching/crushing an employee against another part of the equipment or another object, to prevent employees from entering these hazard areas, the employer must train each employee assigned to work on or near the equipment ("authorized personnel") in how to recognize struck-by and pinch/crush hazard areas posed by the rotating superstructure.  The employer must also erect and maintain control lines, warning lines, railings or similar barriers to mark the boundaries of the hazard areas. Exception: When the employer can demonstrate that it is neither feasible to erect such barriers on the ground nor on the equipment, the hazard areas must be clearly marked by a combination of warning signs (such as "Danger--Swing/Crush Zone") and high visibility markings on the equipment that identify the hazard areas. In addition, the employer must train each employee to understand what these markings signify.  In addition, before an employee goes to a location in the hazard area that is out of view of the operator, the employee (or someone instructed by the employee) must ensure that the operator is informed that he/she is going to that location.  Where the operator knows that an employee went to a location the operator must not rotate the superstructure until the operator is informed in accordance with a pre-arranged system of communication that the employee is in a safe position.  Where any part of a crane/derrick is within the working radius of another crane/derrick, the controlling entity must institute a system to coordinate operations. If there is no controlling entity, the employer (if there is only one employer operating the multiple pieces of equipment), or employers, must institute such a system. </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7</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a:t>Explain that anyone around moving or improperly secured equipment and vehicles has the potential of becoming caught between it and a stationary object</a:t>
            </a:r>
            <a:r>
              <a:rPr lang="en-US" altLang="en-US" sz="1100" dirty="0" smtClean="0"/>
              <a:t>.  Stop operation if spotter cannot be seen or anyone walks</a:t>
            </a:r>
            <a:r>
              <a:rPr lang="en-US" altLang="en-US" sz="1100" baseline="0" dirty="0" smtClean="0"/>
              <a:t> into hazardous area.  Explain that </a:t>
            </a:r>
            <a:r>
              <a:rPr lang="en-US" altLang="en-US" sz="1100" baseline="0" dirty="0" err="1" smtClean="0"/>
              <a:t>thie</a:t>
            </a:r>
            <a:r>
              <a:rPr lang="en-US" altLang="en-US" sz="1100" baseline="0" dirty="0" smtClean="0"/>
              <a:t> picture shows the potential for an injury.  The one worker may not be in plain view of the operator.</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A1631569-A58C-4453-AB8B-81C673661987}" type="slidenum">
              <a:rPr lang="en-US" altLang="en-US" smtClean="0">
                <a:solidFill>
                  <a:srgbClr val="000000"/>
                </a:solidFill>
              </a:rPr>
              <a:pPr eaLnBrk="1" hangingPunct="1">
                <a:spcBef>
                  <a:spcPct val="0"/>
                </a:spcBef>
                <a:defRPr/>
              </a:pPr>
              <a:t>8</a:t>
            </a:fld>
            <a:endParaRPr lang="en-US" altLang="en-US" dirty="0">
              <a:solidFill>
                <a:srgbClr val="000000"/>
              </a:solidFill>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dirty="0" smtClean="0"/>
              <a:t>State that almost </a:t>
            </a:r>
            <a:r>
              <a:rPr lang="en-US" dirty="0"/>
              <a:t>all sites use machinery that has moving or rotating </a:t>
            </a:r>
            <a:r>
              <a:rPr lang="en-US" dirty="0" smtClean="0"/>
              <a:t>parts.  All of that equipment, at some time requires </a:t>
            </a:r>
            <a:r>
              <a:rPr lang="en-US" dirty="0"/>
              <a:t>maintenance or </a:t>
            </a:r>
            <a:r>
              <a:rPr lang="en-US" dirty="0" smtClean="0"/>
              <a:t>repair.  If </a:t>
            </a:r>
            <a:r>
              <a:rPr lang="en-US" dirty="0"/>
              <a:t>machinery is not properly guarded or de-energized during maintenance or repair, injuries from caught-in or </a:t>
            </a:r>
            <a:r>
              <a:rPr lang="en-US" dirty="0" smtClean="0"/>
              <a:t>between </a:t>
            </a:r>
            <a:r>
              <a:rPr lang="en-US" dirty="0"/>
              <a:t>hazards may </a:t>
            </a:r>
            <a:r>
              <a:rPr lang="en-US" dirty="0" smtClean="0"/>
              <a:t>result.  These injuries rang </a:t>
            </a:r>
            <a:r>
              <a:rPr lang="en-US" dirty="0"/>
              <a:t>from amputations and fractures to death. </a:t>
            </a:r>
            <a:r>
              <a:rPr lang="en-US" dirty="0" smtClean="0"/>
              <a:t>When </a:t>
            </a:r>
            <a:r>
              <a:rPr lang="en-US" dirty="0"/>
              <a:t>machines or power tools are not properly guarded, workers can get their clothing or parts of their body caught in the machines. If machines are not de-energized (locked-out) when they are being repaired, they may cycle or otherwise start up and catch a worker’s body part or clothing and cause injury or death. </a:t>
            </a:r>
            <a:r>
              <a:rPr lang="en-US" dirty="0" smtClean="0"/>
              <a:t> State that we should never wear loose clothing around moving</a:t>
            </a:r>
            <a:r>
              <a:rPr lang="en-US" baseline="0" dirty="0" smtClean="0"/>
              <a:t> machinery.  A simple thing like the hood string on a sweatshirt or coat could cause a sever and even fatal injury.</a:t>
            </a:r>
            <a:r>
              <a:rPr lang="en-US" dirty="0" smtClean="0"/>
              <a:t>   Cable </a:t>
            </a:r>
            <a:r>
              <a:rPr lang="en-US" dirty="0"/>
              <a:t>pullers offer multiple opportunities for crushing injuries, often resulting in amputations due to the extent of the damage caused to bone and tissue</a:t>
            </a:r>
            <a:r>
              <a:rPr lang="en-US" dirty="0" smtClean="0"/>
              <a:t>. </a:t>
            </a:r>
            <a:r>
              <a:rPr lang="en-US" sz="1200" kern="1200" dirty="0" smtClean="0">
                <a:solidFill>
                  <a:schemeClr val="tx1"/>
                </a:solidFill>
                <a:effectLst/>
                <a:latin typeface="Arial" charset="0"/>
                <a:ea typeface="+mn-ea"/>
                <a:cs typeface="+mn-cs"/>
              </a:rPr>
              <a:t>State that safety is not just an “at work” issue.  Safety at home is as critical as safety at work.  Think about your children as well.</a:t>
            </a:r>
            <a:endParaRPr lang="en-US" altLang="en-US" dirty="0"/>
          </a:p>
        </p:txBody>
      </p:sp>
    </p:spTree>
    <p:extLst>
      <p:ext uri="{BB962C8B-B14F-4D97-AF65-F5344CB8AC3E}">
        <p14:creationId xmlns:p14="http://schemas.microsoft.com/office/powerpoint/2010/main" val="1220102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BDC3513-1CFC-4B61-93F1-7168E2AC5066}" type="slidenum">
              <a:rPr lang="en-US" altLang="en-US" smtClean="0">
                <a:solidFill>
                  <a:srgbClr val="000000"/>
                </a:solidFill>
              </a:rPr>
              <a:pPr eaLnBrk="1" hangingPunct="1">
                <a:spcBef>
                  <a:spcPct val="0"/>
                </a:spcBef>
                <a:defRPr/>
              </a:pPr>
              <a:t>9</a:t>
            </a:fld>
            <a:endParaRPr lang="en-US" altLang="en-US" dirty="0">
              <a:solidFill>
                <a:srgbClr val="000000"/>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State that everyone</a:t>
            </a:r>
            <a:r>
              <a:rPr lang="en-US" altLang="en-US" baseline="0" dirty="0" smtClean="0"/>
              <a:t> must m</a:t>
            </a:r>
            <a:r>
              <a:rPr lang="en-US" altLang="en-US" dirty="0" smtClean="0"/>
              <a:t>aintain proper</a:t>
            </a:r>
            <a:r>
              <a:rPr lang="en-US" altLang="en-US" baseline="0" dirty="0" smtClean="0"/>
              <a:t> distance during pole handling tasks. Always chock/block downhill side of staged poles. Be aware of the Line of Fire hazards.  </a:t>
            </a:r>
            <a:r>
              <a:rPr lang="en-US" altLang="en-US" dirty="0" smtClean="0"/>
              <a:t>Discuss </a:t>
            </a:r>
            <a:r>
              <a:rPr lang="en-US" altLang="en-US" dirty="0"/>
              <a:t>the policies and procedures your </a:t>
            </a:r>
            <a:r>
              <a:rPr lang="en-US" altLang="en-US" dirty="0" smtClean="0"/>
              <a:t>company has in </a:t>
            </a:r>
            <a:r>
              <a:rPr lang="en-US" altLang="en-US" dirty="0"/>
              <a:t>place to prevent the various types of crushing injuries mentioned.  Make sure that your crew has received the appropriate training in order to identify these hazards and correctly implement site and task specific protective measures to eliminate them</a:t>
            </a:r>
            <a:r>
              <a:rPr lang="en-US" altLang="en-US" dirty="0" smtClean="0"/>
              <a:t>.  Areas of concern here are the possible loss of the load, possible crushing injury from being caught-between the pole and the crane or other equipment,</a:t>
            </a:r>
            <a:r>
              <a:rPr lang="en-US" altLang="en-US" baseline="0" dirty="0" smtClean="0"/>
              <a:t> and possible struck-by injuries resulting from objects falling from the pole.  This could include tools that were left behind, lose hardware, and/or dirt clods falling from the elevated structure.</a:t>
            </a:r>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3109219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smtClean="0">
              <a:cs typeface="+mn-cs"/>
            </a:endParaRPr>
          </a:p>
        </p:txBody>
      </p:sp>
      <p:pic>
        <p:nvPicPr>
          <p:cNvPr id="7"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dirty="0"/>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dirty="0"/>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3581400"/>
            <a:ext cx="17907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5406609"/>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033"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000" y="380999"/>
            <a:ext cx="718344" cy="733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timing>
    <p:tnLst>
      <p:par>
        <p:cTn id="1" dur="indefinite" restart="never" nodeType="tmRoot"/>
      </p:par>
    </p:tnLst>
  </p:timing>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dirty="0" smtClean="0"/>
              <a:t>Caught-In or Between Hazards</a:t>
            </a:r>
            <a:br>
              <a:rPr lang="en-US" altLang="en-US" i="0" dirty="0" smtClean="0"/>
            </a:br>
            <a:r>
              <a:rPr lang="en-US" altLang="en-US" sz="1600" i="0" dirty="0" smtClean="0"/>
              <a:t>Session Two</a:t>
            </a:r>
            <a:endParaRPr lang="en-US" altLang="en-US" sz="1600" i="0" dirty="0"/>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a:solidFill>
                  <a:srgbClr val="000000"/>
                </a:solidFill>
              </a:rPr>
              <a:t>2</a:t>
            </a:r>
            <a:r>
              <a:rPr lang="en-US" altLang="en-US" sz="1200" dirty="0" smtClean="0">
                <a:solidFill>
                  <a:srgbClr val="000000"/>
                </a:solidFill>
              </a:rPr>
              <a:t>-1</a:t>
            </a:r>
            <a:endParaRPr lang="en-US" altLang="en-US" sz="1200" dirty="0">
              <a:solidFill>
                <a:srgbClr val="000000"/>
              </a:solidFill>
            </a:endParaRPr>
          </a:p>
        </p:txBody>
      </p:sp>
    </p:spTree>
    <p:extLst>
      <p:ext uri="{BB962C8B-B14F-4D97-AF65-F5344CB8AC3E}">
        <p14:creationId xmlns:p14="http://schemas.microsoft.com/office/powerpoint/2010/main" val="1074560667"/>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Two </a:t>
            </a:r>
            <a:endParaRPr lang="en-US" altLang="en-US" dirty="0"/>
          </a:p>
        </p:txBody>
      </p:sp>
      <p:sp>
        <p:nvSpPr>
          <p:cNvPr id="16"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2-10</a:t>
            </a:r>
            <a:endParaRPr lang="en-US" altLang="en-US" sz="1200" dirty="0">
              <a:solidFill>
                <a:srgbClr val="000000"/>
              </a:solidFill>
            </a:endParaRPr>
          </a:p>
        </p:txBody>
      </p:sp>
      <p:sp>
        <p:nvSpPr>
          <p:cNvPr id="2" name="Rectangle 1"/>
          <p:cNvSpPr/>
          <p:nvPr/>
        </p:nvSpPr>
        <p:spPr>
          <a:xfrm>
            <a:off x="533400" y="1905000"/>
            <a:ext cx="8077200" cy="4385816"/>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In 2017 , over 10% of OSHA recordable injuries experience by ETD partnership company employees was a result of caught-in or between injuries.</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sz="1600" dirty="0" smtClean="0"/>
              <a:t>A caught-in or between injury is a crushing injury?</a:t>
            </a:r>
            <a:r>
              <a:rPr lang="en-US" altLang="en-US" sz="1400" dirty="0" smtClean="0"/>
              <a:t>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600" dirty="0" smtClean="0"/>
              <a:t>The best time to identify struck-by and/or caught-between hazards and develop a control is during the job planning phase.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a:spcBef>
                <a:spcPts val="600"/>
              </a:spcBef>
              <a:spcAft>
                <a:spcPts val="0"/>
              </a:spcAft>
              <a:buFont typeface="+mj-lt"/>
              <a:buAutoNum type="arabicPeriod"/>
            </a:pPr>
            <a:r>
              <a:rPr lang="en-US" sz="1600" dirty="0" smtClean="0"/>
              <a:t>If you could be hit by a moving object or an object that has the potential to move, you are in the line-of-fire. </a:t>
            </a:r>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p:txBody>
      </p:sp>
      <p:sp>
        <p:nvSpPr>
          <p:cNvPr id="4" name="Rounded Rectangle 3"/>
          <p:cNvSpPr/>
          <p:nvPr/>
        </p:nvSpPr>
        <p:spPr bwMode="auto">
          <a:xfrm>
            <a:off x="992134" y="24384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990600" y="33528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1022260" y="4497572"/>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Rounded Rectangle 9"/>
          <p:cNvSpPr/>
          <p:nvPr/>
        </p:nvSpPr>
        <p:spPr bwMode="auto">
          <a:xfrm>
            <a:off x="990600" y="56388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76742603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fade">
                                      <p:cBhvr>
                                        <p:cTn id="8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dirty="0"/>
              <a:t>Definition</a:t>
            </a:r>
          </a:p>
        </p:txBody>
      </p:sp>
      <p:sp>
        <p:nvSpPr>
          <p:cNvPr id="24579" name="Rectangle 3"/>
          <p:cNvSpPr>
            <a:spLocks noGrp="1" noChangeArrowheads="1"/>
          </p:cNvSpPr>
          <p:nvPr>
            <p:ph type="body" sz="half" idx="1"/>
          </p:nvPr>
        </p:nvSpPr>
        <p:spPr>
          <a:xfrm>
            <a:off x="762000" y="2209800"/>
            <a:ext cx="3581400" cy="3733800"/>
          </a:xfrm>
        </p:spPr>
        <p:txBody>
          <a:bodyPr/>
          <a:lstStyle/>
          <a:p>
            <a:pPr marL="0" indent="0" eaLnBrk="1" hangingPunct="1">
              <a:buNone/>
              <a:defRPr/>
            </a:pPr>
            <a:r>
              <a:rPr lang="en-US" sz="2800" dirty="0" smtClean="0"/>
              <a:t>An crushing injury</a:t>
            </a:r>
          </a:p>
          <a:p>
            <a:pPr eaLnBrk="1" hangingPunct="1">
              <a:buClr>
                <a:srgbClr val="002060"/>
              </a:buClr>
              <a:buFont typeface="Wingdings" panose="05000000000000000000" pitchFamily="2" charset="2"/>
              <a:buChar char="ü"/>
              <a:defRPr/>
            </a:pPr>
            <a:r>
              <a:rPr lang="en-US" sz="2400" dirty="0"/>
              <a:t>O</a:t>
            </a:r>
            <a:r>
              <a:rPr lang="en-US" sz="2400" dirty="0" smtClean="0"/>
              <a:t>ccurs as </a:t>
            </a:r>
            <a:r>
              <a:rPr lang="en-US" sz="2400" dirty="0"/>
              <a:t>a result of </a:t>
            </a:r>
            <a:r>
              <a:rPr lang="en-US" sz="2400" dirty="0" smtClean="0"/>
              <a:t>being </a:t>
            </a:r>
            <a:r>
              <a:rPr lang="en-US" sz="2400" dirty="0"/>
              <a:t>caught between </a:t>
            </a:r>
            <a:r>
              <a:rPr lang="en-US" sz="2400" dirty="0" smtClean="0"/>
              <a:t>objects </a:t>
            </a:r>
            <a:endParaRPr lang="en-US" altLang="en-US" sz="2400" i="1"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a:solidFill>
                  <a:srgbClr val="000000"/>
                </a:solidFill>
              </a:rPr>
              <a:t>2</a:t>
            </a:r>
            <a:r>
              <a:rPr lang="en-US" altLang="en-US" sz="1200" dirty="0" smtClean="0">
                <a:solidFill>
                  <a:srgbClr val="000000"/>
                </a:solidFill>
              </a:rPr>
              <a:t>-2</a:t>
            </a:r>
            <a:endParaRPr lang="en-US" altLang="en-US" sz="1200" dirty="0">
              <a:solidFill>
                <a:srgbClr val="000000"/>
              </a:solidFill>
            </a:endParaRPr>
          </a:p>
        </p:txBody>
      </p:sp>
      <p:pic>
        <p:nvPicPr>
          <p:cNvPr id="3074" name="Picture 2" descr="Image result for elephant crushing something">
            <a:extLst>
              <a:ext uri="{FF2B5EF4-FFF2-40B4-BE49-F238E27FC236}">
                <a16:creationId xmlns="" xmlns:a16="http://schemas.microsoft.com/office/drawing/2014/main" id="{E0067193-CCE1-4D07-B55E-2EB104F5CD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4658" y="2420771"/>
            <a:ext cx="3886201" cy="30495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35326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79">
                                            <p:txEl>
                                              <p:pRg st="1" end="1"/>
                                            </p:txEl>
                                          </p:spTgt>
                                        </p:tgtEl>
                                        <p:attrNameLst>
                                          <p:attrName>style.visibility</p:attrName>
                                        </p:attrNameLst>
                                      </p:cBhvr>
                                      <p:to>
                                        <p:strVal val="visible"/>
                                      </p:to>
                                    </p:set>
                                    <p:animEffect transition="in" filter="fade">
                                      <p:cBhvr>
                                        <p:cTn id="7" dur="500"/>
                                        <p:tgtEl>
                                          <p:spTgt spid="245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32D36C-4306-4669-931C-73EEB50B84F8}"/>
              </a:ext>
            </a:extLst>
          </p:cNvPr>
          <p:cNvSpPr>
            <a:spLocks noGrp="1"/>
          </p:cNvSpPr>
          <p:nvPr>
            <p:ph type="title"/>
          </p:nvPr>
        </p:nvSpPr>
        <p:spPr/>
        <p:txBody>
          <a:bodyPr/>
          <a:lstStyle/>
          <a:p>
            <a:r>
              <a:rPr lang="en-US" dirty="0" smtClean="0"/>
              <a:t>2017 Partnership </a:t>
            </a:r>
            <a:r>
              <a:rPr lang="en-US" dirty="0"/>
              <a:t>Injuries</a:t>
            </a:r>
          </a:p>
        </p:txBody>
      </p:sp>
      <p:sp>
        <p:nvSpPr>
          <p:cNvPr id="3" name="Text Placeholder 2">
            <a:extLst>
              <a:ext uri="{FF2B5EF4-FFF2-40B4-BE49-F238E27FC236}">
                <a16:creationId xmlns="" xmlns:a16="http://schemas.microsoft.com/office/drawing/2014/main" id="{BFFE631F-CC1B-4666-A99A-C6ECC1990855}"/>
              </a:ext>
            </a:extLst>
          </p:cNvPr>
          <p:cNvSpPr>
            <a:spLocks noGrp="1"/>
          </p:cNvSpPr>
          <p:nvPr>
            <p:ph type="body" sz="half" idx="1"/>
          </p:nvPr>
        </p:nvSpPr>
        <p:spPr>
          <a:xfrm>
            <a:off x="685800" y="1905000"/>
            <a:ext cx="4191000" cy="4038600"/>
          </a:xfrm>
        </p:spPr>
        <p:txBody>
          <a:bodyPr/>
          <a:lstStyle/>
          <a:p>
            <a:pPr marL="0" indent="0">
              <a:spcBef>
                <a:spcPts val="0"/>
              </a:spcBef>
              <a:spcAft>
                <a:spcPts val="1200"/>
              </a:spcAft>
              <a:buNone/>
            </a:pPr>
            <a:r>
              <a:rPr lang="en-US" sz="2800" dirty="0" smtClean="0"/>
              <a:t>Caught-in or Between injuries</a:t>
            </a:r>
          </a:p>
          <a:p>
            <a:pPr>
              <a:spcBef>
                <a:spcPts val="0"/>
              </a:spcBef>
              <a:spcAft>
                <a:spcPts val="1200"/>
              </a:spcAft>
              <a:buClr>
                <a:srgbClr val="002060"/>
              </a:buClr>
              <a:buFont typeface="Wingdings" panose="05000000000000000000" pitchFamily="2" charset="2"/>
              <a:buChar char="ü"/>
            </a:pPr>
            <a:r>
              <a:rPr lang="en-US" sz="2400" dirty="0" smtClean="0"/>
              <a:t>Accounted for 11</a:t>
            </a:r>
            <a:r>
              <a:rPr lang="en-US" sz="2400" dirty="0"/>
              <a:t>% of all ET&amp;D Partner </a:t>
            </a:r>
            <a:r>
              <a:rPr lang="en-US" sz="2400" dirty="0" smtClean="0"/>
              <a:t>Company </a:t>
            </a:r>
            <a:r>
              <a:rPr lang="en-US" sz="2400" dirty="0"/>
              <a:t>OSHA Recordable </a:t>
            </a:r>
            <a:r>
              <a:rPr lang="en-US" sz="2400" dirty="0" smtClean="0"/>
              <a:t>injuries</a:t>
            </a:r>
          </a:p>
          <a:p>
            <a:pPr lvl="1">
              <a:spcBef>
                <a:spcPts val="0"/>
              </a:spcBef>
              <a:spcAft>
                <a:spcPts val="1200"/>
              </a:spcAft>
              <a:buClr>
                <a:srgbClr val="002060"/>
              </a:buClr>
              <a:buSzPct val="70000"/>
              <a:buFont typeface="Arial" panose="020B0604020202020204" pitchFamily="34" charset="0"/>
              <a:buChar char="•"/>
            </a:pPr>
            <a:r>
              <a:rPr lang="en-US" sz="1900" dirty="0" smtClean="0"/>
              <a:t>69 of 644 </a:t>
            </a:r>
          </a:p>
          <a:p>
            <a:pPr lvl="1">
              <a:spcBef>
                <a:spcPts val="0"/>
              </a:spcBef>
              <a:spcAft>
                <a:spcPts val="1200"/>
              </a:spcAft>
              <a:buClr>
                <a:srgbClr val="002060"/>
              </a:buClr>
              <a:buSzPct val="70000"/>
              <a:buFont typeface="Arial" panose="020B0604020202020204" pitchFamily="34" charset="0"/>
              <a:buChar char="•"/>
            </a:pPr>
            <a:r>
              <a:rPr lang="en-US" sz="1900" dirty="0" smtClean="0"/>
              <a:t>Does not include non-recordable injuries</a:t>
            </a:r>
            <a:endParaRPr lang="en-US" sz="1900" dirty="0"/>
          </a:p>
        </p:txBody>
      </p:sp>
      <p:pic>
        <p:nvPicPr>
          <p:cNvPr id="6" name="Online Image Placeholder 5"/>
          <p:cNvPicPr>
            <a:picLocks noGrp="1" noChangeAspect="1"/>
          </p:cNvPicPr>
          <p:nvPr>
            <p:ph type="clipArt" sz="half" idx="2"/>
          </p:nvPr>
        </p:nvPicPr>
        <p:blipFill>
          <a:blip r:embed="rId3"/>
          <a:stretch>
            <a:fillRect/>
          </a:stretch>
        </p:blipFill>
        <p:spPr>
          <a:xfrm>
            <a:off x="5058550" y="1905000"/>
            <a:ext cx="3399650" cy="4038600"/>
          </a:xfrm>
          <a:prstGeom prst="rect">
            <a:avLst/>
          </a:prstGeom>
          <a:ln>
            <a:noFill/>
          </a:ln>
          <a:effectLst>
            <a:softEdge rad="112500"/>
          </a:effectLst>
        </p:spPr>
      </p:pic>
      <p:sp>
        <p:nvSpPr>
          <p:cNvPr id="7"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2-3</a:t>
            </a:r>
            <a:endParaRPr lang="en-US" altLang="en-US" sz="1200" dirty="0">
              <a:solidFill>
                <a:srgbClr val="000000"/>
              </a:solidFill>
            </a:endParaRPr>
          </a:p>
        </p:txBody>
      </p:sp>
    </p:spTree>
    <p:extLst>
      <p:ext uri="{BB962C8B-B14F-4D97-AF65-F5344CB8AC3E}">
        <p14:creationId xmlns:p14="http://schemas.microsoft.com/office/powerpoint/2010/main" val="44531650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Crushing Injury</a:t>
            </a:r>
            <a:endParaRPr lang="en-US" altLang="en-US" dirty="0"/>
          </a:p>
        </p:txBody>
      </p:sp>
      <p:sp>
        <p:nvSpPr>
          <p:cNvPr id="2" name="Text Placeholder 1"/>
          <p:cNvSpPr>
            <a:spLocks noGrp="1"/>
          </p:cNvSpPr>
          <p:nvPr>
            <p:ph idx="1"/>
          </p:nvPr>
        </p:nvSpPr>
        <p:spPr>
          <a:xfrm>
            <a:off x="762000" y="1905000"/>
            <a:ext cx="3810000" cy="4038600"/>
          </a:xfrm>
        </p:spPr>
        <p:txBody>
          <a:bodyPr/>
          <a:lstStyle/>
          <a:p>
            <a:pPr marL="0" indent="0">
              <a:buNone/>
            </a:pPr>
            <a:r>
              <a:rPr lang="en-US" sz="2800" dirty="0">
                <a:latin typeface="Arial" panose="020B0604020202020204" pitchFamily="34" charset="0"/>
                <a:cs typeface="Arial" panose="020B0604020202020204" pitchFamily="34" charset="0"/>
              </a:rPr>
              <a:t>Stand clear when outriggers are being </a:t>
            </a:r>
            <a:r>
              <a:rPr lang="en-US" sz="2800" dirty="0" smtClean="0">
                <a:latin typeface="Arial" panose="020B0604020202020204" pitchFamily="34" charset="0"/>
                <a:cs typeface="Arial" panose="020B0604020202020204" pitchFamily="34" charset="0"/>
              </a:rPr>
              <a:t>deployed</a:t>
            </a:r>
          </a:p>
          <a:p>
            <a:pPr>
              <a:buClr>
                <a:srgbClr val="002060"/>
              </a:buClr>
              <a:buFont typeface="Wingdings" panose="05000000000000000000" pitchFamily="2" charset="2"/>
              <a:buChar char="ü"/>
            </a:pPr>
            <a:r>
              <a:rPr lang="en-US" sz="2400" dirty="0" smtClean="0">
                <a:latin typeface="Arial" panose="020B0604020202020204" pitchFamily="34" charset="0"/>
                <a:cs typeface="Arial" panose="020B0604020202020204" pitchFamily="34" charset="0"/>
              </a:rPr>
              <a:t>Communication</a:t>
            </a:r>
          </a:p>
          <a:p>
            <a:pPr>
              <a:buClr>
                <a:srgbClr val="002060"/>
              </a:buClr>
              <a:buFont typeface="Wingdings" panose="05000000000000000000" pitchFamily="2" charset="2"/>
              <a:buChar char="ü"/>
            </a:pPr>
            <a:r>
              <a:rPr lang="en-US" sz="2400" dirty="0" smtClean="0">
                <a:latin typeface="Arial" panose="020B0604020202020204" pitchFamily="34" charset="0"/>
                <a:cs typeface="Arial" panose="020B0604020202020204" pitchFamily="34" charset="0"/>
              </a:rPr>
              <a:t>Do not take unnecessary risks</a:t>
            </a:r>
            <a:endParaRPr lang="en-US" sz="2400" dirty="0">
              <a:latin typeface="Arial" panose="020B0604020202020204" pitchFamily="34" charset="0"/>
              <a:cs typeface="Arial" panose="020B0604020202020204" pitchFamily="34" charset="0"/>
            </a:endParaRPr>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2-4</a:t>
            </a:r>
            <a:endParaRPr lang="en-US" altLang="en-US" sz="1200" dirty="0">
              <a:solidFill>
                <a:srgbClr val="000000"/>
              </a:solidFill>
            </a:endParaRPr>
          </a:p>
        </p:txBody>
      </p:sp>
      <p:pic>
        <p:nvPicPr>
          <p:cNvPr id="4" name="Picture 3"/>
          <p:cNvPicPr>
            <a:picLocks noChangeAspect="1"/>
          </p:cNvPicPr>
          <p:nvPr/>
        </p:nvPicPr>
        <p:blipFill>
          <a:blip r:embed="rId3"/>
          <a:stretch>
            <a:fillRect/>
          </a:stretch>
        </p:blipFill>
        <p:spPr>
          <a:xfrm>
            <a:off x="4572000" y="1994490"/>
            <a:ext cx="4038600" cy="3644309"/>
          </a:xfrm>
          <a:prstGeom prst="rect">
            <a:avLst/>
          </a:prstGeom>
          <a:ln>
            <a:noFill/>
          </a:ln>
          <a:effectLst>
            <a:softEdge rad="112500"/>
          </a:effectLst>
        </p:spPr>
      </p:pic>
      <p:pic>
        <p:nvPicPr>
          <p:cNvPr id="6146" name="Picture 2" descr="C:\Users\jmcgowan\Pictures\Backhoe-Trenc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0612" y="1980313"/>
            <a:ext cx="4191000" cy="38870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74959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6146"/>
                                        </p:tgtEl>
                                        <p:attrNameLst>
                                          <p:attrName>style.visibility</p:attrName>
                                        </p:attrNameLst>
                                      </p:cBhvr>
                                      <p:to>
                                        <p:strVal val="visible"/>
                                      </p:to>
                                    </p:set>
                                    <p:animEffect transition="in" filter="fade">
                                      <p:cBhvr>
                                        <p:cTn id="16"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Crushing Injury</a:t>
            </a:r>
            <a:endParaRPr lang="en-US" altLang="en-US" dirty="0"/>
          </a:p>
        </p:txBody>
      </p:sp>
      <p:sp>
        <p:nvSpPr>
          <p:cNvPr id="2" name="Text Placeholder 1"/>
          <p:cNvSpPr>
            <a:spLocks noGrp="1"/>
          </p:cNvSpPr>
          <p:nvPr>
            <p:ph idx="1"/>
          </p:nvPr>
        </p:nvSpPr>
        <p:spPr>
          <a:xfrm>
            <a:off x="762000" y="1981200"/>
            <a:ext cx="3429000" cy="3962400"/>
          </a:xfrm>
        </p:spPr>
        <p:txBody>
          <a:bodyPr/>
          <a:lstStyle/>
          <a:p>
            <a:pPr marL="0" indent="0">
              <a:buNone/>
            </a:pPr>
            <a:r>
              <a:rPr lang="en-US" sz="2800" dirty="0" smtClean="0">
                <a:latin typeface="Arial" panose="020B0604020202020204" pitchFamily="34" charset="0"/>
                <a:cs typeface="Arial" panose="020B0604020202020204" pitchFamily="34" charset="0"/>
              </a:rPr>
              <a:t>Equipment with  Rollover Protection Systems or ROPS</a:t>
            </a:r>
          </a:p>
          <a:p>
            <a:pPr>
              <a:buClr>
                <a:srgbClr val="002060"/>
              </a:buClr>
              <a:buFont typeface="Wingdings" panose="05000000000000000000" pitchFamily="2" charset="2"/>
              <a:buChar char="ü"/>
            </a:pPr>
            <a:r>
              <a:rPr lang="en-US" sz="2400" dirty="0" smtClean="0">
                <a:latin typeface="Arial" panose="020B0604020202020204" pitchFamily="34" charset="0"/>
                <a:cs typeface="Arial" panose="020B0604020202020204" pitchFamily="34" charset="0"/>
              </a:rPr>
              <a:t>Wear seatbelts</a:t>
            </a:r>
          </a:p>
          <a:p>
            <a:pPr>
              <a:spcBef>
                <a:spcPts val="0"/>
              </a:spcBef>
              <a:buClr>
                <a:srgbClr val="002060"/>
              </a:buClr>
              <a:buFont typeface="Wingdings" panose="05000000000000000000" pitchFamily="2" charset="2"/>
              <a:buChar char="ü"/>
            </a:pPr>
            <a:r>
              <a:rPr lang="en-US" sz="2400" dirty="0" smtClean="0">
                <a:latin typeface="Arial" panose="020B0604020202020204" pitchFamily="34" charset="0"/>
                <a:cs typeface="Arial" panose="020B0604020202020204" pitchFamily="34" charset="0"/>
              </a:rPr>
              <a:t>Mandatory requirement</a:t>
            </a:r>
            <a:endParaRPr lang="en-US" sz="2400" dirty="0">
              <a:latin typeface="Arial" panose="020B0604020202020204" pitchFamily="34" charset="0"/>
              <a:cs typeface="Arial" panose="020B0604020202020204" pitchFamily="34" charset="0"/>
            </a:endParaRPr>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2-5</a:t>
            </a:r>
            <a:endParaRPr lang="en-US" altLang="en-US" sz="1200" dirty="0">
              <a:solidFill>
                <a:srgbClr val="000000"/>
              </a:solidFill>
            </a:endParaRPr>
          </a:p>
        </p:txBody>
      </p:sp>
      <p:pic>
        <p:nvPicPr>
          <p:cNvPr id="1030" name="Picture 6" descr="Image result for backhoe roll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1" y="1905000"/>
            <a:ext cx="4343400" cy="3657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8403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Rotating Equipment</a:t>
            </a:r>
            <a:endParaRPr lang="en-US" altLang="en-US" dirty="0"/>
          </a:p>
        </p:txBody>
      </p:sp>
      <p:sp>
        <p:nvSpPr>
          <p:cNvPr id="5123" name="Rectangle 3"/>
          <p:cNvSpPr>
            <a:spLocks noGrp="1" noChangeArrowheads="1"/>
          </p:cNvSpPr>
          <p:nvPr>
            <p:ph type="body" sz="half" idx="1"/>
          </p:nvPr>
        </p:nvSpPr>
        <p:spPr>
          <a:xfrm>
            <a:off x="457200" y="1828800"/>
            <a:ext cx="3810000" cy="4114800"/>
          </a:xfrm>
        </p:spPr>
        <p:txBody>
          <a:bodyPr/>
          <a:lstStyle/>
          <a:p>
            <a:pPr marL="0" indent="0" eaLnBrk="1" hangingPunct="1">
              <a:buFont typeface="Wingdings" pitchFamily="2" charset="2"/>
              <a:buNone/>
            </a:pPr>
            <a:r>
              <a:rPr lang="en-US" altLang="en-US" sz="2700" dirty="0" smtClean="0"/>
              <a:t>Accessible areas within the swing radius of the rotating superstructure</a:t>
            </a:r>
            <a:endParaRPr lang="en-US" altLang="en-US" sz="2700" dirty="0"/>
          </a:p>
          <a:p>
            <a:pPr eaLnBrk="1" hangingPunct="1">
              <a:buClr>
                <a:srgbClr val="002060"/>
              </a:buClr>
              <a:buFont typeface="Wingdings" panose="05000000000000000000" pitchFamily="2" charset="2"/>
              <a:buChar char="ü"/>
            </a:pPr>
            <a:r>
              <a:rPr lang="en-US" altLang="en-US" sz="2400" dirty="0" smtClean="0"/>
              <a:t>Barricaded</a:t>
            </a:r>
            <a:endParaRPr lang="en-US" altLang="en-US" sz="2400" dirty="0"/>
          </a:p>
          <a:p>
            <a:pPr eaLnBrk="1" hangingPunct="1">
              <a:buClr>
                <a:srgbClr val="002060"/>
              </a:buClr>
              <a:buFont typeface="Wingdings" panose="05000000000000000000" pitchFamily="2" charset="2"/>
              <a:buChar char="ü"/>
            </a:pPr>
            <a:r>
              <a:rPr lang="en-US" altLang="en-US" sz="2400" dirty="0" smtClean="0"/>
              <a:t>Training is required</a:t>
            </a:r>
          </a:p>
          <a:p>
            <a:pPr eaLnBrk="1" hangingPunct="1">
              <a:buClr>
                <a:srgbClr val="002060"/>
              </a:buClr>
              <a:buFont typeface="Wingdings" panose="05000000000000000000" pitchFamily="2" charset="2"/>
              <a:buChar char="ü"/>
            </a:pPr>
            <a:r>
              <a:rPr lang="en-US" altLang="en-US" sz="2400" dirty="0" smtClean="0"/>
              <a:t>Inform the operator before entry</a:t>
            </a:r>
            <a:endParaRPr lang="en-US" altLang="en-US" sz="2400" dirty="0"/>
          </a:p>
          <a:p>
            <a:pPr marL="0" indent="0" eaLnBrk="1" hangingPunct="1">
              <a:buClr>
                <a:srgbClr val="002060"/>
              </a:buClr>
              <a:buNone/>
            </a:pPr>
            <a:r>
              <a:rPr lang="en-US" altLang="en-US" sz="2400" dirty="0" smtClean="0"/>
              <a:t>Prevents crushing injuries</a:t>
            </a:r>
            <a:endParaRPr lang="en-US" altLang="en-US" sz="2400"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2-6</a:t>
            </a:r>
            <a:endParaRPr lang="en-US" altLang="en-US" sz="1200" dirty="0">
              <a:solidFill>
                <a:srgbClr val="000000"/>
              </a:solidFill>
            </a:endParaRPr>
          </a:p>
        </p:txBody>
      </p:sp>
      <p:pic>
        <p:nvPicPr>
          <p:cNvPr id="3074" name="Picture 2" descr="Image result for Barricade crane swing radi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133600"/>
            <a:ext cx="4368800"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87128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Effect transition="in" filter="fade">
                                      <p:cBhvr>
                                        <p:cTn id="7" dur="500"/>
                                        <p:tgtEl>
                                          <p:spTgt spid="512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xEl>
                                              <p:pRg st="2" end="2"/>
                                            </p:txEl>
                                          </p:spTgt>
                                        </p:tgtEl>
                                        <p:attrNameLst>
                                          <p:attrName>style.visibility</p:attrName>
                                        </p:attrNameLst>
                                      </p:cBhvr>
                                      <p:to>
                                        <p:strVal val="visible"/>
                                      </p:to>
                                    </p:set>
                                    <p:animEffect transition="in" filter="fade">
                                      <p:cBhvr>
                                        <p:cTn id="12" dur="500"/>
                                        <p:tgtEl>
                                          <p:spTgt spid="51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3">
                                            <p:txEl>
                                              <p:pRg st="3" end="3"/>
                                            </p:txEl>
                                          </p:spTgt>
                                        </p:tgtEl>
                                        <p:attrNameLst>
                                          <p:attrName>style.visibility</p:attrName>
                                        </p:attrNameLst>
                                      </p:cBhvr>
                                      <p:to>
                                        <p:strVal val="visible"/>
                                      </p:to>
                                    </p:set>
                                    <p:animEffect transition="in" filter="fade">
                                      <p:cBhvr>
                                        <p:cTn id="17" dur="500"/>
                                        <p:tgtEl>
                                          <p:spTgt spid="512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3">
                                            <p:txEl>
                                              <p:pRg st="4" end="4"/>
                                            </p:txEl>
                                          </p:spTgt>
                                        </p:tgtEl>
                                        <p:attrNameLst>
                                          <p:attrName>style.visibility</p:attrName>
                                        </p:attrNameLst>
                                      </p:cBhvr>
                                      <p:to>
                                        <p:strVal val="visible"/>
                                      </p:to>
                                    </p:set>
                                    <p:animEffect transition="in" filter="fade">
                                      <p:cBhvr>
                                        <p:cTn id="22" dur="500"/>
                                        <p:tgtEl>
                                          <p:spTgt spid="5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Moving Equipment</a:t>
            </a:r>
            <a:endParaRPr lang="en-US" altLang="en-US" dirty="0"/>
          </a:p>
        </p:txBody>
      </p:sp>
      <p:sp>
        <p:nvSpPr>
          <p:cNvPr id="5123" name="Rectangle 3"/>
          <p:cNvSpPr>
            <a:spLocks noGrp="1" noChangeArrowheads="1"/>
          </p:cNvSpPr>
          <p:nvPr>
            <p:ph type="body" sz="half" idx="1"/>
          </p:nvPr>
        </p:nvSpPr>
        <p:spPr>
          <a:xfrm>
            <a:off x="685800" y="2057400"/>
            <a:ext cx="4114800" cy="3886200"/>
          </a:xfrm>
        </p:spPr>
        <p:txBody>
          <a:bodyPr/>
          <a:lstStyle/>
          <a:p>
            <a:pPr marL="0" indent="0" eaLnBrk="1" hangingPunct="1">
              <a:buFont typeface="Wingdings" pitchFamily="2" charset="2"/>
              <a:buNone/>
            </a:pPr>
            <a:r>
              <a:rPr lang="en-US" altLang="en-US" sz="2700" dirty="0"/>
              <a:t>Caught between moving equipment/vehicle and another </a:t>
            </a:r>
            <a:r>
              <a:rPr lang="en-US" altLang="en-US" sz="2700" dirty="0" smtClean="0"/>
              <a:t>object</a:t>
            </a:r>
            <a:endParaRPr lang="en-US" altLang="en-US" sz="2700" dirty="0"/>
          </a:p>
          <a:p>
            <a:pPr eaLnBrk="1" hangingPunct="1">
              <a:buClr>
                <a:srgbClr val="002060"/>
              </a:buClr>
              <a:buFont typeface="Wingdings" panose="05000000000000000000" pitchFamily="2" charset="2"/>
              <a:buChar char="ü"/>
            </a:pPr>
            <a:r>
              <a:rPr lang="en-US" altLang="en-US" sz="2400" dirty="0"/>
              <a:t>Spotters</a:t>
            </a:r>
          </a:p>
          <a:p>
            <a:pPr eaLnBrk="1" hangingPunct="1">
              <a:buClr>
                <a:srgbClr val="002060"/>
              </a:buClr>
              <a:buFont typeface="Wingdings" panose="05000000000000000000" pitchFamily="2" charset="2"/>
              <a:buChar char="ü"/>
            </a:pPr>
            <a:r>
              <a:rPr lang="en-US" altLang="en-US" sz="2400" dirty="0"/>
              <a:t>Unaware co-workers</a:t>
            </a:r>
          </a:p>
          <a:p>
            <a:pPr eaLnBrk="1" hangingPunct="1">
              <a:buClr>
                <a:srgbClr val="002060"/>
              </a:buClr>
              <a:buFont typeface="Wingdings" panose="05000000000000000000" pitchFamily="2" charset="2"/>
              <a:buChar char="ü"/>
            </a:pPr>
            <a:r>
              <a:rPr lang="en-US" altLang="en-US" sz="2400" dirty="0"/>
              <a:t>During maintenance</a:t>
            </a:r>
          </a:p>
          <a:p>
            <a:pPr eaLnBrk="1" hangingPunct="1">
              <a:buClr>
                <a:srgbClr val="002060"/>
              </a:buClr>
              <a:buFont typeface="Wingdings" panose="05000000000000000000" pitchFamily="2" charset="2"/>
              <a:buChar char="ü"/>
            </a:pPr>
            <a:r>
              <a:rPr lang="en-US" altLang="en-US" sz="2400" dirty="0"/>
              <a:t>Failure to secure vehicle in </a:t>
            </a:r>
            <a:r>
              <a:rPr lang="en-US" altLang="en-US" sz="2400" dirty="0" smtClean="0"/>
              <a:t>place</a:t>
            </a:r>
            <a:endParaRPr lang="en-US" altLang="en-US" sz="2400"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2-7</a:t>
            </a:r>
            <a:endParaRPr lang="en-US" altLang="en-US" sz="1200" dirty="0">
              <a:solidFill>
                <a:srgbClr val="000000"/>
              </a:solidFill>
            </a:endParaRPr>
          </a:p>
        </p:txBody>
      </p:sp>
      <p:pic>
        <p:nvPicPr>
          <p:cNvPr id="2050" name="Picture 2" descr="Heavy Equipment">
            <a:extLst>
              <a:ext uri="{FF2B5EF4-FFF2-40B4-BE49-F238E27FC236}">
                <a16:creationId xmlns="" xmlns:a16="http://schemas.microsoft.com/office/drawing/2014/main" id="{3D78DD2E-AA5E-41E7-9370-5514CA3342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4425" y="2286000"/>
            <a:ext cx="3867150" cy="3200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19634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Effect transition="in" filter="fade">
                                      <p:cBhvr>
                                        <p:cTn id="7" dur="500"/>
                                        <p:tgtEl>
                                          <p:spTgt spid="512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xEl>
                                              <p:pRg st="2" end="2"/>
                                            </p:txEl>
                                          </p:spTgt>
                                        </p:tgtEl>
                                        <p:attrNameLst>
                                          <p:attrName>style.visibility</p:attrName>
                                        </p:attrNameLst>
                                      </p:cBhvr>
                                      <p:to>
                                        <p:strVal val="visible"/>
                                      </p:to>
                                    </p:set>
                                    <p:animEffect transition="in" filter="fade">
                                      <p:cBhvr>
                                        <p:cTn id="12" dur="500"/>
                                        <p:tgtEl>
                                          <p:spTgt spid="51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3">
                                            <p:txEl>
                                              <p:pRg st="3" end="3"/>
                                            </p:txEl>
                                          </p:spTgt>
                                        </p:tgtEl>
                                        <p:attrNameLst>
                                          <p:attrName>style.visibility</p:attrName>
                                        </p:attrNameLst>
                                      </p:cBhvr>
                                      <p:to>
                                        <p:strVal val="visible"/>
                                      </p:to>
                                    </p:set>
                                    <p:animEffect transition="in" filter="fade">
                                      <p:cBhvr>
                                        <p:cTn id="17" dur="500"/>
                                        <p:tgtEl>
                                          <p:spTgt spid="512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3">
                                            <p:txEl>
                                              <p:pRg st="4" end="4"/>
                                            </p:txEl>
                                          </p:spTgt>
                                        </p:tgtEl>
                                        <p:attrNameLst>
                                          <p:attrName>style.visibility</p:attrName>
                                        </p:attrNameLst>
                                      </p:cBhvr>
                                      <p:to>
                                        <p:strVal val="visible"/>
                                      </p:to>
                                    </p:set>
                                    <p:animEffect transition="in" filter="fade">
                                      <p:cBhvr>
                                        <p:cTn id="22" dur="500"/>
                                        <p:tgtEl>
                                          <p:spTgt spid="5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dirty="0" smtClean="0"/>
              <a:t>Snags</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2-8</a:t>
            </a:r>
            <a:endParaRPr lang="en-US" altLang="en-US" sz="1200" dirty="0">
              <a:solidFill>
                <a:srgbClr val="00000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209800"/>
            <a:ext cx="3860800" cy="3429000"/>
          </a:xfrm>
          <a:prstGeom prst="rect">
            <a:avLst/>
          </a:prstGeom>
          <a:ln>
            <a:noFill/>
          </a:ln>
          <a:effectLst>
            <a:softEdge rad="112500"/>
          </a:effectLst>
        </p:spPr>
      </p:pic>
      <p:sp>
        <p:nvSpPr>
          <p:cNvPr id="2" name="Text Placeholder 1"/>
          <p:cNvSpPr>
            <a:spLocks noGrp="1"/>
          </p:cNvSpPr>
          <p:nvPr>
            <p:ph type="body" sz="half" idx="1"/>
          </p:nvPr>
        </p:nvSpPr>
        <p:spPr>
          <a:xfrm>
            <a:off x="762000" y="2133600"/>
            <a:ext cx="3581400" cy="3810000"/>
          </a:xfrm>
        </p:spPr>
        <p:txBody>
          <a:bodyPr/>
          <a:lstStyle/>
          <a:p>
            <a:pPr marL="0" indent="0">
              <a:buNone/>
            </a:pPr>
            <a:r>
              <a:rPr lang="en-US" sz="2800" dirty="0"/>
              <a:t>Being pulled into or caught in machinery and </a:t>
            </a:r>
            <a:r>
              <a:rPr lang="en-US" sz="2800" dirty="0" smtClean="0"/>
              <a:t>equipment</a:t>
            </a:r>
          </a:p>
          <a:p>
            <a:pPr lvl="1">
              <a:buClr>
                <a:srgbClr val="002060"/>
              </a:buClr>
              <a:buSzPct val="70000"/>
              <a:buFont typeface="Wingdings" panose="05000000000000000000" pitchFamily="2" charset="2"/>
              <a:buChar char="ü"/>
            </a:pPr>
            <a:r>
              <a:rPr lang="en-US" sz="2400" dirty="0" smtClean="0"/>
              <a:t>Strangulation</a:t>
            </a:r>
          </a:p>
          <a:p>
            <a:pPr lvl="1">
              <a:buClr>
                <a:srgbClr val="002060"/>
              </a:buClr>
              <a:buSzPct val="70000"/>
              <a:buFont typeface="Wingdings" panose="05000000000000000000" pitchFamily="2" charset="2"/>
              <a:buChar char="ü"/>
            </a:pPr>
            <a:r>
              <a:rPr lang="en-US" sz="2400" dirty="0" smtClean="0"/>
              <a:t>Amputations</a:t>
            </a:r>
          </a:p>
          <a:p>
            <a:pPr lvl="1">
              <a:buClr>
                <a:srgbClr val="002060"/>
              </a:buClr>
              <a:buSzPct val="70000"/>
              <a:buFont typeface="Wingdings" panose="05000000000000000000" pitchFamily="2" charset="2"/>
              <a:buChar char="ü"/>
            </a:pPr>
            <a:r>
              <a:rPr lang="en-US" sz="2400" dirty="0" smtClean="0"/>
              <a:t>Fractures</a:t>
            </a:r>
          </a:p>
          <a:p>
            <a:pPr lvl="1">
              <a:buClr>
                <a:srgbClr val="002060"/>
              </a:buClr>
              <a:buSzPct val="70000"/>
              <a:buFont typeface="Wingdings" panose="05000000000000000000" pitchFamily="2" charset="2"/>
              <a:buChar char="ü"/>
            </a:pPr>
            <a:r>
              <a:rPr lang="en-US" sz="2400" dirty="0" smtClean="0"/>
              <a:t>Death</a:t>
            </a:r>
            <a:endParaRPr lang="en-US" sz="2400" dirty="0"/>
          </a:p>
          <a:p>
            <a:pPr marL="0" lvl="1" indent="0">
              <a:buClr>
                <a:srgbClr val="002060"/>
              </a:buClr>
              <a:buSzPct val="70000"/>
              <a:buNone/>
            </a:pPr>
            <a:r>
              <a:rPr lang="en-US" sz="2400" dirty="0" smtClean="0"/>
              <a:t>It is not just a “work” safety issue</a:t>
            </a:r>
            <a:endParaRPr lang="en-US" sz="2400" dirty="0"/>
          </a:p>
        </p:txBody>
      </p:sp>
      <p:pic>
        <p:nvPicPr>
          <p:cNvPr id="3" name="Picture 2" descr="Image result for hoodie string inju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748505"/>
            <a:ext cx="8001000" cy="4351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82206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dirty="0" smtClean="0"/>
              <a:t>Material Handling</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2-9</a:t>
            </a:r>
            <a:endParaRPr lang="en-US" altLang="en-US" sz="1200" dirty="0">
              <a:solidFill>
                <a:srgbClr val="000000"/>
              </a:solidFill>
            </a:endParaRPr>
          </a:p>
        </p:txBody>
      </p:sp>
      <p:sp>
        <p:nvSpPr>
          <p:cNvPr id="8196" name="Text Placeholder 1"/>
          <p:cNvSpPr>
            <a:spLocks noGrp="1"/>
          </p:cNvSpPr>
          <p:nvPr>
            <p:ph type="body" sz="half" idx="1"/>
          </p:nvPr>
        </p:nvSpPr>
        <p:spPr>
          <a:xfrm>
            <a:off x="533400" y="1828800"/>
            <a:ext cx="4114800" cy="4114800"/>
          </a:xfrm>
        </p:spPr>
        <p:txBody>
          <a:bodyPr/>
          <a:lstStyle/>
          <a:p>
            <a:pPr marL="0" indent="0">
              <a:spcBef>
                <a:spcPts val="1200"/>
              </a:spcBef>
              <a:spcAft>
                <a:spcPts val="600"/>
              </a:spcAft>
              <a:buNone/>
            </a:pPr>
            <a:r>
              <a:rPr lang="en-US" altLang="en-US" sz="2800" dirty="0" smtClean="0"/>
              <a:t>Moving loads may create hazards</a:t>
            </a:r>
            <a:endParaRPr lang="en-US" altLang="en-US" sz="2800" dirty="0"/>
          </a:p>
          <a:p>
            <a:pPr>
              <a:spcBef>
                <a:spcPts val="0"/>
              </a:spcBef>
              <a:spcAft>
                <a:spcPts val="600"/>
              </a:spcAft>
              <a:buClr>
                <a:srgbClr val="002060"/>
              </a:buClr>
              <a:buFont typeface="Wingdings" panose="05000000000000000000" pitchFamily="2" charset="2"/>
              <a:buChar char="ü"/>
            </a:pPr>
            <a:r>
              <a:rPr lang="en-US" altLang="en-US" sz="2400" dirty="0" smtClean="0"/>
              <a:t>Shifting poles can cause an injury</a:t>
            </a:r>
          </a:p>
          <a:p>
            <a:pPr>
              <a:spcBef>
                <a:spcPts val="0"/>
              </a:spcBef>
              <a:spcAft>
                <a:spcPts val="600"/>
              </a:spcAft>
              <a:buClr>
                <a:srgbClr val="002060"/>
              </a:buClr>
              <a:buFont typeface="Wingdings" panose="05000000000000000000" pitchFamily="2" charset="2"/>
              <a:buChar char="ü"/>
            </a:pPr>
            <a:r>
              <a:rPr lang="en-US" altLang="en-US" sz="2400" dirty="0" smtClean="0"/>
              <a:t>Workers may be struck by objects falling from the structure </a:t>
            </a:r>
          </a:p>
          <a:p>
            <a:pPr>
              <a:spcBef>
                <a:spcPts val="0"/>
              </a:spcBef>
              <a:spcAft>
                <a:spcPts val="600"/>
              </a:spcAft>
              <a:buClr>
                <a:srgbClr val="002060"/>
              </a:buClr>
              <a:buFont typeface="Wingdings" panose="05000000000000000000" pitchFamily="2" charset="2"/>
              <a:buChar char="ü"/>
            </a:pPr>
            <a:r>
              <a:rPr lang="en-US" altLang="en-US" sz="2400" dirty="0" smtClean="0"/>
              <a:t>Rigging failure</a:t>
            </a:r>
          </a:p>
          <a:p>
            <a:pPr>
              <a:spcBef>
                <a:spcPts val="0"/>
              </a:spcBef>
              <a:spcAft>
                <a:spcPts val="600"/>
              </a:spcAft>
              <a:buClr>
                <a:srgbClr val="002060"/>
              </a:buClr>
              <a:buFont typeface="Wingdings" panose="05000000000000000000" pitchFamily="2" charset="2"/>
              <a:buChar char="ü"/>
            </a:pPr>
            <a:r>
              <a:rPr lang="en-US" altLang="en-US" sz="2400" dirty="0" smtClean="0"/>
              <a:t>Caught-between the pole and a machine</a:t>
            </a:r>
            <a:endParaRPr lang="en-US" alt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2023730"/>
            <a:ext cx="3708400" cy="3919870"/>
          </a:xfrm>
          <a:prstGeom prst="rect">
            <a:avLst/>
          </a:prstGeom>
          <a:ln>
            <a:noFill/>
          </a:ln>
          <a:effectLst>
            <a:softEdge rad="112500"/>
          </a:effectLst>
        </p:spPr>
      </p:pic>
    </p:spTree>
    <p:extLst>
      <p:ext uri="{BB962C8B-B14F-4D97-AF65-F5344CB8AC3E}">
        <p14:creationId xmlns:p14="http://schemas.microsoft.com/office/powerpoint/2010/main" val="119033705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6">
                                            <p:txEl>
                                              <p:pRg st="1" end="1"/>
                                            </p:txEl>
                                          </p:spTgt>
                                        </p:tgtEl>
                                        <p:attrNameLst>
                                          <p:attrName>style.visibility</p:attrName>
                                        </p:attrNameLst>
                                      </p:cBhvr>
                                      <p:to>
                                        <p:strVal val="visible"/>
                                      </p:to>
                                    </p:set>
                                    <p:animEffect transition="in" filter="fade">
                                      <p:cBhvr>
                                        <p:cTn id="7" dur="500"/>
                                        <p:tgtEl>
                                          <p:spTgt spid="819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6">
                                            <p:txEl>
                                              <p:pRg st="2" end="2"/>
                                            </p:txEl>
                                          </p:spTgt>
                                        </p:tgtEl>
                                        <p:attrNameLst>
                                          <p:attrName>style.visibility</p:attrName>
                                        </p:attrNameLst>
                                      </p:cBhvr>
                                      <p:to>
                                        <p:strVal val="visible"/>
                                      </p:to>
                                    </p:set>
                                    <p:animEffect transition="in" filter="fade">
                                      <p:cBhvr>
                                        <p:cTn id="12" dur="500"/>
                                        <p:tgtEl>
                                          <p:spTgt spid="819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6">
                                            <p:txEl>
                                              <p:pRg st="3" end="3"/>
                                            </p:txEl>
                                          </p:spTgt>
                                        </p:tgtEl>
                                        <p:attrNameLst>
                                          <p:attrName>style.visibility</p:attrName>
                                        </p:attrNameLst>
                                      </p:cBhvr>
                                      <p:to>
                                        <p:strVal val="visible"/>
                                      </p:to>
                                    </p:set>
                                    <p:animEffect transition="in" filter="fade">
                                      <p:cBhvr>
                                        <p:cTn id="17" dur="500"/>
                                        <p:tgtEl>
                                          <p:spTgt spid="819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196">
                                            <p:txEl>
                                              <p:pRg st="4" end="4"/>
                                            </p:txEl>
                                          </p:spTgt>
                                        </p:tgtEl>
                                        <p:attrNameLst>
                                          <p:attrName>style.visibility</p:attrName>
                                        </p:attrNameLst>
                                      </p:cBhvr>
                                      <p:to>
                                        <p:strVal val="visible"/>
                                      </p:to>
                                    </p:set>
                                    <p:animEffect transition="in" filter="fade">
                                      <p:cBhvr>
                                        <p:cTn id="22" dur="500"/>
                                        <p:tgtEl>
                                          <p:spTgt spid="81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2.24"/>
  <p:tag name="PPTVERSION" val="14"/>
  <p:tag name="TPOS" val="2"/>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4513E8F33C0D347977E2039FEDACF07" ma:contentTypeVersion="0" ma:contentTypeDescription="Create a new document." ma:contentTypeScope="" ma:versionID="6923f2610445009421940a204ca8ad6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EF3664-67F6-4AB2-8E53-732C666A3698}">
  <ds:schemaRefs>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purl.org/dc/terms/"/>
    <ds:schemaRef ds:uri="http://purl.org/dc/elements/1.1/"/>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3.xml><?xml version="1.0" encoding="utf-8"?>
<ds:datastoreItem xmlns:ds="http://schemas.openxmlformats.org/officeDocument/2006/customXml" ds:itemID="{33438E15-E688-44EE-BF34-29F2BD866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10038</TotalTime>
  <Words>1428</Words>
  <Application>Microsoft Office PowerPoint</Application>
  <PresentationFormat>On-screen Show (4:3)</PresentationFormat>
  <Paragraphs>100</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Studio</vt:lpstr>
      <vt:lpstr>Caught-In or Between Hazards Session Two</vt:lpstr>
      <vt:lpstr>Definition</vt:lpstr>
      <vt:lpstr>2017 Partnership Injuries</vt:lpstr>
      <vt:lpstr>Crushing Injury</vt:lpstr>
      <vt:lpstr>Crushing Injury</vt:lpstr>
      <vt:lpstr>Rotating Equipment</vt:lpstr>
      <vt:lpstr>Moving Equipment</vt:lpstr>
      <vt:lpstr>Snags</vt:lpstr>
      <vt:lpstr>Material Handling</vt:lpstr>
      <vt:lpstr>Key Points-Session Two </vt:lpstr>
    </vt:vector>
  </TitlesOfParts>
  <Company>OSP Task Team 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McGowan, James</cp:lastModifiedBy>
  <cp:revision>513</cp:revision>
  <cp:lastPrinted>2018-08-20T13:03:33Z</cp:lastPrinted>
  <dcterms:created xsi:type="dcterms:W3CDTF">2005-10-26T17:28:23Z</dcterms:created>
  <dcterms:modified xsi:type="dcterms:W3CDTF">2018-10-09T17:13:56Z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0x01010094513E8F33C0D347977E2039FEDACF07</vt:lpwstr>
  </property>
</Properties>
</file>