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4"/>
  </p:sldMasterIdLst>
  <p:notesMasterIdLst>
    <p:notesMasterId r:id="rId33"/>
  </p:notesMasterIdLst>
  <p:handoutMasterIdLst>
    <p:handoutMasterId r:id="rId34"/>
  </p:handoutMasterIdLst>
  <p:sldIdLst>
    <p:sldId id="256" r:id="rId5"/>
    <p:sldId id="298" r:id="rId6"/>
    <p:sldId id="257" r:id="rId7"/>
    <p:sldId id="261" r:id="rId8"/>
    <p:sldId id="299" r:id="rId9"/>
    <p:sldId id="274" r:id="rId10"/>
    <p:sldId id="285" r:id="rId11"/>
    <p:sldId id="258" r:id="rId12"/>
    <p:sldId id="296" r:id="rId13"/>
    <p:sldId id="259" r:id="rId14"/>
    <p:sldId id="286" r:id="rId15"/>
    <p:sldId id="300" r:id="rId16"/>
    <p:sldId id="292" r:id="rId17"/>
    <p:sldId id="275" r:id="rId18"/>
    <p:sldId id="263" r:id="rId19"/>
    <p:sldId id="265" r:id="rId20"/>
    <p:sldId id="283" r:id="rId21"/>
    <p:sldId id="297" r:id="rId22"/>
    <p:sldId id="295" r:id="rId23"/>
    <p:sldId id="294" r:id="rId24"/>
    <p:sldId id="269" r:id="rId25"/>
    <p:sldId id="279" r:id="rId26"/>
    <p:sldId id="278" r:id="rId27"/>
    <p:sldId id="273" r:id="rId28"/>
    <p:sldId id="272" r:id="rId29"/>
    <p:sldId id="301" r:id="rId30"/>
    <p:sldId id="290" r:id="rId31"/>
    <p:sldId id="287" r:id="rId3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60">
          <p15:clr>
            <a:srgbClr val="A4A3A4"/>
          </p15:clr>
        </p15:guide>
        <p15:guide id="2" pos="3792">
          <p15:clr>
            <a:srgbClr val="A4A3A4"/>
          </p15:clr>
        </p15:guide>
      </p15:sldGuideLst>
    </p:ext>
    <p:ext uri="{2D200454-40CA-4A62-9FC3-DE9A4176ACB9}">
      <p15:notesGuideLst xmlns:p15="http://schemas.microsoft.com/office/powerpoint/2012/main">
        <p15:guide id="1" orient="horz" pos="3012">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000000"/>
    <a:srgbClr val="000066"/>
    <a:srgbClr val="990000"/>
    <a:srgbClr val="99CCFF"/>
    <a:srgbClr val="FFFFFF"/>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B8CA7E-C5A4-485F-9752-0C1AF4CE34B1}" v="14" dt="2023-07-14T13:27:39.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51082" autoAdjust="0"/>
  </p:normalViewPr>
  <p:slideViewPr>
    <p:cSldViewPr snapToGrid="0">
      <p:cViewPr varScale="1">
        <p:scale>
          <a:sx n="57" d="100"/>
          <a:sy n="57" d="100"/>
        </p:scale>
        <p:origin x="2844" y="66"/>
      </p:cViewPr>
      <p:guideLst>
        <p:guide orient="horz" pos="3360"/>
        <p:guide pos="3792"/>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3012"/>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pp, Steven" userId="4e7ae602-8d80-4677-a796-49f63c8fac9a" providerId="ADAL" clId="{E4B8CA7E-C5A4-485F-9752-0C1AF4CE34B1}"/>
    <pc:docChg chg="undo custSel delSld modSld">
      <pc:chgData name="Kopp, Steven" userId="4e7ae602-8d80-4677-a796-49f63c8fac9a" providerId="ADAL" clId="{E4B8CA7E-C5A4-485F-9752-0C1AF4CE34B1}" dt="2023-07-14T13:27:39.863" v="306"/>
      <pc:docMkLst>
        <pc:docMk/>
      </pc:docMkLst>
      <pc:sldChg chg="modSp mod">
        <pc:chgData name="Kopp, Steven" userId="4e7ae602-8d80-4677-a796-49f63c8fac9a" providerId="ADAL" clId="{E4B8CA7E-C5A4-485F-9752-0C1AF4CE34B1}" dt="2023-07-14T12:30:33.226" v="2" actId="27636"/>
        <pc:sldMkLst>
          <pc:docMk/>
          <pc:sldMk cId="1837328088" sldId="257"/>
        </pc:sldMkLst>
        <pc:spChg chg="mod">
          <ac:chgData name="Kopp, Steven" userId="4e7ae602-8d80-4677-a796-49f63c8fac9a" providerId="ADAL" clId="{E4B8CA7E-C5A4-485F-9752-0C1AF4CE34B1}" dt="2023-07-14T12:30:33.226" v="2" actId="27636"/>
          <ac:spMkLst>
            <pc:docMk/>
            <pc:sldMk cId="1837328088" sldId="257"/>
            <ac:spMk id="3" creationId="{EC735FD7-A2DA-0213-D273-02A15AB8CB0E}"/>
          </ac:spMkLst>
        </pc:spChg>
      </pc:sldChg>
      <pc:sldChg chg="modSp mod">
        <pc:chgData name="Kopp, Steven" userId="4e7ae602-8d80-4677-a796-49f63c8fac9a" providerId="ADAL" clId="{E4B8CA7E-C5A4-485F-9752-0C1AF4CE34B1}" dt="2023-07-14T12:58:14.259" v="300" actId="27636"/>
        <pc:sldMkLst>
          <pc:docMk/>
          <pc:sldMk cId="3577257543" sldId="261"/>
        </pc:sldMkLst>
        <pc:spChg chg="mod">
          <ac:chgData name="Kopp, Steven" userId="4e7ae602-8d80-4677-a796-49f63c8fac9a" providerId="ADAL" clId="{E4B8CA7E-C5A4-485F-9752-0C1AF4CE34B1}" dt="2023-07-14T12:58:14.259" v="300" actId="27636"/>
          <ac:spMkLst>
            <pc:docMk/>
            <pc:sldMk cId="3577257543" sldId="261"/>
            <ac:spMk id="3" creationId="{721634FF-CDD9-5C17-879F-4F11568F7C37}"/>
          </ac:spMkLst>
        </pc:spChg>
      </pc:sldChg>
      <pc:sldChg chg="delSp modSp mod">
        <pc:chgData name="Kopp, Steven" userId="4e7ae602-8d80-4677-a796-49f63c8fac9a" providerId="ADAL" clId="{E4B8CA7E-C5A4-485F-9752-0C1AF4CE34B1}" dt="2023-07-14T12:47:06.076" v="269" actId="1076"/>
        <pc:sldMkLst>
          <pc:docMk/>
          <pc:sldMk cId="343999565" sldId="278"/>
        </pc:sldMkLst>
        <pc:spChg chg="mod">
          <ac:chgData name="Kopp, Steven" userId="4e7ae602-8d80-4677-a796-49f63c8fac9a" providerId="ADAL" clId="{E4B8CA7E-C5A4-485F-9752-0C1AF4CE34B1}" dt="2023-07-14T12:47:00.629" v="266" actId="20577"/>
          <ac:spMkLst>
            <pc:docMk/>
            <pc:sldMk cId="343999565" sldId="278"/>
            <ac:spMk id="3" creationId="{E52F389E-8AD6-131C-E702-60B4FD87DC7D}"/>
          </ac:spMkLst>
        </pc:spChg>
        <pc:spChg chg="mod">
          <ac:chgData name="Kopp, Steven" userId="4e7ae602-8d80-4677-a796-49f63c8fac9a" providerId="ADAL" clId="{E4B8CA7E-C5A4-485F-9752-0C1AF4CE34B1}" dt="2023-07-14T12:47:06.076" v="269" actId="1076"/>
          <ac:spMkLst>
            <pc:docMk/>
            <pc:sldMk cId="343999565" sldId="278"/>
            <ac:spMk id="4" creationId="{615FCE39-DA16-A8A0-D38C-8D243B9DE78E}"/>
          </ac:spMkLst>
        </pc:spChg>
        <pc:picChg chg="del">
          <ac:chgData name="Kopp, Steven" userId="4e7ae602-8d80-4677-a796-49f63c8fac9a" providerId="ADAL" clId="{E4B8CA7E-C5A4-485F-9752-0C1AF4CE34B1}" dt="2023-07-14T12:46:57.314" v="265" actId="478"/>
          <ac:picMkLst>
            <pc:docMk/>
            <pc:sldMk cId="343999565" sldId="278"/>
            <ac:picMk id="5" creationId="{44D6635B-E258-400F-387B-811035A4A0B0}"/>
          </ac:picMkLst>
        </pc:picChg>
        <pc:picChg chg="mod">
          <ac:chgData name="Kopp, Steven" userId="4e7ae602-8d80-4677-a796-49f63c8fac9a" providerId="ADAL" clId="{E4B8CA7E-C5A4-485F-9752-0C1AF4CE34B1}" dt="2023-07-14T12:47:06.076" v="269" actId="1076"/>
          <ac:picMkLst>
            <pc:docMk/>
            <pc:sldMk cId="343999565" sldId="278"/>
            <ac:picMk id="2050" creationId="{20E85BB1-7D54-874D-4EB6-3DEDD422D5DD}"/>
          </ac:picMkLst>
        </pc:picChg>
      </pc:sldChg>
      <pc:sldChg chg="addSp delSp modSp mod modNotesTx">
        <pc:chgData name="Kopp, Steven" userId="4e7ae602-8d80-4677-a796-49f63c8fac9a" providerId="ADAL" clId="{E4B8CA7E-C5A4-485F-9752-0C1AF4CE34B1}" dt="2023-07-14T13:21:04.867" v="303" actId="20577"/>
        <pc:sldMkLst>
          <pc:docMk/>
          <pc:sldMk cId="894374026" sldId="279"/>
        </pc:sldMkLst>
        <pc:spChg chg="mod">
          <ac:chgData name="Kopp, Steven" userId="4e7ae602-8d80-4677-a796-49f63c8fac9a" providerId="ADAL" clId="{E4B8CA7E-C5A4-485F-9752-0C1AF4CE34B1}" dt="2023-07-14T13:10:02.112" v="302" actId="27636"/>
          <ac:spMkLst>
            <pc:docMk/>
            <pc:sldMk cId="894374026" sldId="279"/>
            <ac:spMk id="3" creationId="{7DD5B38A-EA74-DE44-079D-C5F545F3E306}"/>
          </ac:spMkLst>
        </pc:spChg>
        <pc:picChg chg="del">
          <ac:chgData name="Kopp, Steven" userId="4e7ae602-8d80-4677-a796-49f63c8fac9a" providerId="ADAL" clId="{E4B8CA7E-C5A4-485F-9752-0C1AF4CE34B1}" dt="2023-07-14T12:45:17.721" v="249" actId="478"/>
          <ac:picMkLst>
            <pc:docMk/>
            <pc:sldMk cId="894374026" sldId="279"/>
            <ac:picMk id="5" creationId="{65FE5D16-06B3-C8C0-E11B-4E026064BD17}"/>
          </ac:picMkLst>
        </pc:picChg>
        <pc:picChg chg="add mod modCrop">
          <ac:chgData name="Kopp, Steven" userId="4e7ae602-8d80-4677-a796-49f63c8fac9a" providerId="ADAL" clId="{E4B8CA7E-C5A4-485F-9752-0C1AF4CE34B1}" dt="2023-07-14T12:51:54.887" v="277" actId="1076"/>
          <ac:picMkLst>
            <pc:docMk/>
            <pc:sldMk cId="894374026" sldId="279"/>
            <ac:picMk id="6" creationId="{56D708C8-5FAB-844B-1008-39C9FED6121A}"/>
          </ac:picMkLst>
        </pc:picChg>
        <pc:picChg chg="add mod">
          <ac:chgData name="Kopp, Steven" userId="4e7ae602-8d80-4677-a796-49f63c8fac9a" providerId="ADAL" clId="{E4B8CA7E-C5A4-485F-9752-0C1AF4CE34B1}" dt="2023-07-14T12:52:04.824" v="283" actId="1076"/>
          <ac:picMkLst>
            <pc:docMk/>
            <pc:sldMk cId="894374026" sldId="279"/>
            <ac:picMk id="1026" creationId="{29FA608E-7150-B2C7-7487-D7BE1EE3D0F7}"/>
          </ac:picMkLst>
        </pc:picChg>
      </pc:sldChg>
      <pc:sldChg chg="modSp mod">
        <pc:chgData name="Kopp, Steven" userId="4e7ae602-8d80-4677-a796-49f63c8fac9a" providerId="ADAL" clId="{E4B8CA7E-C5A4-485F-9752-0C1AF4CE34B1}" dt="2023-07-14T12:30:45.774" v="4" actId="27636"/>
        <pc:sldMkLst>
          <pc:docMk/>
          <pc:sldMk cId="3118520254" sldId="283"/>
        </pc:sldMkLst>
        <pc:spChg chg="mod">
          <ac:chgData name="Kopp, Steven" userId="4e7ae602-8d80-4677-a796-49f63c8fac9a" providerId="ADAL" clId="{E4B8CA7E-C5A4-485F-9752-0C1AF4CE34B1}" dt="2023-07-14T12:30:45.774" v="4" actId="27636"/>
          <ac:spMkLst>
            <pc:docMk/>
            <pc:sldMk cId="3118520254" sldId="283"/>
            <ac:spMk id="3" creationId="{C266F2B9-EA65-CF15-A164-2D7690756C5D}"/>
          </ac:spMkLst>
        </pc:spChg>
      </pc:sldChg>
      <pc:sldChg chg="del">
        <pc:chgData name="Kopp, Steven" userId="4e7ae602-8d80-4677-a796-49f63c8fac9a" providerId="ADAL" clId="{E4B8CA7E-C5A4-485F-9752-0C1AF4CE34B1}" dt="2023-07-14T12:33:08.562" v="92" actId="2696"/>
        <pc:sldMkLst>
          <pc:docMk/>
          <pc:sldMk cId="1303943666" sldId="284"/>
        </pc:sldMkLst>
      </pc:sldChg>
      <pc:sldChg chg="modSp mod">
        <pc:chgData name="Kopp, Steven" userId="4e7ae602-8d80-4677-a796-49f63c8fac9a" providerId="ADAL" clId="{E4B8CA7E-C5A4-485F-9752-0C1AF4CE34B1}" dt="2023-07-14T12:47:40.625" v="273" actId="27636"/>
        <pc:sldMkLst>
          <pc:docMk/>
          <pc:sldMk cId="1829409811" sldId="290"/>
        </pc:sldMkLst>
        <pc:spChg chg="mod">
          <ac:chgData name="Kopp, Steven" userId="4e7ae602-8d80-4677-a796-49f63c8fac9a" providerId="ADAL" clId="{E4B8CA7E-C5A4-485F-9752-0C1AF4CE34B1}" dt="2023-07-14T12:47:40.625" v="273" actId="27636"/>
          <ac:spMkLst>
            <pc:docMk/>
            <pc:sldMk cId="1829409811" sldId="290"/>
            <ac:spMk id="3" creationId="{EC735FD7-A2DA-0213-D273-02A15AB8CB0E}"/>
          </ac:spMkLst>
        </pc:spChg>
      </pc:sldChg>
      <pc:sldChg chg="modNotesTx">
        <pc:chgData name="Kopp, Steven" userId="4e7ae602-8d80-4677-a796-49f63c8fac9a" providerId="ADAL" clId="{E4B8CA7E-C5A4-485F-9752-0C1AF4CE34B1}" dt="2023-07-14T13:26:22.593" v="304" actId="20577"/>
        <pc:sldMkLst>
          <pc:docMk/>
          <pc:sldMk cId="3580810186" sldId="294"/>
        </pc:sldMkLst>
      </pc:sldChg>
      <pc:sldChg chg="addSp delSp modSp mod chgLayout modNotesTx">
        <pc:chgData name="Kopp, Steven" userId="4e7ae602-8d80-4677-a796-49f63c8fac9a" providerId="ADAL" clId="{E4B8CA7E-C5A4-485F-9752-0C1AF4CE34B1}" dt="2023-07-14T12:38:58.444" v="192"/>
        <pc:sldMkLst>
          <pc:docMk/>
          <pc:sldMk cId="3199142218" sldId="297"/>
        </pc:sldMkLst>
        <pc:spChg chg="mod ord">
          <ac:chgData name="Kopp, Steven" userId="4e7ae602-8d80-4677-a796-49f63c8fac9a" providerId="ADAL" clId="{E4B8CA7E-C5A4-485F-9752-0C1AF4CE34B1}" dt="2023-07-14T12:38:31.050" v="186" actId="6264"/>
          <ac:spMkLst>
            <pc:docMk/>
            <pc:sldMk cId="3199142218" sldId="297"/>
            <ac:spMk id="2" creationId="{896AD313-9295-63B3-C8DF-87053A054F88}"/>
          </ac:spMkLst>
        </pc:spChg>
        <pc:spChg chg="mod ord">
          <ac:chgData name="Kopp, Steven" userId="4e7ae602-8d80-4677-a796-49f63c8fac9a" providerId="ADAL" clId="{E4B8CA7E-C5A4-485F-9752-0C1AF4CE34B1}" dt="2023-07-14T12:38:42.501" v="190" actId="20577"/>
          <ac:spMkLst>
            <pc:docMk/>
            <pc:sldMk cId="3199142218" sldId="297"/>
            <ac:spMk id="3" creationId="{BD9A5F3E-FEBE-BECF-D942-ECFAA52BA882}"/>
          </ac:spMkLst>
        </pc:spChg>
        <pc:spChg chg="add del mod">
          <ac:chgData name="Kopp, Steven" userId="4e7ae602-8d80-4677-a796-49f63c8fac9a" providerId="ADAL" clId="{E4B8CA7E-C5A4-485F-9752-0C1AF4CE34B1}" dt="2023-07-14T12:38:31.050" v="186" actId="6264"/>
          <ac:spMkLst>
            <pc:docMk/>
            <pc:sldMk cId="3199142218" sldId="297"/>
            <ac:spMk id="4" creationId="{31BDC90C-5C9E-1176-4AE9-7CDD823F875A}"/>
          </ac:spMkLst>
        </pc:spChg>
        <pc:spChg chg="add del mod">
          <ac:chgData name="Kopp, Steven" userId="4e7ae602-8d80-4677-a796-49f63c8fac9a" providerId="ADAL" clId="{E4B8CA7E-C5A4-485F-9752-0C1AF4CE34B1}" dt="2023-07-14T12:38:31.050" v="186" actId="6264"/>
          <ac:spMkLst>
            <pc:docMk/>
            <pc:sldMk cId="3199142218" sldId="297"/>
            <ac:spMk id="5" creationId="{31EE8BF0-090E-8355-A3D8-4B0A6ECE94CE}"/>
          </ac:spMkLst>
        </pc:spChg>
      </pc:sldChg>
      <pc:sldChg chg="modAnim">
        <pc:chgData name="Kopp, Steven" userId="4e7ae602-8d80-4677-a796-49f63c8fac9a" providerId="ADAL" clId="{E4B8CA7E-C5A4-485F-9752-0C1AF4CE34B1}" dt="2023-07-14T13:27:31.415" v="305"/>
        <pc:sldMkLst>
          <pc:docMk/>
          <pc:sldMk cId="3755823994" sldId="300"/>
        </pc:sldMkLst>
      </pc:sldChg>
      <pc:sldChg chg="modSp mod modAnim">
        <pc:chgData name="Kopp, Steven" userId="4e7ae602-8d80-4677-a796-49f63c8fac9a" providerId="ADAL" clId="{E4B8CA7E-C5A4-485F-9752-0C1AF4CE34B1}" dt="2023-07-14T13:27:39.863" v="306"/>
        <pc:sldMkLst>
          <pc:docMk/>
          <pc:sldMk cId="2803207373" sldId="301"/>
        </pc:sldMkLst>
        <pc:spChg chg="mod">
          <ac:chgData name="Kopp, Steven" userId="4e7ae602-8d80-4677-a796-49f63c8fac9a" providerId="ADAL" clId="{E4B8CA7E-C5A4-485F-9752-0C1AF4CE34B1}" dt="2023-07-14T12:47:18.747" v="270" actId="207"/>
          <ac:spMkLst>
            <pc:docMk/>
            <pc:sldMk cId="2803207373" sldId="301"/>
            <ac:spMk id="3" creationId="{B1889C33-A959-A957-506B-2F0B97D38A47}"/>
          </ac:spMkLst>
        </pc:spChg>
      </pc:sldChg>
      <pc:sldChg chg="del">
        <pc:chgData name="Kopp, Steven" userId="4e7ae602-8d80-4677-a796-49f63c8fac9a" providerId="ADAL" clId="{E4B8CA7E-C5A4-485F-9752-0C1AF4CE34B1}" dt="2023-07-14T12:36:19.238" v="93" actId="47"/>
        <pc:sldMkLst>
          <pc:docMk/>
          <pc:sldMk cId="3574813684" sldId="30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C96CD05B-5B48-48CB-8E8C-DD6AFDF32A95}"/>
              </a:ext>
            </a:extLst>
          </p:cNvPr>
          <p:cNvSpPr>
            <a:spLocks noGrp="1" noChangeArrowheads="1"/>
          </p:cNvSpPr>
          <p:nvPr>
            <p:ph type="hdr" sz="quarter"/>
          </p:nvPr>
        </p:nvSpPr>
        <p:spPr bwMode="auto">
          <a:xfrm>
            <a:off x="0" y="0"/>
            <a:ext cx="3170238" cy="477838"/>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17763" name="Rectangle 3">
            <a:extLst>
              <a:ext uri="{FF2B5EF4-FFF2-40B4-BE49-F238E27FC236}">
                <a16:creationId xmlns:a16="http://schemas.microsoft.com/office/drawing/2014/main" id="{6596EDA5-3D58-4DC5-A502-00BF86633835}"/>
              </a:ext>
            </a:extLst>
          </p:cNvPr>
          <p:cNvSpPr>
            <a:spLocks noGrp="1" noChangeArrowheads="1"/>
          </p:cNvSpPr>
          <p:nvPr>
            <p:ph type="dt" sz="quarter" idx="1"/>
          </p:nvPr>
        </p:nvSpPr>
        <p:spPr bwMode="auto">
          <a:xfrm>
            <a:off x="4144963" y="0"/>
            <a:ext cx="3170237" cy="477838"/>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algn="r" defTabSz="957123">
              <a:defRPr sz="1300">
                <a:latin typeface="Times New Roman" pitchFamily="18" charset="0"/>
              </a:defRPr>
            </a:lvl1pPr>
          </a:lstStyle>
          <a:p>
            <a:pPr>
              <a:defRPr/>
            </a:pPr>
            <a:endParaRPr lang="en-US"/>
          </a:p>
        </p:txBody>
      </p:sp>
      <p:sp>
        <p:nvSpPr>
          <p:cNvPr id="117764" name="Rectangle 4">
            <a:extLst>
              <a:ext uri="{FF2B5EF4-FFF2-40B4-BE49-F238E27FC236}">
                <a16:creationId xmlns:a16="http://schemas.microsoft.com/office/drawing/2014/main" id="{029EBF18-781D-4840-9618-4652369AEC2D}"/>
              </a:ext>
            </a:extLst>
          </p:cNvPr>
          <p:cNvSpPr>
            <a:spLocks noGrp="1" noChangeArrowheads="1"/>
          </p:cNvSpPr>
          <p:nvPr>
            <p:ph type="ftr" sz="quarter" idx="2"/>
          </p:nvPr>
        </p:nvSpPr>
        <p:spPr bwMode="auto">
          <a:xfrm>
            <a:off x="0" y="9147175"/>
            <a:ext cx="3170238" cy="474663"/>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17765" name="Rectangle 5">
            <a:extLst>
              <a:ext uri="{FF2B5EF4-FFF2-40B4-BE49-F238E27FC236}">
                <a16:creationId xmlns:a16="http://schemas.microsoft.com/office/drawing/2014/main" id="{E6F12986-E189-4AC6-8E73-2EC55DFF25B4}"/>
              </a:ext>
            </a:extLst>
          </p:cNvPr>
          <p:cNvSpPr>
            <a:spLocks noGrp="1" noChangeArrowheads="1"/>
          </p:cNvSpPr>
          <p:nvPr>
            <p:ph type="sldNum" sz="quarter" idx="3"/>
          </p:nvPr>
        </p:nvSpPr>
        <p:spPr bwMode="auto">
          <a:xfrm>
            <a:off x="4144963" y="9147175"/>
            <a:ext cx="3170237" cy="474663"/>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algn="r" defTabSz="955675">
              <a:defRPr sz="1300">
                <a:latin typeface="Times New Roman" panose="02020603050405020304" pitchFamily="18" charset="0"/>
              </a:defRPr>
            </a:lvl1pPr>
          </a:lstStyle>
          <a:p>
            <a:fld id="{ED8AFD27-102E-4F2D-A876-0676DB9A2F5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251A28E-E3C3-45AD-9608-6C7C9B0BDD71}"/>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7411" name="Rectangle 3">
            <a:extLst>
              <a:ext uri="{FF2B5EF4-FFF2-40B4-BE49-F238E27FC236}">
                <a16:creationId xmlns:a16="http://schemas.microsoft.com/office/drawing/2014/main" id="{2F01EA23-14F4-4262-A305-86060BF92900}"/>
              </a:ext>
            </a:extLst>
          </p:cNvPr>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lvl1pPr algn="r" defTabSz="957123">
              <a:defRPr sz="1300">
                <a:latin typeface="Times New Roman" pitchFamily="18" charset="0"/>
              </a:defRPr>
            </a:lvl1pPr>
          </a:lstStyle>
          <a:p>
            <a:pPr>
              <a:defRPr/>
            </a:pPr>
            <a:endParaRPr lang="en-US"/>
          </a:p>
        </p:txBody>
      </p:sp>
      <p:sp>
        <p:nvSpPr>
          <p:cNvPr id="4100" name="Rectangle 4">
            <a:extLst>
              <a:ext uri="{FF2B5EF4-FFF2-40B4-BE49-F238E27FC236}">
                <a16:creationId xmlns:a16="http://schemas.microsoft.com/office/drawing/2014/main" id="{47F8D5CC-F70A-4748-988C-10C8AAB847DB}"/>
              </a:ext>
            </a:extLst>
          </p:cNvPr>
          <p:cNvSpPr>
            <a:spLocks noGrp="1" noRot="1" noChangeAspect="1" noChangeArrowheads="1" noTextEdit="1"/>
          </p:cNvSpPr>
          <p:nvPr>
            <p:ph type="sldImg" idx="2"/>
          </p:nvPr>
        </p:nvSpPr>
        <p:spPr bwMode="auto">
          <a:xfrm>
            <a:off x="1257300" y="719138"/>
            <a:ext cx="4802188" cy="3602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0F0F3921-F381-4FE8-8265-26C8E5FB0798}"/>
              </a:ext>
            </a:extLst>
          </p:cNvPr>
          <p:cNvSpPr>
            <a:spLocks noGrp="1" noChangeArrowheads="1"/>
          </p:cNvSpPr>
          <p:nvPr>
            <p:ph type="body" sz="quarter" idx="3"/>
          </p:nvPr>
        </p:nvSpPr>
        <p:spPr bwMode="auto">
          <a:xfrm>
            <a:off x="974725" y="4560888"/>
            <a:ext cx="5365750" cy="4321175"/>
          </a:xfrm>
          <a:prstGeom prst="rect">
            <a:avLst/>
          </a:prstGeom>
          <a:noFill/>
          <a:ln w="9525">
            <a:noFill/>
            <a:miter lim="800000"/>
            <a:headEnd/>
            <a:tailEnd/>
          </a:ln>
          <a:effectLst/>
        </p:spPr>
        <p:txBody>
          <a:bodyPr vert="horz" wrap="square" lIns="95733" tIns="47866" rIns="95733" bIns="478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a:extLst>
              <a:ext uri="{FF2B5EF4-FFF2-40B4-BE49-F238E27FC236}">
                <a16:creationId xmlns:a16="http://schemas.microsoft.com/office/drawing/2014/main" id="{F872424B-168B-409F-875F-CF2BFD3DCBF5}"/>
              </a:ext>
            </a:extLst>
          </p:cNvPr>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defTabSz="957123">
              <a:defRPr sz="1300">
                <a:latin typeface="Times New Roman" pitchFamily="18" charset="0"/>
              </a:defRPr>
            </a:lvl1pPr>
          </a:lstStyle>
          <a:p>
            <a:pPr>
              <a:defRPr/>
            </a:pPr>
            <a:endParaRPr lang="en-US"/>
          </a:p>
        </p:txBody>
      </p:sp>
      <p:sp>
        <p:nvSpPr>
          <p:cNvPr id="17415" name="Rectangle 7">
            <a:extLst>
              <a:ext uri="{FF2B5EF4-FFF2-40B4-BE49-F238E27FC236}">
                <a16:creationId xmlns:a16="http://schemas.microsoft.com/office/drawing/2014/main" id="{6ADE54F9-8718-444D-B3B2-7008784B107A}"/>
              </a:ext>
            </a:extLst>
          </p:cNvPr>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5733" tIns="47866" rIns="95733" bIns="47866" numCol="1" anchor="b" anchorCtr="0" compatLnSpc="1">
            <a:prstTxWarp prst="textNoShape">
              <a:avLst/>
            </a:prstTxWarp>
          </a:bodyPr>
          <a:lstStyle>
            <a:lvl1pPr algn="r" defTabSz="955675">
              <a:defRPr sz="1300">
                <a:latin typeface="Times New Roman" panose="02020603050405020304" pitchFamily="18" charset="0"/>
              </a:defRPr>
            </a:lvl1pPr>
          </a:lstStyle>
          <a:p>
            <a:fld id="{628FDB86-99F0-40F9-8AAD-44941BDE5D7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0"/>
      </a:spcAft>
      <a:defRPr sz="1100" kern="1200">
        <a:solidFill>
          <a:schemeClr val="tx1"/>
        </a:solidFill>
        <a:latin typeface="+mn-lt"/>
        <a:ea typeface="+mn-ea"/>
        <a:cs typeface="+mn-cs"/>
      </a:defRPr>
    </a:lvl1pPr>
    <a:lvl2pPr marL="457200" algn="just" rtl="0" eaLnBrk="0" fontAlgn="base" hangingPunct="0">
      <a:spcBef>
        <a:spcPct val="30000"/>
      </a:spcBef>
      <a:spcAft>
        <a:spcPct val="0"/>
      </a:spcAft>
      <a:defRPr sz="1100" kern="1200">
        <a:solidFill>
          <a:schemeClr val="tx1"/>
        </a:solidFill>
        <a:latin typeface="+mn-lt"/>
        <a:ea typeface="+mn-ea"/>
        <a:cs typeface="+mn-cs"/>
      </a:defRPr>
    </a:lvl2pPr>
    <a:lvl3pPr marL="914400" algn="just" rtl="0" eaLnBrk="0" fontAlgn="base" hangingPunct="0">
      <a:spcBef>
        <a:spcPct val="30000"/>
      </a:spcBef>
      <a:spcAft>
        <a:spcPct val="0"/>
      </a:spcAft>
      <a:defRPr sz="1100" kern="1200">
        <a:solidFill>
          <a:schemeClr val="tx1"/>
        </a:solidFill>
        <a:latin typeface="+mn-lt"/>
        <a:ea typeface="+mn-ea"/>
        <a:cs typeface="+mn-cs"/>
      </a:defRPr>
    </a:lvl3pPr>
    <a:lvl4pPr marL="1371600" algn="just" rtl="0" eaLnBrk="0" fontAlgn="base" hangingPunct="0">
      <a:spcBef>
        <a:spcPct val="30000"/>
      </a:spcBef>
      <a:spcAft>
        <a:spcPct val="0"/>
      </a:spcAft>
      <a:defRPr sz="1100" kern="1200">
        <a:solidFill>
          <a:schemeClr val="tx1"/>
        </a:solidFill>
        <a:latin typeface="+mn-lt"/>
        <a:ea typeface="+mn-ea"/>
        <a:cs typeface="+mn-cs"/>
      </a:defRPr>
    </a:lvl4pPr>
    <a:lvl5pPr marL="1828800" algn="just" rtl="0" eaLnBrk="0" fontAlgn="base" hangingPunct="0">
      <a:spcBef>
        <a:spcPct val="30000"/>
      </a:spcBef>
      <a:spcAft>
        <a:spcPct val="0"/>
      </a:spcAft>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sha.gov/laws-regs/interlinking/standards/1926.965(g)"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osha.gov/laws-regs/interlinking/standards/1926.965(h)(2)" TargetMode="External"/><Relationship Id="rId4" Type="http://schemas.openxmlformats.org/officeDocument/2006/relationships/hyperlink" Target="https://www.osha.gov/laws-regs/interlinking/standards/1926.965(h)(1)"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osha.gov/laws-regs/interlinking/standards/1926.965(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7FFBA76-F63C-414E-BDA4-2993891E63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a:solidFill>
                  <a:schemeClr val="tx1"/>
                </a:solidFill>
                <a:latin typeface="Arial" panose="020B0604020202020204" pitchFamily="34" charset="0"/>
              </a:defRPr>
            </a:lvl1pPr>
            <a:lvl2pPr marL="741363" indent="-284163" defTabSz="955675">
              <a:defRPr>
                <a:solidFill>
                  <a:schemeClr val="tx1"/>
                </a:solidFill>
                <a:latin typeface="Arial" panose="020B0604020202020204" pitchFamily="34" charset="0"/>
              </a:defRPr>
            </a:lvl2pPr>
            <a:lvl3pPr marL="1141413" indent="-227013" defTabSz="955675">
              <a:defRPr>
                <a:solidFill>
                  <a:schemeClr val="tx1"/>
                </a:solidFill>
                <a:latin typeface="Arial" panose="020B0604020202020204" pitchFamily="34" charset="0"/>
              </a:defRPr>
            </a:lvl3pPr>
            <a:lvl4pPr marL="1598613" indent="-227013" defTabSz="955675">
              <a:defRPr>
                <a:solidFill>
                  <a:schemeClr val="tx1"/>
                </a:solidFill>
                <a:latin typeface="Arial" panose="020B0604020202020204" pitchFamily="34" charset="0"/>
              </a:defRPr>
            </a:lvl4pPr>
            <a:lvl5pPr marL="2055813" indent="-227013" defTabSz="955675">
              <a:defRPr>
                <a:solidFill>
                  <a:schemeClr val="tx1"/>
                </a:solidFill>
                <a:latin typeface="Arial" panose="020B0604020202020204" pitchFamily="34" charset="0"/>
              </a:defRPr>
            </a:lvl5pPr>
            <a:lvl6pPr marL="2513013" indent="-227013" defTabSz="955675" eaLnBrk="0" fontAlgn="base" hangingPunct="0">
              <a:spcBef>
                <a:spcPct val="0"/>
              </a:spcBef>
              <a:spcAft>
                <a:spcPct val="0"/>
              </a:spcAft>
              <a:defRPr>
                <a:solidFill>
                  <a:schemeClr val="tx1"/>
                </a:solidFill>
                <a:latin typeface="Arial" panose="020B0604020202020204" pitchFamily="34" charset="0"/>
              </a:defRPr>
            </a:lvl6pPr>
            <a:lvl7pPr marL="2970213" indent="-227013" defTabSz="955675" eaLnBrk="0" fontAlgn="base" hangingPunct="0">
              <a:spcBef>
                <a:spcPct val="0"/>
              </a:spcBef>
              <a:spcAft>
                <a:spcPct val="0"/>
              </a:spcAft>
              <a:defRPr>
                <a:solidFill>
                  <a:schemeClr val="tx1"/>
                </a:solidFill>
                <a:latin typeface="Arial" panose="020B0604020202020204" pitchFamily="34" charset="0"/>
              </a:defRPr>
            </a:lvl7pPr>
            <a:lvl8pPr marL="3427413" indent="-227013" defTabSz="955675" eaLnBrk="0" fontAlgn="base" hangingPunct="0">
              <a:spcBef>
                <a:spcPct val="0"/>
              </a:spcBef>
              <a:spcAft>
                <a:spcPct val="0"/>
              </a:spcAft>
              <a:defRPr>
                <a:solidFill>
                  <a:schemeClr val="tx1"/>
                </a:solidFill>
                <a:latin typeface="Arial" panose="020B0604020202020204" pitchFamily="34" charset="0"/>
              </a:defRPr>
            </a:lvl8pPr>
            <a:lvl9pPr marL="3884613" indent="-227013" defTabSz="955675" eaLnBrk="0" fontAlgn="base" hangingPunct="0">
              <a:spcBef>
                <a:spcPct val="0"/>
              </a:spcBef>
              <a:spcAft>
                <a:spcPct val="0"/>
              </a:spcAft>
              <a:defRPr>
                <a:solidFill>
                  <a:schemeClr val="tx1"/>
                </a:solidFill>
                <a:latin typeface="Arial" panose="020B0604020202020204" pitchFamily="34" charset="0"/>
              </a:defRPr>
            </a:lvl9pPr>
          </a:lstStyle>
          <a:p>
            <a:fld id="{AE44D394-0CF8-4BF7-A47A-7E7E7CDA2C5D}" type="slidenum">
              <a:rPr lang="en-US" altLang="en-US">
                <a:latin typeface="Times New Roman" panose="02020603050405020304" pitchFamily="18" charset="0"/>
              </a:rPr>
              <a:pPr/>
              <a:t>1</a:t>
            </a:fld>
            <a:endParaRPr lang="en-US" altLang="en-US">
              <a:latin typeface="Times New Roman" panose="02020603050405020304" pitchFamily="18" charset="0"/>
            </a:endParaRPr>
          </a:p>
        </p:txBody>
      </p:sp>
      <p:sp>
        <p:nvSpPr>
          <p:cNvPr id="7171" name="Rectangle 2">
            <a:extLst>
              <a:ext uri="{FF2B5EF4-FFF2-40B4-BE49-F238E27FC236}">
                <a16:creationId xmlns:a16="http://schemas.microsoft.com/office/drawing/2014/main" id="{78FDBCE6-527D-419E-B5BE-865659F0E76D}"/>
              </a:ext>
            </a:extLst>
          </p:cNvPr>
          <p:cNvSpPr>
            <a:spLocks noGrp="1" noRot="1" noChangeAspect="1" noChangeArrowheads="1" noTextEdit="1"/>
          </p:cNvSpPr>
          <p:nvPr>
            <p:ph type="sldImg"/>
          </p:nvPr>
        </p:nvSpPr>
        <p:spPr>
          <a:xfrm>
            <a:off x="1257300" y="715963"/>
            <a:ext cx="4802188" cy="3602037"/>
          </a:xfrm>
          <a:ln/>
        </p:spPr>
      </p:sp>
      <p:sp>
        <p:nvSpPr>
          <p:cNvPr id="7172" name="Rectangle 3">
            <a:extLst>
              <a:ext uri="{FF2B5EF4-FFF2-40B4-BE49-F238E27FC236}">
                <a16:creationId xmlns:a16="http://schemas.microsoft.com/office/drawing/2014/main" id="{D40DC320-C36E-4D13-83C1-6392525F0C89}"/>
              </a:ext>
            </a:extLst>
          </p:cNvPr>
          <p:cNvSpPr>
            <a:spLocks noGrp="1" noChangeArrowheads="1"/>
          </p:cNvSpPr>
          <p:nvPr>
            <p:ph type="body" idx="1"/>
          </p:nvPr>
        </p:nvSpPr>
        <p:spPr>
          <a:xfrm>
            <a:off x="731838" y="4543425"/>
            <a:ext cx="6176962"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dirty="0"/>
              <a:t>Introduce the module. Explain to the group that this module will address how the use of the Lock-to-Lock best practice on underground cables and equipment.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Explain that if no physical, sensory, or environmental condition is present during the hazard assessment that would necessitate or cause a greater hazard the use of gloves and sleeves to unlock the lock, gloves and sleeves may be omitted for unlocking. </a:t>
            </a:r>
            <a:r>
              <a:rPr lang="en-US" sz="1100" b="1" dirty="0"/>
              <a:t>Gloves and sleeves are required for lock removal without exception</a:t>
            </a:r>
            <a:r>
              <a:rPr lang="en-US" sz="1100" dirty="0"/>
              <a:t>. </a:t>
            </a:r>
          </a:p>
          <a:p>
            <a:pPr marL="171450" indent="-171450">
              <a:buFont typeface="Arial" panose="020B0604020202020204" pitchFamily="34" charset="0"/>
              <a:buChar char="•"/>
            </a:pPr>
            <a:r>
              <a:rPr lang="en-US" sz="1100" dirty="0"/>
              <a:t>Rubber gloves and sleeves shall be worn when working on or within the extended reach of the conductor or piece of equipment.</a:t>
            </a:r>
          </a:p>
          <a:p>
            <a:pPr marL="171450" indent="-171450">
              <a:buFont typeface="Arial" panose="020B0604020202020204" pitchFamily="34" charset="0"/>
              <a:buChar char="•"/>
            </a:pPr>
            <a:r>
              <a:rPr lang="en-US" sz="1100" dirty="0"/>
              <a:t>Electrical class rating of the insulating rubber sleeves shall meet or exceed the electrical class rating of the insulating rubber gloves.</a:t>
            </a:r>
          </a:p>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10</a:t>
            </a:fld>
            <a:endParaRPr lang="en-US" altLang="en-US"/>
          </a:p>
        </p:txBody>
      </p:sp>
    </p:spTree>
    <p:extLst>
      <p:ext uri="{BB962C8B-B14F-4D97-AF65-F5344CB8AC3E}">
        <p14:creationId xmlns:p14="http://schemas.microsoft.com/office/powerpoint/2010/main" val="470814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participants watch the Best Practices Video describing in detail Lock-to-Lock. </a:t>
            </a:r>
          </a:p>
        </p:txBody>
      </p:sp>
      <p:sp>
        <p:nvSpPr>
          <p:cNvPr id="4" name="Slide Number Placeholder 3"/>
          <p:cNvSpPr>
            <a:spLocks noGrp="1"/>
          </p:cNvSpPr>
          <p:nvPr>
            <p:ph type="sldNum" sz="quarter" idx="5"/>
          </p:nvPr>
        </p:nvSpPr>
        <p:spPr/>
        <p:txBody>
          <a:bodyPr/>
          <a:lstStyle/>
          <a:p>
            <a:fld id="{7BE3A40B-959E-4EB6-B5AC-7736DACE007B}" type="slidenum">
              <a:rPr lang="en-US" smtClean="0"/>
              <a:t>11</a:t>
            </a:fld>
            <a:endParaRPr lang="en-US"/>
          </a:p>
        </p:txBody>
      </p:sp>
    </p:spTree>
    <p:extLst>
      <p:ext uri="{BB962C8B-B14F-4D97-AF65-F5344CB8AC3E}">
        <p14:creationId xmlns:p14="http://schemas.microsoft.com/office/powerpoint/2010/main" val="758913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participants True or False, if Lock-to-Lock includes when the employee manipulates the enclosures door? They should all respond with TRUE.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12</a:t>
            </a:fld>
            <a:endParaRPr lang="en-US" altLang="en-US"/>
          </a:p>
        </p:txBody>
      </p:sp>
    </p:spTree>
    <p:extLst>
      <p:ext uri="{BB962C8B-B14F-4D97-AF65-F5344CB8AC3E}">
        <p14:creationId xmlns:p14="http://schemas.microsoft.com/office/powerpoint/2010/main" val="3284065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solidFill>
                <a:srgbClr val="CCCCFF"/>
              </a:solidFill>
              <a:effectLst/>
              <a:latin typeface="Helvetica Neue"/>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CCCCFF"/>
                </a:solidFill>
                <a:effectLst/>
                <a:latin typeface="Helvetica Neue"/>
                <a:hlinkClick r:id="rId3">
                  <a:extLst>
                    <a:ext uri="{A12FA001-AC4F-418D-AE19-62706E023703}">
                      <ahyp:hlinkClr xmlns:ahyp="http://schemas.microsoft.com/office/drawing/2018/hyperlinkcolor" val="tx"/>
                    </a:ext>
                  </a:extLst>
                </a:hlinkClick>
              </a:rPr>
              <a:t>1926.965(g)</a:t>
            </a:r>
            <a:r>
              <a:rPr lang="en-US" b="1" i="1" dirty="0">
                <a:solidFill>
                  <a:srgbClr val="333333"/>
                </a:solidFill>
                <a:effectLst/>
                <a:latin typeface="Helvetica Neue"/>
              </a:rPr>
              <a:t>Moving cables</a:t>
            </a:r>
            <a:r>
              <a:rPr lang="en-US" b="0" i="0" dirty="0">
                <a:solidFill>
                  <a:srgbClr val="333333"/>
                </a:solidFill>
                <a:effectLst/>
                <a:latin typeface="Helvetica Neue"/>
              </a:rPr>
              <a:t>. Except when paragraph (h)(2) of this section permits employees to perform work that could cause a fault in an energized cable in a manhole or vault, the employer shall ensure that employees inspect energized cables to be moved for abnormalities.</a:t>
            </a:r>
            <a:endParaRPr lang="en-US" b="0" i="0" u="none" strike="noStrike" dirty="0">
              <a:solidFill>
                <a:srgbClr val="CCCCFF"/>
              </a:solidFill>
              <a:effectLst/>
              <a:latin typeface="Helvetica Neue"/>
              <a:hlinkClick r:id="rId4">
                <a:extLst>
                  <a:ext uri="{A12FA001-AC4F-418D-AE19-62706E023703}">
                    <ahyp:hlinkClr xmlns:ahyp="http://schemas.microsoft.com/office/drawing/2018/hyperlinkcolor" val="tx"/>
                  </a:ext>
                </a:extLst>
              </a:hlinkClick>
            </a:endParaRPr>
          </a:p>
          <a:p>
            <a:pPr algn="l"/>
            <a:endParaRPr lang="en-US" b="0" i="0" u="none" strike="noStrike" dirty="0">
              <a:solidFill>
                <a:srgbClr val="CCCCFF"/>
              </a:solidFill>
              <a:effectLst/>
              <a:latin typeface="Helvetica Neue"/>
              <a:hlinkClick r:id="rId4">
                <a:extLst>
                  <a:ext uri="{A12FA001-AC4F-418D-AE19-62706E023703}">
                    <ahyp:hlinkClr xmlns:ahyp="http://schemas.microsoft.com/office/drawing/2018/hyperlinkcolor" val="tx"/>
                  </a:ext>
                </a:extLst>
              </a:hlinkClick>
            </a:endParaRPr>
          </a:p>
          <a:p>
            <a:pPr algn="l"/>
            <a:r>
              <a:rPr lang="en-US" b="0" i="0" u="none" strike="noStrike" dirty="0">
                <a:solidFill>
                  <a:schemeClr val="tx1"/>
                </a:solidFill>
                <a:effectLst/>
                <a:latin typeface="Helvetica Neue"/>
                <a:hlinkClick r:id="rId4">
                  <a:extLst>
                    <a:ext uri="{A12FA001-AC4F-418D-AE19-62706E023703}">
                      <ahyp:hlinkClr xmlns:ahyp="http://schemas.microsoft.com/office/drawing/2018/hyperlinkcolor" val="tx"/>
                    </a:ext>
                  </a:extLst>
                </a:hlinkClick>
              </a:rPr>
              <a:t>1926.965(h)(1)</a:t>
            </a:r>
            <a:r>
              <a:rPr lang="en-US" b="1" i="1" dirty="0">
                <a:solidFill>
                  <a:srgbClr val="333333"/>
                </a:solidFill>
                <a:effectLst/>
                <a:latin typeface="Helvetica Neue"/>
              </a:rPr>
              <a:t>Cables with abnormalities</a:t>
            </a:r>
            <a:r>
              <a:rPr lang="en-US" b="0" i="0" dirty="0">
                <a:solidFill>
                  <a:srgbClr val="333333"/>
                </a:solidFill>
                <a:effectLst/>
                <a:latin typeface="Helvetica Neue"/>
              </a:rPr>
              <a:t>. Where a cable in a manhole or vault has one or more abnormalities that could lead to a fault or be an indication of an impending fault, the employer shall deenergize the cable with the abnormality before any employee may work in the manhole or vault, except when service-load conditions and a lack of feasible alternatives require that the cable remain energized. In that case, employees may enter the manhole or vault provided the employer protects them from the possible effects of a failure using shields or other devices that are capable of containing the adverse effects of a fault. The employer shall treat the following abnormalities as indications of impending faults unless the employer can demonstrate that the conditions could not lead to a fault: Oil or compound leaking from cable or joints, broken cable sheaths or joint sleeves, hot localized surface temperatures of cables or joints, or joints swollen beyond normal tolerance.</a:t>
            </a:r>
          </a:p>
          <a:p>
            <a:pPr algn="l"/>
            <a:endParaRPr lang="en-US" b="0" i="0" dirty="0">
              <a:solidFill>
                <a:srgbClr val="333333"/>
              </a:solidFill>
              <a:effectLst/>
              <a:latin typeface="Helvetica Neue"/>
            </a:endParaRPr>
          </a:p>
          <a:p>
            <a:pPr algn="l"/>
            <a:r>
              <a:rPr lang="en-US" b="0" i="0" u="none" strike="noStrike" dirty="0">
                <a:solidFill>
                  <a:schemeClr val="tx1"/>
                </a:solidFill>
                <a:effectLst/>
                <a:latin typeface="Helvetica Neue"/>
                <a:hlinkClick r:id="rId5">
                  <a:extLst>
                    <a:ext uri="{A12FA001-AC4F-418D-AE19-62706E023703}">
                      <ahyp:hlinkClr xmlns:ahyp="http://schemas.microsoft.com/office/drawing/2018/hyperlinkcolor" val="tx"/>
                    </a:ext>
                  </a:extLst>
                </a:hlinkClick>
              </a:rPr>
              <a:t>1926.965(h)(2</a:t>
            </a:r>
            <a:r>
              <a:rPr lang="en-US" b="0" i="0" u="none" strike="noStrike" dirty="0">
                <a:solidFill>
                  <a:srgbClr val="CCCCFF"/>
                </a:solidFill>
                <a:effectLst/>
                <a:latin typeface="Helvetica Neue"/>
                <a:hlinkClick r:id="rId5">
                  <a:extLst>
                    <a:ext uri="{A12FA001-AC4F-418D-AE19-62706E023703}">
                      <ahyp:hlinkClr xmlns:ahyp="http://schemas.microsoft.com/office/drawing/2018/hyperlinkcolor" val="tx"/>
                    </a:ext>
                  </a:extLst>
                </a:hlinkClick>
              </a:rPr>
              <a:t>)</a:t>
            </a:r>
            <a:r>
              <a:rPr lang="en-US" b="1" i="1" dirty="0">
                <a:solidFill>
                  <a:srgbClr val="333333"/>
                </a:solidFill>
                <a:effectLst/>
                <a:latin typeface="Helvetica Neue"/>
              </a:rPr>
              <a:t>Work-related faults</a:t>
            </a:r>
            <a:r>
              <a:rPr lang="en-US" b="0" i="0" dirty="0">
                <a:solidFill>
                  <a:srgbClr val="333333"/>
                </a:solidFill>
                <a:effectLst/>
                <a:latin typeface="Helvetica Neue"/>
              </a:rPr>
              <a:t>. If the work employees will perform in a manhole or vault could cause a fault in a cable, the employer shall deenergize that cable before any employee works in the manhole or vault, except when service-load conditions and a lack of feasible alternatives require that the cable remain energized. In that case, employees may enter the manhole or vault provided the employer protects them from the possible effects of a failure using shields or other devices that are capable of containing the adverse effects of a fault.</a:t>
            </a:r>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13</a:t>
            </a:fld>
            <a:endParaRPr lang="en-US"/>
          </a:p>
        </p:txBody>
      </p:sp>
    </p:spTree>
    <p:extLst>
      <p:ext uri="{BB962C8B-B14F-4D97-AF65-F5344CB8AC3E}">
        <p14:creationId xmlns:p14="http://schemas.microsoft.com/office/powerpoint/2010/main" val="3170617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chemeClr val="tx1"/>
                </a:solidFill>
                <a:effectLst/>
                <a:latin typeface="Helvetica Neue"/>
                <a:hlinkClick r:id="rId3">
                  <a:extLst>
                    <a:ext uri="{A12FA001-AC4F-418D-AE19-62706E023703}">
                      <ahyp:hlinkClr xmlns:ahyp="http://schemas.microsoft.com/office/drawing/2018/hyperlinkcolor" val="tx"/>
                    </a:ext>
                  </a:extLst>
                </a:hlinkClick>
              </a:rPr>
              <a:t>1926.965(f)</a:t>
            </a:r>
            <a:r>
              <a:rPr lang="en-US" b="1" i="1" dirty="0">
                <a:solidFill>
                  <a:srgbClr val="333333"/>
                </a:solidFill>
                <a:effectLst/>
                <a:latin typeface="Helvetica Neue"/>
              </a:rPr>
              <a:t>Multiple cables</a:t>
            </a:r>
            <a:r>
              <a:rPr lang="en-US" b="0" i="0" dirty="0">
                <a:solidFill>
                  <a:srgbClr val="333333"/>
                </a:solidFill>
                <a:effectLst/>
                <a:latin typeface="Helvetica Neue"/>
              </a:rPr>
              <a:t>. When multiple cables are present in a work area, the employer shall identify the cable to be worked by electrical means, unless its identity is obvious by reason of distinctive appearance or location or by other readily apparent means of identification. The employer shall protect cables other than the one being worked from damage.</a:t>
            </a:r>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14</a:t>
            </a:fld>
            <a:endParaRPr lang="en-US"/>
          </a:p>
        </p:txBody>
      </p:sp>
    </p:spTree>
    <p:extLst>
      <p:ext uri="{BB962C8B-B14F-4D97-AF65-F5344CB8AC3E}">
        <p14:creationId xmlns:p14="http://schemas.microsoft.com/office/powerpoint/2010/main" val="1579870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latin typeface="TimesNewRomanPSMT"/>
              </a:rPr>
              <a:t>There are many different types of cable identification &amp; phasing tools on the market.</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These tools generally work by discharging a directional current pulse into a shorted loop of cable.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This current pulse is detected by using an orientation-sensitive current transducer (often clamp-on type) as the input to the detector unit.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current pulse travels down the cable and returns on the other cables.</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Due to the orientation and direction of the signal, the signal will not be present on any other cables. </a:t>
            </a:r>
          </a:p>
          <a:p>
            <a:endParaRPr lang="en-US" b="0"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7BE3A40B-959E-4EB6-B5AC-7736DACE007B}" type="slidenum">
              <a:rPr lang="en-US" smtClean="0"/>
              <a:t>15</a:t>
            </a:fld>
            <a:endParaRPr lang="en-US"/>
          </a:p>
        </p:txBody>
      </p:sp>
    </p:spTree>
    <p:extLst>
      <p:ext uri="{BB962C8B-B14F-4D97-AF65-F5344CB8AC3E}">
        <p14:creationId xmlns:p14="http://schemas.microsoft.com/office/powerpoint/2010/main" val="2740039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dirty="0">
                <a:solidFill>
                  <a:srgbClr val="333333"/>
                </a:solidFill>
                <a:effectLst/>
                <a:latin typeface="freightsansprobook"/>
              </a:rPr>
              <a:t>Various types of cable fault-locating equipment are available. When correctly used, ground fault locator and cable fault locator equipment can accurately identify the location and depth of underground cable, even when it is inside conduit, and can pinpoint breaks or faults in underground cable. </a:t>
            </a:r>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0" i="0" u="none" strike="noStrike" baseline="0" dirty="0">
                <a:latin typeface="TimesNewRomanPSMT"/>
              </a:rPr>
              <a:t>The amount of current flow on an energized faulted cable will vary at the point of the insulation breakdown. The resistance can be low, high, or somewhere in between. The amount of fault current will depend (in part) on the resistance between the conductor and the earth at the fault location.</a:t>
            </a:r>
          </a:p>
          <a:p>
            <a:pPr algn="l"/>
            <a:endParaRPr lang="en-US" sz="1800" b="0" i="0" u="none" strike="noStrike" baseline="0" dirty="0">
              <a:latin typeface="TimesNewRomanPS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latin typeface="TimesNewRomanPSMT"/>
              </a:rPr>
              <a:t>High Resistance Faults</a:t>
            </a:r>
          </a:p>
          <a:p>
            <a:pPr algn="l"/>
            <a:r>
              <a:rPr lang="en-US" sz="1800" b="0" i="0" u="none" strike="noStrike" baseline="0" dirty="0">
                <a:latin typeface="TimesNewRomanPSMT"/>
              </a:rPr>
              <a:t>A high resistance fault usually means the conductor does not have an excellent connection to the earth. The resistance of a fault can be measured in ohms by use of a megger or ohm meter. However, high resistance faults do not generate significant current flow from the cable into the ground, making it challenging to locate such a fault with standard cable/fault locating equipment. </a:t>
            </a:r>
          </a:p>
          <a:p>
            <a:pPr algn="l"/>
            <a:endParaRPr lang="en-US" sz="1800" b="0" i="0" u="none" strike="noStrike" baseline="0" dirty="0">
              <a:latin typeface="TimesNewRomanPSMT"/>
            </a:endParaRPr>
          </a:p>
          <a:p>
            <a:pPr algn="l"/>
            <a:r>
              <a:rPr lang="en-US" sz="1800" b="0" i="0" u="none" strike="noStrike" baseline="0" dirty="0">
                <a:latin typeface="TimesNewRomanPSMT"/>
              </a:rPr>
              <a:t>High-resistance cable faults often do not affect the normal flow of electricity in an electrical circuit and remain unnoticed in dry or sandy soil. However, these faults become noticeable after the cable goes through stages of oxidization, heating, and contamination. The result is that the conductor turns into a high-resistance powder and will not allow current to flow to the customer or the earth.</a:t>
            </a:r>
          </a:p>
          <a:p>
            <a:pPr algn="l"/>
            <a:endParaRPr lang="en-US" sz="1800" b="0" i="0" u="none" strike="noStrike" baseline="0" dirty="0">
              <a:latin typeface="TimesNewRomanPSMT"/>
            </a:endParaRPr>
          </a:p>
          <a:p>
            <a:pPr algn="l"/>
            <a:r>
              <a:rPr lang="en-US" sz="1800" b="1" i="0" u="none" strike="noStrike" baseline="0" dirty="0">
                <a:latin typeface="TimesNewRomanPSMT"/>
              </a:rPr>
              <a:t>Low Resistance Faults</a:t>
            </a:r>
            <a:endParaRPr lang="en-US" sz="1800" b="0" i="0" u="none" strike="noStrike" baseline="0" dirty="0">
              <a:latin typeface="TimesNewRomanPSMT"/>
            </a:endParaRPr>
          </a:p>
          <a:p>
            <a:pPr algn="l"/>
            <a:r>
              <a:rPr lang="en-US" sz="1800" b="0" i="0" u="none" strike="noStrike" baseline="0" dirty="0">
                <a:latin typeface="TimesNewRomanPSMT"/>
              </a:rPr>
              <a:t>Low-resistance faults have little opposition to the current flowing into the ground. Low resistance faults generally create a high enough fault current to cause overcurrent protection to trip or blow open. Operators become</a:t>
            </a:r>
          </a:p>
          <a:p>
            <a:pPr algn="l"/>
            <a:r>
              <a:rPr lang="en-US" sz="1800" b="0" i="0" u="none" strike="noStrike" baseline="0" dirty="0">
                <a:latin typeface="TimesNewRomanPSMT"/>
              </a:rPr>
              <a:t>aware of faults when customers complain about the loss of power.</a:t>
            </a:r>
          </a:p>
          <a:p>
            <a:pPr algn="l"/>
            <a:endParaRPr lang="en-US" sz="1800" b="0" i="0" u="none" strike="noStrike" baseline="0" dirty="0">
              <a:latin typeface="TimesNewRomanPSMT"/>
            </a:endParaRPr>
          </a:p>
          <a:p>
            <a:pPr algn="l"/>
            <a:r>
              <a:rPr lang="en-US" sz="1800" b="0" i="0" u="none" strike="noStrike" baseline="0" dirty="0">
                <a:latin typeface="TimesNewRomanPSMT"/>
              </a:rPr>
              <a:t>Low resistance faults are generally easy to find using low-cost, fault locating apparatus.</a:t>
            </a:r>
            <a:endParaRPr lang="en-US" b="1" dirty="0"/>
          </a:p>
        </p:txBody>
      </p:sp>
      <p:sp>
        <p:nvSpPr>
          <p:cNvPr id="4" name="Slide Number Placeholder 3"/>
          <p:cNvSpPr>
            <a:spLocks noGrp="1"/>
          </p:cNvSpPr>
          <p:nvPr>
            <p:ph type="sldNum" sz="quarter" idx="5"/>
          </p:nvPr>
        </p:nvSpPr>
        <p:spPr/>
        <p:txBody>
          <a:bodyPr/>
          <a:lstStyle/>
          <a:p>
            <a:fld id="{7BE3A40B-959E-4EB6-B5AC-7736DACE007B}" type="slidenum">
              <a:rPr lang="en-US" smtClean="0"/>
              <a:t>16</a:t>
            </a:fld>
            <a:endParaRPr lang="en-US"/>
          </a:p>
        </p:txBody>
      </p:sp>
    </p:spTree>
    <p:extLst>
      <p:ext uri="{BB962C8B-B14F-4D97-AF65-F5344CB8AC3E}">
        <p14:creationId xmlns:p14="http://schemas.microsoft.com/office/powerpoint/2010/main" val="1739415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Insulate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insulation work method is challenging for URD due to the limited space and difficulty covering exposed energized conductors and paths to ground. This is not practical for underground work. </a:t>
            </a:r>
          </a:p>
          <a:p>
            <a:pPr lvl="1"/>
            <a:endParaRPr lang="en-US" dirty="0"/>
          </a:p>
          <a:p>
            <a:pPr marL="0" lvl="0" indent="0">
              <a:buFont typeface="Arial" panose="020B0604020202020204" pitchFamily="34" charset="0"/>
              <a:buNone/>
            </a:pPr>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17</a:t>
            </a:fld>
            <a:endParaRPr lang="en-US"/>
          </a:p>
        </p:txBody>
      </p:sp>
    </p:spTree>
    <p:extLst>
      <p:ext uri="{BB962C8B-B14F-4D97-AF65-F5344CB8AC3E}">
        <p14:creationId xmlns:p14="http://schemas.microsoft.com/office/powerpoint/2010/main" val="275805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Isolate </a:t>
            </a:r>
          </a:p>
          <a:p>
            <a:pPr marL="171450" lvl="0" indent="-171450">
              <a:buFont typeface="Arial" panose="020B0604020202020204" pitchFamily="34" charset="0"/>
              <a:buChar char="•"/>
            </a:pPr>
            <a:r>
              <a:rPr lang="en-US" dirty="0"/>
              <a:t>The isolation work method can be challenging due to the potential for energization and the need to open a system neutral. This method requires completely disconnecting the cables (including any concentric neutral, shield, and ground)</a:t>
            </a:r>
          </a:p>
          <a:p>
            <a:pPr marL="171450" lvl="0" indent="-171450">
              <a:buFont typeface="Arial" panose="020B0604020202020204" pitchFamily="34" charset="0"/>
              <a:buChar char="•"/>
            </a:pPr>
            <a:r>
              <a:rPr lang="en-US" dirty="0"/>
              <a:t>Use caution when opening a system neutral, a capacitive charge may still exist on the cable and the cable can be energized due to electrostatic or electromagnetic induction. </a:t>
            </a:r>
          </a:p>
          <a:p>
            <a:pPr marL="171450" lvl="0" indent="-171450">
              <a:buFont typeface="Arial" panose="020B0604020202020204" pitchFamily="34" charset="0"/>
              <a:buChar char="•"/>
            </a:pPr>
            <a:r>
              <a:rPr lang="en-US" dirty="0"/>
              <a:t>Explain that according to the IEEE isolated means: (A) physically separated, electrically and mechanically, from all sources of electrical energy. Such separation may not eliminate the effects of electrical induction.</a:t>
            </a:r>
          </a:p>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18</a:t>
            </a:fld>
            <a:endParaRPr lang="en-US" altLang="en-US"/>
          </a:p>
        </p:txBody>
      </p:sp>
    </p:spTree>
    <p:extLst>
      <p:ext uri="{BB962C8B-B14F-4D97-AF65-F5344CB8AC3E}">
        <p14:creationId xmlns:p14="http://schemas.microsoft.com/office/powerpoint/2010/main" val="1849085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Helvetica Neue"/>
              </a:rPr>
              <a:t>1926.957(b)</a:t>
            </a:r>
            <a:r>
              <a:rPr lang="en-US" b="0" i="1" dirty="0">
                <a:solidFill>
                  <a:srgbClr val="333333"/>
                </a:solidFill>
                <a:effectLst/>
                <a:latin typeface="Helvetica Neue"/>
              </a:rPr>
              <a:t>Condition of tools.</a:t>
            </a:r>
            <a:endParaRPr lang="en-US" b="0" i="0" dirty="0">
              <a:solidFill>
                <a:srgbClr val="333333"/>
              </a:solidFill>
              <a:effectLst/>
              <a:latin typeface="Helvetica Neue"/>
            </a:endParaRPr>
          </a:p>
          <a:p>
            <a:pPr algn="l"/>
            <a:r>
              <a:rPr lang="en-US" b="0" i="0" dirty="0">
                <a:solidFill>
                  <a:srgbClr val="333333"/>
                </a:solidFill>
                <a:effectLst/>
                <a:latin typeface="Helvetica Neue"/>
              </a:rPr>
              <a:t>1926.957(b)(1)</a:t>
            </a:r>
            <a:r>
              <a:rPr lang="en-US" b="0" i="1" dirty="0">
                <a:solidFill>
                  <a:srgbClr val="333333"/>
                </a:solidFill>
                <a:effectLst/>
                <a:latin typeface="Helvetica Neue"/>
              </a:rPr>
              <a:t>Daily inspection</a:t>
            </a:r>
            <a:r>
              <a:rPr lang="en-US" b="0" i="0" dirty="0">
                <a:solidFill>
                  <a:srgbClr val="333333"/>
                </a:solidFill>
                <a:effectLst/>
                <a:latin typeface="Helvetica Neue"/>
              </a:rPr>
              <a:t>. Each live-line tool shall be wiped clean and visually inspected for defects before use each day.</a:t>
            </a:r>
          </a:p>
          <a:p>
            <a:pPr algn="l"/>
            <a:r>
              <a:rPr lang="en-US" b="0" i="0" dirty="0">
                <a:solidFill>
                  <a:srgbClr val="333333"/>
                </a:solidFill>
                <a:effectLst/>
                <a:latin typeface="Helvetica Neue"/>
              </a:rPr>
              <a:t>1926.957(b)(2)</a:t>
            </a:r>
            <a:r>
              <a:rPr lang="en-US" b="0" i="1" dirty="0">
                <a:solidFill>
                  <a:srgbClr val="333333"/>
                </a:solidFill>
                <a:effectLst/>
                <a:latin typeface="Helvetica Neue"/>
              </a:rPr>
              <a:t>Defects</a:t>
            </a:r>
            <a:r>
              <a:rPr lang="en-US" b="0" i="0" dirty="0">
                <a:solidFill>
                  <a:srgbClr val="333333"/>
                </a:solidFill>
                <a:effectLst/>
                <a:latin typeface="Helvetica Neue"/>
              </a:rPr>
              <a:t>. If any defect or contamination that could adversely affect the insulating qualities or mechanical integrity of the live-line tool is present after wiping, the tool shall be removed from service and examined and tested according to paragraph (b)(3) of this section before being returned to service.</a:t>
            </a:r>
          </a:p>
          <a:p>
            <a:pPr algn="l"/>
            <a:r>
              <a:rPr lang="en-US" b="0" i="0" dirty="0">
                <a:solidFill>
                  <a:srgbClr val="333333"/>
                </a:solidFill>
                <a:effectLst/>
                <a:latin typeface="Helvetica Neue"/>
              </a:rPr>
              <a:t>1926.957(b)(3)</a:t>
            </a:r>
            <a:r>
              <a:rPr lang="en-US" b="0" i="1" dirty="0">
                <a:solidFill>
                  <a:srgbClr val="333333"/>
                </a:solidFill>
                <a:effectLst/>
                <a:latin typeface="Helvetica Neue"/>
              </a:rPr>
              <a:t>Biennial inspection and testing</a:t>
            </a:r>
            <a:r>
              <a:rPr lang="en-US" b="0" i="0" dirty="0">
                <a:solidFill>
                  <a:srgbClr val="333333"/>
                </a:solidFill>
                <a:effectLst/>
                <a:latin typeface="Helvetica Neue"/>
              </a:rPr>
              <a:t>. Live-line tools used for primary employee protection shall be removed from service every 2 years, and whenever required under paragraph (b)(2) of this section, for examination, cleaning, repair, and testing as follows:</a:t>
            </a:r>
          </a:p>
          <a:p>
            <a:pPr algn="l"/>
            <a:r>
              <a:rPr lang="en-US" b="0" i="0" dirty="0">
                <a:solidFill>
                  <a:srgbClr val="333333"/>
                </a:solidFill>
                <a:effectLst/>
                <a:latin typeface="Helvetica Neue"/>
              </a:rPr>
              <a:t>1926.957(b)(3)(</a:t>
            </a:r>
            <a:r>
              <a:rPr lang="en-US" b="0" i="0" dirty="0" err="1">
                <a:solidFill>
                  <a:srgbClr val="333333"/>
                </a:solidFill>
                <a:effectLst/>
                <a:latin typeface="Helvetica Neue"/>
              </a:rPr>
              <a:t>i</a:t>
            </a:r>
            <a:r>
              <a:rPr lang="en-US" b="0" i="0" dirty="0">
                <a:solidFill>
                  <a:srgbClr val="333333"/>
                </a:solidFill>
                <a:effectLst/>
                <a:latin typeface="Helvetica Neue"/>
              </a:rPr>
              <a:t>)Each tool shall be thoroughly examined for defects.</a:t>
            </a:r>
          </a:p>
          <a:p>
            <a:pPr algn="l"/>
            <a:r>
              <a:rPr lang="en-US" b="0" i="0" dirty="0">
                <a:solidFill>
                  <a:srgbClr val="333333"/>
                </a:solidFill>
                <a:effectLst/>
                <a:latin typeface="Helvetica Neue"/>
              </a:rPr>
              <a:t>1926.957(b)(3)(ii)If a defect or contamination that could adversely affect the insulating qualities or mechanical integrity of the live-line tool is found, the tool shall be repaired and refinished or shall be permanently removed from service. If no such defect or contamination is found, the tool shall be cleaned and waxed.</a:t>
            </a:r>
          </a:p>
          <a:p>
            <a:pPr algn="l"/>
            <a:r>
              <a:rPr lang="en-US" b="0" i="0" dirty="0">
                <a:solidFill>
                  <a:srgbClr val="333333"/>
                </a:solidFill>
                <a:effectLst/>
                <a:latin typeface="Helvetica Neue"/>
              </a:rPr>
              <a:t>1926.957(b)(3)(iii)The tool shall be tested in accordance with paragraphs (b)(3)(iv) and (b)(3)(v) of this section under the following conditions:</a:t>
            </a:r>
          </a:p>
          <a:p>
            <a:pPr algn="l"/>
            <a:r>
              <a:rPr lang="en-US" b="0" i="0" dirty="0">
                <a:solidFill>
                  <a:srgbClr val="333333"/>
                </a:solidFill>
                <a:effectLst/>
                <a:latin typeface="Helvetica Neue"/>
              </a:rPr>
              <a:t>1926.957(b)(3)(iii)(A)After the tool has been repaired or refinished; and</a:t>
            </a:r>
          </a:p>
          <a:p>
            <a:pPr algn="l"/>
            <a:r>
              <a:rPr lang="en-US" b="0" i="0" dirty="0">
                <a:solidFill>
                  <a:srgbClr val="333333"/>
                </a:solidFill>
                <a:effectLst/>
                <a:latin typeface="Helvetica Neue"/>
              </a:rPr>
              <a:t>1926.957(b)(3)(iii)(B)After the examination if repair or refinishing is not performed, unless the tool is made of FRP rod or foam-filled FRP tube and the employer can demonstrate that the tool has no defects that could cause it to fail during use.</a:t>
            </a:r>
          </a:p>
          <a:p>
            <a:pPr algn="l"/>
            <a:r>
              <a:rPr lang="en-US" b="0" i="0" dirty="0">
                <a:solidFill>
                  <a:srgbClr val="333333"/>
                </a:solidFill>
                <a:effectLst/>
                <a:latin typeface="Helvetica Neue"/>
              </a:rPr>
              <a:t>1926.957(b)(3)(iv)The test method used shall be designed to verify the tool's integrity along its entire working length and, if the tool is made of fiberglass-reinforced plastic, its integrity under wet conditions.</a:t>
            </a:r>
          </a:p>
          <a:p>
            <a:pPr algn="l"/>
            <a:r>
              <a:rPr lang="en-US" b="0" i="0" dirty="0">
                <a:solidFill>
                  <a:srgbClr val="333333"/>
                </a:solidFill>
                <a:effectLst/>
                <a:latin typeface="Helvetica Neue"/>
              </a:rPr>
              <a:t>1926.957(b)(3)(v)The voltage applied during the tests shall be as follows:</a:t>
            </a:r>
          </a:p>
          <a:p>
            <a:pPr algn="l"/>
            <a:r>
              <a:rPr lang="en-US" b="0" i="0" dirty="0">
                <a:solidFill>
                  <a:srgbClr val="333333"/>
                </a:solidFill>
                <a:effectLst/>
                <a:latin typeface="Helvetica Neue"/>
              </a:rPr>
              <a:t>1926.957(b)(3)(v)(A)246,100 volts per meter (75,000 volts per foot) of length for 1 minute if the tool is made of fiberglass, or</a:t>
            </a:r>
          </a:p>
          <a:p>
            <a:pPr algn="l"/>
            <a:r>
              <a:rPr lang="en-US" b="0" i="0" dirty="0">
                <a:solidFill>
                  <a:srgbClr val="333333"/>
                </a:solidFill>
                <a:effectLst/>
                <a:latin typeface="Helvetica Neue"/>
              </a:rPr>
              <a:t>1926.957(b)(3)(v)(B)164,000 volts per meter (50,000 volts per foot) of length for 1 minute if the tool is made of wood, or</a:t>
            </a:r>
          </a:p>
          <a:p>
            <a:pPr algn="l"/>
            <a:r>
              <a:rPr lang="en-US" b="0" i="0" dirty="0">
                <a:solidFill>
                  <a:srgbClr val="333333"/>
                </a:solidFill>
                <a:effectLst/>
                <a:latin typeface="Helvetica Neue"/>
              </a:rPr>
              <a:t>1926.957(b)(3)(v)(C)Other tests that the employer can demonstrate are equivalent.</a:t>
            </a:r>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19</a:t>
            </a:fld>
            <a:endParaRPr lang="en-US"/>
          </a:p>
        </p:txBody>
      </p:sp>
    </p:spTree>
    <p:extLst>
      <p:ext uri="{BB962C8B-B14F-4D97-AF65-F5344CB8AC3E}">
        <p14:creationId xmlns:p14="http://schemas.microsoft.com/office/powerpoint/2010/main" val="2234724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is the Q3 ET&amp;D Continuous Education Module topic. Explain that Underground Cable work continues to be a growing area within the Outside Electrical Industry and the industry has experienced an increase in underground cable related events.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2</a:t>
            </a:fld>
            <a:endParaRPr lang="en-US" altLang="en-US"/>
          </a:p>
        </p:txBody>
      </p:sp>
    </p:spTree>
    <p:extLst>
      <p:ext uri="{BB962C8B-B14F-4D97-AF65-F5344CB8AC3E}">
        <p14:creationId xmlns:p14="http://schemas.microsoft.com/office/powerpoint/2010/main" val="1252189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Helvetica Neue"/>
              </a:rPr>
              <a:t>1926.962(d)(1)(</a:t>
            </a:r>
            <a:r>
              <a:rPr lang="en-US" b="0" i="0" dirty="0" err="1">
                <a:solidFill>
                  <a:srgbClr val="333333"/>
                </a:solidFill>
                <a:effectLst/>
                <a:latin typeface="Helvetica Neue"/>
              </a:rPr>
              <a:t>i</a:t>
            </a:r>
            <a:r>
              <a:rPr lang="en-US" b="0" i="0" dirty="0">
                <a:solidFill>
                  <a:srgbClr val="333333"/>
                </a:solidFill>
                <a:effectLst/>
                <a:latin typeface="Helvetica Neue"/>
              </a:rPr>
              <a:t>)Protective grounding equipment shall be capable of conducting the maximum fault current that could flow at the point of grounding for the time necessary to clear the fault.</a:t>
            </a:r>
          </a:p>
          <a:p>
            <a:pPr algn="l"/>
            <a:endParaRPr lang="en-US" b="0" i="0" dirty="0">
              <a:solidFill>
                <a:srgbClr val="333333"/>
              </a:solidFill>
              <a:effectLst/>
              <a:latin typeface="Helvetica Neue"/>
            </a:endParaRPr>
          </a:p>
          <a:p>
            <a:pPr algn="l"/>
            <a:r>
              <a:rPr lang="en-US" b="0" i="0" dirty="0">
                <a:solidFill>
                  <a:srgbClr val="333333"/>
                </a:solidFill>
                <a:effectLst/>
                <a:latin typeface="Helvetica Neue"/>
              </a:rPr>
              <a:t>1926.962(f)(1)</a:t>
            </a:r>
            <a:r>
              <a:rPr lang="en-US" b="1" i="1" dirty="0">
                <a:solidFill>
                  <a:srgbClr val="333333"/>
                </a:solidFill>
                <a:effectLst/>
                <a:latin typeface="Helvetica Neue"/>
              </a:rPr>
              <a:t>Order of connection</a:t>
            </a:r>
            <a:r>
              <a:rPr lang="en-US" b="0" i="0" dirty="0">
                <a:solidFill>
                  <a:srgbClr val="333333"/>
                </a:solidFill>
                <a:effectLst/>
                <a:latin typeface="Helvetica Neue"/>
              </a:rPr>
              <a:t>. </a:t>
            </a:r>
          </a:p>
          <a:p>
            <a:pPr lvl="1"/>
            <a:r>
              <a:rPr lang="en-US" b="0" i="0" dirty="0">
                <a:solidFill>
                  <a:srgbClr val="333333"/>
                </a:solidFill>
                <a:effectLst/>
                <a:latin typeface="Helvetica Neue"/>
              </a:rPr>
              <a:t>The employer shall ensure that, when an employee attaches a ground to a line or to equipment, the employee attaches the ground-end connection first and then attaches the other end by means of a live-line tool. For lines or equipment operating at 600 volts or less, the employer may permit the employee to use insulating equipment other than a live-line tool if the employer ensures that the line or equipment is not energized at the time the ground is connected or if the employer can demonstrate that each employee is protected from hazards that may develop if the line or equipment is energized.</a:t>
            </a:r>
          </a:p>
          <a:p>
            <a:pPr algn="l"/>
            <a:r>
              <a:rPr lang="en-US" b="0" i="0" dirty="0">
                <a:solidFill>
                  <a:srgbClr val="333333"/>
                </a:solidFill>
                <a:effectLst/>
                <a:latin typeface="Helvetica Neue"/>
              </a:rPr>
              <a:t>1926.962(f)(2)</a:t>
            </a:r>
            <a:r>
              <a:rPr lang="en-US" b="1" i="1" dirty="0">
                <a:solidFill>
                  <a:srgbClr val="333333"/>
                </a:solidFill>
                <a:effectLst/>
                <a:latin typeface="Helvetica Neue"/>
              </a:rPr>
              <a:t>Order of removal</a:t>
            </a:r>
            <a:r>
              <a:rPr lang="en-US" b="0" i="0" dirty="0">
                <a:solidFill>
                  <a:srgbClr val="333333"/>
                </a:solidFill>
                <a:effectLst/>
                <a:latin typeface="Helvetica Neue"/>
              </a:rPr>
              <a:t>. </a:t>
            </a:r>
          </a:p>
          <a:p>
            <a:pPr lvl="1"/>
            <a:r>
              <a:rPr lang="en-US" b="0" i="0" dirty="0">
                <a:solidFill>
                  <a:srgbClr val="333333"/>
                </a:solidFill>
                <a:effectLst/>
                <a:latin typeface="Helvetica Neue"/>
              </a:rPr>
              <a:t>The employer shall ensure that, when an employee removes a ground, the employee removes the grounding device from the line or equipment using a live-line tool before he or she removes the ground end connection. For lines or equipment operating at 600 volts or less, the employer may permit the employee to use insulating equipment other than a live-line tool if the employer ensures that the line or equipment is not energized at the time the ground is disconnected or if the employer can demonstrate that each employee is protected from hazards that may develop if the line or equipment is energized.</a:t>
            </a:r>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20</a:t>
            </a:fld>
            <a:endParaRPr lang="en-US"/>
          </a:p>
        </p:txBody>
      </p:sp>
    </p:spTree>
    <p:extLst>
      <p:ext uri="{BB962C8B-B14F-4D97-AF65-F5344CB8AC3E}">
        <p14:creationId xmlns:p14="http://schemas.microsoft.com/office/powerpoint/2010/main" val="2800287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dirty="0">
                <a:effectLst/>
                <a:latin typeface="Segoe UI" panose="020B0502040204020203" pitchFamily="34" charset="0"/>
                <a:ea typeface="Times New Roman" panose="02020603050405020304" pitchFamily="18" charset="0"/>
              </a:rPr>
              <a:t>Note:</a:t>
            </a:r>
            <a:r>
              <a:rPr lang="en-US" sz="1800" dirty="0">
                <a:effectLst/>
                <a:latin typeface="Segoe UI" panose="020B0502040204020203" pitchFamily="34" charset="0"/>
                <a:ea typeface="Times New Roman" panose="02020603050405020304" pitchFamily="18" charset="0"/>
              </a:rPr>
              <a:t> Remote cable cutters and the cable spiking tool typically have written operating and safety instructions that must be strictly followed when operating these devices.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21</a:t>
            </a:fld>
            <a:endParaRPr lang="en-US"/>
          </a:p>
        </p:txBody>
      </p:sp>
    </p:spTree>
    <p:extLst>
      <p:ext uri="{BB962C8B-B14F-4D97-AF65-F5344CB8AC3E}">
        <p14:creationId xmlns:p14="http://schemas.microsoft.com/office/powerpoint/2010/main" val="58752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working “mid-cable”, steps should be taken to prevent exposure to hazardous differences of potential. Isolation requires both ends of the cable to be completely isolated. </a:t>
            </a:r>
          </a:p>
        </p:txBody>
      </p:sp>
      <p:sp>
        <p:nvSpPr>
          <p:cNvPr id="4" name="Slide Number Placeholder 3"/>
          <p:cNvSpPr>
            <a:spLocks noGrp="1"/>
          </p:cNvSpPr>
          <p:nvPr>
            <p:ph type="sldNum" sz="quarter" idx="5"/>
          </p:nvPr>
        </p:nvSpPr>
        <p:spPr/>
        <p:txBody>
          <a:bodyPr/>
          <a:lstStyle/>
          <a:p>
            <a:fld id="{7BE3A40B-959E-4EB6-B5AC-7736DACE007B}" type="slidenum">
              <a:rPr lang="en-US" smtClean="0"/>
              <a:t>22</a:t>
            </a:fld>
            <a:endParaRPr lang="en-US"/>
          </a:p>
        </p:txBody>
      </p:sp>
    </p:spTree>
    <p:extLst>
      <p:ext uri="{BB962C8B-B14F-4D97-AF65-F5344CB8AC3E}">
        <p14:creationId xmlns:p14="http://schemas.microsoft.com/office/powerpoint/2010/main" val="2703936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1926.965(h)(2)(</a:t>
            </a:r>
            <a:r>
              <a:rPr lang="en-US" dirty="0" err="1"/>
              <a:t>i</a:t>
            </a:r>
            <a:r>
              <a:rPr lang="en-US" dirty="0"/>
              <a:t>)</a:t>
            </a:r>
            <a:r>
              <a:rPr lang="en-US" b="1" dirty="0"/>
              <a:t>Sheath continuity.</a:t>
            </a:r>
          </a:p>
          <a:p>
            <a:r>
              <a:rPr lang="en-US" dirty="0"/>
              <a:t>When employees perform work on buried cable or on cable in a manhole or vault, the employer shall maintain metallic-sheath continuity, or the cable sheath shall be treated as energized.</a:t>
            </a:r>
          </a:p>
          <a:p>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23</a:t>
            </a:fld>
            <a:endParaRPr lang="en-US"/>
          </a:p>
        </p:txBody>
      </p:sp>
    </p:spTree>
    <p:extLst>
      <p:ext uri="{BB962C8B-B14F-4D97-AF65-F5344CB8AC3E}">
        <p14:creationId xmlns:p14="http://schemas.microsoft.com/office/powerpoint/2010/main" val="2426218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u="sng" dirty="0">
                <a:effectLst/>
                <a:latin typeface="Segoe UI" panose="020B0502040204020203" pitchFamily="34" charset="0"/>
                <a:ea typeface="Times New Roman" panose="02020603050405020304" pitchFamily="18" charset="0"/>
              </a:rPr>
              <a:t>Caution Note:</a:t>
            </a:r>
            <a:r>
              <a:rPr lang="en-US" sz="1800" dirty="0">
                <a:effectLst/>
                <a:latin typeface="Segoe UI" panose="020B0502040204020203" pitchFamily="34" charset="0"/>
                <a:ea typeface="Times New Roman" panose="02020603050405020304" pitchFamily="18" charset="0"/>
              </a:rPr>
              <a:t> The operator must wear appropriate personal protective equipment when operating this device to prevent injury from a potential electrical flash. If tooling has been subjected to a fault, it should be discarded.</a:t>
            </a:r>
          </a:p>
          <a:p>
            <a:endParaRPr lang="en-US" sz="1800" dirty="0">
              <a:effectLst/>
              <a:latin typeface="Segoe UI" panose="020B0502040204020203" pitchFamily="34" charset="0"/>
            </a:endParaRPr>
          </a:p>
          <a:p>
            <a:r>
              <a:rPr lang="en-US" sz="1800" dirty="0">
                <a:effectLst/>
                <a:latin typeface="Segoe UI" panose="020B0502040204020203" pitchFamily="34" charset="0"/>
              </a:rPr>
              <a:t>Add note: Company specific policies for tooling </a:t>
            </a:r>
            <a:endParaRPr lang="en-US" dirty="0"/>
          </a:p>
        </p:txBody>
      </p:sp>
      <p:sp>
        <p:nvSpPr>
          <p:cNvPr id="4" name="Slide Number Placeholder 3"/>
          <p:cNvSpPr>
            <a:spLocks noGrp="1"/>
          </p:cNvSpPr>
          <p:nvPr>
            <p:ph type="sldNum" sz="quarter" idx="5"/>
          </p:nvPr>
        </p:nvSpPr>
        <p:spPr/>
        <p:txBody>
          <a:bodyPr/>
          <a:lstStyle/>
          <a:p>
            <a:fld id="{7BE3A40B-959E-4EB6-B5AC-7736DACE007B}" type="slidenum">
              <a:rPr lang="en-US" smtClean="0"/>
              <a:t>24</a:t>
            </a:fld>
            <a:endParaRPr lang="en-US"/>
          </a:p>
        </p:txBody>
      </p:sp>
    </p:spTree>
    <p:extLst>
      <p:ext uri="{BB962C8B-B14F-4D97-AF65-F5344CB8AC3E}">
        <p14:creationId xmlns:p14="http://schemas.microsoft.com/office/powerpoint/2010/main" val="3714994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dirty="0">
                <a:effectLst/>
                <a:latin typeface="Segoe UI" panose="020B0502040204020203" pitchFamily="34" charset="0"/>
                <a:ea typeface="Times New Roman" panose="02020603050405020304" pitchFamily="18" charset="0"/>
              </a:rPr>
              <a:t>Caution Note:</a:t>
            </a:r>
            <a:r>
              <a:rPr lang="en-US" sz="1800" dirty="0">
                <a:effectLst/>
                <a:latin typeface="Segoe UI" panose="020B0502040204020203" pitchFamily="34" charset="0"/>
                <a:ea typeface="Times New Roman" panose="02020603050405020304" pitchFamily="18" charset="0"/>
              </a:rPr>
              <a:t> The operator must wear appropriate personal protective equipment when operating this device to prevent injury from a potential electrical flash. If tooling has been subjected to a fault, it should be discarded.</a:t>
            </a:r>
            <a:endParaRPr lang="en-US" sz="1800" dirty="0"/>
          </a:p>
          <a:p>
            <a:endParaRPr lang="en-US" sz="1800" dirty="0">
              <a:effectLst/>
              <a:latin typeface="Segoe UI" panose="020B0502040204020203" pitchFamily="34" charset="0"/>
            </a:endParaRPr>
          </a:p>
          <a:p>
            <a:r>
              <a:rPr lang="en-US" sz="1800" dirty="0">
                <a:effectLst/>
                <a:latin typeface="Segoe UI" panose="020B0502040204020203" pitchFamily="34" charset="0"/>
              </a:rPr>
              <a:t>Add note: Company specific policies for tooling.</a:t>
            </a:r>
            <a:endParaRPr lang="en-US" sz="1800" dirty="0"/>
          </a:p>
          <a:p>
            <a:endParaRPr lang="en-US" sz="1800" dirty="0"/>
          </a:p>
        </p:txBody>
      </p:sp>
      <p:sp>
        <p:nvSpPr>
          <p:cNvPr id="4" name="Slide Number Placeholder 3"/>
          <p:cNvSpPr>
            <a:spLocks noGrp="1"/>
          </p:cNvSpPr>
          <p:nvPr>
            <p:ph type="sldNum" sz="quarter" idx="5"/>
          </p:nvPr>
        </p:nvSpPr>
        <p:spPr/>
        <p:txBody>
          <a:bodyPr/>
          <a:lstStyle/>
          <a:p>
            <a:fld id="{7BE3A40B-959E-4EB6-B5AC-7736DACE007B}" type="slidenum">
              <a:rPr lang="en-US" smtClean="0"/>
              <a:t>25</a:t>
            </a:fld>
            <a:endParaRPr lang="en-US"/>
          </a:p>
        </p:txBody>
      </p:sp>
    </p:spTree>
    <p:extLst>
      <p:ext uri="{BB962C8B-B14F-4D97-AF65-F5344CB8AC3E}">
        <p14:creationId xmlns:p14="http://schemas.microsoft.com/office/powerpoint/2010/main" val="1141748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participants: True or False – When multiple cables are present in a work area, we must identify the cable to be worked by electrical means? Everyone should respond TRUE. </a:t>
            </a:r>
          </a:p>
          <a:p>
            <a:endParaRPr lang="en-US" dirty="0"/>
          </a:p>
          <a:p>
            <a:r>
              <a:rPr lang="en-US" dirty="0"/>
              <a:t>PLEASE SEE NOTES FROM SLIDE 14…1926.965(f)Multiple cables. When multiple cables are present in a work area, the employer shall identify the cable to be worked by electrical means, unless its identity is obvious by reason of distinctive appearance or location or by other readily apparent means of identification. </a:t>
            </a:r>
            <a:r>
              <a:rPr lang="en-US"/>
              <a:t>The employer shall protect cables other than the one being worked from damage.</a:t>
            </a:r>
          </a:p>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26</a:t>
            </a:fld>
            <a:endParaRPr lang="en-US" altLang="en-US"/>
          </a:p>
        </p:txBody>
      </p:sp>
    </p:spTree>
    <p:extLst>
      <p:ext uri="{BB962C8B-B14F-4D97-AF65-F5344CB8AC3E}">
        <p14:creationId xmlns:p14="http://schemas.microsoft.com/office/powerpoint/2010/main" val="1575032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27</a:t>
            </a:fld>
            <a:endParaRPr lang="en-US" altLang="en-US"/>
          </a:p>
        </p:txBody>
      </p:sp>
    </p:spTree>
    <p:extLst>
      <p:ext uri="{BB962C8B-B14F-4D97-AF65-F5344CB8AC3E}">
        <p14:creationId xmlns:p14="http://schemas.microsoft.com/office/powerpoint/2010/main" val="322117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learning objectives for this module.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3</a:t>
            </a:fld>
            <a:endParaRPr lang="en-US" altLang="en-US"/>
          </a:p>
        </p:txBody>
      </p:sp>
    </p:spTree>
    <p:extLst>
      <p:ext uri="{BB962C8B-B14F-4D97-AF65-F5344CB8AC3E}">
        <p14:creationId xmlns:p14="http://schemas.microsoft.com/office/powerpoint/2010/main" val="414879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overview of this course.</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4</a:t>
            </a:fld>
            <a:endParaRPr lang="en-US" altLang="en-US"/>
          </a:p>
        </p:txBody>
      </p:sp>
    </p:spTree>
    <p:extLst>
      <p:ext uri="{BB962C8B-B14F-4D97-AF65-F5344CB8AC3E}">
        <p14:creationId xmlns:p14="http://schemas.microsoft.com/office/powerpoint/2010/main" val="3063880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 that participants are aware of the definitions for Insulating Personal Protective Equipment (IPPE) and Insulating Protective Equipment (IPE).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5</a:t>
            </a:fld>
            <a:endParaRPr lang="en-US" altLang="en-US"/>
          </a:p>
        </p:txBody>
      </p:sp>
    </p:spTree>
    <p:extLst>
      <p:ext uri="{BB962C8B-B14F-4D97-AF65-F5344CB8AC3E}">
        <p14:creationId xmlns:p14="http://schemas.microsoft.com/office/powerpoint/2010/main" val="2211006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participants watch the attached video.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6</a:t>
            </a:fld>
            <a:endParaRPr lang="en-US" altLang="en-US"/>
          </a:p>
        </p:txBody>
      </p:sp>
    </p:spTree>
    <p:extLst>
      <p:ext uri="{BB962C8B-B14F-4D97-AF65-F5344CB8AC3E}">
        <p14:creationId xmlns:p14="http://schemas.microsoft.com/office/powerpoint/2010/main" val="4159293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ET&amp;D Best Practice of Lock-to-Lock and the importance of understanding the requirements of extended reach. </a:t>
            </a:r>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7</a:t>
            </a:fld>
            <a:endParaRPr lang="en-US" altLang="en-US"/>
          </a:p>
        </p:txBody>
      </p:sp>
    </p:spTree>
    <p:extLst>
      <p:ext uri="{BB962C8B-B14F-4D97-AF65-F5344CB8AC3E}">
        <p14:creationId xmlns:p14="http://schemas.microsoft.com/office/powerpoint/2010/main" val="2094221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 participants understand that when employees are working on energized circuits or equipment rubber </a:t>
            </a:r>
            <a:r>
              <a:rPr lang="en-US" sz="2800" dirty="0"/>
              <a:t>protective-insulating gloves and sleeves rated for the exposure of the highest nominal voltage shall be worn “lock-to-lock” when employees are working on underground electrical equipment. </a:t>
            </a:r>
            <a:r>
              <a:rPr lang="en-US" sz="2400" dirty="0"/>
              <a:t>This includes when the employee manipulates the enclosure’s door.</a:t>
            </a:r>
          </a:p>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8</a:t>
            </a:fld>
            <a:endParaRPr lang="en-US" altLang="en-US"/>
          </a:p>
        </p:txBody>
      </p:sp>
    </p:spTree>
    <p:extLst>
      <p:ext uri="{BB962C8B-B14F-4D97-AF65-F5344CB8AC3E}">
        <p14:creationId xmlns:p14="http://schemas.microsoft.com/office/powerpoint/2010/main" val="148369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that a </a:t>
            </a:r>
            <a:r>
              <a:rPr lang="en-US" sz="2600" dirty="0"/>
              <a:t>complete, thorough inspection and hazard assessment must be conducted prior to any action involving manipulation of locking mechanism being performed. </a:t>
            </a:r>
            <a:r>
              <a:rPr lang="en-US" sz="2000" dirty="0"/>
              <a:t>This hazard assessment could include the following based on geographical location: </a:t>
            </a:r>
          </a:p>
          <a:p>
            <a:pPr marL="342900" indent="-342900">
              <a:buFont typeface="Arial" panose="020B0604020202020204" pitchFamily="34" charset="0"/>
              <a:buChar char="•"/>
            </a:pPr>
            <a:r>
              <a:rPr lang="en-US" sz="2000" dirty="0"/>
              <a:t>Visible damage </a:t>
            </a:r>
          </a:p>
          <a:p>
            <a:pPr marL="342900" indent="-342900">
              <a:buFont typeface="Arial" panose="020B0604020202020204" pitchFamily="34" charset="0"/>
              <a:buChar char="•"/>
            </a:pPr>
            <a:r>
              <a:rPr lang="en-US" sz="2000" dirty="0"/>
              <a:t>Hinge condition</a:t>
            </a:r>
          </a:p>
          <a:p>
            <a:pPr marL="342900" indent="-342900">
              <a:buFont typeface="Arial" panose="020B0604020202020204" pitchFamily="34" charset="0"/>
              <a:buChar char="•"/>
            </a:pPr>
            <a:r>
              <a:rPr lang="en-US" sz="2000" dirty="0"/>
              <a:t>Foundation (stability and general condition),</a:t>
            </a:r>
          </a:p>
          <a:p>
            <a:pPr marL="342900" indent="-342900">
              <a:buFont typeface="Arial" panose="020B0604020202020204" pitchFamily="34" charset="0"/>
              <a:buChar char="•"/>
            </a:pPr>
            <a:r>
              <a:rPr lang="en-US" sz="2000" dirty="0"/>
              <a:t>Rust, </a:t>
            </a:r>
          </a:p>
          <a:p>
            <a:pPr marL="342900" indent="-342900">
              <a:buFont typeface="Arial" panose="020B0604020202020204" pitchFamily="34" charset="0"/>
              <a:buChar char="•"/>
            </a:pPr>
            <a:r>
              <a:rPr lang="en-US" sz="2000" dirty="0"/>
              <a:t>Site conditions (landscaping), </a:t>
            </a:r>
          </a:p>
          <a:p>
            <a:pPr marL="342900" indent="-342900">
              <a:buFont typeface="Arial" panose="020B0604020202020204" pitchFamily="34" charset="0"/>
              <a:buChar char="•"/>
            </a:pPr>
            <a:r>
              <a:rPr lang="en-US" sz="2000" dirty="0"/>
              <a:t>Noise in the enclosure, </a:t>
            </a:r>
          </a:p>
          <a:p>
            <a:pPr marL="342900" indent="-342900">
              <a:buFont typeface="Arial" panose="020B0604020202020204" pitchFamily="34" charset="0"/>
              <a:buChar char="•"/>
            </a:pPr>
            <a:r>
              <a:rPr lang="en-US" sz="2000" dirty="0"/>
              <a:t>Oil present in and around enclosure, </a:t>
            </a:r>
          </a:p>
          <a:p>
            <a:pPr marL="342900" indent="-342900">
              <a:buFont typeface="Arial" panose="020B0604020202020204" pitchFamily="34" charset="0"/>
              <a:buChar char="•"/>
            </a:pPr>
            <a:r>
              <a:rPr lang="en-US" sz="2000" dirty="0"/>
              <a:t>Wildlife concerns (bees, snakes, etc.)</a:t>
            </a:r>
          </a:p>
          <a:p>
            <a:endParaRPr lang="en-US" dirty="0"/>
          </a:p>
        </p:txBody>
      </p:sp>
      <p:sp>
        <p:nvSpPr>
          <p:cNvPr id="4" name="Slide Number Placeholder 3"/>
          <p:cNvSpPr>
            <a:spLocks noGrp="1"/>
          </p:cNvSpPr>
          <p:nvPr>
            <p:ph type="sldNum" sz="quarter" idx="5"/>
          </p:nvPr>
        </p:nvSpPr>
        <p:spPr/>
        <p:txBody>
          <a:bodyPr/>
          <a:lstStyle/>
          <a:p>
            <a:fld id="{628FDB86-99F0-40F9-8AAD-44941BDE5D7A}" type="slidenum">
              <a:rPr lang="en-US" altLang="en-US" smtClean="0"/>
              <a:pPr/>
              <a:t>9</a:t>
            </a:fld>
            <a:endParaRPr lang="en-US" altLang="en-US"/>
          </a:p>
        </p:txBody>
      </p:sp>
    </p:spTree>
    <p:extLst>
      <p:ext uri="{BB962C8B-B14F-4D97-AF65-F5344CB8AC3E}">
        <p14:creationId xmlns:p14="http://schemas.microsoft.com/office/powerpoint/2010/main" val="3268389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5A725046-6F65-4D04-AE08-8DE086445B44}"/>
              </a:ext>
            </a:extLst>
          </p:cNvPr>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4" name="AutoShape 3">
            <a:extLst>
              <a:ext uri="{FF2B5EF4-FFF2-40B4-BE49-F238E27FC236}">
                <a16:creationId xmlns:a16="http://schemas.microsoft.com/office/drawing/2014/main" id="{CC2B1CEB-F90F-4740-942B-B17E252EF4C0}"/>
              </a:ext>
            </a:extLst>
          </p:cNvPr>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5" name="AutoShape 4">
            <a:extLst>
              <a:ext uri="{FF2B5EF4-FFF2-40B4-BE49-F238E27FC236}">
                <a16:creationId xmlns:a16="http://schemas.microsoft.com/office/drawing/2014/main" id="{D55E5059-3B79-45AE-9D68-DF96D621B51F}"/>
              </a:ext>
            </a:extLst>
          </p:cNvPr>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p>
        </p:txBody>
      </p:sp>
      <p:pic>
        <p:nvPicPr>
          <p:cNvPr id="6" name="Picture 13">
            <a:extLst>
              <a:ext uri="{FF2B5EF4-FFF2-40B4-BE49-F238E27FC236}">
                <a16:creationId xmlns:a16="http://schemas.microsoft.com/office/drawing/2014/main" id="{4EF73D7E-C74E-4C69-BBA8-08265CF734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72375" y="573088"/>
            <a:ext cx="993775"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a:hlinkClick r:id="rId3" action="ppaction://hlinkfile"/>
            <a:extLst>
              <a:ext uri="{FF2B5EF4-FFF2-40B4-BE49-F238E27FC236}">
                <a16:creationId xmlns:a16="http://schemas.microsoft.com/office/drawing/2014/main" id="{2746C0DC-18B7-43D7-88E6-1921ACAAD78D}"/>
              </a:ext>
            </a:extLst>
          </p:cNvPr>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2">
            <a:extLst>
              <a:ext uri="{FF2B5EF4-FFF2-40B4-BE49-F238E27FC236}">
                <a16:creationId xmlns:a16="http://schemas.microsoft.com/office/drawing/2014/main" id="{2AE3B67B-4EF2-46A9-A7CC-A27C58A303E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05000" y="3468688"/>
            <a:ext cx="5280025" cy="202565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9" name="Rectangle 6">
            <a:extLst>
              <a:ext uri="{FF2B5EF4-FFF2-40B4-BE49-F238E27FC236}">
                <a16:creationId xmlns:a16="http://schemas.microsoft.com/office/drawing/2014/main" id="{01E2B4B5-9865-468B-8BB7-0F8A3255805F}"/>
              </a:ext>
            </a:extLst>
          </p:cNvPr>
          <p:cNvSpPr>
            <a:spLocks noGrp="1" noChangeArrowheads="1"/>
          </p:cNvSpPr>
          <p:nvPr>
            <p:ph type="sldNum" sz="quarter" idx="10"/>
          </p:nvPr>
        </p:nvSpPr>
        <p:spPr/>
        <p:txBody>
          <a:bodyPr/>
          <a:lstStyle>
            <a:lvl1pPr>
              <a:defRPr/>
            </a:lvl1pPr>
          </a:lstStyle>
          <a:p>
            <a:fld id="{69ABE59B-E880-4A9E-842E-F5FCB44777F9}" type="slidenum">
              <a:rPr lang="en-US" altLang="en-US"/>
              <a:pPr/>
              <a:t>‹#›</a:t>
            </a:fld>
            <a:endParaRPr lang="en-US" altLang="en-US"/>
          </a:p>
        </p:txBody>
      </p:sp>
    </p:spTree>
    <p:extLst>
      <p:ext uri="{BB962C8B-B14F-4D97-AF65-F5344CB8AC3E}">
        <p14:creationId xmlns:p14="http://schemas.microsoft.com/office/powerpoint/2010/main" val="3706441781"/>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D092A3B0-B096-4542-806F-5E5529CCD0D1}"/>
              </a:ext>
            </a:extLst>
          </p:cNvPr>
          <p:cNvSpPr>
            <a:spLocks noGrp="1" noChangeArrowheads="1"/>
          </p:cNvSpPr>
          <p:nvPr>
            <p:ph type="sldNum" sz="quarter" idx="10"/>
          </p:nvPr>
        </p:nvSpPr>
        <p:spPr>
          <a:ln/>
        </p:spPr>
        <p:txBody>
          <a:bodyPr/>
          <a:lstStyle>
            <a:lvl1pPr>
              <a:defRPr/>
            </a:lvl1pPr>
          </a:lstStyle>
          <a:p>
            <a:fld id="{5AC988C0-72E8-496F-A32C-25D5303C5A94}" type="slidenum">
              <a:rPr lang="en-US" altLang="en-US"/>
              <a:pPr/>
              <a:t>‹#›</a:t>
            </a:fld>
            <a:endParaRPr lang="en-US" altLang="en-US"/>
          </a:p>
        </p:txBody>
      </p:sp>
    </p:spTree>
    <p:extLst>
      <p:ext uri="{BB962C8B-B14F-4D97-AF65-F5344CB8AC3E}">
        <p14:creationId xmlns:p14="http://schemas.microsoft.com/office/powerpoint/2010/main" val="3106263466"/>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C7C0B03-A003-4D69-AFB5-CF89C5901129}"/>
              </a:ext>
            </a:extLst>
          </p:cNvPr>
          <p:cNvSpPr>
            <a:spLocks noGrp="1" noChangeArrowheads="1"/>
          </p:cNvSpPr>
          <p:nvPr>
            <p:ph type="sldNum" sz="quarter" idx="10"/>
          </p:nvPr>
        </p:nvSpPr>
        <p:spPr>
          <a:ln/>
        </p:spPr>
        <p:txBody>
          <a:bodyPr/>
          <a:lstStyle>
            <a:lvl1pPr>
              <a:defRPr/>
            </a:lvl1pPr>
          </a:lstStyle>
          <a:p>
            <a:fld id="{7A4AFC7E-4291-4C30-A54E-6A1996DDB478}" type="slidenum">
              <a:rPr lang="en-US" altLang="en-US"/>
              <a:pPr/>
              <a:t>‹#›</a:t>
            </a:fld>
            <a:endParaRPr lang="en-US" altLang="en-US"/>
          </a:p>
        </p:txBody>
      </p:sp>
    </p:spTree>
    <p:extLst>
      <p:ext uri="{BB962C8B-B14F-4D97-AF65-F5344CB8AC3E}">
        <p14:creationId xmlns:p14="http://schemas.microsoft.com/office/powerpoint/2010/main" val="3991456324"/>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6">
            <a:extLst>
              <a:ext uri="{FF2B5EF4-FFF2-40B4-BE49-F238E27FC236}">
                <a16:creationId xmlns:a16="http://schemas.microsoft.com/office/drawing/2014/main" id="{F973FA95-EEBB-4293-8C21-9854044F8E97}"/>
              </a:ext>
            </a:extLst>
          </p:cNvPr>
          <p:cNvSpPr>
            <a:spLocks noGrp="1" noChangeArrowheads="1"/>
          </p:cNvSpPr>
          <p:nvPr>
            <p:ph type="sldNum" sz="quarter" idx="10"/>
          </p:nvPr>
        </p:nvSpPr>
        <p:spPr>
          <a:ln/>
        </p:spPr>
        <p:txBody>
          <a:bodyPr/>
          <a:lstStyle>
            <a:lvl1pPr>
              <a:defRPr/>
            </a:lvl1pPr>
          </a:lstStyle>
          <a:p>
            <a:fld id="{C5390B3A-17B7-4A28-B6C3-E56DDBF4B159}" type="slidenum">
              <a:rPr lang="en-US" altLang="en-US"/>
              <a:pPr/>
              <a:t>‹#›</a:t>
            </a:fld>
            <a:endParaRPr lang="en-US" altLang="en-US"/>
          </a:p>
        </p:txBody>
      </p:sp>
    </p:spTree>
    <p:extLst>
      <p:ext uri="{BB962C8B-B14F-4D97-AF65-F5344CB8AC3E}">
        <p14:creationId xmlns:p14="http://schemas.microsoft.com/office/powerpoint/2010/main" val="731952259"/>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E7B1F20A-D343-424E-82AF-E4D5A660F550}"/>
              </a:ext>
            </a:extLst>
          </p:cNvPr>
          <p:cNvSpPr>
            <a:spLocks noGrp="1" noChangeArrowheads="1"/>
          </p:cNvSpPr>
          <p:nvPr>
            <p:ph type="sldNum" sz="quarter" idx="10"/>
          </p:nvPr>
        </p:nvSpPr>
        <p:spPr>
          <a:ln/>
        </p:spPr>
        <p:txBody>
          <a:bodyPr/>
          <a:lstStyle>
            <a:lvl1pPr>
              <a:defRPr/>
            </a:lvl1pPr>
          </a:lstStyle>
          <a:p>
            <a:fld id="{028574D7-FA65-4EC4-9855-0B0098A7797E}" type="slidenum">
              <a:rPr lang="en-US" altLang="en-US"/>
              <a:pPr/>
              <a:t>‹#›</a:t>
            </a:fld>
            <a:endParaRPr lang="en-US" altLang="en-US"/>
          </a:p>
        </p:txBody>
      </p:sp>
    </p:spTree>
    <p:extLst>
      <p:ext uri="{BB962C8B-B14F-4D97-AF65-F5344CB8AC3E}">
        <p14:creationId xmlns:p14="http://schemas.microsoft.com/office/powerpoint/2010/main" val="139528208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68918D64-0BF4-48B5-AE37-CAACF8AEAAEC}"/>
              </a:ext>
            </a:extLst>
          </p:cNvPr>
          <p:cNvSpPr>
            <a:spLocks noGrp="1" noChangeArrowheads="1"/>
          </p:cNvSpPr>
          <p:nvPr>
            <p:ph type="sldNum" sz="quarter" idx="10"/>
          </p:nvPr>
        </p:nvSpPr>
        <p:spPr>
          <a:ln/>
        </p:spPr>
        <p:txBody>
          <a:bodyPr/>
          <a:lstStyle>
            <a:lvl1pPr>
              <a:defRPr/>
            </a:lvl1pPr>
          </a:lstStyle>
          <a:p>
            <a:fld id="{35A55131-E6BE-4929-A669-327779BD92B3}" type="slidenum">
              <a:rPr lang="en-US" altLang="en-US"/>
              <a:pPr/>
              <a:t>‹#›</a:t>
            </a:fld>
            <a:endParaRPr lang="en-US" altLang="en-US"/>
          </a:p>
        </p:txBody>
      </p:sp>
    </p:spTree>
    <p:extLst>
      <p:ext uri="{BB962C8B-B14F-4D97-AF65-F5344CB8AC3E}">
        <p14:creationId xmlns:p14="http://schemas.microsoft.com/office/powerpoint/2010/main" val="2799446742"/>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9050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4000500"/>
            <a:ext cx="37719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790CC629-1337-49A4-AD6E-54CD7796AB34}"/>
              </a:ext>
            </a:extLst>
          </p:cNvPr>
          <p:cNvSpPr>
            <a:spLocks noGrp="1" noChangeArrowheads="1"/>
          </p:cNvSpPr>
          <p:nvPr>
            <p:ph type="sldNum" sz="quarter" idx="10"/>
          </p:nvPr>
        </p:nvSpPr>
        <p:spPr>
          <a:ln/>
        </p:spPr>
        <p:txBody>
          <a:bodyPr/>
          <a:lstStyle>
            <a:lvl1pPr>
              <a:defRPr/>
            </a:lvl1pPr>
          </a:lstStyle>
          <a:p>
            <a:fld id="{B419A0A8-D130-4305-8824-281DCBCB584B}" type="slidenum">
              <a:rPr lang="en-US" altLang="en-US"/>
              <a:pPr/>
              <a:t>‹#›</a:t>
            </a:fld>
            <a:endParaRPr lang="en-US" altLang="en-US"/>
          </a:p>
        </p:txBody>
      </p:sp>
    </p:spTree>
    <p:extLst>
      <p:ext uri="{BB962C8B-B14F-4D97-AF65-F5344CB8AC3E}">
        <p14:creationId xmlns:p14="http://schemas.microsoft.com/office/powerpoint/2010/main" val="149515685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lipArt Placeholder 2"/>
          <p:cNvSpPr>
            <a:spLocks noGrp="1"/>
          </p:cNvSpPr>
          <p:nvPr>
            <p:ph type="clipArt" sz="half" idx="1"/>
          </p:nvPr>
        </p:nvSpPr>
        <p:spPr>
          <a:xfrm>
            <a:off x="762000" y="1905000"/>
            <a:ext cx="3771900" cy="4038600"/>
          </a:xfrm>
        </p:spPr>
        <p:txBody>
          <a:bodyPr/>
          <a:lstStyle/>
          <a:p>
            <a:pPr lvl="0"/>
            <a:endParaRPr lang="en-US" noProof="0"/>
          </a:p>
        </p:txBody>
      </p:sp>
      <p:sp>
        <p:nvSpPr>
          <p:cNvPr id="4" name="Text Placeholder 3"/>
          <p:cNvSpPr>
            <a:spLocks noGrp="1"/>
          </p:cNvSpPr>
          <p:nvPr>
            <p:ph type="body" sz="half" idx="2"/>
          </p:nvPr>
        </p:nvSpPr>
        <p:spPr>
          <a:xfrm>
            <a:off x="46863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4BA7B7A-CE7D-468B-A98A-5D81563ACEB5}"/>
              </a:ext>
            </a:extLst>
          </p:cNvPr>
          <p:cNvSpPr>
            <a:spLocks noGrp="1" noChangeArrowheads="1"/>
          </p:cNvSpPr>
          <p:nvPr>
            <p:ph type="sldNum" sz="quarter" idx="10"/>
          </p:nvPr>
        </p:nvSpPr>
        <p:spPr>
          <a:ln/>
        </p:spPr>
        <p:txBody>
          <a:bodyPr/>
          <a:lstStyle>
            <a:lvl1pPr>
              <a:defRPr/>
            </a:lvl1pPr>
          </a:lstStyle>
          <a:p>
            <a:fld id="{46B495A8-E586-4DAC-9BF5-1C810C503630}" type="slidenum">
              <a:rPr lang="en-US" altLang="en-US"/>
              <a:pPr/>
              <a:t>‹#›</a:t>
            </a:fld>
            <a:endParaRPr lang="en-US" altLang="en-US"/>
          </a:p>
        </p:txBody>
      </p:sp>
    </p:spTree>
    <p:extLst>
      <p:ext uri="{BB962C8B-B14F-4D97-AF65-F5344CB8AC3E}">
        <p14:creationId xmlns:p14="http://schemas.microsoft.com/office/powerpoint/2010/main" val="900674413"/>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Content Placeholder 2"/>
          <p:cNvSpPr>
            <a:spLocks noGrp="1"/>
          </p:cNvSpPr>
          <p:nvPr>
            <p:ph sz="half" idx="1"/>
          </p:nvPr>
        </p:nvSpPr>
        <p:spPr>
          <a:xfrm>
            <a:off x="762000" y="19050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2000" y="40005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6430DF26-C625-4ACA-8644-A17BAEE75BCB}"/>
              </a:ext>
            </a:extLst>
          </p:cNvPr>
          <p:cNvSpPr>
            <a:spLocks noGrp="1" noChangeArrowheads="1"/>
          </p:cNvSpPr>
          <p:nvPr>
            <p:ph type="sldNum" sz="quarter" idx="10"/>
          </p:nvPr>
        </p:nvSpPr>
        <p:spPr>
          <a:ln/>
        </p:spPr>
        <p:txBody>
          <a:bodyPr/>
          <a:lstStyle>
            <a:lvl1pPr>
              <a:defRPr/>
            </a:lvl1pPr>
          </a:lstStyle>
          <a:p>
            <a:fld id="{CE2B5914-9F89-4020-89F6-06A7251E3567}" type="slidenum">
              <a:rPr lang="en-US" altLang="en-US"/>
              <a:pPr/>
              <a:t>‹#›</a:t>
            </a:fld>
            <a:endParaRPr lang="en-US" altLang="en-US"/>
          </a:p>
        </p:txBody>
      </p:sp>
    </p:spTree>
    <p:extLst>
      <p:ext uri="{BB962C8B-B14F-4D97-AF65-F5344CB8AC3E}">
        <p14:creationId xmlns:p14="http://schemas.microsoft.com/office/powerpoint/2010/main" val="3616712040"/>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FE62-0D58-302D-0D2F-74FD6C3457B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552AC59-8798-B42E-8E53-8E8084F6CFA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A7D1B2A-3F80-E2C9-B5AD-6BCFF122B1E4}"/>
              </a:ext>
            </a:extLst>
          </p:cNvPr>
          <p:cNvSpPr>
            <a:spLocks noGrp="1"/>
          </p:cNvSpPr>
          <p:nvPr>
            <p:ph type="dt" sz="half" idx="10"/>
          </p:nvPr>
        </p:nvSpPr>
        <p:spPr/>
        <p:txBody>
          <a:bodyPr/>
          <a:lstStyle/>
          <a:p>
            <a:fld id="{6C0541C6-A859-447F-A849-F54BFA9A0D19}" type="datetimeFigureOut">
              <a:rPr lang="en-US" smtClean="0"/>
              <a:t>7/14/2023</a:t>
            </a:fld>
            <a:endParaRPr lang="en-US"/>
          </a:p>
        </p:txBody>
      </p:sp>
      <p:sp>
        <p:nvSpPr>
          <p:cNvPr id="5" name="Footer Placeholder 4">
            <a:extLst>
              <a:ext uri="{FF2B5EF4-FFF2-40B4-BE49-F238E27FC236}">
                <a16:creationId xmlns:a16="http://schemas.microsoft.com/office/drawing/2014/main" id="{42678930-81F8-2763-FBEA-562CD740B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368E5-D3B1-8711-9C64-88CA1540B2F1}"/>
              </a:ext>
            </a:extLst>
          </p:cNvPr>
          <p:cNvSpPr>
            <a:spLocks noGrp="1"/>
          </p:cNvSpPr>
          <p:nvPr>
            <p:ph type="sldNum" sz="quarter" idx="12"/>
          </p:nvPr>
        </p:nvSpPr>
        <p:spPr/>
        <p:txBody>
          <a:bodyPr/>
          <a:lstStyle/>
          <a:p>
            <a:fld id="{EFDA07EF-D753-40A9-A92A-F6F4B6A53057}" type="slidenum">
              <a:rPr lang="en-US" smtClean="0"/>
              <a:t>‹#›</a:t>
            </a:fld>
            <a:endParaRPr lang="en-US"/>
          </a:p>
        </p:txBody>
      </p:sp>
    </p:spTree>
    <p:extLst>
      <p:ext uri="{BB962C8B-B14F-4D97-AF65-F5344CB8AC3E}">
        <p14:creationId xmlns:p14="http://schemas.microsoft.com/office/powerpoint/2010/main" val="2263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FD40B13-DAF6-4713-96BD-08C28641B264}"/>
              </a:ext>
            </a:extLst>
          </p:cNvPr>
          <p:cNvSpPr>
            <a:spLocks noGrp="1" noChangeArrowheads="1"/>
          </p:cNvSpPr>
          <p:nvPr>
            <p:ph type="sldNum" sz="quarter" idx="10"/>
          </p:nvPr>
        </p:nvSpPr>
        <p:spPr>
          <a:ln/>
        </p:spPr>
        <p:txBody>
          <a:bodyPr/>
          <a:lstStyle>
            <a:lvl1pPr>
              <a:defRPr/>
            </a:lvl1pPr>
          </a:lstStyle>
          <a:p>
            <a:fld id="{64ACE653-A8EE-487F-89DB-9462C6107B95}" type="slidenum">
              <a:rPr lang="en-US" altLang="en-US"/>
              <a:pPr/>
              <a:t>‹#›</a:t>
            </a:fld>
            <a:endParaRPr lang="en-US" altLang="en-US"/>
          </a:p>
        </p:txBody>
      </p:sp>
    </p:spTree>
    <p:extLst>
      <p:ext uri="{BB962C8B-B14F-4D97-AF65-F5344CB8AC3E}">
        <p14:creationId xmlns:p14="http://schemas.microsoft.com/office/powerpoint/2010/main" val="64998858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B7608DCD-016E-40AE-B07C-8A86104FA3C5}"/>
              </a:ext>
            </a:extLst>
          </p:cNvPr>
          <p:cNvSpPr>
            <a:spLocks noGrp="1" noChangeArrowheads="1"/>
          </p:cNvSpPr>
          <p:nvPr>
            <p:ph type="sldNum" sz="quarter" idx="10"/>
          </p:nvPr>
        </p:nvSpPr>
        <p:spPr>
          <a:ln/>
        </p:spPr>
        <p:txBody>
          <a:bodyPr/>
          <a:lstStyle>
            <a:lvl1pPr>
              <a:defRPr/>
            </a:lvl1pPr>
          </a:lstStyle>
          <a:p>
            <a:fld id="{7DC9524C-D809-4E1C-82F9-FB03B7ACFFA0}" type="slidenum">
              <a:rPr lang="en-US" altLang="en-US"/>
              <a:pPr/>
              <a:t>‹#›</a:t>
            </a:fld>
            <a:endParaRPr lang="en-US" altLang="en-US"/>
          </a:p>
        </p:txBody>
      </p:sp>
    </p:spTree>
    <p:extLst>
      <p:ext uri="{BB962C8B-B14F-4D97-AF65-F5344CB8AC3E}">
        <p14:creationId xmlns:p14="http://schemas.microsoft.com/office/powerpoint/2010/main" val="673572092"/>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3683CE93-606D-438C-B6B1-81AC2AE39C80}"/>
              </a:ext>
            </a:extLst>
          </p:cNvPr>
          <p:cNvSpPr>
            <a:spLocks noGrp="1" noChangeArrowheads="1"/>
          </p:cNvSpPr>
          <p:nvPr>
            <p:ph type="sldNum" sz="quarter" idx="10"/>
          </p:nvPr>
        </p:nvSpPr>
        <p:spPr>
          <a:ln/>
        </p:spPr>
        <p:txBody>
          <a:bodyPr/>
          <a:lstStyle>
            <a:lvl1pPr>
              <a:defRPr/>
            </a:lvl1pPr>
          </a:lstStyle>
          <a:p>
            <a:fld id="{FB795749-3146-4688-B75B-09EDCDE7B549}" type="slidenum">
              <a:rPr lang="en-US" altLang="en-US"/>
              <a:pPr/>
              <a:t>‹#›</a:t>
            </a:fld>
            <a:endParaRPr lang="en-US" altLang="en-US"/>
          </a:p>
        </p:txBody>
      </p:sp>
    </p:spTree>
    <p:extLst>
      <p:ext uri="{BB962C8B-B14F-4D97-AF65-F5344CB8AC3E}">
        <p14:creationId xmlns:p14="http://schemas.microsoft.com/office/powerpoint/2010/main" val="6944511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FF3E6D5-7FFF-43A4-A8D0-49ECB9E722A5}"/>
              </a:ext>
            </a:extLst>
          </p:cNvPr>
          <p:cNvSpPr>
            <a:spLocks noGrp="1" noChangeArrowheads="1"/>
          </p:cNvSpPr>
          <p:nvPr>
            <p:ph type="sldNum" sz="quarter" idx="10"/>
          </p:nvPr>
        </p:nvSpPr>
        <p:spPr>
          <a:ln/>
        </p:spPr>
        <p:txBody>
          <a:bodyPr/>
          <a:lstStyle>
            <a:lvl1pPr>
              <a:defRPr/>
            </a:lvl1pPr>
          </a:lstStyle>
          <a:p>
            <a:fld id="{C0FF7975-16A4-45EE-A947-2C6A348A1B96}" type="slidenum">
              <a:rPr lang="en-US" altLang="en-US"/>
              <a:pPr/>
              <a:t>‹#›</a:t>
            </a:fld>
            <a:endParaRPr lang="en-US" altLang="en-US"/>
          </a:p>
        </p:txBody>
      </p:sp>
    </p:spTree>
    <p:extLst>
      <p:ext uri="{BB962C8B-B14F-4D97-AF65-F5344CB8AC3E}">
        <p14:creationId xmlns:p14="http://schemas.microsoft.com/office/powerpoint/2010/main" val="3305808869"/>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79767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2634DB2-2EF2-475B-B6DD-3FB932A08B12}"/>
              </a:ext>
            </a:extLst>
          </p:cNvPr>
          <p:cNvSpPr>
            <a:spLocks noGrp="1" noChangeArrowheads="1"/>
          </p:cNvSpPr>
          <p:nvPr>
            <p:ph type="sldNum" sz="quarter" idx="10"/>
          </p:nvPr>
        </p:nvSpPr>
        <p:spPr>
          <a:ln/>
        </p:spPr>
        <p:txBody>
          <a:bodyPr/>
          <a:lstStyle>
            <a:lvl1pPr>
              <a:defRPr/>
            </a:lvl1pPr>
          </a:lstStyle>
          <a:p>
            <a:fld id="{AACA03B7-557E-4882-97F4-012D9E9E3414}" type="slidenum">
              <a:rPr lang="en-US" altLang="en-US"/>
              <a:pPr/>
              <a:t>‹#›</a:t>
            </a:fld>
            <a:endParaRPr lang="en-US" altLang="en-US"/>
          </a:p>
        </p:txBody>
      </p:sp>
    </p:spTree>
    <p:extLst>
      <p:ext uri="{BB962C8B-B14F-4D97-AF65-F5344CB8AC3E}">
        <p14:creationId xmlns:p14="http://schemas.microsoft.com/office/powerpoint/2010/main" val="300605008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B136AC18-C6F0-473D-93C4-90A55F2E475A}"/>
              </a:ext>
            </a:extLst>
          </p:cNvPr>
          <p:cNvSpPr>
            <a:spLocks noGrp="1" noChangeArrowheads="1"/>
          </p:cNvSpPr>
          <p:nvPr>
            <p:ph type="sldNum" sz="quarter" idx="10"/>
          </p:nvPr>
        </p:nvSpPr>
        <p:spPr>
          <a:ln/>
        </p:spPr>
        <p:txBody>
          <a:bodyPr/>
          <a:lstStyle>
            <a:lvl1pPr>
              <a:defRPr/>
            </a:lvl1pPr>
          </a:lstStyle>
          <a:p>
            <a:fld id="{242E688A-7B7A-4EE7-85BB-316A809B76B8}" type="slidenum">
              <a:rPr lang="en-US" altLang="en-US"/>
              <a:pPr/>
              <a:t>‹#›</a:t>
            </a:fld>
            <a:endParaRPr lang="en-US" altLang="en-US"/>
          </a:p>
        </p:txBody>
      </p:sp>
    </p:spTree>
    <p:extLst>
      <p:ext uri="{BB962C8B-B14F-4D97-AF65-F5344CB8AC3E}">
        <p14:creationId xmlns:p14="http://schemas.microsoft.com/office/powerpoint/2010/main" val="25063041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E7AE155C-2614-411F-BCC6-9655F275D204}"/>
              </a:ext>
            </a:extLst>
          </p:cNvPr>
          <p:cNvSpPr>
            <a:spLocks noGrp="1" noChangeArrowheads="1"/>
          </p:cNvSpPr>
          <p:nvPr>
            <p:ph type="sldNum" sz="quarter" idx="10"/>
          </p:nvPr>
        </p:nvSpPr>
        <p:spPr>
          <a:ln/>
        </p:spPr>
        <p:txBody>
          <a:bodyPr/>
          <a:lstStyle>
            <a:lvl1pPr>
              <a:defRPr/>
            </a:lvl1pPr>
          </a:lstStyle>
          <a:p>
            <a:fld id="{16BB2268-A44B-454D-A16C-9F355441B731}" type="slidenum">
              <a:rPr lang="en-US" altLang="en-US"/>
              <a:pPr/>
              <a:t>‹#›</a:t>
            </a:fld>
            <a:endParaRPr lang="en-US" altLang="en-US"/>
          </a:p>
        </p:txBody>
      </p:sp>
    </p:spTree>
    <p:extLst>
      <p:ext uri="{BB962C8B-B14F-4D97-AF65-F5344CB8AC3E}">
        <p14:creationId xmlns:p14="http://schemas.microsoft.com/office/powerpoint/2010/main" val="173815805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Clock.EXE"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3EEDBA-731B-4EFD-8C25-00327002400D}"/>
              </a:ext>
            </a:extLst>
          </p:cNvPr>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95737BB-6198-4FAC-BB6E-77C6B61118CE}"/>
              </a:ext>
            </a:extLst>
          </p:cNvPr>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a:extLst>
              <a:ext uri="{FF2B5EF4-FFF2-40B4-BE49-F238E27FC236}">
                <a16:creationId xmlns:a16="http://schemas.microsoft.com/office/drawing/2014/main" id="{EAF1B95E-66F1-43A3-AAE3-0E1371C14683}"/>
              </a:ext>
            </a:extLst>
          </p:cNvPr>
          <p:cNvGrpSpPr>
            <a:grpSpLocks/>
          </p:cNvGrpSpPr>
          <p:nvPr/>
        </p:nvGrpSpPr>
        <p:grpSpPr bwMode="auto">
          <a:xfrm>
            <a:off x="168275" y="228600"/>
            <a:ext cx="8823325" cy="6096000"/>
            <a:chOff x="106" y="144"/>
            <a:chExt cx="5558" cy="3840"/>
          </a:xfrm>
        </p:grpSpPr>
        <p:sp>
          <p:nvSpPr>
            <p:cNvPr id="1035" name="AutoShape 8">
              <a:extLst>
                <a:ext uri="{FF2B5EF4-FFF2-40B4-BE49-F238E27FC236}">
                  <a16:creationId xmlns:a16="http://schemas.microsoft.com/office/drawing/2014/main" id="{DB9CE47A-C561-484B-95A9-54A2A8786C6A}"/>
                </a:ext>
              </a:extLst>
            </p:cNvPr>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4" name="Line 9">
              <a:extLst>
                <a:ext uri="{FF2B5EF4-FFF2-40B4-BE49-F238E27FC236}">
                  <a16:creationId xmlns:a16="http://schemas.microsoft.com/office/drawing/2014/main" id="{29751DF8-047A-489E-84B8-CE9E623D5238}"/>
                </a:ext>
              </a:extLst>
            </p:cNvPr>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29" name="Picture 10">
            <a:extLst>
              <a:ext uri="{FF2B5EF4-FFF2-40B4-BE49-F238E27FC236}">
                <a16:creationId xmlns:a16="http://schemas.microsoft.com/office/drawing/2014/main" id="{3001EA38-6F43-4651-BEBA-CFB2CAD9EE5A}"/>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1">
            <a:extLst>
              <a:ext uri="{FF2B5EF4-FFF2-40B4-BE49-F238E27FC236}">
                <a16:creationId xmlns:a16="http://schemas.microsoft.com/office/drawing/2014/main" id="{953D7AC3-99BC-4108-B6C6-E98C3C058BEA}"/>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4038600" y="6400800"/>
            <a:ext cx="12954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2">
            <a:hlinkClick r:id="rId22" action="ppaction://hlinkfile"/>
            <a:extLst>
              <a:ext uri="{FF2B5EF4-FFF2-40B4-BE49-F238E27FC236}">
                <a16:creationId xmlns:a16="http://schemas.microsoft.com/office/drawing/2014/main" id="{12A892C7-F22B-468B-B8B1-F010816BE70A}"/>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 y="76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6">
            <a:extLst>
              <a:ext uri="{FF2B5EF4-FFF2-40B4-BE49-F238E27FC236}">
                <a16:creationId xmlns:a16="http://schemas.microsoft.com/office/drawing/2014/main" id="{D6DBA3E7-5441-4EB8-AEBC-C14CDCB3B0FC}"/>
              </a:ext>
            </a:extLst>
          </p:cNvPr>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lvl1pPr>
          </a:lstStyle>
          <a:p>
            <a:fld id="{69B08707-E360-4320-B706-27E878052B5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867" r:id="rId1"/>
    <p:sldLayoutId id="2147484851" r:id="rId2"/>
    <p:sldLayoutId id="2147484852" r:id="rId3"/>
    <p:sldLayoutId id="2147484853" r:id="rId4"/>
    <p:sldLayoutId id="2147484854" r:id="rId5"/>
    <p:sldLayoutId id="2147484868" r:id="rId6"/>
    <p:sldLayoutId id="2147484855" r:id="rId7"/>
    <p:sldLayoutId id="2147484856" r:id="rId8"/>
    <p:sldLayoutId id="2147484857" r:id="rId9"/>
    <p:sldLayoutId id="2147484858" r:id="rId10"/>
    <p:sldLayoutId id="2147484859" r:id="rId11"/>
    <p:sldLayoutId id="2147484860" r:id="rId12"/>
    <p:sldLayoutId id="2147484861" r:id="rId13"/>
    <p:sldLayoutId id="2147484862" r:id="rId14"/>
    <p:sldLayoutId id="2147484863" r:id="rId15"/>
    <p:sldLayoutId id="2147484864" r:id="rId16"/>
    <p:sldLayoutId id="2147484865" r:id="rId17"/>
    <p:sldLayoutId id="2147484869" r:id="rId18"/>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vimeo.com/showcase/4198374/video/28881198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749171176/7ed2e4536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a:extLst>
              <a:ext uri="{FF2B5EF4-FFF2-40B4-BE49-F238E27FC236}">
                <a16:creationId xmlns:a16="http://schemas.microsoft.com/office/drawing/2014/main" id="{18DF7335-C4C7-4616-A710-2632C2B4DF9C}"/>
              </a:ext>
            </a:extLst>
          </p:cNvPr>
          <p:cNvSpPr>
            <a:spLocks noGrp="1" noChangeArrowheads="1"/>
          </p:cNvSpPr>
          <p:nvPr>
            <p:ph type="sldNum" sz="quarter" idx="10"/>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6C4D5C1E-DC3B-4CC6-963E-CB333D37415A}" type="slidenum">
              <a:rPr lang="en-US" altLang="en-US" sz="1200"/>
              <a:pPr>
                <a:spcBef>
                  <a:spcPct val="0"/>
                </a:spcBef>
                <a:buClrTx/>
                <a:buSzTx/>
                <a:buFontTx/>
                <a:buNone/>
              </a:pPr>
              <a:t>1</a:t>
            </a:fld>
            <a:endParaRPr lang="en-US" altLang="en-US" sz="1200"/>
          </a:p>
        </p:txBody>
      </p:sp>
      <p:sp>
        <p:nvSpPr>
          <p:cNvPr id="6147" name="Rectangle 2056">
            <a:extLst>
              <a:ext uri="{FF2B5EF4-FFF2-40B4-BE49-F238E27FC236}">
                <a16:creationId xmlns:a16="http://schemas.microsoft.com/office/drawing/2014/main" id="{57CCAD70-0AD2-4485-81E5-646F8A67EB11}"/>
              </a:ext>
            </a:extLst>
          </p:cNvPr>
          <p:cNvSpPr>
            <a:spLocks noGrp="1" noChangeArrowheads="1"/>
          </p:cNvSpPr>
          <p:nvPr>
            <p:ph type="ctrTitle"/>
          </p:nvPr>
        </p:nvSpPr>
        <p:spPr/>
        <p:txBody>
          <a:bodyPr/>
          <a:lstStyle/>
          <a:p>
            <a:pPr eaLnBrk="1" hangingPunct="1"/>
            <a:r>
              <a:rPr lang="en-US" altLang="en-US" i="0" dirty="0"/>
              <a:t>Lock-to-Lock and Underground Cable Work</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0158-469B-D1A5-38F8-1DC8758B4AD1}"/>
              </a:ext>
            </a:extLst>
          </p:cNvPr>
          <p:cNvSpPr>
            <a:spLocks noGrp="1"/>
          </p:cNvSpPr>
          <p:nvPr>
            <p:ph type="title"/>
          </p:nvPr>
        </p:nvSpPr>
        <p:spPr/>
        <p:txBody>
          <a:bodyPr/>
          <a:lstStyle/>
          <a:p>
            <a:r>
              <a:rPr lang="en-US" dirty="0"/>
              <a:t>Lock-to-Lock Use of IPPE</a:t>
            </a:r>
          </a:p>
        </p:txBody>
      </p:sp>
      <p:sp>
        <p:nvSpPr>
          <p:cNvPr id="3" name="Content Placeholder 2">
            <a:extLst>
              <a:ext uri="{FF2B5EF4-FFF2-40B4-BE49-F238E27FC236}">
                <a16:creationId xmlns:a16="http://schemas.microsoft.com/office/drawing/2014/main" id="{5865F63D-758E-697B-CE51-48D61D84AD22}"/>
              </a:ext>
            </a:extLst>
          </p:cNvPr>
          <p:cNvSpPr>
            <a:spLocks noGrp="1"/>
          </p:cNvSpPr>
          <p:nvPr>
            <p:ph idx="1"/>
          </p:nvPr>
        </p:nvSpPr>
        <p:spPr>
          <a:xfrm>
            <a:off x="761999" y="1905000"/>
            <a:ext cx="8033657" cy="4038600"/>
          </a:xfrm>
        </p:spPr>
        <p:txBody>
          <a:bodyPr/>
          <a:lstStyle/>
          <a:p>
            <a:r>
              <a:rPr lang="en-US" sz="2200" dirty="0"/>
              <a:t>If no physical, sensory, or environmental condition is present during the hazard assessment that would necessitate the use of gloves and sleeves to unlock the lock, gloves and sleeves may be omitted for unlocking. Gloves and sleeves are required for lock removal without exception.</a:t>
            </a:r>
          </a:p>
          <a:p>
            <a:r>
              <a:rPr lang="en-US" sz="2200" dirty="0"/>
              <a:t>Rubber gloves and sleeves shall be worn when working on or within the extended reach of the conductor or piece of equipment.</a:t>
            </a:r>
          </a:p>
          <a:p>
            <a:r>
              <a:rPr lang="en-US" sz="2200" dirty="0"/>
              <a:t>Electrical class rating of the insulating rubber sleeves shall meet or exceed the electrical class rating of the insulating rubber gloves.</a:t>
            </a:r>
          </a:p>
          <a:p>
            <a:endParaRPr lang="en-US" sz="2200" dirty="0"/>
          </a:p>
        </p:txBody>
      </p:sp>
    </p:spTree>
    <p:extLst>
      <p:ext uri="{BB962C8B-B14F-4D97-AF65-F5344CB8AC3E}">
        <p14:creationId xmlns:p14="http://schemas.microsoft.com/office/powerpoint/2010/main" val="2828846917"/>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0741-DB64-E859-B4B8-8EE9933A3CA8}"/>
              </a:ext>
            </a:extLst>
          </p:cNvPr>
          <p:cNvSpPr>
            <a:spLocks noGrp="1"/>
          </p:cNvSpPr>
          <p:nvPr>
            <p:ph type="title"/>
          </p:nvPr>
        </p:nvSpPr>
        <p:spPr/>
        <p:txBody>
          <a:bodyPr/>
          <a:lstStyle/>
          <a:p>
            <a:r>
              <a:rPr lang="en-US" dirty="0"/>
              <a:t>Partnership Lock-to-Lock Video </a:t>
            </a:r>
          </a:p>
        </p:txBody>
      </p:sp>
      <p:sp>
        <p:nvSpPr>
          <p:cNvPr id="3" name="Content Placeholder 2">
            <a:extLst>
              <a:ext uri="{FF2B5EF4-FFF2-40B4-BE49-F238E27FC236}">
                <a16:creationId xmlns:a16="http://schemas.microsoft.com/office/drawing/2014/main" id="{67D5A2E2-AA45-50A8-4551-B7D1BB635951}"/>
              </a:ext>
            </a:extLst>
          </p:cNvPr>
          <p:cNvSpPr>
            <a:spLocks noGrp="1"/>
          </p:cNvSpPr>
          <p:nvPr>
            <p:ph idx="1"/>
          </p:nvPr>
        </p:nvSpPr>
        <p:spPr/>
        <p:txBody>
          <a:bodyPr/>
          <a:lstStyle/>
          <a:p>
            <a:r>
              <a:rPr lang="en-US" dirty="0">
                <a:hlinkClick r:id="rId3"/>
              </a:rPr>
              <a:t>Best Practice: Lock-To-Lock on Vimeo</a:t>
            </a:r>
            <a:r>
              <a:rPr lang="en-US" dirty="0"/>
              <a:t> </a:t>
            </a:r>
          </a:p>
        </p:txBody>
      </p:sp>
      <p:grpSp>
        <p:nvGrpSpPr>
          <p:cNvPr id="4" name="Group 3">
            <a:extLst>
              <a:ext uri="{FF2B5EF4-FFF2-40B4-BE49-F238E27FC236}">
                <a16:creationId xmlns:a16="http://schemas.microsoft.com/office/drawing/2014/main" id="{C2CEBE07-6327-30F7-3A65-998DA269B7EF}"/>
              </a:ext>
            </a:extLst>
          </p:cNvPr>
          <p:cNvGrpSpPr/>
          <p:nvPr/>
        </p:nvGrpSpPr>
        <p:grpSpPr>
          <a:xfrm>
            <a:off x="5462337" y="2658967"/>
            <a:ext cx="3324349" cy="3513233"/>
            <a:chOff x="-30360" y="0"/>
            <a:chExt cx="1781175" cy="1866900"/>
          </a:xfrm>
        </p:grpSpPr>
        <p:pic>
          <p:nvPicPr>
            <p:cNvPr id="5" name="Picture 4">
              <a:extLst>
                <a:ext uri="{FF2B5EF4-FFF2-40B4-BE49-F238E27FC236}">
                  <a16:creationId xmlns:a16="http://schemas.microsoft.com/office/drawing/2014/main" id="{8CBDA7CF-4E4B-986D-0597-81E019E865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76200" y="0"/>
              <a:ext cx="1543050" cy="1543050"/>
            </a:xfrm>
            <a:prstGeom prst="rect">
              <a:avLst/>
            </a:prstGeom>
            <a:noFill/>
            <a:ln w="19050">
              <a:solidFill>
                <a:schemeClr val="tx1"/>
              </a:solidFill>
            </a:ln>
          </p:spPr>
        </p:pic>
        <p:sp>
          <p:nvSpPr>
            <p:cNvPr id="6" name="Text Box 4">
              <a:extLst>
                <a:ext uri="{FF2B5EF4-FFF2-40B4-BE49-F238E27FC236}">
                  <a16:creationId xmlns:a16="http://schemas.microsoft.com/office/drawing/2014/main" id="{937B8715-054F-3500-1324-477C72C0432F}"/>
                </a:ext>
              </a:extLst>
            </p:cNvPr>
            <p:cNvSpPr txBox="1"/>
            <p:nvPr/>
          </p:nvSpPr>
          <p:spPr>
            <a:xfrm>
              <a:off x="-30360" y="1571625"/>
              <a:ext cx="1781175" cy="295275"/>
            </a:xfrm>
            <a:prstGeom prst="rect">
              <a:avLst/>
            </a:prstGeom>
            <a:solidFill>
              <a:schemeClr val="lt1"/>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ctr">
                <a:spcBef>
                  <a:spcPts val="0"/>
                </a:spcBef>
                <a:spcAft>
                  <a:spcPts val="0"/>
                </a:spcAft>
              </a:pPr>
              <a:r>
                <a:rPr lang="en-US" sz="825" b="1" dirty="0">
                  <a:latin typeface="+mn-lt"/>
                  <a:ea typeface="Times New Roman" panose="02020603050405020304" pitchFamily="18" charset="0"/>
                </a:rPr>
                <a:t>Scan to Watch Video</a:t>
              </a:r>
              <a:endParaRPr lang="en-US" sz="900" dirty="0">
                <a:latin typeface="+mn-lt"/>
                <a:ea typeface="Times New Roman" panose="02020603050405020304" pitchFamily="18" charset="0"/>
              </a:endParaRPr>
            </a:p>
          </p:txBody>
        </p:sp>
      </p:grpSp>
      <p:pic>
        <p:nvPicPr>
          <p:cNvPr id="8" name="Picture 7">
            <a:extLst>
              <a:ext uri="{FF2B5EF4-FFF2-40B4-BE49-F238E27FC236}">
                <a16:creationId xmlns:a16="http://schemas.microsoft.com/office/drawing/2014/main" id="{A5EDEA86-3C2F-2CD1-49EB-BBDA3C134FEB}"/>
              </a:ext>
            </a:extLst>
          </p:cNvPr>
          <p:cNvPicPr>
            <a:picLocks noChangeAspect="1"/>
          </p:cNvPicPr>
          <p:nvPr/>
        </p:nvPicPr>
        <p:blipFill>
          <a:blip r:embed="rId5"/>
          <a:stretch>
            <a:fillRect/>
          </a:stretch>
        </p:blipFill>
        <p:spPr>
          <a:xfrm>
            <a:off x="721426" y="3010186"/>
            <a:ext cx="4289946" cy="2357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Play Button Svg Png Icon Free Download (#82197) - OnlineWebFonts.COM">
            <a:hlinkClick r:id="rId3"/>
            <a:extLst>
              <a:ext uri="{FF2B5EF4-FFF2-40B4-BE49-F238E27FC236}">
                <a16:creationId xmlns:a16="http://schemas.microsoft.com/office/drawing/2014/main" id="{02A062EF-A014-1A74-F4E1-72F74C406F4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9488" y="3342305"/>
            <a:ext cx="1693821" cy="1693540"/>
          </a:xfrm>
          <a:prstGeom prst="rect">
            <a:avLst/>
          </a:prstGeom>
          <a:noFill/>
          <a:ln>
            <a:noFill/>
          </a:ln>
        </p:spPr>
      </p:pic>
    </p:spTree>
    <p:extLst>
      <p:ext uri="{BB962C8B-B14F-4D97-AF65-F5344CB8AC3E}">
        <p14:creationId xmlns:p14="http://schemas.microsoft.com/office/powerpoint/2010/main" val="953939134"/>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6108-F4FD-73C1-284A-96533764828B}"/>
              </a:ext>
            </a:extLst>
          </p:cNvPr>
          <p:cNvSpPr>
            <a:spLocks noGrp="1"/>
          </p:cNvSpPr>
          <p:nvPr>
            <p:ph type="title"/>
          </p:nvPr>
        </p:nvSpPr>
        <p:spPr/>
        <p:txBody>
          <a:bodyPr/>
          <a:lstStyle/>
          <a:p>
            <a:r>
              <a:rPr lang="en-US" dirty="0"/>
              <a:t>True or False?</a:t>
            </a:r>
          </a:p>
        </p:txBody>
      </p:sp>
      <p:sp>
        <p:nvSpPr>
          <p:cNvPr id="3" name="Content Placeholder 2">
            <a:extLst>
              <a:ext uri="{FF2B5EF4-FFF2-40B4-BE49-F238E27FC236}">
                <a16:creationId xmlns:a16="http://schemas.microsoft.com/office/drawing/2014/main" id="{6378B7E3-EBBA-91A9-7D81-E80CE750E5C7}"/>
              </a:ext>
            </a:extLst>
          </p:cNvPr>
          <p:cNvSpPr>
            <a:spLocks noGrp="1"/>
          </p:cNvSpPr>
          <p:nvPr>
            <p:ph idx="1"/>
          </p:nvPr>
        </p:nvSpPr>
        <p:spPr>
          <a:xfrm>
            <a:off x="762000" y="1905000"/>
            <a:ext cx="7696200" cy="1861457"/>
          </a:xfrm>
        </p:spPr>
        <p:txBody>
          <a:bodyPr/>
          <a:lstStyle/>
          <a:p>
            <a:r>
              <a:rPr lang="en-US" dirty="0"/>
              <a:t>Lock to Lock </a:t>
            </a:r>
            <a:r>
              <a:rPr lang="en-US" sz="3200" dirty="0"/>
              <a:t>includes when the employee manipulates the enclosure’s door? </a:t>
            </a:r>
          </a:p>
          <a:p>
            <a:pPr marL="0" indent="0">
              <a:buNone/>
            </a:pPr>
            <a:endParaRPr lang="en-US" sz="3200" dirty="0"/>
          </a:p>
          <a:p>
            <a:endParaRPr lang="en-US" dirty="0"/>
          </a:p>
        </p:txBody>
      </p:sp>
      <p:sp>
        <p:nvSpPr>
          <p:cNvPr id="4" name="Slide Number Placeholder 3">
            <a:extLst>
              <a:ext uri="{FF2B5EF4-FFF2-40B4-BE49-F238E27FC236}">
                <a16:creationId xmlns:a16="http://schemas.microsoft.com/office/drawing/2014/main" id="{ED7BC769-CA90-D938-B9D6-B9BE5E2A71FE}"/>
              </a:ext>
            </a:extLst>
          </p:cNvPr>
          <p:cNvSpPr>
            <a:spLocks noGrp="1"/>
          </p:cNvSpPr>
          <p:nvPr>
            <p:ph type="sldNum" sz="quarter" idx="10"/>
          </p:nvPr>
        </p:nvSpPr>
        <p:spPr/>
        <p:txBody>
          <a:bodyPr/>
          <a:lstStyle/>
          <a:p>
            <a:fld id="{64ACE653-A8EE-487F-89DB-9462C6107B95}" type="slidenum">
              <a:rPr lang="en-US" altLang="en-US" smtClean="0"/>
              <a:pPr/>
              <a:t>12</a:t>
            </a:fld>
            <a:endParaRPr lang="en-US" altLang="en-US"/>
          </a:p>
        </p:txBody>
      </p:sp>
      <p:sp>
        <p:nvSpPr>
          <p:cNvPr id="5" name="Title 1">
            <a:extLst>
              <a:ext uri="{FF2B5EF4-FFF2-40B4-BE49-F238E27FC236}">
                <a16:creationId xmlns:a16="http://schemas.microsoft.com/office/drawing/2014/main" id="{1E174411-2C09-2AC9-719A-EC54285ECBFB}"/>
              </a:ext>
            </a:extLst>
          </p:cNvPr>
          <p:cNvSpPr txBox="1">
            <a:spLocks/>
          </p:cNvSpPr>
          <p:nvPr/>
        </p:nvSpPr>
        <p:spPr bwMode="auto">
          <a:xfrm>
            <a:off x="762000" y="3995057"/>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algn="ctr"/>
            <a:r>
              <a:rPr lang="en-US" sz="6000" kern="0" dirty="0">
                <a:solidFill>
                  <a:schemeClr val="accent1">
                    <a:lumMod val="50000"/>
                  </a:schemeClr>
                </a:solidFill>
              </a:rPr>
              <a:t>TRUE</a:t>
            </a:r>
          </a:p>
        </p:txBody>
      </p:sp>
    </p:spTree>
    <p:extLst>
      <p:ext uri="{BB962C8B-B14F-4D97-AF65-F5344CB8AC3E}">
        <p14:creationId xmlns:p14="http://schemas.microsoft.com/office/powerpoint/2010/main" val="37558239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CB31-FA49-8CFF-730B-23C700B96524}"/>
              </a:ext>
            </a:extLst>
          </p:cNvPr>
          <p:cNvSpPr>
            <a:spLocks noGrp="1"/>
          </p:cNvSpPr>
          <p:nvPr>
            <p:ph type="title"/>
          </p:nvPr>
        </p:nvSpPr>
        <p:spPr/>
        <p:txBody>
          <a:bodyPr/>
          <a:lstStyle/>
          <a:p>
            <a:r>
              <a:rPr lang="en-US" dirty="0"/>
              <a:t>Cable Inspection</a:t>
            </a:r>
          </a:p>
        </p:txBody>
      </p:sp>
      <p:sp>
        <p:nvSpPr>
          <p:cNvPr id="3" name="Content Placeholder 2">
            <a:extLst>
              <a:ext uri="{FF2B5EF4-FFF2-40B4-BE49-F238E27FC236}">
                <a16:creationId xmlns:a16="http://schemas.microsoft.com/office/drawing/2014/main" id="{FC8E100A-C8A9-F7AC-9805-BDA5F45A5249}"/>
              </a:ext>
            </a:extLst>
          </p:cNvPr>
          <p:cNvSpPr>
            <a:spLocks noGrp="1"/>
          </p:cNvSpPr>
          <p:nvPr>
            <p:ph idx="1"/>
          </p:nvPr>
        </p:nvSpPr>
        <p:spPr>
          <a:xfrm>
            <a:off x="762000" y="1905000"/>
            <a:ext cx="8142514" cy="4038600"/>
          </a:xfrm>
        </p:spPr>
        <p:txBody>
          <a:bodyPr/>
          <a:lstStyle/>
          <a:p>
            <a:r>
              <a:rPr lang="en-US" sz="2400" dirty="0"/>
              <a:t>Always inspect exposed sections of cable for abnormalities, signs of fault, physical damage, and dielectric concerns.</a:t>
            </a:r>
          </a:p>
          <a:p>
            <a:pPr marL="0" indent="0">
              <a:buNone/>
            </a:pPr>
            <a:endParaRPr lang="en-US" sz="2400" dirty="0"/>
          </a:p>
          <a:p>
            <a:r>
              <a:rPr lang="en-US" sz="2400" dirty="0"/>
              <a:t>If abnormalities are identified, employees must be protected from the possible effects of cable faults.</a:t>
            </a:r>
          </a:p>
          <a:p>
            <a:pPr lvl="1"/>
            <a:r>
              <a:rPr lang="en-US" sz="2000" dirty="0"/>
              <a:t>Electrical contact</a:t>
            </a:r>
          </a:p>
          <a:p>
            <a:pPr lvl="1"/>
            <a:r>
              <a:rPr lang="en-US" sz="2000" dirty="0"/>
              <a:t>Arc flash</a:t>
            </a:r>
          </a:p>
          <a:p>
            <a:pPr lvl="1"/>
            <a:r>
              <a:rPr lang="en-US" sz="2000" dirty="0"/>
              <a:t>Etc.</a:t>
            </a:r>
          </a:p>
        </p:txBody>
      </p:sp>
    </p:spTree>
    <p:extLst>
      <p:ext uri="{BB962C8B-B14F-4D97-AF65-F5344CB8AC3E}">
        <p14:creationId xmlns:p14="http://schemas.microsoft.com/office/powerpoint/2010/main" val="2278581637"/>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84FA4-042A-3B9B-3133-171F8D3F13C8}"/>
              </a:ext>
            </a:extLst>
          </p:cNvPr>
          <p:cNvSpPr>
            <a:spLocks noGrp="1"/>
          </p:cNvSpPr>
          <p:nvPr>
            <p:ph type="title"/>
          </p:nvPr>
        </p:nvSpPr>
        <p:spPr/>
        <p:txBody>
          <a:bodyPr/>
          <a:lstStyle/>
          <a:p>
            <a:r>
              <a:rPr lang="en-US" dirty="0"/>
              <a:t>Cable Identification</a:t>
            </a:r>
          </a:p>
        </p:txBody>
      </p:sp>
      <p:sp>
        <p:nvSpPr>
          <p:cNvPr id="3" name="Content Placeholder 2">
            <a:extLst>
              <a:ext uri="{FF2B5EF4-FFF2-40B4-BE49-F238E27FC236}">
                <a16:creationId xmlns:a16="http://schemas.microsoft.com/office/drawing/2014/main" id="{59420A05-7326-FAF6-9B22-03D2144A742F}"/>
              </a:ext>
            </a:extLst>
          </p:cNvPr>
          <p:cNvSpPr>
            <a:spLocks noGrp="1"/>
          </p:cNvSpPr>
          <p:nvPr>
            <p:ph idx="1"/>
          </p:nvPr>
        </p:nvSpPr>
        <p:spPr>
          <a:xfrm>
            <a:off x="761999" y="1905000"/>
            <a:ext cx="8131629" cy="4038600"/>
          </a:xfrm>
        </p:spPr>
        <p:txBody>
          <a:bodyPr/>
          <a:lstStyle/>
          <a:p>
            <a:r>
              <a:rPr lang="en-US" sz="2600" dirty="0"/>
              <a:t>Identification of direct buried primary cable is essential before cutting or grounding the cable.</a:t>
            </a:r>
          </a:p>
          <a:p>
            <a:pPr lvl="1"/>
            <a:r>
              <a:rPr lang="en-US" sz="2400" dirty="0"/>
              <a:t>Never touch or cut cables that have not been positively identified, tested, de-energized, and grounded.</a:t>
            </a:r>
          </a:p>
          <a:p>
            <a:r>
              <a:rPr lang="en-US" sz="2600" dirty="0"/>
              <a:t>After the cable has been visually verified, isolated, tested, and grounded. </a:t>
            </a:r>
          </a:p>
          <a:p>
            <a:r>
              <a:rPr lang="en-US" sz="2600" dirty="0"/>
              <a:t>A de-energized cable detector can identify the cable to be worked. </a:t>
            </a:r>
          </a:p>
          <a:p>
            <a:pPr marL="0" indent="0">
              <a:buNone/>
            </a:pPr>
            <a:endParaRPr lang="en-US" sz="2800" dirty="0"/>
          </a:p>
        </p:txBody>
      </p:sp>
    </p:spTree>
    <p:extLst>
      <p:ext uri="{BB962C8B-B14F-4D97-AF65-F5344CB8AC3E}">
        <p14:creationId xmlns:p14="http://schemas.microsoft.com/office/powerpoint/2010/main" val="1730238063"/>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2A6A12-7D76-4667-B55B-C99519DBF3A5}"/>
              </a:ext>
            </a:extLst>
          </p:cNvPr>
          <p:cNvPicPr>
            <a:picLocks noChangeAspect="1"/>
          </p:cNvPicPr>
          <p:nvPr/>
        </p:nvPicPr>
        <p:blipFill rotWithShape="1">
          <a:blip r:embed="rId3">
            <a:extLst>
              <a:ext uri="{28A0092B-C50C-407E-A947-70E740481C1C}">
                <a14:useLocalDpi xmlns:a14="http://schemas.microsoft.com/office/drawing/2010/main" val="0"/>
              </a:ext>
            </a:extLst>
          </a:blip>
          <a:srcRect t="14243" r="-3" b="19149"/>
          <a:stretch/>
        </p:blipFill>
        <p:spPr>
          <a:xfrm>
            <a:off x="5060097" y="4420822"/>
            <a:ext cx="2474033" cy="1690109"/>
          </a:xfrm>
          <a:prstGeom prst="rect">
            <a:avLst/>
          </a:prstGeom>
        </p:spPr>
      </p:pic>
      <p:sp>
        <p:nvSpPr>
          <p:cNvPr id="2" name="Title 1">
            <a:extLst>
              <a:ext uri="{FF2B5EF4-FFF2-40B4-BE49-F238E27FC236}">
                <a16:creationId xmlns:a16="http://schemas.microsoft.com/office/drawing/2014/main" id="{98D00FB5-6E9D-2AFC-2ACA-F7B7C6CCC1AC}"/>
              </a:ext>
            </a:extLst>
          </p:cNvPr>
          <p:cNvSpPr>
            <a:spLocks noGrp="1"/>
          </p:cNvSpPr>
          <p:nvPr>
            <p:ph type="title"/>
          </p:nvPr>
        </p:nvSpPr>
        <p:spPr/>
        <p:txBody>
          <a:bodyPr/>
          <a:lstStyle/>
          <a:p>
            <a:r>
              <a:rPr lang="en-US" sz="2800" dirty="0"/>
              <a:t>Cable Identification &amp; Phasing Tools</a:t>
            </a:r>
          </a:p>
        </p:txBody>
      </p:sp>
      <p:sp>
        <p:nvSpPr>
          <p:cNvPr id="13" name="Content Placeholder 12">
            <a:extLst>
              <a:ext uri="{FF2B5EF4-FFF2-40B4-BE49-F238E27FC236}">
                <a16:creationId xmlns:a16="http://schemas.microsoft.com/office/drawing/2014/main" id="{C2222F83-107E-DA42-B3B3-50DC0D6F3F27}"/>
              </a:ext>
            </a:extLst>
          </p:cNvPr>
          <p:cNvSpPr>
            <a:spLocks noGrp="1"/>
          </p:cNvSpPr>
          <p:nvPr>
            <p:ph idx="1"/>
          </p:nvPr>
        </p:nvSpPr>
        <p:spPr/>
        <p:txBody>
          <a:bodyPr/>
          <a:lstStyle/>
          <a:p>
            <a:pPr marL="0" indent="0">
              <a:buNone/>
            </a:pPr>
            <a:r>
              <a:rPr lang="en-US" sz="2800" dirty="0"/>
              <a:t>Common Cable ID and Phasing Tools Include:</a:t>
            </a:r>
          </a:p>
          <a:p>
            <a:r>
              <a:rPr lang="en-US" sz="2600" dirty="0"/>
              <a:t>TIMCO - Impulse Phaser</a:t>
            </a:r>
          </a:p>
          <a:p>
            <a:r>
              <a:rPr lang="en-US" sz="2600" dirty="0"/>
              <a:t>NDB - VCi-3</a:t>
            </a:r>
          </a:p>
          <a:p>
            <a:r>
              <a:rPr lang="en-US" sz="2600" dirty="0"/>
              <a:t>HV Diagnostics – EZ-Cable ID</a:t>
            </a:r>
          </a:p>
          <a:p>
            <a:r>
              <a:rPr lang="en-US" sz="2600" dirty="0"/>
              <a:t>Hi-</a:t>
            </a:r>
            <a:r>
              <a:rPr lang="en-US" sz="2600" dirty="0" err="1"/>
              <a:t>Potronics</a:t>
            </a:r>
            <a:r>
              <a:rPr lang="en-US" sz="2600" dirty="0"/>
              <a:t> </a:t>
            </a:r>
          </a:p>
        </p:txBody>
      </p:sp>
      <p:pic>
        <p:nvPicPr>
          <p:cNvPr id="1026" name="Picture 2" descr="TIMCO Impulse Phasing Tester | Tallman Equipment Company">
            <a:extLst>
              <a:ext uri="{FF2B5EF4-FFF2-40B4-BE49-F238E27FC236}">
                <a16:creationId xmlns:a16="http://schemas.microsoft.com/office/drawing/2014/main" id="{9953CF89-B204-AD70-4EEB-AAAF70A3D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1382" y="2437177"/>
            <a:ext cx="1983645" cy="1983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43B7CC0-2F04-C6C0-D526-11A0BC8971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2926" y="4420822"/>
            <a:ext cx="2243101" cy="162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617119"/>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E50F4-E950-B80C-6A2E-E9EF07C50003}"/>
              </a:ext>
            </a:extLst>
          </p:cNvPr>
          <p:cNvSpPr>
            <a:spLocks noGrp="1"/>
          </p:cNvSpPr>
          <p:nvPr>
            <p:ph type="title"/>
          </p:nvPr>
        </p:nvSpPr>
        <p:spPr/>
        <p:txBody>
          <a:bodyPr/>
          <a:lstStyle/>
          <a:p>
            <a:r>
              <a:rPr lang="en-US" dirty="0"/>
              <a:t>Fault Locating Equipment</a:t>
            </a:r>
          </a:p>
        </p:txBody>
      </p:sp>
      <p:pic>
        <p:nvPicPr>
          <p:cNvPr id="5" name="Content Placeholder 4" descr="A picture containing camera, container, projector&#10;&#10;Description automatically generated">
            <a:extLst>
              <a:ext uri="{FF2B5EF4-FFF2-40B4-BE49-F238E27FC236}">
                <a16:creationId xmlns:a16="http://schemas.microsoft.com/office/drawing/2014/main" id="{70373412-F145-4CAC-B704-D4AB78ADA8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12969" y="4117014"/>
            <a:ext cx="2117433" cy="2117433"/>
          </a:xfrm>
        </p:spPr>
      </p:pic>
      <p:pic>
        <p:nvPicPr>
          <p:cNvPr id="1026" name="Picture 2">
            <a:extLst>
              <a:ext uri="{FF2B5EF4-FFF2-40B4-BE49-F238E27FC236}">
                <a16:creationId xmlns:a16="http://schemas.microsoft.com/office/drawing/2014/main" id="{7E1E0738-A0AE-DF5C-9AEB-18FFB604E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5561" y="1961583"/>
            <a:ext cx="2219826" cy="22198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1AF2BBC-A712-6657-60A9-F22F66D5C3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544" b="18522"/>
          <a:stretch/>
        </p:blipFill>
        <p:spPr bwMode="auto">
          <a:xfrm>
            <a:off x="1458828" y="2233457"/>
            <a:ext cx="4415590" cy="30504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924484"/>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6255-88A5-FD0D-CA8F-720207DFD2B6}"/>
              </a:ext>
            </a:extLst>
          </p:cNvPr>
          <p:cNvSpPr>
            <a:spLocks noGrp="1"/>
          </p:cNvSpPr>
          <p:nvPr>
            <p:ph type="title"/>
          </p:nvPr>
        </p:nvSpPr>
        <p:spPr/>
        <p:txBody>
          <a:bodyPr/>
          <a:lstStyle/>
          <a:p>
            <a:r>
              <a:rPr lang="en-US" dirty="0"/>
              <a:t>URD Cable Work – Insulate </a:t>
            </a:r>
          </a:p>
        </p:txBody>
      </p:sp>
      <p:sp>
        <p:nvSpPr>
          <p:cNvPr id="3" name="Content Placeholder 2">
            <a:extLst>
              <a:ext uri="{FF2B5EF4-FFF2-40B4-BE49-F238E27FC236}">
                <a16:creationId xmlns:a16="http://schemas.microsoft.com/office/drawing/2014/main" id="{C266F2B9-EA65-CF15-A164-2D7690756C5D}"/>
              </a:ext>
            </a:extLst>
          </p:cNvPr>
          <p:cNvSpPr>
            <a:spLocks noGrp="1"/>
          </p:cNvSpPr>
          <p:nvPr>
            <p:ph idx="1"/>
          </p:nvPr>
        </p:nvSpPr>
        <p:spPr>
          <a:xfrm>
            <a:off x="628650" y="2288814"/>
            <a:ext cx="7886700" cy="3263504"/>
          </a:xfrm>
        </p:spPr>
        <p:txBody>
          <a:bodyPr>
            <a:normAutofit fontScale="85000" lnSpcReduction="20000"/>
          </a:bodyPr>
          <a:lstStyle/>
          <a:p>
            <a:pPr>
              <a:spcAft>
                <a:spcPts val="600"/>
              </a:spcAft>
            </a:pPr>
            <a:r>
              <a:rPr lang="en-US" dirty="0"/>
              <a:t>The insulation option utilizes Insulating Personal Protective Equipment (gloves, sleeves, overshoes, etc.) and Insulating Protective Equipment (insulating blankets, platforms, tools, equipment, etc.).</a:t>
            </a:r>
          </a:p>
          <a:p>
            <a:r>
              <a:rPr lang="en-US" dirty="0"/>
              <a:t>Insulation can be used conjunction with other methods as secondary protection to cover cables (secondary or primary) that are not being directly worked on. </a:t>
            </a:r>
          </a:p>
        </p:txBody>
      </p:sp>
    </p:spTree>
    <p:extLst>
      <p:ext uri="{BB962C8B-B14F-4D97-AF65-F5344CB8AC3E}">
        <p14:creationId xmlns:p14="http://schemas.microsoft.com/office/powerpoint/2010/main" val="3118520254"/>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D313-9295-63B3-C8DF-87053A054F88}"/>
              </a:ext>
            </a:extLst>
          </p:cNvPr>
          <p:cNvSpPr>
            <a:spLocks noGrp="1"/>
          </p:cNvSpPr>
          <p:nvPr>
            <p:ph type="title"/>
          </p:nvPr>
        </p:nvSpPr>
        <p:spPr>
          <a:xfrm>
            <a:off x="762000" y="533400"/>
            <a:ext cx="7696200" cy="1143000"/>
          </a:xfrm>
        </p:spPr>
        <p:txBody>
          <a:bodyPr/>
          <a:lstStyle/>
          <a:p>
            <a:r>
              <a:rPr lang="en-US" dirty="0"/>
              <a:t>URD Cable Work – Isolate </a:t>
            </a:r>
          </a:p>
        </p:txBody>
      </p:sp>
      <p:sp>
        <p:nvSpPr>
          <p:cNvPr id="3" name="Content Placeholder 2">
            <a:extLst>
              <a:ext uri="{FF2B5EF4-FFF2-40B4-BE49-F238E27FC236}">
                <a16:creationId xmlns:a16="http://schemas.microsoft.com/office/drawing/2014/main" id="{BD9A5F3E-FEBE-BECF-D942-ECFAA52BA882}"/>
              </a:ext>
            </a:extLst>
          </p:cNvPr>
          <p:cNvSpPr>
            <a:spLocks noGrp="1"/>
          </p:cNvSpPr>
          <p:nvPr>
            <p:ph idx="1"/>
          </p:nvPr>
        </p:nvSpPr>
        <p:spPr>
          <a:xfrm>
            <a:off x="762000" y="1905000"/>
            <a:ext cx="7696200" cy="4038600"/>
          </a:xfrm>
        </p:spPr>
        <p:txBody>
          <a:bodyPr/>
          <a:lstStyle/>
          <a:p>
            <a:r>
              <a:rPr lang="en-US" dirty="0"/>
              <a:t>Isolate the cable and ground it</a:t>
            </a:r>
          </a:p>
          <a:p>
            <a:r>
              <a:rPr lang="en-US" dirty="0"/>
              <a:t>Isolate Defined</a:t>
            </a:r>
          </a:p>
          <a:p>
            <a:pPr lvl="1"/>
            <a:r>
              <a:rPr lang="en-US" dirty="0"/>
              <a:t>Physically separated, electrically and mechanically from all sources of electrical energy Such separation may not eliminate the effects of electrical induction! </a:t>
            </a:r>
          </a:p>
          <a:p>
            <a:r>
              <a:rPr lang="en-US" dirty="0"/>
              <a:t>Extreme caution is needed if you open the system neutral.</a:t>
            </a:r>
          </a:p>
          <a:p>
            <a:endParaRPr lang="en-US" dirty="0"/>
          </a:p>
          <a:p>
            <a:endParaRPr lang="en-US" dirty="0"/>
          </a:p>
          <a:p>
            <a:endParaRPr lang="en-US" dirty="0"/>
          </a:p>
        </p:txBody>
      </p:sp>
    </p:spTree>
    <p:extLst>
      <p:ext uri="{BB962C8B-B14F-4D97-AF65-F5344CB8AC3E}">
        <p14:creationId xmlns:p14="http://schemas.microsoft.com/office/powerpoint/2010/main" val="3199142218"/>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DDE28-933D-7852-28C8-97776C61D601}"/>
              </a:ext>
            </a:extLst>
          </p:cNvPr>
          <p:cNvSpPr>
            <a:spLocks noGrp="1"/>
          </p:cNvSpPr>
          <p:nvPr>
            <p:ph type="title"/>
          </p:nvPr>
        </p:nvSpPr>
        <p:spPr/>
        <p:txBody>
          <a:bodyPr/>
          <a:lstStyle/>
          <a:p>
            <a:r>
              <a:rPr lang="en-US" dirty="0"/>
              <a:t>Live Line Tool Inspection </a:t>
            </a:r>
          </a:p>
        </p:txBody>
      </p:sp>
      <p:sp>
        <p:nvSpPr>
          <p:cNvPr id="3" name="Content Placeholder 2">
            <a:extLst>
              <a:ext uri="{FF2B5EF4-FFF2-40B4-BE49-F238E27FC236}">
                <a16:creationId xmlns:a16="http://schemas.microsoft.com/office/drawing/2014/main" id="{639A2A15-143C-EC51-A1A8-163E420D0BEE}"/>
              </a:ext>
            </a:extLst>
          </p:cNvPr>
          <p:cNvSpPr>
            <a:spLocks noGrp="1"/>
          </p:cNvSpPr>
          <p:nvPr>
            <p:ph idx="1"/>
          </p:nvPr>
        </p:nvSpPr>
        <p:spPr>
          <a:xfrm>
            <a:off x="761999" y="1905000"/>
            <a:ext cx="8047149" cy="4038600"/>
          </a:xfrm>
        </p:spPr>
        <p:txBody>
          <a:bodyPr/>
          <a:lstStyle/>
          <a:p>
            <a:pPr marL="0" indent="0">
              <a:buNone/>
            </a:pPr>
            <a:r>
              <a:rPr lang="en-US" sz="2400" dirty="0"/>
              <a:t>Daily Inspection</a:t>
            </a:r>
          </a:p>
          <a:p>
            <a:pPr lvl="1"/>
            <a:r>
              <a:rPr lang="en-US" sz="2000" dirty="0"/>
              <a:t>Each live-line tool shall be wiped clean and visually inspected for defects before use each day.</a:t>
            </a:r>
          </a:p>
          <a:p>
            <a:pPr marL="0" indent="0">
              <a:buNone/>
            </a:pPr>
            <a:r>
              <a:rPr lang="en-US" sz="2400" dirty="0"/>
              <a:t>Defects</a:t>
            </a:r>
          </a:p>
          <a:p>
            <a:pPr lvl="1"/>
            <a:r>
              <a:rPr lang="en-US" sz="2000" dirty="0"/>
              <a:t>If any defect or contamination that could adversely affect the insulating qualities or mechanical integrity of the live-line tool is present after wiping, the tool shall be removed from service and examined and tested before being returned to service.</a:t>
            </a:r>
          </a:p>
          <a:p>
            <a:pPr marL="0" indent="0">
              <a:buNone/>
            </a:pPr>
            <a:r>
              <a:rPr lang="en-US" sz="2400" dirty="0"/>
              <a:t>Biennial Inspection and Testing </a:t>
            </a:r>
          </a:p>
          <a:p>
            <a:pPr lvl="1"/>
            <a:r>
              <a:rPr lang="en-US" sz="2000" dirty="0"/>
              <a:t>Live-line tools used for primary employee protection shall be removed from service every 2 years, and defects are identified. </a:t>
            </a:r>
          </a:p>
          <a:p>
            <a:endParaRPr lang="en-US" sz="2400" dirty="0"/>
          </a:p>
          <a:p>
            <a:endParaRPr lang="en-US" sz="2400" dirty="0"/>
          </a:p>
        </p:txBody>
      </p:sp>
    </p:spTree>
    <p:extLst>
      <p:ext uri="{BB962C8B-B14F-4D97-AF65-F5344CB8AC3E}">
        <p14:creationId xmlns:p14="http://schemas.microsoft.com/office/powerpoint/2010/main" val="3738858793"/>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6DA18-A5EB-FD97-5546-DA3E7790799E}"/>
              </a:ext>
            </a:extLst>
          </p:cNvPr>
          <p:cNvSpPr>
            <a:spLocks noGrp="1"/>
          </p:cNvSpPr>
          <p:nvPr>
            <p:ph type="title"/>
          </p:nvPr>
        </p:nvSpPr>
        <p:spPr/>
        <p:txBody>
          <a:bodyPr/>
          <a:lstStyle/>
          <a:p>
            <a:r>
              <a:rPr lang="en-US" dirty="0"/>
              <a:t>Purpose </a:t>
            </a:r>
          </a:p>
        </p:txBody>
      </p:sp>
      <p:sp>
        <p:nvSpPr>
          <p:cNvPr id="3" name="Content Placeholder 2">
            <a:extLst>
              <a:ext uri="{FF2B5EF4-FFF2-40B4-BE49-F238E27FC236}">
                <a16:creationId xmlns:a16="http://schemas.microsoft.com/office/drawing/2014/main" id="{14D38DBB-DE38-9A2F-E2B9-664166A70FA5}"/>
              </a:ext>
            </a:extLst>
          </p:cNvPr>
          <p:cNvSpPr>
            <a:spLocks noGrp="1"/>
          </p:cNvSpPr>
          <p:nvPr>
            <p:ph idx="1"/>
          </p:nvPr>
        </p:nvSpPr>
        <p:spPr/>
        <p:txBody>
          <a:bodyPr/>
          <a:lstStyle/>
          <a:p>
            <a:r>
              <a:rPr lang="en-US" sz="2400" dirty="0"/>
              <a:t>Underground cable work continues to be an area of growth for members of ET&amp;D Partnership. </a:t>
            </a:r>
          </a:p>
          <a:p>
            <a:r>
              <a:rPr lang="en-US" sz="2400" dirty="0"/>
              <a:t>The utility industry has seen significant incidents resulting from cable work and repair.</a:t>
            </a:r>
          </a:p>
          <a:p>
            <a:r>
              <a:rPr lang="en-US" sz="2400" dirty="0"/>
              <a:t>This review will discuss hazards associated with the work and control options to protect workers from the dangers of electrical shock and arc flash when working on or near underground cables and equipment. </a:t>
            </a:r>
          </a:p>
        </p:txBody>
      </p:sp>
    </p:spTree>
    <p:extLst>
      <p:ext uri="{BB962C8B-B14F-4D97-AF65-F5344CB8AC3E}">
        <p14:creationId xmlns:p14="http://schemas.microsoft.com/office/powerpoint/2010/main" val="1437213953"/>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C4FE1-B11E-188F-873C-DE12AB7C5E26}"/>
              </a:ext>
            </a:extLst>
          </p:cNvPr>
          <p:cNvSpPr>
            <a:spLocks noGrp="1"/>
          </p:cNvSpPr>
          <p:nvPr>
            <p:ph type="title"/>
          </p:nvPr>
        </p:nvSpPr>
        <p:spPr/>
        <p:txBody>
          <a:bodyPr/>
          <a:lstStyle/>
          <a:p>
            <a:r>
              <a:rPr lang="en-US" dirty="0"/>
              <a:t>Cable Grounding </a:t>
            </a:r>
          </a:p>
        </p:txBody>
      </p:sp>
      <p:sp>
        <p:nvSpPr>
          <p:cNvPr id="3" name="Content Placeholder 2">
            <a:extLst>
              <a:ext uri="{FF2B5EF4-FFF2-40B4-BE49-F238E27FC236}">
                <a16:creationId xmlns:a16="http://schemas.microsoft.com/office/drawing/2014/main" id="{F11F9FB3-4E6D-E3C0-F6A5-68214B8F9E8B}"/>
              </a:ext>
            </a:extLst>
          </p:cNvPr>
          <p:cNvSpPr>
            <a:spLocks noGrp="1"/>
          </p:cNvSpPr>
          <p:nvPr>
            <p:ph idx="1"/>
          </p:nvPr>
        </p:nvSpPr>
        <p:spPr>
          <a:xfrm>
            <a:off x="762000" y="1905000"/>
            <a:ext cx="8034270" cy="4038600"/>
          </a:xfrm>
        </p:spPr>
        <p:txBody>
          <a:bodyPr>
            <a:normAutofit fontScale="77500" lnSpcReduction="20000"/>
          </a:bodyPr>
          <a:lstStyle/>
          <a:p>
            <a:pPr marL="0" indent="0">
              <a:buNone/>
            </a:pPr>
            <a:r>
              <a:rPr lang="en-US" b="0" i="0" dirty="0">
                <a:solidFill>
                  <a:srgbClr val="333333"/>
                </a:solidFill>
                <a:effectLst/>
                <a:latin typeface="Helvetica Neue"/>
              </a:rPr>
              <a:t>Ampacity </a:t>
            </a:r>
          </a:p>
          <a:p>
            <a:pPr lvl="1"/>
            <a:r>
              <a:rPr lang="en-US" b="0" i="0" dirty="0">
                <a:solidFill>
                  <a:srgbClr val="333333"/>
                </a:solidFill>
                <a:effectLst/>
                <a:latin typeface="Helvetica Neue"/>
              </a:rPr>
              <a:t>Protective grounding equipment shall be capable of conducting the maximum fault current that could flow at the point of grounding for the time necessary to clear the fault.</a:t>
            </a:r>
            <a:endParaRPr lang="en-US" dirty="0">
              <a:solidFill>
                <a:srgbClr val="333333"/>
              </a:solidFill>
              <a:latin typeface="Helvetica Neue"/>
            </a:endParaRPr>
          </a:p>
          <a:p>
            <a:pPr marL="0" indent="0">
              <a:buNone/>
            </a:pPr>
            <a:r>
              <a:rPr lang="en-US" b="0" i="0" dirty="0">
                <a:solidFill>
                  <a:srgbClr val="333333"/>
                </a:solidFill>
                <a:effectLst/>
                <a:latin typeface="Helvetica Neue"/>
              </a:rPr>
              <a:t>Order of </a:t>
            </a:r>
            <a:r>
              <a:rPr lang="en-US" dirty="0">
                <a:solidFill>
                  <a:srgbClr val="333333"/>
                </a:solidFill>
                <a:latin typeface="Helvetica Neue"/>
              </a:rPr>
              <a:t>connection </a:t>
            </a:r>
          </a:p>
          <a:p>
            <a:pPr lvl="1"/>
            <a:r>
              <a:rPr lang="en-US" b="0" i="0" dirty="0">
                <a:solidFill>
                  <a:srgbClr val="333333"/>
                </a:solidFill>
                <a:effectLst/>
                <a:latin typeface="Helvetica Neue"/>
              </a:rPr>
              <a:t>The employer shall ensure that, when an employee attaches a ground to a line or to equipment, the employee attaches the ground-end connection first and then attaches the other end by means of a live-line tool. </a:t>
            </a:r>
          </a:p>
          <a:p>
            <a:pPr lvl="1"/>
            <a:r>
              <a:rPr lang="en-US" b="0" i="0" dirty="0">
                <a:solidFill>
                  <a:srgbClr val="333333"/>
                </a:solidFill>
                <a:effectLst/>
                <a:latin typeface="Helvetica Neue"/>
              </a:rPr>
              <a:t>The employer shall ensure that, when an employee removes a ground, the employee removes the grounding device from the line or equipment using a live-line tool before he or she removes the ground-end connection. </a:t>
            </a:r>
          </a:p>
        </p:txBody>
      </p:sp>
    </p:spTree>
    <p:extLst>
      <p:ext uri="{BB962C8B-B14F-4D97-AF65-F5344CB8AC3E}">
        <p14:creationId xmlns:p14="http://schemas.microsoft.com/office/powerpoint/2010/main" val="3580810186"/>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C4216-DE55-8CEB-3CA5-10302128EA39}"/>
              </a:ext>
            </a:extLst>
          </p:cNvPr>
          <p:cNvSpPr>
            <a:spLocks noGrp="1"/>
          </p:cNvSpPr>
          <p:nvPr>
            <p:ph type="title"/>
          </p:nvPr>
        </p:nvSpPr>
        <p:spPr/>
        <p:txBody>
          <a:bodyPr/>
          <a:lstStyle/>
          <a:p>
            <a:r>
              <a:rPr lang="en-US" dirty="0"/>
              <a:t>Cable Spiking Tools</a:t>
            </a:r>
          </a:p>
        </p:txBody>
      </p:sp>
      <p:sp>
        <p:nvSpPr>
          <p:cNvPr id="3" name="Content Placeholder 2">
            <a:extLst>
              <a:ext uri="{FF2B5EF4-FFF2-40B4-BE49-F238E27FC236}">
                <a16:creationId xmlns:a16="http://schemas.microsoft.com/office/drawing/2014/main" id="{A2B1F554-7E6F-662D-62A2-2A243E331EF7}"/>
              </a:ext>
            </a:extLst>
          </p:cNvPr>
          <p:cNvSpPr>
            <a:spLocks noGrp="1"/>
          </p:cNvSpPr>
          <p:nvPr>
            <p:ph idx="1"/>
          </p:nvPr>
        </p:nvSpPr>
        <p:spPr>
          <a:xfrm>
            <a:off x="628651" y="2038981"/>
            <a:ext cx="5814260" cy="3263504"/>
          </a:xfrm>
        </p:spPr>
        <p:txBody>
          <a:bodyPr/>
          <a:lstStyle/>
          <a:p>
            <a:r>
              <a:rPr lang="en-US" sz="2400" dirty="0"/>
              <a:t>A cable spiking tool can help verify that a cable is de-energized before performing maintenance. </a:t>
            </a:r>
          </a:p>
          <a:p>
            <a:r>
              <a:rPr lang="en-US" sz="2400" b="1" dirty="0"/>
              <a:t>Because malfunctions can occur when spiking, cables should still be cut remotely to ensure employee safety. </a:t>
            </a:r>
          </a:p>
          <a:p>
            <a:r>
              <a:rPr lang="en-US" sz="2400" dirty="0"/>
              <a:t>Cables are often preliminarily spiked to enable the splicing or termination of faulted cables. </a:t>
            </a:r>
          </a:p>
          <a:p>
            <a:pPr lvl="1"/>
            <a:endParaRPr lang="en-US" sz="2000" dirty="0"/>
          </a:p>
          <a:p>
            <a:endParaRPr lang="en-US" sz="2400" dirty="0"/>
          </a:p>
        </p:txBody>
      </p:sp>
      <p:pic>
        <p:nvPicPr>
          <p:cNvPr id="6" name="Picture 2" descr="Salisbury 24320 Cable Spike Tool with 6' Cable">
            <a:extLst>
              <a:ext uri="{FF2B5EF4-FFF2-40B4-BE49-F238E27FC236}">
                <a16:creationId xmlns:a16="http://schemas.microsoft.com/office/drawing/2014/main" id="{05F7ED93-AE3C-43CE-E7C9-C536E815A3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37" b="15250"/>
          <a:stretch/>
        </p:blipFill>
        <p:spPr bwMode="auto">
          <a:xfrm rot="5400000">
            <a:off x="6287813" y="2587002"/>
            <a:ext cx="2977814" cy="20878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027464"/>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4DAB-E1E5-C9C2-8046-ED00E210C5EF}"/>
              </a:ext>
            </a:extLst>
          </p:cNvPr>
          <p:cNvSpPr>
            <a:spLocks noGrp="1"/>
          </p:cNvSpPr>
          <p:nvPr>
            <p:ph type="title"/>
          </p:nvPr>
        </p:nvSpPr>
        <p:spPr/>
        <p:txBody>
          <a:bodyPr/>
          <a:lstStyle/>
          <a:p>
            <a:r>
              <a:rPr lang="en-US" dirty="0"/>
              <a:t>Cutting and Work at Mid-Cable </a:t>
            </a:r>
          </a:p>
        </p:txBody>
      </p:sp>
      <p:sp>
        <p:nvSpPr>
          <p:cNvPr id="3" name="Content Placeholder 2">
            <a:extLst>
              <a:ext uri="{FF2B5EF4-FFF2-40B4-BE49-F238E27FC236}">
                <a16:creationId xmlns:a16="http://schemas.microsoft.com/office/drawing/2014/main" id="{7DD5B38A-EA74-DE44-079D-C5F545F3E306}"/>
              </a:ext>
            </a:extLst>
          </p:cNvPr>
          <p:cNvSpPr>
            <a:spLocks noGrp="1"/>
          </p:cNvSpPr>
          <p:nvPr>
            <p:ph idx="1"/>
          </p:nvPr>
        </p:nvSpPr>
        <p:spPr>
          <a:xfrm>
            <a:off x="628651" y="2226469"/>
            <a:ext cx="4713371" cy="3263504"/>
          </a:xfrm>
        </p:spPr>
        <p:txBody>
          <a:bodyPr>
            <a:normAutofit fontScale="92500" lnSpcReduction="20000"/>
          </a:bodyPr>
          <a:lstStyle/>
          <a:p>
            <a:r>
              <a:rPr lang="en-US" dirty="0"/>
              <a:t>When working “mid-cable”, steps should be taken to prevent exposure to hazardous differences of potential.</a:t>
            </a:r>
          </a:p>
          <a:p>
            <a:r>
              <a:rPr lang="en-US" dirty="0"/>
              <a:t>Both ends of the cable need to be completely isolated and grounded</a:t>
            </a:r>
            <a:r>
              <a:rPr lang="en-US" strike="sngStrike" dirty="0">
                <a:solidFill>
                  <a:srgbClr val="FF0000"/>
                </a:solidFill>
              </a:rPr>
              <a:t> </a:t>
            </a:r>
          </a:p>
        </p:txBody>
      </p:sp>
      <p:pic>
        <p:nvPicPr>
          <p:cNvPr id="6" name="Picture 5">
            <a:extLst>
              <a:ext uri="{FF2B5EF4-FFF2-40B4-BE49-F238E27FC236}">
                <a16:creationId xmlns:a16="http://schemas.microsoft.com/office/drawing/2014/main" id="{56D708C8-5FAB-844B-1008-39C9FED6121A}"/>
              </a:ext>
            </a:extLst>
          </p:cNvPr>
          <p:cNvPicPr>
            <a:picLocks noChangeAspect="1"/>
          </p:cNvPicPr>
          <p:nvPr/>
        </p:nvPicPr>
        <p:blipFill rotWithShape="1">
          <a:blip r:embed="rId3"/>
          <a:srcRect l="21265" r="18240"/>
          <a:stretch/>
        </p:blipFill>
        <p:spPr>
          <a:xfrm>
            <a:off x="5578180" y="1932001"/>
            <a:ext cx="2981866" cy="3263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15kV Load Break Feed-Thru, Horizontal | 215FT | Hubbell Power Systems">
            <a:extLst>
              <a:ext uri="{FF2B5EF4-FFF2-40B4-BE49-F238E27FC236}">
                <a16:creationId xmlns:a16="http://schemas.microsoft.com/office/drawing/2014/main" id="{29FA608E-7150-B2C7-7487-D7BE1EE3D0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3640" y="4278225"/>
            <a:ext cx="1834560" cy="1834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374026"/>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71CD-0B32-6103-29E2-F6C59FEFDEF1}"/>
              </a:ext>
            </a:extLst>
          </p:cNvPr>
          <p:cNvSpPr>
            <a:spLocks noGrp="1"/>
          </p:cNvSpPr>
          <p:nvPr>
            <p:ph type="title"/>
          </p:nvPr>
        </p:nvSpPr>
        <p:spPr/>
        <p:txBody>
          <a:bodyPr/>
          <a:lstStyle/>
          <a:p>
            <a:r>
              <a:rPr lang="en-US" dirty="0"/>
              <a:t>Cutting and Work at Mid-Cable </a:t>
            </a:r>
          </a:p>
        </p:txBody>
      </p:sp>
      <p:sp>
        <p:nvSpPr>
          <p:cNvPr id="3" name="Content Placeholder 2">
            <a:extLst>
              <a:ext uri="{FF2B5EF4-FFF2-40B4-BE49-F238E27FC236}">
                <a16:creationId xmlns:a16="http://schemas.microsoft.com/office/drawing/2014/main" id="{E52F389E-8AD6-131C-E702-60B4FD87DC7D}"/>
              </a:ext>
            </a:extLst>
          </p:cNvPr>
          <p:cNvSpPr>
            <a:spLocks noGrp="1"/>
          </p:cNvSpPr>
          <p:nvPr>
            <p:ph idx="1"/>
          </p:nvPr>
        </p:nvSpPr>
        <p:spPr>
          <a:xfrm>
            <a:off x="762000" y="1905000"/>
            <a:ext cx="8175938" cy="4038600"/>
          </a:xfrm>
        </p:spPr>
        <p:txBody>
          <a:bodyPr/>
          <a:lstStyle/>
          <a:p>
            <a:r>
              <a:rPr lang="en-US" sz="3000" dirty="0"/>
              <a:t>A temporary bond or jumper can maintain continuity when working on an existing cable.          </a:t>
            </a:r>
            <a:endParaRPr lang="en-US" sz="3000" dirty="0">
              <a:solidFill>
                <a:srgbClr val="FF0000"/>
              </a:solidFill>
            </a:endParaRPr>
          </a:p>
        </p:txBody>
      </p:sp>
      <p:pic>
        <p:nvPicPr>
          <p:cNvPr id="2050" name="Picture 2" descr="See the source image">
            <a:extLst>
              <a:ext uri="{FF2B5EF4-FFF2-40B4-BE49-F238E27FC236}">
                <a16:creationId xmlns:a16="http://schemas.microsoft.com/office/drawing/2014/main" id="{20E85BB1-7D54-874D-4EB6-3DEDD422D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8549" y="3136068"/>
            <a:ext cx="2046901" cy="20469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5FCE39-DA16-A8A0-D38C-8D243B9DE78E}"/>
              </a:ext>
            </a:extLst>
          </p:cNvPr>
          <p:cNvSpPr txBox="1"/>
          <p:nvPr/>
        </p:nvSpPr>
        <p:spPr>
          <a:xfrm>
            <a:off x="3341837" y="5297269"/>
            <a:ext cx="2522315" cy="646331"/>
          </a:xfrm>
          <a:prstGeom prst="rect">
            <a:avLst/>
          </a:prstGeom>
          <a:noFill/>
        </p:spPr>
        <p:txBody>
          <a:bodyPr wrap="square" rtlCol="0">
            <a:spAutoFit/>
          </a:bodyPr>
          <a:lstStyle/>
          <a:p>
            <a:pPr algn="ctr"/>
            <a:r>
              <a:rPr lang="en-US" dirty="0">
                <a:latin typeface="+mn-lt"/>
              </a:rPr>
              <a:t>Concentric Neutral </a:t>
            </a:r>
          </a:p>
          <a:p>
            <a:pPr algn="ctr"/>
            <a:r>
              <a:rPr lang="en-US" dirty="0">
                <a:latin typeface="+mn-lt"/>
              </a:rPr>
              <a:t>Jumper Assembly</a:t>
            </a:r>
          </a:p>
        </p:txBody>
      </p:sp>
    </p:spTree>
    <p:extLst>
      <p:ext uri="{BB962C8B-B14F-4D97-AF65-F5344CB8AC3E}">
        <p14:creationId xmlns:p14="http://schemas.microsoft.com/office/powerpoint/2010/main" val="343999565"/>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9FB1-1674-FB36-5253-19FF3DF7EA39}"/>
              </a:ext>
            </a:extLst>
          </p:cNvPr>
          <p:cNvSpPr>
            <a:spLocks noGrp="1"/>
          </p:cNvSpPr>
          <p:nvPr>
            <p:ph type="title"/>
          </p:nvPr>
        </p:nvSpPr>
        <p:spPr/>
        <p:txBody>
          <a:bodyPr/>
          <a:lstStyle/>
          <a:p>
            <a:r>
              <a:rPr lang="en-US" sz="2800" dirty="0"/>
              <a:t>Hydraulic and Wireless Remote Cutters</a:t>
            </a:r>
          </a:p>
        </p:txBody>
      </p:sp>
      <p:sp>
        <p:nvSpPr>
          <p:cNvPr id="3" name="Content Placeholder 2">
            <a:extLst>
              <a:ext uri="{FF2B5EF4-FFF2-40B4-BE49-F238E27FC236}">
                <a16:creationId xmlns:a16="http://schemas.microsoft.com/office/drawing/2014/main" id="{81CFA556-A604-C237-AB2F-4FA237B2C218}"/>
              </a:ext>
            </a:extLst>
          </p:cNvPr>
          <p:cNvSpPr>
            <a:spLocks noGrp="1"/>
          </p:cNvSpPr>
          <p:nvPr>
            <p:ph idx="1"/>
          </p:nvPr>
        </p:nvSpPr>
        <p:spPr>
          <a:xfrm>
            <a:off x="762000" y="1797248"/>
            <a:ext cx="4629150" cy="3263504"/>
          </a:xfrm>
        </p:spPr>
        <p:txBody>
          <a:bodyPr/>
          <a:lstStyle/>
          <a:p>
            <a:pPr lvl="0"/>
            <a:r>
              <a:rPr lang="en-US" sz="2400" dirty="0"/>
              <a:t>Hydraulic or wireless remote cutters remove the worker from the exposure area.</a:t>
            </a:r>
          </a:p>
          <a:p>
            <a:pPr lvl="0"/>
            <a:endParaRPr lang="en-US" sz="2400" dirty="0"/>
          </a:p>
          <a:p>
            <a:pPr lvl="0"/>
            <a:r>
              <a:rPr lang="en-US" sz="2400" dirty="0"/>
              <a:t>In the event the wrong cable has been identified, or an unanticipated hazard occurs, employee exposure to arc flash or hazardous differences of potential will be limited. </a:t>
            </a:r>
          </a:p>
          <a:p>
            <a:endParaRPr lang="en-US" sz="2400" dirty="0"/>
          </a:p>
        </p:txBody>
      </p:sp>
      <p:pic>
        <p:nvPicPr>
          <p:cNvPr id="4" name="Content Placeholder 4">
            <a:extLst>
              <a:ext uri="{FF2B5EF4-FFF2-40B4-BE49-F238E27FC236}">
                <a16:creationId xmlns:a16="http://schemas.microsoft.com/office/drawing/2014/main" id="{68DFB2A5-44F9-0345-AB50-C2DE2560A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237" y="3743921"/>
            <a:ext cx="2831651" cy="21237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picture containing tool, power saw&#10;&#10;Description automatically generated">
            <a:extLst>
              <a:ext uri="{FF2B5EF4-FFF2-40B4-BE49-F238E27FC236}">
                <a16:creationId xmlns:a16="http://schemas.microsoft.com/office/drawing/2014/main" id="{81919DE2-4C66-9350-537A-CE4D98F3E1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7358" y="2029456"/>
            <a:ext cx="2847992" cy="15663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0825583"/>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DAA4-EFAD-3DFB-8713-2A8BD3960EFE}"/>
              </a:ext>
            </a:extLst>
          </p:cNvPr>
          <p:cNvSpPr>
            <a:spLocks noGrp="1"/>
          </p:cNvSpPr>
          <p:nvPr>
            <p:ph type="title"/>
          </p:nvPr>
        </p:nvSpPr>
        <p:spPr/>
        <p:txBody>
          <a:bodyPr/>
          <a:lstStyle/>
          <a:p>
            <a:r>
              <a:rPr lang="en-US" dirty="0"/>
              <a:t>Insulated Remote Cutters </a:t>
            </a:r>
          </a:p>
        </p:txBody>
      </p:sp>
      <p:sp>
        <p:nvSpPr>
          <p:cNvPr id="3" name="Content Placeholder 2">
            <a:extLst>
              <a:ext uri="{FF2B5EF4-FFF2-40B4-BE49-F238E27FC236}">
                <a16:creationId xmlns:a16="http://schemas.microsoft.com/office/drawing/2014/main" id="{C5C412F1-0CBF-9CE0-4886-0FD7F1723800}"/>
              </a:ext>
            </a:extLst>
          </p:cNvPr>
          <p:cNvSpPr>
            <a:spLocks noGrp="1"/>
          </p:cNvSpPr>
          <p:nvPr>
            <p:ph idx="1"/>
          </p:nvPr>
        </p:nvSpPr>
        <p:spPr>
          <a:xfrm>
            <a:off x="762000" y="1905000"/>
            <a:ext cx="7995634" cy="4038600"/>
          </a:xfrm>
        </p:spPr>
        <p:txBody>
          <a:bodyPr/>
          <a:lstStyle/>
          <a:p>
            <a:r>
              <a:rPr lang="en-US" sz="2000" dirty="0">
                <a:ea typeface="Times New Roman" panose="02020603050405020304" pitchFamily="18" charset="0"/>
              </a:rPr>
              <a:t>The insulated ratchet cable cutters were developed to allow the operator to be out of the trench when performing the cable-cutting operation. </a:t>
            </a:r>
          </a:p>
          <a:p>
            <a:r>
              <a:rPr lang="en-US" sz="2000" dirty="0">
                <a:ea typeface="Times New Roman" panose="02020603050405020304" pitchFamily="18" charset="0"/>
              </a:rPr>
              <a:t>The slicer style heads cuts through the cable contacting the neutral wires first and then the conductor. Should an energized cable be accidentally cut, creating a fault, it will occur away from the operator.</a:t>
            </a:r>
          </a:p>
          <a:p>
            <a:pPr marL="0" indent="0">
              <a:buNone/>
            </a:pPr>
            <a:endParaRPr lang="en-US" sz="4400" dirty="0"/>
          </a:p>
        </p:txBody>
      </p:sp>
      <p:pic>
        <p:nvPicPr>
          <p:cNvPr id="4" name="Picture 3" descr="Chance Insulated Ratchet Cable Cutter ">
            <a:extLst>
              <a:ext uri="{FF2B5EF4-FFF2-40B4-BE49-F238E27FC236}">
                <a16:creationId xmlns:a16="http://schemas.microsoft.com/office/drawing/2014/main" id="{32310C81-61C1-1ABD-419C-C8970322AE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715839" y="1735465"/>
            <a:ext cx="1788521" cy="6782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05502703"/>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611C-B374-3CC8-B70E-69A2D7178469}"/>
              </a:ext>
            </a:extLst>
          </p:cNvPr>
          <p:cNvSpPr>
            <a:spLocks noGrp="1"/>
          </p:cNvSpPr>
          <p:nvPr>
            <p:ph type="title"/>
          </p:nvPr>
        </p:nvSpPr>
        <p:spPr/>
        <p:txBody>
          <a:bodyPr/>
          <a:lstStyle/>
          <a:p>
            <a:r>
              <a:rPr lang="en-US" dirty="0"/>
              <a:t>True or False </a:t>
            </a:r>
          </a:p>
        </p:txBody>
      </p:sp>
      <p:sp>
        <p:nvSpPr>
          <p:cNvPr id="3" name="Content Placeholder 2">
            <a:extLst>
              <a:ext uri="{FF2B5EF4-FFF2-40B4-BE49-F238E27FC236}">
                <a16:creationId xmlns:a16="http://schemas.microsoft.com/office/drawing/2014/main" id="{B1889C33-A959-A957-506B-2F0B97D38A47}"/>
              </a:ext>
            </a:extLst>
          </p:cNvPr>
          <p:cNvSpPr>
            <a:spLocks noGrp="1"/>
          </p:cNvSpPr>
          <p:nvPr>
            <p:ph idx="1"/>
          </p:nvPr>
        </p:nvSpPr>
        <p:spPr/>
        <p:txBody>
          <a:bodyPr/>
          <a:lstStyle/>
          <a:p>
            <a:r>
              <a:rPr lang="en-US" b="0" i="0" dirty="0">
                <a:effectLst/>
                <a:latin typeface="Helvetica Neue"/>
              </a:rPr>
              <a:t>When multiple cables are present in a work area, and there is no other means to identify them, we must identify </a:t>
            </a:r>
            <a:r>
              <a:rPr lang="en-US" b="0" i="0" dirty="0">
                <a:solidFill>
                  <a:srgbClr val="333333"/>
                </a:solidFill>
                <a:effectLst/>
                <a:latin typeface="Helvetica Neue"/>
              </a:rPr>
              <a:t>the cable to be worked by electrical means?</a:t>
            </a:r>
            <a:endParaRPr lang="en-US" dirty="0"/>
          </a:p>
        </p:txBody>
      </p:sp>
      <p:sp>
        <p:nvSpPr>
          <p:cNvPr id="4" name="Slide Number Placeholder 3">
            <a:extLst>
              <a:ext uri="{FF2B5EF4-FFF2-40B4-BE49-F238E27FC236}">
                <a16:creationId xmlns:a16="http://schemas.microsoft.com/office/drawing/2014/main" id="{1C690AA3-5F8B-6617-44F4-FC2CD7533509}"/>
              </a:ext>
            </a:extLst>
          </p:cNvPr>
          <p:cNvSpPr>
            <a:spLocks noGrp="1"/>
          </p:cNvSpPr>
          <p:nvPr>
            <p:ph type="sldNum" sz="quarter" idx="10"/>
          </p:nvPr>
        </p:nvSpPr>
        <p:spPr/>
        <p:txBody>
          <a:bodyPr/>
          <a:lstStyle/>
          <a:p>
            <a:fld id="{64ACE653-A8EE-487F-89DB-9462C6107B95}" type="slidenum">
              <a:rPr lang="en-US" altLang="en-US" smtClean="0"/>
              <a:pPr/>
              <a:t>26</a:t>
            </a:fld>
            <a:endParaRPr lang="en-US" altLang="en-US"/>
          </a:p>
        </p:txBody>
      </p:sp>
      <p:sp>
        <p:nvSpPr>
          <p:cNvPr id="5" name="Title 1">
            <a:extLst>
              <a:ext uri="{FF2B5EF4-FFF2-40B4-BE49-F238E27FC236}">
                <a16:creationId xmlns:a16="http://schemas.microsoft.com/office/drawing/2014/main" id="{45728B3F-CCDE-1717-EE28-665591FE52BA}"/>
              </a:ext>
            </a:extLst>
          </p:cNvPr>
          <p:cNvSpPr txBox="1">
            <a:spLocks/>
          </p:cNvSpPr>
          <p:nvPr/>
        </p:nvSpPr>
        <p:spPr bwMode="auto">
          <a:xfrm>
            <a:off x="762000" y="3995057"/>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algn="ctr"/>
            <a:r>
              <a:rPr lang="en-US" sz="6000" kern="0" dirty="0">
                <a:solidFill>
                  <a:schemeClr val="accent1">
                    <a:lumMod val="50000"/>
                  </a:schemeClr>
                </a:solidFill>
              </a:rPr>
              <a:t>TRUE</a:t>
            </a:r>
          </a:p>
        </p:txBody>
      </p:sp>
    </p:spTree>
    <p:extLst>
      <p:ext uri="{BB962C8B-B14F-4D97-AF65-F5344CB8AC3E}">
        <p14:creationId xmlns:p14="http://schemas.microsoft.com/office/powerpoint/2010/main" val="280320737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2F331-DB90-5B65-A1A3-F906868E06B7}"/>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EC735FD7-A2DA-0213-D273-02A15AB8CB0E}"/>
              </a:ext>
            </a:extLst>
          </p:cNvPr>
          <p:cNvSpPr>
            <a:spLocks noGrp="1"/>
          </p:cNvSpPr>
          <p:nvPr>
            <p:ph idx="1"/>
          </p:nvPr>
        </p:nvSpPr>
        <p:spPr/>
        <p:txBody>
          <a:bodyPr>
            <a:normAutofit fontScale="77500" lnSpcReduction="20000"/>
          </a:bodyPr>
          <a:lstStyle/>
          <a:p>
            <a:r>
              <a:rPr lang="en-US" dirty="0"/>
              <a:t>Defined ET&amp;D Partnership Best Practices </a:t>
            </a:r>
          </a:p>
          <a:p>
            <a:pPr lvl="1"/>
            <a:r>
              <a:rPr lang="en-US" dirty="0"/>
              <a:t>Lock-to-Lock</a:t>
            </a:r>
          </a:p>
          <a:p>
            <a:r>
              <a:rPr lang="en-US" dirty="0"/>
              <a:t>Discussed Underground Cable Work Protection Options </a:t>
            </a:r>
          </a:p>
          <a:p>
            <a:pPr lvl="1"/>
            <a:r>
              <a:rPr lang="en-US" dirty="0"/>
              <a:t>Insulate</a:t>
            </a:r>
          </a:p>
          <a:p>
            <a:pPr lvl="1"/>
            <a:r>
              <a:rPr lang="en-US" dirty="0"/>
              <a:t>Isolate</a:t>
            </a:r>
          </a:p>
          <a:p>
            <a:r>
              <a:rPr lang="en-US" dirty="0"/>
              <a:t>Discussed Tooling and Equipment Uses </a:t>
            </a:r>
          </a:p>
          <a:p>
            <a:pPr lvl="1"/>
            <a:r>
              <a:rPr lang="en-US" dirty="0"/>
              <a:t>Cable Inspection </a:t>
            </a:r>
          </a:p>
          <a:p>
            <a:pPr lvl="1"/>
            <a:r>
              <a:rPr lang="en-US" dirty="0"/>
              <a:t>Cable and Fault Identification Equipment </a:t>
            </a:r>
          </a:p>
          <a:p>
            <a:pPr lvl="1"/>
            <a:r>
              <a:rPr lang="en-US" dirty="0"/>
              <a:t>Grounding Cable </a:t>
            </a:r>
          </a:p>
          <a:p>
            <a:pPr lvl="1"/>
            <a:r>
              <a:rPr lang="en-US" dirty="0"/>
              <a:t>Spiking Cable</a:t>
            </a:r>
          </a:p>
          <a:p>
            <a:pPr lvl="1"/>
            <a:r>
              <a:rPr lang="en-US" dirty="0"/>
              <a:t>Cutting Cable</a:t>
            </a:r>
          </a:p>
        </p:txBody>
      </p:sp>
    </p:spTree>
    <p:extLst>
      <p:ext uri="{BB962C8B-B14F-4D97-AF65-F5344CB8AC3E}">
        <p14:creationId xmlns:p14="http://schemas.microsoft.com/office/powerpoint/2010/main" val="1829409811"/>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F1F675-FC50-7D99-2D79-3836A6B0D5AD}"/>
              </a:ext>
            </a:extLst>
          </p:cNvPr>
          <p:cNvSpPr>
            <a:spLocks noGrp="1"/>
          </p:cNvSpPr>
          <p:nvPr>
            <p:ph type="ctrTitle"/>
          </p:nvPr>
        </p:nvSpPr>
        <p:spPr/>
        <p:txBody>
          <a:bodyPr/>
          <a:lstStyle/>
          <a:p>
            <a:r>
              <a:rPr lang="en-US" dirty="0"/>
              <a:t>Questions?</a:t>
            </a:r>
          </a:p>
        </p:txBody>
      </p:sp>
      <p:sp>
        <p:nvSpPr>
          <p:cNvPr id="5" name="Subtitle 4">
            <a:extLst>
              <a:ext uri="{FF2B5EF4-FFF2-40B4-BE49-F238E27FC236}">
                <a16:creationId xmlns:a16="http://schemas.microsoft.com/office/drawing/2014/main" id="{D670DA85-F3CC-2A18-000A-920C98A97445}"/>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258705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2F331-DB90-5B65-A1A3-F906868E06B7}"/>
              </a:ext>
            </a:extLst>
          </p:cNvPr>
          <p:cNvSpPr>
            <a:spLocks noGrp="1"/>
          </p:cNvSpPr>
          <p:nvPr>
            <p:ph type="title"/>
          </p:nvPr>
        </p:nvSpPr>
        <p:spPr/>
        <p:txBody>
          <a:bodyPr/>
          <a:lstStyle/>
          <a:p>
            <a:r>
              <a:rPr lang="en-US" dirty="0"/>
              <a:t>Learning Objectives </a:t>
            </a:r>
          </a:p>
        </p:txBody>
      </p:sp>
      <p:sp>
        <p:nvSpPr>
          <p:cNvPr id="3" name="Content Placeholder 2">
            <a:extLst>
              <a:ext uri="{FF2B5EF4-FFF2-40B4-BE49-F238E27FC236}">
                <a16:creationId xmlns:a16="http://schemas.microsoft.com/office/drawing/2014/main" id="{EC735FD7-A2DA-0213-D273-02A15AB8CB0E}"/>
              </a:ext>
            </a:extLst>
          </p:cNvPr>
          <p:cNvSpPr>
            <a:spLocks noGrp="1"/>
          </p:cNvSpPr>
          <p:nvPr>
            <p:ph idx="1"/>
          </p:nvPr>
        </p:nvSpPr>
        <p:spPr/>
        <p:txBody>
          <a:bodyPr>
            <a:normAutofit fontScale="77500" lnSpcReduction="20000"/>
          </a:bodyPr>
          <a:lstStyle/>
          <a:p>
            <a:r>
              <a:rPr lang="en-US" dirty="0"/>
              <a:t>Define ET&amp;D Partnership Best Practices </a:t>
            </a:r>
          </a:p>
          <a:p>
            <a:pPr lvl="1"/>
            <a:r>
              <a:rPr lang="en-US" dirty="0"/>
              <a:t>Lock-to-Lock</a:t>
            </a:r>
          </a:p>
          <a:p>
            <a:r>
              <a:rPr lang="en-US" dirty="0"/>
              <a:t>Discuss Underground Cable Work Protection Options</a:t>
            </a:r>
          </a:p>
          <a:p>
            <a:pPr lvl="1"/>
            <a:r>
              <a:rPr lang="en-US" dirty="0"/>
              <a:t>Insulate</a:t>
            </a:r>
          </a:p>
          <a:p>
            <a:pPr lvl="1"/>
            <a:r>
              <a:rPr lang="en-US" dirty="0"/>
              <a:t>Isolate</a:t>
            </a:r>
          </a:p>
          <a:p>
            <a:r>
              <a:rPr lang="en-US" dirty="0"/>
              <a:t>Discuss Tooling and Equipment Uses </a:t>
            </a:r>
          </a:p>
          <a:p>
            <a:pPr lvl="1"/>
            <a:r>
              <a:rPr lang="en-US" dirty="0"/>
              <a:t>Cable Inspection </a:t>
            </a:r>
          </a:p>
          <a:p>
            <a:pPr lvl="1"/>
            <a:r>
              <a:rPr lang="en-US" dirty="0"/>
              <a:t>Cable and Fault Identification Equipment </a:t>
            </a:r>
          </a:p>
          <a:p>
            <a:pPr lvl="1"/>
            <a:r>
              <a:rPr lang="en-US" dirty="0"/>
              <a:t>Grounding Cable </a:t>
            </a:r>
          </a:p>
          <a:p>
            <a:pPr lvl="1"/>
            <a:r>
              <a:rPr lang="en-US" dirty="0"/>
              <a:t>Spiking Cable</a:t>
            </a:r>
          </a:p>
          <a:p>
            <a:pPr lvl="1"/>
            <a:r>
              <a:rPr lang="en-US" dirty="0"/>
              <a:t>Cutting Cable</a:t>
            </a:r>
          </a:p>
        </p:txBody>
      </p:sp>
    </p:spTree>
    <p:extLst>
      <p:ext uri="{BB962C8B-B14F-4D97-AF65-F5344CB8AC3E}">
        <p14:creationId xmlns:p14="http://schemas.microsoft.com/office/powerpoint/2010/main" val="1837328088"/>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481-54B6-C0DE-3D63-7B8D5FEC1A27}"/>
              </a:ext>
            </a:extLst>
          </p:cNvPr>
          <p:cNvSpPr>
            <a:spLocks noGrp="1"/>
          </p:cNvSpPr>
          <p:nvPr>
            <p:ph type="title"/>
          </p:nvPr>
        </p:nvSpPr>
        <p:spPr/>
        <p:txBody>
          <a:bodyPr/>
          <a:lstStyle/>
          <a:p>
            <a:r>
              <a:rPr lang="en-US" dirty="0"/>
              <a:t>Overview </a:t>
            </a:r>
          </a:p>
        </p:txBody>
      </p:sp>
      <p:sp>
        <p:nvSpPr>
          <p:cNvPr id="3" name="Content Placeholder 2">
            <a:extLst>
              <a:ext uri="{FF2B5EF4-FFF2-40B4-BE49-F238E27FC236}">
                <a16:creationId xmlns:a16="http://schemas.microsoft.com/office/drawing/2014/main" id="{721634FF-CDD9-5C17-879F-4F11568F7C37}"/>
              </a:ext>
            </a:extLst>
          </p:cNvPr>
          <p:cNvSpPr>
            <a:spLocks noGrp="1"/>
          </p:cNvSpPr>
          <p:nvPr>
            <p:ph idx="1"/>
          </p:nvPr>
        </p:nvSpPr>
        <p:spPr/>
        <p:txBody>
          <a:bodyPr>
            <a:normAutofit fontScale="85000" lnSpcReduction="20000"/>
          </a:bodyPr>
          <a:lstStyle/>
          <a:p>
            <a:r>
              <a:rPr lang="en-US" dirty="0"/>
              <a:t>Steps must be taken to prevent employee injury when identifying, de-energizing, grounding, and working on underground cables. </a:t>
            </a:r>
          </a:p>
          <a:p>
            <a:endParaRPr lang="en-US" dirty="0"/>
          </a:p>
          <a:p>
            <a:pPr>
              <a:spcAft>
                <a:spcPts val="600"/>
              </a:spcAft>
            </a:pPr>
            <a:r>
              <a:rPr lang="en-US" dirty="0"/>
              <a:t>Before any underground cable work begins: </a:t>
            </a:r>
          </a:p>
          <a:p>
            <a:pPr lvl="1">
              <a:spcAft>
                <a:spcPts val="600"/>
              </a:spcAft>
            </a:pPr>
            <a:r>
              <a:rPr lang="en-US" dirty="0"/>
              <a:t>Ensure OSHA ET&amp;D Partnership lock-to-lock insulating rubber gloves and sleeves rules are reviewed and followed.</a:t>
            </a:r>
          </a:p>
          <a:p>
            <a:pPr lvl="1"/>
            <a:r>
              <a:rPr lang="en-US" dirty="0"/>
              <a:t>Confirm circuit/equipment information, including arc flash rating for personal protective equipment including the use of face/head protection (balaclava/arc flash face shield). </a:t>
            </a:r>
          </a:p>
          <a:p>
            <a:pPr lvl="1"/>
            <a:endParaRPr lang="en-US" dirty="0"/>
          </a:p>
          <a:p>
            <a:endParaRPr lang="en-US" dirty="0"/>
          </a:p>
        </p:txBody>
      </p:sp>
    </p:spTree>
    <p:extLst>
      <p:ext uri="{BB962C8B-B14F-4D97-AF65-F5344CB8AC3E}">
        <p14:creationId xmlns:p14="http://schemas.microsoft.com/office/powerpoint/2010/main" val="3577257543"/>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92B9B-B7CF-D2F0-D27C-31D1BC5107FF}"/>
              </a:ext>
            </a:extLst>
          </p:cNvPr>
          <p:cNvSpPr>
            <a:spLocks noGrp="1"/>
          </p:cNvSpPr>
          <p:nvPr>
            <p:ph type="title"/>
          </p:nvPr>
        </p:nvSpPr>
        <p:spPr/>
        <p:txBody>
          <a:bodyPr/>
          <a:lstStyle/>
          <a:p>
            <a:r>
              <a:rPr lang="en-US" dirty="0"/>
              <a:t>Definitions </a:t>
            </a:r>
          </a:p>
        </p:txBody>
      </p:sp>
      <p:sp>
        <p:nvSpPr>
          <p:cNvPr id="3" name="Content Placeholder 2">
            <a:extLst>
              <a:ext uri="{FF2B5EF4-FFF2-40B4-BE49-F238E27FC236}">
                <a16:creationId xmlns:a16="http://schemas.microsoft.com/office/drawing/2014/main" id="{FC58E328-0AA2-D40A-5133-2EBD69987C6B}"/>
              </a:ext>
            </a:extLst>
          </p:cNvPr>
          <p:cNvSpPr>
            <a:spLocks noGrp="1"/>
          </p:cNvSpPr>
          <p:nvPr>
            <p:ph idx="1"/>
          </p:nvPr>
        </p:nvSpPr>
        <p:spPr/>
        <p:txBody>
          <a:bodyPr/>
          <a:lstStyle/>
          <a:p>
            <a:pPr marL="0" indent="0">
              <a:buNone/>
            </a:pPr>
            <a:r>
              <a:rPr lang="en-US" sz="2800" b="1" i="0" dirty="0">
                <a:solidFill>
                  <a:srgbClr val="333333"/>
                </a:solidFill>
                <a:effectLst/>
              </a:rPr>
              <a:t>Insulating Personal Protective Equipment (IPPE)</a:t>
            </a:r>
            <a:r>
              <a:rPr lang="en-US" sz="2800" b="0" i="0" dirty="0">
                <a:solidFill>
                  <a:srgbClr val="333333"/>
                </a:solidFill>
                <a:effectLst/>
              </a:rPr>
              <a:t>: Rubber Gloves and Sleeves.</a:t>
            </a:r>
          </a:p>
          <a:p>
            <a:pPr marL="0" indent="0">
              <a:buNone/>
            </a:pPr>
            <a:endParaRPr lang="en-US" sz="2800" b="0" i="0" dirty="0">
              <a:solidFill>
                <a:srgbClr val="333333"/>
              </a:solidFill>
              <a:effectLst/>
            </a:endParaRPr>
          </a:p>
          <a:p>
            <a:pPr marL="0" indent="0">
              <a:buNone/>
            </a:pPr>
            <a:r>
              <a:rPr lang="en-US" sz="2800" b="1" i="0" dirty="0">
                <a:solidFill>
                  <a:srgbClr val="333333"/>
                </a:solidFill>
                <a:effectLst/>
              </a:rPr>
              <a:t>Insulating Protective Equipment (IPE)</a:t>
            </a:r>
            <a:r>
              <a:rPr lang="en-US" sz="2800" b="0" i="0" dirty="0">
                <a:solidFill>
                  <a:srgbClr val="333333"/>
                </a:solidFill>
                <a:effectLst/>
              </a:rPr>
              <a:t>: Rubber blankets, rubber line hose, rubber hoods, plastic covers, etc.</a:t>
            </a:r>
          </a:p>
        </p:txBody>
      </p:sp>
    </p:spTree>
    <p:extLst>
      <p:ext uri="{BB962C8B-B14F-4D97-AF65-F5344CB8AC3E}">
        <p14:creationId xmlns:p14="http://schemas.microsoft.com/office/powerpoint/2010/main" val="987603459"/>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75C93-9726-362A-78E2-E6B2956761FE}"/>
              </a:ext>
            </a:extLst>
          </p:cNvPr>
          <p:cNvSpPr>
            <a:spLocks noGrp="1"/>
          </p:cNvSpPr>
          <p:nvPr>
            <p:ph type="title"/>
          </p:nvPr>
        </p:nvSpPr>
        <p:spPr/>
        <p:txBody>
          <a:bodyPr/>
          <a:lstStyle/>
          <a:p>
            <a:r>
              <a:rPr lang="en-US" dirty="0"/>
              <a:t>NECA Underground Incident Recreation Video </a:t>
            </a:r>
          </a:p>
        </p:txBody>
      </p:sp>
      <p:sp>
        <p:nvSpPr>
          <p:cNvPr id="3" name="Content Placeholder 2">
            <a:extLst>
              <a:ext uri="{FF2B5EF4-FFF2-40B4-BE49-F238E27FC236}">
                <a16:creationId xmlns:a16="http://schemas.microsoft.com/office/drawing/2014/main" id="{6E9C21BB-E00C-A79E-68C9-A75CDCC004DF}"/>
              </a:ext>
            </a:extLst>
          </p:cNvPr>
          <p:cNvSpPr>
            <a:spLocks noGrp="1"/>
          </p:cNvSpPr>
          <p:nvPr>
            <p:ph idx="1"/>
          </p:nvPr>
        </p:nvSpPr>
        <p:spPr/>
        <p:txBody>
          <a:bodyPr/>
          <a:lstStyle/>
          <a:p>
            <a:pPr marL="0" marR="0">
              <a:spcBef>
                <a:spcPts val="0"/>
              </a:spcBef>
              <a:spcAft>
                <a:spcPts val="1200"/>
              </a:spcAft>
            </a:pPr>
            <a:r>
              <a:rPr lang="en-US" sz="2800" u="sng" dirty="0">
                <a:solidFill>
                  <a:srgbClr val="0000FF"/>
                </a:solidFill>
                <a:effectLst/>
                <a:latin typeface="Calibri" panose="020F0502020204030204" pitchFamily="34" charset="0"/>
                <a:ea typeface="Times New Roman" panose="02020603050405020304" pitchFamily="18" charset="0"/>
                <a:hlinkClick r:id="rId3"/>
              </a:rPr>
              <a:t>Click to Play Video</a:t>
            </a:r>
            <a:endParaRPr lang="en-US" sz="2800" dirty="0">
              <a:effectLst/>
              <a:latin typeface="Calibri" panose="020F0502020204030204" pitchFamily="34" charset="0"/>
              <a:ea typeface="Calibri" panose="020F0502020204030204" pitchFamily="34" charset="0"/>
            </a:endParaRPr>
          </a:p>
        </p:txBody>
      </p:sp>
      <p:pic>
        <p:nvPicPr>
          <p:cNvPr id="5" name="Picture 4" descr="Qr code&#10;&#10;Description automatically generated">
            <a:extLst>
              <a:ext uri="{FF2B5EF4-FFF2-40B4-BE49-F238E27FC236}">
                <a16:creationId xmlns:a16="http://schemas.microsoft.com/office/drawing/2014/main" id="{0A3ECFB8-5056-78B3-AD6E-12D95912F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6875" y="2398678"/>
            <a:ext cx="3091295" cy="3091295"/>
          </a:xfrm>
          <a:prstGeom prst="rect">
            <a:avLst/>
          </a:prstGeom>
        </p:spPr>
      </p:pic>
      <p:grpSp>
        <p:nvGrpSpPr>
          <p:cNvPr id="4" name="Group 3">
            <a:extLst>
              <a:ext uri="{FF2B5EF4-FFF2-40B4-BE49-F238E27FC236}">
                <a16:creationId xmlns:a16="http://schemas.microsoft.com/office/drawing/2014/main" id="{F92FE057-D2E8-695D-0FA9-523EC8EB1B6E}"/>
              </a:ext>
            </a:extLst>
          </p:cNvPr>
          <p:cNvGrpSpPr/>
          <p:nvPr/>
        </p:nvGrpSpPr>
        <p:grpSpPr>
          <a:xfrm>
            <a:off x="521773" y="2837172"/>
            <a:ext cx="4902282" cy="2480593"/>
            <a:chOff x="521773" y="2837172"/>
            <a:chExt cx="4902282" cy="2480593"/>
          </a:xfrm>
        </p:grpSpPr>
        <p:pic>
          <p:nvPicPr>
            <p:cNvPr id="7" name="Picture 6">
              <a:extLst>
                <a:ext uri="{FF2B5EF4-FFF2-40B4-BE49-F238E27FC236}">
                  <a16:creationId xmlns:a16="http://schemas.microsoft.com/office/drawing/2014/main" id="{2EEA79E5-8BF8-7E01-F3AC-715B72E7C4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773" y="2837172"/>
              <a:ext cx="4902282" cy="24805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Play Button Svg Png Icon Free Download (#82197) - OnlineWebFonts.COM">
              <a:hlinkClick r:id="rId3"/>
              <a:extLst>
                <a:ext uri="{FF2B5EF4-FFF2-40B4-BE49-F238E27FC236}">
                  <a16:creationId xmlns:a16="http://schemas.microsoft.com/office/drawing/2014/main" id="{6D5852CA-8EB7-D1F0-0FBF-AB77CDF7065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8705" y="3212412"/>
              <a:ext cx="1693821" cy="1693540"/>
            </a:xfrm>
            <a:prstGeom prst="rect">
              <a:avLst/>
            </a:prstGeom>
            <a:noFill/>
            <a:ln>
              <a:noFill/>
            </a:ln>
          </p:spPr>
        </p:pic>
      </p:grpSp>
    </p:spTree>
    <p:extLst>
      <p:ext uri="{BB962C8B-B14F-4D97-AF65-F5344CB8AC3E}">
        <p14:creationId xmlns:p14="http://schemas.microsoft.com/office/powerpoint/2010/main" val="1656515399"/>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4593D-C819-F1D2-D168-B2C06A35104C}"/>
              </a:ext>
            </a:extLst>
          </p:cNvPr>
          <p:cNvSpPr>
            <a:spLocks noGrp="1"/>
          </p:cNvSpPr>
          <p:nvPr>
            <p:ph type="title"/>
          </p:nvPr>
        </p:nvSpPr>
        <p:spPr/>
        <p:txBody>
          <a:bodyPr/>
          <a:lstStyle/>
          <a:p>
            <a:r>
              <a:rPr lang="en-US" dirty="0"/>
              <a:t>Lock-to-Lock Definition </a:t>
            </a:r>
          </a:p>
        </p:txBody>
      </p:sp>
      <p:sp>
        <p:nvSpPr>
          <p:cNvPr id="3" name="Content Placeholder 2">
            <a:extLst>
              <a:ext uri="{FF2B5EF4-FFF2-40B4-BE49-F238E27FC236}">
                <a16:creationId xmlns:a16="http://schemas.microsoft.com/office/drawing/2014/main" id="{C37439C6-8E3A-CB5B-F940-B1A136393FA4}"/>
              </a:ext>
            </a:extLst>
          </p:cNvPr>
          <p:cNvSpPr>
            <a:spLocks noGrp="1"/>
          </p:cNvSpPr>
          <p:nvPr>
            <p:ph idx="1"/>
          </p:nvPr>
        </p:nvSpPr>
        <p:spPr/>
        <p:txBody>
          <a:bodyPr/>
          <a:lstStyle/>
          <a:p>
            <a:pPr algn="l" fontAlgn="base"/>
            <a:r>
              <a:rPr lang="en-US" sz="2400" b="1" i="0" dirty="0">
                <a:solidFill>
                  <a:srgbClr val="333333"/>
                </a:solidFill>
                <a:effectLst/>
              </a:rPr>
              <a:t>Lock-to-Lock</a:t>
            </a:r>
            <a:r>
              <a:rPr lang="en-US" sz="2400" b="0" i="0" dirty="0">
                <a:solidFill>
                  <a:srgbClr val="333333"/>
                </a:solidFill>
                <a:effectLst/>
              </a:rPr>
              <a:t> is used to describe the utilization of rubber gloves and sleeves, when required, prior to the time the pad mounted equipment is unlocked until work is complete, and the pad mounted equipment is relocked. </a:t>
            </a:r>
          </a:p>
          <a:p>
            <a:pPr algn="l" fontAlgn="base"/>
            <a:r>
              <a:rPr lang="en-US" sz="2400" b="1" i="0" dirty="0">
                <a:solidFill>
                  <a:srgbClr val="333333"/>
                </a:solidFill>
                <a:effectLst/>
              </a:rPr>
              <a:t>Extended Reach</a:t>
            </a:r>
            <a:r>
              <a:rPr lang="en-US" sz="2400" b="0" i="0" dirty="0">
                <a:solidFill>
                  <a:srgbClr val="333333"/>
                </a:solidFill>
                <a:effectLst/>
              </a:rPr>
              <a:t> is used to describe being within five feet of energized conductors and/or equipment or having a conductive object within five feet of energized conductors and/or equipment.</a:t>
            </a:r>
          </a:p>
          <a:p>
            <a:endParaRPr lang="en-US" sz="2400" dirty="0"/>
          </a:p>
        </p:txBody>
      </p:sp>
    </p:spTree>
    <p:extLst>
      <p:ext uri="{BB962C8B-B14F-4D97-AF65-F5344CB8AC3E}">
        <p14:creationId xmlns:p14="http://schemas.microsoft.com/office/powerpoint/2010/main" val="1197980097"/>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62E9-068C-4DDD-CD28-1626AF29047C}"/>
              </a:ext>
            </a:extLst>
          </p:cNvPr>
          <p:cNvSpPr>
            <a:spLocks noGrp="1"/>
          </p:cNvSpPr>
          <p:nvPr>
            <p:ph type="title"/>
          </p:nvPr>
        </p:nvSpPr>
        <p:spPr/>
        <p:txBody>
          <a:bodyPr/>
          <a:lstStyle/>
          <a:p>
            <a:r>
              <a:rPr lang="en-US" dirty="0"/>
              <a:t>Lock-to-Lock Use of IPPE</a:t>
            </a:r>
            <a:endParaRPr lang="en-US" dirty="0">
              <a:solidFill>
                <a:srgbClr val="FF0000"/>
              </a:solidFill>
            </a:endParaRPr>
          </a:p>
        </p:txBody>
      </p:sp>
      <p:sp>
        <p:nvSpPr>
          <p:cNvPr id="5" name="Content Placeholder 4">
            <a:extLst>
              <a:ext uri="{FF2B5EF4-FFF2-40B4-BE49-F238E27FC236}">
                <a16:creationId xmlns:a16="http://schemas.microsoft.com/office/drawing/2014/main" id="{EE3849C9-6996-F3A8-4575-8A67A5C08566}"/>
              </a:ext>
            </a:extLst>
          </p:cNvPr>
          <p:cNvSpPr>
            <a:spLocks noGrp="1"/>
          </p:cNvSpPr>
          <p:nvPr>
            <p:ph idx="1"/>
          </p:nvPr>
        </p:nvSpPr>
        <p:spPr/>
        <p:txBody>
          <a:bodyPr/>
          <a:lstStyle/>
          <a:p>
            <a:r>
              <a:rPr lang="en-US" sz="2800" dirty="0"/>
              <a:t>When employees are working on energized circuits or equipment, rubber protective-insulating gloves and sleeves rated for the exposure of the highest nominal voltage shall be worn “lock-to-lock” when employees are working on underground electrical equipment. </a:t>
            </a:r>
          </a:p>
          <a:p>
            <a:pPr lvl="1"/>
            <a:r>
              <a:rPr lang="en-US" sz="2400" dirty="0"/>
              <a:t>This includes when the employee manipulates the enclosure’s door.</a:t>
            </a:r>
          </a:p>
          <a:p>
            <a:endParaRPr lang="en-US" sz="2800" dirty="0"/>
          </a:p>
        </p:txBody>
      </p:sp>
    </p:spTree>
    <p:extLst>
      <p:ext uri="{BB962C8B-B14F-4D97-AF65-F5344CB8AC3E}">
        <p14:creationId xmlns:p14="http://schemas.microsoft.com/office/powerpoint/2010/main" val="2906504409"/>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62E9-068C-4DDD-CD28-1626AF29047C}"/>
              </a:ext>
            </a:extLst>
          </p:cNvPr>
          <p:cNvSpPr>
            <a:spLocks noGrp="1"/>
          </p:cNvSpPr>
          <p:nvPr>
            <p:ph type="title"/>
          </p:nvPr>
        </p:nvSpPr>
        <p:spPr/>
        <p:txBody>
          <a:bodyPr/>
          <a:lstStyle/>
          <a:p>
            <a:r>
              <a:rPr lang="en-US" dirty="0"/>
              <a:t>Lock-to-Lock Use of IPPE</a:t>
            </a:r>
          </a:p>
        </p:txBody>
      </p:sp>
      <p:sp>
        <p:nvSpPr>
          <p:cNvPr id="5" name="Content Placeholder 4">
            <a:extLst>
              <a:ext uri="{FF2B5EF4-FFF2-40B4-BE49-F238E27FC236}">
                <a16:creationId xmlns:a16="http://schemas.microsoft.com/office/drawing/2014/main" id="{EE3849C9-6996-F3A8-4575-8A67A5C08566}"/>
              </a:ext>
            </a:extLst>
          </p:cNvPr>
          <p:cNvSpPr>
            <a:spLocks noGrp="1"/>
          </p:cNvSpPr>
          <p:nvPr>
            <p:ph idx="1"/>
          </p:nvPr>
        </p:nvSpPr>
        <p:spPr>
          <a:xfrm>
            <a:off x="761999" y="1905000"/>
            <a:ext cx="8131629" cy="4038600"/>
          </a:xfrm>
        </p:spPr>
        <p:txBody>
          <a:bodyPr/>
          <a:lstStyle/>
          <a:p>
            <a:r>
              <a:rPr lang="en-US" sz="2600" dirty="0"/>
              <a:t>A complete, thorough inspection and hazard assessment must be conducted prior to any action involving manipulation of locking mechanism being performed. </a:t>
            </a:r>
          </a:p>
          <a:p>
            <a:pPr lvl="1"/>
            <a:r>
              <a:rPr lang="en-US" sz="2000" dirty="0"/>
              <a:t>This hazard assessment could include the following based on geographical location: Visible damage, hinge condition, foundation (stability and general condition), rust, site conditions (landscaping), noise in the enclosure, oil present in and around enclosure, wildlife concerns (bees, snakes, etc.)</a:t>
            </a:r>
          </a:p>
          <a:p>
            <a:endParaRPr lang="en-US" sz="2800" dirty="0"/>
          </a:p>
        </p:txBody>
      </p:sp>
    </p:spTree>
    <p:extLst>
      <p:ext uri="{BB962C8B-B14F-4D97-AF65-F5344CB8AC3E}">
        <p14:creationId xmlns:p14="http://schemas.microsoft.com/office/powerpoint/2010/main" val="2806376689"/>
      </p:ext>
    </p:extLst>
  </p:cSld>
  <p:clrMapOvr>
    <a:masterClrMapping/>
  </p:clrMapOvr>
  <p:transition>
    <p:wipe dir="r"/>
  </p:transition>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97C3F06CF4BB4D9D4AA161AC3C5FE8" ma:contentTypeVersion="14" ma:contentTypeDescription="Create a new document." ma:contentTypeScope="" ma:versionID="850f156750596a66bd259d265eca7e12">
  <xsd:schema xmlns:xsd="http://www.w3.org/2001/XMLSchema" xmlns:xs="http://www.w3.org/2001/XMLSchema" xmlns:p="http://schemas.microsoft.com/office/2006/metadata/properties" xmlns:ns3="0735b30e-5f99-49cd-8983-96b9cfd1ef53" xmlns:ns4="07401909-0227-440d-8aa7-ff9781fded99" targetNamespace="http://schemas.microsoft.com/office/2006/metadata/properties" ma:root="true" ma:fieldsID="a92e2f1ec97eea9baf0a8e4083105bc4" ns3:_="" ns4:_="">
    <xsd:import namespace="0735b30e-5f99-49cd-8983-96b9cfd1ef53"/>
    <xsd:import namespace="07401909-0227-440d-8aa7-ff9781fded9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35b30e-5f99-49cd-8983-96b9cfd1ef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01909-0227-440d-8aa7-ff9781fded9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723C84-030B-4CEA-A987-AAC2F2E774FE}">
  <ds:schemaRefs>
    <ds:schemaRef ds:uri="http://schemas.microsoft.com/sharepoint/v3/contenttype/forms"/>
  </ds:schemaRefs>
</ds:datastoreItem>
</file>

<file path=customXml/itemProps2.xml><?xml version="1.0" encoding="utf-8"?>
<ds:datastoreItem xmlns:ds="http://schemas.openxmlformats.org/officeDocument/2006/customXml" ds:itemID="{A92B89E2-BA05-4227-A3C8-B636E18CED3C}">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DA9F54E5-9E2E-45B5-956D-E9D82DADDE7C}">
  <ds:schemaRefs>
    <ds:schemaRef ds:uri="http://schemas.microsoft.com/office/2006/metadata/contentType"/>
    <ds:schemaRef ds:uri="http://schemas.microsoft.com/office/2006/metadata/properties/metaAttributes"/>
    <ds:schemaRef ds:uri="http://www.w3.org/2000/xmlns/"/>
    <ds:schemaRef ds:uri="http://www.w3.org/2001/XMLSchema"/>
    <ds:schemaRef ds:uri="0735b30e-5f99-49cd-8983-96b9cfd1ef53"/>
    <ds:schemaRef ds:uri="07401909-0227-440d-8aa7-ff9781fded9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Studio</Template>
  <TotalTime>505</TotalTime>
  <Words>3742</Words>
  <Application>Microsoft Office PowerPoint</Application>
  <PresentationFormat>On-screen Show (4:3)</PresentationFormat>
  <Paragraphs>250</Paragraphs>
  <Slides>28</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Arial Black</vt:lpstr>
      <vt:lpstr>Calibri</vt:lpstr>
      <vt:lpstr>freightsansprobook</vt:lpstr>
      <vt:lpstr>Helvetica Neue</vt:lpstr>
      <vt:lpstr>Segoe UI</vt:lpstr>
      <vt:lpstr>Times New Roman</vt:lpstr>
      <vt:lpstr>TimesNewRomanPSMT</vt:lpstr>
      <vt:lpstr>Wingdings</vt:lpstr>
      <vt:lpstr>Studio</vt:lpstr>
      <vt:lpstr>Lock-to-Lock and Underground Cable Work</vt:lpstr>
      <vt:lpstr>Purpose </vt:lpstr>
      <vt:lpstr>Learning Objectives </vt:lpstr>
      <vt:lpstr>Overview </vt:lpstr>
      <vt:lpstr>Definitions </vt:lpstr>
      <vt:lpstr>NECA Underground Incident Recreation Video </vt:lpstr>
      <vt:lpstr>Lock-to-Lock Definition </vt:lpstr>
      <vt:lpstr>Lock-to-Lock Use of IPPE</vt:lpstr>
      <vt:lpstr>Lock-to-Lock Use of IPPE</vt:lpstr>
      <vt:lpstr>Lock-to-Lock Use of IPPE</vt:lpstr>
      <vt:lpstr>Partnership Lock-to-Lock Video </vt:lpstr>
      <vt:lpstr>True or False?</vt:lpstr>
      <vt:lpstr>Cable Inspection</vt:lpstr>
      <vt:lpstr>Cable Identification</vt:lpstr>
      <vt:lpstr>Cable Identification &amp; Phasing Tools</vt:lpstr>
      <vt:lpstr>Fault Locating Equipment</vt:lpstr>
      <vt:lpstr>URD Cable Work – Insulate </vt:lpstr>
      <vt:lpstr>URD Cable Work – Isolate </vt:lpstr>
      <vt:lpstr>Live Line Tool Inspection </vt:lpstr>
      <vt:lpstr>Cable Grounding </vt:lpstr>
      <vt:lpstr>Cable Spiking Tools</vt:lpstr>
      <vt:lpstr>Cutting and Work at Mid-Cable </vt:lpstr>
      <vt:lpstr>Cutting and Work at Mid-Cable </vt:lpstr>
      <vt:lpstr>Hydraulic and Wireless Remote Cutters</vt:lpstr>
      <vt:lpstr>Insulated Remote Cutters </vt:lpstr>
      <vt:lpstr>True or False </vt:lpstr>
      <vt:lpstr>Review</vt:lpstr>
      <vt:lpstr>Questions?</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Excavations</dc:title>
  <dc:subject>T&amp;D 10 Hour</dc:subject>
  <dc:creator>OSP Task Team 2</dc:creator>
  <dc:description>v2.03.06</dc:description>
  <cp:lastModifiedBy>Kopp, Steven</cp:lastModifiedBy>
  <cp:revision>88</cp:revision>
  <cp:lastPrinted>2021-10-01T13:07:25Z</cp:lastPrinted>
  <dcterms:created xsi:type="dcterms:W3CDTF">1998-12-15T16:49:48Z</dcterms:created>
  <dcterms:modified xsi:type="dcterms:W3CDTF">2023-07-14T13:27:40Z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0x010100A497C3F06CF4BB4D9D4AA161AC3C5FE8</vt:lpwstr>
  </property>
</Properties>
</file>