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16"/>
  </p:notesMasterIdLst>
  <p:handoutMasterIdLst>
    <p:handoutMasterId r:id="rId17"/>
  </p:handoutMasterIdLst>
  <p:sldIdLst>
    <p:sldId id="778" r:id="rId5"/>
    <p:sldId id="773" r:id="rId6"/>
    <p:sldId id="772" r:id="rId7"/>
    <p:sldId id="735" r:id="rId8"/>
    <p:sldId id="775" r:id="rId9"/>
    <p:sldId id="740" r:id="rId10"/>
    <p:sldId id="774" r:id="rId11"/>
    <p:sldId id="797" r:id="rId12"/>
    <p:sldId id="796" r:id="rId13"/>
    <p:sldId id="745" r:id="rId14"/>
    <p:sldId id="798" r:id="rId15"/>
  </p:sldIdLst>
  <p:sldSz cx="9144000" cy="6858000" type="screen4x3"/>
  <p:notesSz cx="6858000" cy="9312275"/>
  <p:custDataLst>
    <p:tags r:id="rId18"/>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33">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6FC18"/>
    <a:srgbClr val="992201"/>
    <a:srgbClr val="000066"/>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431" autoAdjust="0"/>
    <p:restoredTop sz="87567" autoAdjust="0"/>
  </p:normalViewPr>
  <p:slideViewPr>
    <p:cSldViewPr>
      <p:cViewPr>
        <p:scale>
          <a:sx n="80" d="100"/>
          <a:sy n="80" d="100"/>
        </p:scale>
        <p:origin x="-2460" y="-480"/>
      </p:cViewPr>
      <p:guideLst>
        <p:guide orient="horz" pos="2160"/>
        <p:guide pos="2880"/>
      </p:guideLst>
    </p:cSldViewPr>
  </p:slideViewPr>
  <p:notesTextViewPr>
    <p:cViewPr>
      <p:scale>
        <a:sx n="100" d="100"/>
        <a:sy n="100" d="100"/>
      </p:scale>
      <p:origin x="0" y="0"/>
    </p:cViewPr>
  </p:notesTextViewPr>
  <p:sorterViewPr>
    <p:cViewPr>
      <p:scale>
        <a:sx n="110" d="100"/>
        <a:sy n="110" d="100"/>
      </p:scale>
      <p:origin x="0" y="0"/>
    </p:cViewPr>
  </p:sorterViewPr>
  <p:notesViewPr>
    <p:cSldViewPr>
      <p:cViewPr>
        <p:scale>
          <a:sx n="120" d="100"/>
          <a:sy n="120" d="100"/>
        </p:scale>
        <p:origin x="-3030" y="2016"/>
      </p:cViewPr>
      <p:guideLst>
        <p:guide orient="horz" pos="2933"/>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698371" name="Rectangle 3"/>
          <p:cNvSpPr>
            <a:spLocks noGrp="1" noChangeArrowheads="1"/>
          </p:cNvSpPr>
          <p:nvPr>
            <p:ph type="dt" sz="quarter"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698372" name="Rectangle 4"/>
          <p:cNvSpPr>
            <a:spLocks noGrp="1" noChangeArrowheads="1"/>
          </p:cNvSpPr>
          <p:nvPr>
            <p:ph type="ftr" sz="quarter" idx="2"/>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698373" name="Rectangle 5"/>
          <p:cNvSpPr>
            <a:spLocks noGrp="1" noChangeArrowheads="1"/>
          </p:cNvSpPr>
          <p:nvPr>
            <p:ph type="sldNum" sz="quarter" idx="3"/>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a:p>
        </p:txBody>
      </p:sp>
      <p:sp>
        <p:nvSpPr>
          <p:cNvPr id="4099" name="Rectangle 3"/>
          <p:cNvSpPr>
            <a:spLocks noGrp="1" noChangeArrowheads="1"/>
          </p:cNvSpPr>
          <p:nvPr>
            <p:ph type="dt" idx="1"/>
          </p:nvPr>
        </p:nvSpPr>
        <p:spPr bwMode="auto">
          <a:xfrm>
            <a:off x="3884613" y="0"/>
            <a:ext cx="2971800" cy="466725"/>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01725" y="698500"/>
            <a:ext cx="4654550" cy="34909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5800" y="4424363"/>
            <a:ext cx="5486400" cy="4189412"/>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4613" y="8843963"/>
            <a:ext cx="2971800" cy="466725"/>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pPr eaLnBrk="1" hangingPunct="1">
                <a:spcBef>
                  <a:spcPct val="0"/>
                </a:spcBef>
                <a:defRPr/>
              </a:pPr>
              <a:t>1</a:t>
            </a:fld>
            <a:endParaRPr lang="en-US" altLang="en-US" sz="11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dirty="0" smtClean="0"/>
              <a:t>Explain that the following section will discuss slip, trip, and fall events that occur from ground level or same elevation.</a:t>
            </a:r>
            <a:endParaRPr lang="en-US" altLang="en-US" sz="1100" dirty="0"/>
          </a:p>
        </p:txBody>
      </p:sp>
    </p:spTree>
    <p:extLst>
      <p:ext uri="{BB962C8B-B14F-4D97-AF65-F5344CB8AC3E}">
        <p14:creationId xmlns:p14="http://schemas.microsoft.com/office/powerpoint/2010/main" val="4044221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xmlns="" id="{3AC562D9-D2AC-4560-B595-A3D6CF043634}"/>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317080B-0393-4ABF-A905-4678E1755E54}" type="slidenum">
              <a:rPr lang="en-US" altLang="en-US"/>
              <a:pPr eaLnBrk="1" hangingPunct="1"/>
              <a:t>10</a:t>
            </a:fld>
            <a:endParaRPr lang="en-US" altLang="en-US"/>
          </a:p>
        </p:txBody>
      </p:sp>
      <p:sp>
        <p:nvSpPr>
          <p:cNvPr id="94211" name="Rectangle 2">
            <a:extLst>
              <a:ext uri="{FF2B5EF4-FFF2-40B4-BE49-F238E27FC236}">
                <a16:creationId xmlns:a16="http://schemas.microsoft.com/office/drawing/2014/main" xmlns="" id="{41F72BFF-7C43-499B-B6BE-5D75734B5208}"/>
              </a:ext>
            </a:extLst>
          </p:cNvPr>
          <p:cNvSpPr>
            <a:spLocks noGrp="1" noRot="1" noChangeAspect="1" noChangeArrowheads="1" noTextEdit="1"/>
          </p:cNvSpPr>
          <p:nvPr>
            <p:ph type="sldImg"/>
          </p:nvPr>
        </p:nvSpPr>
        <p:spPr>
          <a:ln/>
        </p:spPr>
      </p:sp>
      <p:sp>
        <p:nvSpPr>
          <p:cNvPr id="94212" name="Rectangle 3">
            <a:extLst>
              <a:ext uri="{FF2B5EF4-FFF2-40B4-BE49-F238E27FC236}">
                <a16:creationId xmlns:a16="http://schemas.microsoft.com/office/drawing/2014/main" xmlns="" id="{6229D989-CAB2-4585-9385-C4DF12C46F21}"/>
              </a:ext>
            </a:extLst>
          </p:cNvPr>
          <p:cNvSpPr>
            <a:spLocks noGrp="1" noChangeArrowheads="1"/>
          </p:cNvSpPr>
          <p:nvPr>
            <p:ph type="body" idx="1"/>
          </p:nvPr>
        </p:nvSpPr>
        <p:spPr>
          <a:noFill/>
        </p:spPr>
        <p:txBody>
          <a:bodyPr/>
          <a:lstStyle/>
          <a:p>
            <a:r>
              <a:rPr lang="en-US" altLang="en-US" dirty="0" smtClean="0">
                <a:latin typeface="Arial" panose="020B0604020202020204" pitchFamily="34" charset="0"/>
              </a:rPr>
              <a:t>Explain that workers must be protected from falling into an excavation or drilled hole.  The</a:t>
            </a:r>
            <a:r>
              <a:rPr lang="en-US" altLang="en-US" baseline="0" dirty="0" smtClean="0">
                <a:latin typeface="Arial" panose="020B0604020202020204" pitchFamily="34" charset="0"/>
              </a:rPr>
              <a:t> illustration shows an open excavation protection system.  This system is a guardrail system that will keep workers from falling into a drilled hole.  However it is important to mention that there are times a worker may need to enter this workspace.  There must be a system in place to keep the worker from falling into the hole and in the worst case, retrieve the worker should the edge of the excavation fail and the worker slips into the hole.</a:t>
            </a:r>
            <a:endParaRPr lang="en-US" altLang="en-US" dirty="0">
              <a:latin typeface="Arial" panose="020B0604020202020204" pitchFamily="34" charset="0"/>
            </a:endParaRPr>
          </a:p>
        </p:txBody>
      </p:sp>
    </p:spTree>
    <p:extLst>
      <p:ext uri="{BB962C8B-B14F-4D97-AF65-F5344CB8AC3E}">
        <p14:creationId xmlns:p14="http://schemas.microsoft.com/office/powerpoint/2010/main" val="715819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11</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Falls from ground elevation can be caused by poor housekeeping.</a:t>
            </a:r>
          </a:p>
          <a:p>
            <a:pPr lvl="1" eaLnBrk="1" hangingPunct="1">
              <a:spcBef>
                <a:spcPts val="600"/>
              </a:spcBef>
              <a:spcAft>
                <a:spcPts val="0"/>
              </a:spcAft>
              <a:buClrTx/>
              <a:buSzPct val="70000"/>
              <a:buFont typeface="+mj-lt"/>
              <a:buAutoNum type="alphaLcPeriod"/>
            </a:pPr>
            <a:r>
              <a:rPr lang="en-US" altLang="en-US" sz="1400" b="1" dirty="0" smtClean="0"/>
              <a:t>   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altLang="en-US" sz="1600" dirty="0" smtClean="0"/>
              <a:t>Open excavations should be guarded to prevent fall hazards.</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685800" lvl="1" indent="-228600" eaLnBrk="1" hangingPunct="1">
              <a:spcBef>
                <a:spcPts val="600"/>
              </a:spcBef>
              <a:spcAft>
                <a:spcPts val="0"/>
              </a:spcAft>
              <a:buClrTx/>
              <a:buSzPct val="70000"/>
              <a:buFont typeface="+mj-lt"/>
              <a:buAutoNum type="alphaLcPeriod"/>
            </a:pPr>
            <a:endParaRPr lang="en-US" altLang="en-US" sz="1400" dirty="0" smtClean="0"/>
          </a:p>
          <a:p>
            <a:pPr marL="342900" indent="-342900" eaLnBrk="1" hangingPunct="1">
              <a:spcBef>
                <a:spcPts val="600"/>
              </a:spcBef>
              <a:spcAft>
                <a:spcPts val="0"/>
              </a:spcAft>
              <a:buClrTx/>
              <a:buFont typeface="+mj-lt"/>
              <a:buAutoNum type="arabicPeriod"/>
            </a:pPr>
            <a:r>
              <a:rPr lang="en-US" sz="1600" dirty="0" smtClean="0"/>
              <a:t>Uneven and or damaged surfaces may cause falls and result in an injury.</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b="1" dirty="0" smtClean="0"/>
              <a:t>   True</a:t>
            </a:r>
          </a:p>
          <a:p>
            <a:pPr lvl="1" eaLnBrk="1" hangingPunct="1">
              <a:spcBef>
                <a:spcPts val="600"/>
              </a:spcBef>
              <a:spcAft>
                <a:spcPts val="0"/>
              </a:spcAft>
              <a:buClrTx/>
              <a:buSzPct val="70000"/>
              <a:buFont typeface="+mj-lt"/>
              <a:buAutoNum type="alphaLcPeriod"/>
            </a:pPr>
            <a:r>
              <a:rPr lang="en-US" altLang="en-US" sz="1400" dirty="0" smtClean="0"/>
              <a:t>   False</a:t>
            </a:r>
          </a:p>
          <a:p>
            <a:pPr lvl="1" eaLnBrk="1" hangingPunct="1">
              <a:spcBef>
                <a:spcPts val="600"/>
              </a:spcBef>
              <a:spcAft>
                <a:spcPts val="0"/>
              </a:spcAft>
              <a:buClrTx/>
              <a:buSzPct val="70000"/>
              <a:buFont typeface="+mj-lt"/>
              <a:buAutoNum type="alphaLcPeriod"/>
            </a:pPr>
            <a:endParaRPr lang="en-US" altLang="en-US" sz="1400" dirty="0" smtClean="0"/>
          </a:p>
          <a:p>
            <a:pPr marL="342900" indent="-342900">
              <a:spcBef>
                <a:spcPts val="600"/>
              </a:spcBef>
              <a:spcAft>
                <a:spcPts val="0"/>
              </a:spcAft>
              <a:buFont typeface="+mj-lt"/>
              <a:buAutoNum type="arabicPeriod"/>
            </a:pPr>
            <a:r>
              <a:rPr lang="en-US" sz="1600" dirty="0" smtClean="0"/>
              <a:t>The meaning of the 5-10-15 rule is:</a:t>
            </a:r>
          </a:p>
          <a:p>
            <a:pPr lvl="1" eaLnBrk="1" hangingPunct="1">
              <a:spcBef>
                <a:spcPts val="600"/>
              </a:spcBef>
              <a:spcAft>
                <a:spcPts val="0"/>
              </a:spcAft>
              <a:buClrTx/>
              <a:buSzPct val="70000"/>
              <a:buFont typeface="+mj-lt"/>
              <a:buAutoNum type="alphaLcPeriod"/>
            </a:pPr>
            <a:r>
              <a:rPr lang="en-US" altLang="en-US" sz="1400" dirty="0" smtClean="0"/>
              <a:t>   Every 5 steps, take a 10 to 15 minute smoke break</a:t>
            </a:r>
          </a:p>
          <a:p>
            <a:pPr lvl="1" eaLnBrk="1" hangingPunct="1">
              <a:spcBef>
                <a:spcPts val="600"/>
              </a:spcBef>
              <a:spcAft>
                <a:spcPts val="0"/>
              </a:spcAft>
              <a:buClrTx/>
              <a:buSzPct val="70000"/>
              <a:buFont typeface="+mj-lt"/>
              <a:buAutoNum type="alphaLcPeriod"/>
            </a:pPr>
            <a:r>
              <a:rPr lang="en-US" altLang="en-US" sz="1400" dirty="0" smtClean="0"/>
              <a:t>   Every 5 days, take 10 minutes to do 15 push-ups</a:t>
            </a:r>
          </a:p>
          <a:p>
            <a:pPr lvl="1" eaLnBrk="1" hangingPunct="1">
              <a:spcBef>
                <a:spcPts val="600"/>
              </a:spcBef>
              <a:spcAft>
                <a:spcPts val="0"/>
              </a:spcAft>
              <a:buClrTx/>
              <a:buSzPct val="70000"/>
              <a:buFont typeface="+mj-lt"/>
              <a:buAutoNum type="alphaLcPeriod"/>
            </a:pPr>
            <a:r>
              <a:rPr lang="en-US" altLang="en-US" sz="1400" b="1" dirty="0" smtClean="0"/>
              <a:t>   Every 5 minutes, take 10 seconds to look 15 feet around you</a:t>
            </a:r>
          </a:p>
          <a:p>
            <a:pPr lvl="1" eaLnBrk="1" hangingPunct="1">
              <a:spcBef>
                <a:spcPts val="600"/>
              </a:spcBef>
              <a:spcAft>
                <a:spcPts val="0"/>
              </a:spcAft>
              <a:buClrTx/>
              <a:buSzPct val="70000"/>
              <a:buFont typeface="+mj-lt"/>
              <a:buAutoNum type="alphaLcPeriod"/>
            </a:pPr>
            <a:r>
              <a:rPr lang="en-US" altLang="en-US" sz="1400" dirty="0" smtClean="0"/>
              <a:t>   Every 5 minutes, take 10 seconds to snap 15 selfies and post them on Facebook. </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typical job sites hazards </a:t>
            </a:r>
            <a:r>
              <a:rPr lang="en-US" dirty="0" smtClean="0"/>
              <a:t>and certain common causes of slip, trip, and fall events.  Engage the group by asking if they have seen or</a:t>
            </a:r>
            <a:r>
              <a:rPr lang="en-US" baseline="0" dirty="0" smtClean="0"/>
              <a:t> experienced any of these instances at their worksites?</a:t>
            </a:r>
            <a:r>
              <a:rPr lang="en-US" dirty="0" smtClean="0"/>
              <a:t> </a:t>
            </a:r>
            <a:endParaRPr lang="en-US" dirty="0"/>
          </a:p>
        </p:txBody>
      </p:sp>
      <p:sp>
        <p:nvSpPr>
          <p:cNvPr id="4" name="Date Placeholder 3"/>
          <p:cNvSpPr>
            <a:spLocks noGrp="1"/>
          </p:cNvSpPr>
          <p:nvPr>
            <p:ph type="dt" idx="10"/>
          </p:nvPr>
        </p:nvSpPr>
        <p:spPr/>
        <p:txBody>
          <a:bodyPr/>
          <a:lstStyle/>
          <a:p>
            <a:pPr>
              <a:defRPr/>
            </a:pPr>
            <a:r>
              <a:rPr lang="en-US"/>
              <a:t>Bruce Mansfield Plant • August 25, 2015</a:t>
            </a:r>
            <a:endParaRPr lang="en-US" dirty="0"/>
          </a:p>
        </p:txBody>
      </p:sp>
      <p:sp>
        <p:nvSpPr>
          <p:cNvPr id="5" name="Header Placeholder 4"/>
          <p:cNvSpPr>
            <a:spLocks noGrp="1"/>
          </p:cNvSpPr>
          <p:nvPr>
            <p:ph type="hdr" sz="quarter" idx="11"/>
          </p:nvPr>
        </p:nvSpPr>
        <p:spPr/>
        <p:txBody>
          <a:bodyPr/>
          <a:lstStyle/>
          <a:p>
            <a:pPr>
              <a:defRPr/>
            </a:pPr>
            <a:r>
              <a:rPr lang="en-US"/>
              <a:t>Fossil Leadership Meeting</a:t>
            </a:r>
            <a:endParaRPr lang="en-US" dirty="0"/>
          </a:p>
        </p:txBody>
      </p:sp>
      <p:sp>
        <p:nvSpPr>
          <p:cNvPr id="6" name="Slide Number Placeholder 5"/>
          <p:cNvSpPr>
            <a:spLocks noGrp="1"/>
          </p:cNvSpPr>
          <p:nvPr>
            <p:ph type="sldNum" sz="quarter" idx="12"/>
          </p:nvPr>
        </p:nvSpPr>
        <p:spPr/>
        <p:txBody>
          <a:bodyPr/>
          <a:lstStyle/>
          <a:p>
            <a:pPr>
              <a:defRPr/>
            </a:pPr>
            <a:fld id="{23FCF6C4-858D-4756-8D9A-C484079ACCBE}" type="slidenum">
              <a:rPr lang="en-US" smtClean="0"/>
              <a:pPr>
                <a:defRPr/>
              </a:pPr>
              <a:t>2</a:t>
            </a:fld>
            <a:endParaRPr lang="en-US"/>
          </a:p>
        </p:txBody>
      </p:sp>
    </p:spTree>
    <p:extLst>
      <p:ext uri="{BB962C8B-B14F-4D97-AF65-F5344CB8AC3E}">
        <p14:creationId xmlns:p14="http://schemas.microsoft.com/office/powerpoint/2010/main" val="2006854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how weather and terrain need to be identified and </a:t>
            </a:r>
            <a:r>
              <a:rPr lang="en-US" dirty="0" smtClean="0"/>
              <a:t>the hazards associated with</a:t>
            </a:r>
            <a:r>
              <a:rPr lang="en-US" baseline="0" dirty="0" smtClean="0"/>
              <a:t> them must be controlled to the best of our abilities </a:t>
            </a:r>
            <a:r>
              <a:rPr lang="en-US" dirty="0" smtClean="0"/>
              <a:t>prior </a:t>
            </a:r>
            <a:r>
              <a:rPr lang="en-US" b="0" u="none" dirty="0"/>
              <a:t>to and </a:t>
            </a:r>
            <a:r>
              <a:rPr lang="en-US" dirty="0"/>
              <a:t>while working.  </a:t>
            </a:r>
          </a:p>
        </p:txBody>
      </p:sp>
      <p:sp>
        <p:nvSpPr>
          <p:cNvPr id="4" name="Date Placeholder 3"/>
          <p:cNvSpPr>
            <a:spLocks noGrp="1"/>
          </p:cNvSpPr>
          <p:nvPr>
            <p:ph type="dt" idx="10"/>
          </p:nvPr>
        </p:nvSpPr>
        <p:spPr/>
        <p:txBody>
          <a:bodyPr/>
          <a:lstStyle/>
          <a:p>
            <a:pPr>
              <a:defRPr/>
            </a:pPr>
            <a:r>
              <a:rPr lang="en-US"/>
              <a:t>Bruce Mansfield Plant • August 25, 2015</a:t>
            </a:r>
            <a:endParaRPr lang="en-US" dirty="0"/>
          </a:p>
        </p:txBody>
      </p:sp>
      <p:sp>
        <p:nvSpPr>
          <p:cNvPr id="5" name="Header Placeholder 4"/>
          <p:cNvSpPr>
            <a:spLocks noGrp="1"/>
          </p:cNvSpPr>
          <p:nvPr>
            <p:ph type="hdr" sz="quarter" idx="11"/>
          </p:nvPr>
        </p:nvSpPr>
        <p:spPr/>
        <p:txBody>
          <a:bodyPr/>
          <a:lstStyle/>
          <a:p>
            <a:pPr>
              <a:defRPr/>
            </a:pPr>
            <a:r>
              <a:rPr lang="en-US"/>
              <a:t>Fossil Leadership Meeting</a:t>
            </a:r>
            <a:endParaRPr lang="en-US" dirty="0"/>
          </a:p>
        </p:txBody>
      </p:sp>
      <p:sp>
        <p:nvSpPr>
          <p:cNvPr id="6" name="Slide Number Placeholder 5"/>
          <p:cNvSpPr>
            <a:spLocks noGrp="1"/>
          </p:cNvSpPr>
          <p:nvPr>
            <p:ph type="sldNum" sz="quarter" idx="12"/>
          </p:nvPr>
        </p:nvSpPr>
        <p:spPr/>
        <p:txBody>
          <a:bodyPr/>
          <a:lstStyle/>
          <a:p>
            <a:pPr>
              <a:defRPr/>
            </a:pPr>
            <a:fld id="{23FCF6C4-858D-4756-8D9A-C484079ACCBE}" type="slidenum">
              <a:rPr lang="en-US" smtClean="0"/>
              <a:pPr>
                <a:defRPr/>
              </a:pPr>
              <a:t>3</a:t>
            </a:fld>
            <a:endParaRPr lang="en-US"/>
          </a:p>
        </p:txBody>
      </p:sp>
    </p:spTree>
    <p:extLst>
      <p:ext uri="{BB962C8B-B14F-4D97-AF65-F5344CB8AC3E}">
        <p14:creationId xmlns:p14="http://schemas.microsoft.com/office/powerpoint/2010/main" val="315076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xmlns="" id="{3B2C4594-B7C3-4171-B303-ACEE01FD0375}"/>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EA502F1-2699-4840-87D9-4544B29F9E23}" type="slidenum">
              <a:rPr lang="en-US" altLang="en-US"/>
              <a:pPr eaLnBrk="1" hangingPunct="1"/>
              <a:t>4</a:t>
            </a:fld>
            <a:endParaRPr lang="en-US" altLang="en-US"/>
          </a:p>
        </p:txBody>
      </p:sp>
      <p:sp>
        <p:nvSpPr>
          <p:cNvPr id="84995" name="Rectangle 2">
            <a:extLst>
              <a:ext uri="{FF2B5EF4-FFF2-40B4-BE49-F238E27FC236}">
                <a16:creationId xmlns:a16="http://schemas.microsoft.com/office/drawing/2014/main" xmlns="" id="{12B23355-20F7-4DE1-834F-380D8590A665}"/>
              </a:ext>
            </a:extLst>
          </p:cNvPr>
          <p:cNvSpPr>
            <a:spLocks noGrp="1" noRot="1" noChangeAspect="1" noChangeArrowheads="1" noTextEdit="1"/>
          </p:cNvSpPr>
          <p:nvPr>
            <p:ph type="sldImg"/>
          </p:nvPr>
        </p:nvSpPr>
        <p:spPr>
          <a:ln/>
        </p:spPr>
      </p:sp>
      <p:sp>
        <p:nvSpPr>
          <p:cNvPr id="84996" name="Rectangle 3">
            <a:extLst>
              <a:ext uri="{FF2B5EF4-FFF2-40B4-BE49-F238E27FC236}">
                <a16:creationId xmlns:a16="http://schemas.microsoft.com/office/drawing/2014/main" xmlns="" id="{411ABBDD-6036-4183-A347-BCEB2C7EE8C4}"/>
              </a:ext>
            </a:extLst>
          </p:cNvPr>
          <p:cNvSpPr>
            <a:spLocks noGrp="1" noChangeArrowheads="1"/>
          </p:cNvSpPr>
          <p:nvPr>
            <p:ph type="body" idx="1"/>
          </p:nvPr>
        </p:nvSpPr>
        <p:spPr>
          <a:noFill/>
        </p:spPr>
        <p:txBody>
          <a:bodyPr/>
          <a:lstStyle/>
          <a:p>
            <a:pPr eaLnBrk="1" hangingPunct="1"/>
            <a:r>
              <a:rPr lang="en-US" altLang="en-US" dirty="0" smtClean="0">
                <a:latin typeface="Arial" panose="020B0604020202020204" pitchFamily="34" charset="0"/>
              </a:rPr>
              <a:t>Use this as an involvement activity. Ask the group if they see a potential hazard in this image.  Ask them to identify the hazard and suggest a corrective solution.  The desired answers here are that there is a possible trip hazard as well as a possible impalement hazard.  The best solution is to move this ground rod to a non-travel location where people will not normally be walking.  If the hazard absolutely</a:t>
            </a:r>
            <a:r>
              <a:rPr lang="en-US" altLang="en-US" baseline="0" dirty="0" smtClean="0">
                <a:latin typeface="Arial" panose="020B0604020202020204" pitchFamily="34" charset="0"/>
              </a:rPr>
              <a:t> cannot be removed then try to lower the exposure.  Maybe drive the rod a bit deeper into the ground.</a:t>
            </a:r>
            <a:endParaRPr lang="en-US" altLang="en-US" b="0" u="none" dirty="0">
              <a:latin typeface="Arial" panose="020B0604020202020204" pitchFamily="34" charset="0"/>
            </a:endParaRPr>
          </a:p>
        </p:txBody>
      </p:sp>
    </p:spTree>
    <p:extLst>
      <p:ext uri="{BB962C8B-B14F-4D97-AF65-F5344CB8AC3E}">
        <p14:creationId xmlns:p14="http://schemas.microsoft.com/office/powerpoint/2010/main" val="1809466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xmlns="" id="{9F75D438-D280-42AB-8B10-1F0776515FE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3A50DB-8278-4769-9308-C10BA7A5C8C2}" type="slidenum">
              <a:rPr lang="en-US" altLang="en-US"/>
              <a:pPr eaLnBrk="1" hangingPunct="1"/>
              <a:t>5</a:t>
            </a:fld>
            <a:endParaRPr lang="en-US" altLang="en-US"/>
          </a:p>
        </p:txBody>
      </p:sp>
      <p:sp>
        <p:nvSpPr>
          <p:cNvPr id="90115" name="Rectangle 2">
            <a:extLst>
              <a:ext uri="{FF2B5EF4-FFF2-40B4-BE49-F238E27FC236}">
                <a16:creationId xmlns:a16="http://schemas.microsoft.com/office/drawing/2014/main" xmlns="" id="{F982460E-5241-4012-8242-206119B2893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xmlns="" id="{29D13A0F-9903-4504-8038-1A513BFA6DAB}"/>
              </a:ext>
            </a:extLst>
          </p:cNvPr>
          <p:cNvSpPr>
            <a:spLocks noGrp="1" noChangeArrowheads="1"/>
          </p:cNvSpPr>
          <p:nvPr>
            <p:ph type="body" idx="1"/>
          </p:nvPr>
        </p:nvSpPr>
        <p:spPr>
          <a:noFill/>
        </p:spPr>
        <p:txBody>
          <a:bodyPr/>
          <a:lstStyle/>
          <a:p>
            <a:pPr eaLnBrk="1" hangingPunct="1"/>
            <a:r>
              <a:rPr lang="en-US" altLang="en-US" dirty="0" smtClean="0">
                <a:latin typeface="Arial" panose="020B0604020202020204" pitchFamily="34" charset="0"/>
              </a:rPr>
              <a:t>Use this as an involvement activity.  Explain </a:t>
            </a:r>
            <a:r>
              <a:rPr lang="en-US" altLang="en-US" dirty="0">
                <a:latin typeface="Arial" panose="020B0604020202020204" pitchFamily="34" charset="0"/>
              </a:rPr>
              <a:t>how </a:t>
            </a:r>
            <a:r>
              <a:rPr lang="en-US" altLang="en-US" dirty="0" smtClean="0">
                <a:latin typeface="Arial" panose="020B0604020202020204" pitchFamily="34" charset="0"/>
              </a:rPr>
              <a:t>a receiver hitch </a:t>
            </a:r>
            <a:r>
              <a:rPr lang="en-US" altLang="en-US" dirty="0">
                <a:latin typeface="Arial" panose="020B0604020202020204" pitchFamily="34" charset="0"/>
              </a:rPr>
              <a:t>can cause trips and falls, including bruising. Explain the need to identify with barriers or eliminate by vehicle placement or removing them when not in use. </a:t>
            </a:r>
            <a:r>
              <a:rPr lang="en-US" altLang="en-US" dirty="0" smtClean="0">
                <a:latin typeface="Arial" panose="020B0604020202020204" pitchFamily="34" charset="0"/>
              </a:rPr>
              <a:t> Ask</a:t>
            </a:r>
            <a:r>
              <a:rPr lang="en-US" altLang="en-US" baseline="0" dirty="0" smtClean="0">
                <a:latin typeface="Arial" panose="020B0604020202020204" pitchFamily="34" charset="0"/>
              </a:rPr>
              <a:t> the group what could be some possible solutions to this hazard?  This is a good slide to foster some discussion.  </a:t>
            </a:r>
            <a:endParaRPr lang="en-US" altLang="en-US" b="0" u="none" dirty="0">
              <a:latin typeface="Arial" panose="020B0604020202020204" pitchFamily="34" charset="0"/>
            </a:endParaRPr>
          </a:p>
        </p:txBody>
      </p:sp>
    </p:spTree>
    <p:extLst>
      <p:ext uri="{BB962C8B-B14F-4D97-AF65-F5344CB8AC3E}">
        <p14:creationId xmlns:p14="http://schemas.microsoft.com/office/powerpoint/2010/main" val="22055121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xmlns="" id="{9F75D438-D280-42AB-8B10-1F0776515FE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3A50DB-8278-4769-9308-C10BA7A5C8C2}" type="slidenum">
              <a:rPr lang="en-US" altLang="en-US"/>
              <a:pPr eaLnBrk="1" hangingPunct="1"/>
              <a:t>6</a:t>
            </a:fld>
            <a:endParaRPr lang="en-US" altLang="en-US"/>
          </a:p>
        </p:txBody>
      </p:sp>
      <p:sp>
        <p:nvSpPr>
          <p:cNvPr id="90115" name="Rectangle 2">
            <a:extLst>
              <a:ext uri="{FF2B5EF4-FFF2-40B4-BE49-F238E27FC236}">
                <a16:creationId xmlns:a16="http://schemas.microsoft.com/office/drawing/2014/main" xmlns="" id="{F982460E-5241-4012-8242-206119B2893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xmlns="" id="{29D13A0F-9903-4504-8038-1A513BFA6DAB}"/>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the need to identify hazards and maintain situational awareness when walking. </a:t>
            </a:r>
            <a:r>
              <a:rPr lang="en-US" altLang="en-US" dirty="0" smtClean="0">
                <a:latin typeface="Arial" panose="020B0604020202020204" pitchFamily="34" charset="0"/>
              </a:rPr>
              <a:t>  State that irregular walking surfaces pose a risk.  Identify these issues in the pre-task analysis.</a:t>
            </a:r>
            <a:endParaRPr lang="en-US" altLang="en-US" dirty="0">
              <a:latin typeface="Arial" panose="020B0604020202020204" pitchFamily="34" charset="0"/>
            </a:endParaRPr>
          </a:p>
        </p:txBody>
      </p:sp>
    </p:spTree>
    <p:extLst>
      <p:ext uri="{BB962C8B-B14F-4D97-AF65-F5344CB8AC3E}">
        <p14:creationId xmlns:p14="http://schemas.microsoft.com/office/powerpoint/2010/main" val="4594638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xmlns="" id="{9F75D438-D280-42AB-8B10-1F0776515FE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3A50DB-8278-4769-9308-C10BA7A5C8C2}" type="slidenum">
              <a:rPr lang="en-US" altLang="en-US"/>
              <a:pPr eaLnBrk="1" hangingPunct="1"/>
              <a:t>7</a:t>
            </a:fld>
            <a:endParaRPr lang="en-US" altLang="en-US"/>
          </a:p>
        </p:txBody>
      </p:sp>
      <p:sp>
        <p:nvSpPr>
          <p:cNvPr id="90115" name="Rectangle 2">
            <a:extLst>
              <a:ext uri="{FF2B5EF4-FFF2-40B4-BE49-F238E27FC236}">
                <a16:creationId xmlns:a16="http://schemas.microsoft.com/office/drawing/2014/main" xmlns="" id="{F982460E-5241-4012-8242-206119B2893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xmlns="" id="{29D13A0F-9903-4504-8038-1A513BFA6DAB}"/>
              </a:ext>
            </a:extLst>
          </p:cNvPr>
          <p:cNvSpPr>
            <a:spLocks noGrp="1" noChangeArrowheads="1"/>
          </p:cNvSpPr>
          <p:nvPr>
            <p:ph type="body" idx="1"/>
          </p:nvPr>
        </p:nvSpPr>
        <p:spPr>
          <a:noFill/>
        </p:spPr>
        <p:txBody>
          <a:bodyPr/>
          <a:lstStyle/>
          <a:p>
            <a:pPr marL="0" indent="0" eaLnBrk="1" hangingPunct="1">
              <a:buFont typeface="Arial" panose="020B0604020202020204" pitchFamily="34" charset="0"/>
              <a:buNone/>
            </a:pPr>
            <a:r>
              <a:rPr lang="en-US" altLang="en-US" dirty="0" smtClean="0">
                <a:latin typeface="Arial" panose="020B0604020202020204" pitchFamily="34" charset="0"/>
              </a:rPr>
              <a:t>Use this as an involvement activity. </a:t>
            </a:r>
            <a:r>
              <a:rPr lang="en-US" altLang="en-US" baseline="0" dirty="0" smtClean="0">
                <a:latin typeface="Arial" panose="020B0604020202020204" pitchFamily="34" charset="0"/>
              </a:rPr>
              <a:t>Ask the group to look at this picture and state some of the obvious hazards.  The facilitator is looking for items such as electrical hazards, trip hazards, slick surfaces from spilled oil, puncture hazards, back feed, and step potential issues.  Then explain </a:t>
            </a:r>
            <a:r>
              <a:rPr lang="en-US" altLang="en-US" baseline="0" dirty="0">
                <a:latin typeface="Arial" panose="020B0604020202020204" pitchFamily="34" charset="0"/>
              </a:rPr>
              <a:t>how conditions are unpredictable and ever changing on storms.  </a:t>
            </a:r>
            <a:r>
              <a:rPr lang="en-US" altLang="en-US" baseline="0" dirty="0" smtClean="0">
                <a:latin typeface="Arial" panose="020B0604020202020204" pitchFamily="34" charset="0"/>
              </a:rPr>
              <a:t>Explain that we </a:t>
            </a:r>
            <a:r>
              <a:rPr lang="en-US" altLang="en-US" baseline="0" dirty="0">
                <a:latin typeface="Arial" panose="020B0604020202020204" pitchFamily="34" charset="0"/>
              </a:rPr>
              <a:t>need to do our best to address all STF hazards in our work areas</a:t>
            </a:r>
            <a:r>
              <a:rPr lang="en-US" altLang="en-US" baseline="0" dirty="0" smtClean="0">
                <a:latin typeface="Arial" panose="020B0604020202020204" pitchFamily="34" charset="0"/>
              </a:rPr>
              <a:t>.  After a short discussion, ask the attendees to list some methods for controlling these obvious hazards.</a:t>
            </a:r>
            <a:endParaRPr lang="en-US" altLang="en-US" baseline="0" dirty="0">
              <a:latin typeface="Arial" panose="020B0604020202020204" pitchFamily="34" charset="0"/>
            </a:endParaRPr>
          </a:p>
          <a:p>
            <a:pPr eaLnBrk="1" hangingPunct="1"/>
            <a:endParaRPr lang="en-US" altLang="en-US" baseline="0" dirty="0">
              <a:latin typeface="Arial" panose="020B0604020202020204" pitchFamily="34" charset="0"/>
            </a:endParaRPr>
          </a:p>
          <a:p>
            <a:pPr eaLnBrk="1" hangingPunct="1"/>
            <a:r>
              <a:rPr lang="en-US" altLang="en-US" dirty="0">
                <a:latin typeface="Arial" panose="020B0604020202020204" pitchFamily="34" charset="0"/>
              </a:rPr>
              <a:t> </a:t>
            </a:r>
          </a:p>
        </p:txBody>
      </p:sp>
    </p:spTree>
    <p:extLst>
      <p:ext uri="{BB962C8B-B14F-4D97-AF65-F5344CB8AC3E}">
        <p14:creationId xmlns:p14="http://schemas.microsoft.com/office/powerpoint/2010/main" val="17343725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xmlns="" id="{9F75D438-D280-42AB-8B10-1F0776515FEE}"/>
              </a:ext>
            </a:extLst>
          </p:cNvPr>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83A50DB-8278-4769-9308-C10BA7A5C8C2}" type="slidenum">
              <a:rPr lang="en-US" altLang="en-US"/>
              <a:pPr eaLnBrk="1" hangingPunct="1"/>
              <a:t>8</a:t>
            </a:fld>
            <a:endParaRPr lang="en-US" altLang="en-US"/>
          </a:p>
        </p:txBody>
      </p:sp>
      <p:sp>
        <p:nvSpPr>
          <p:cNvPr id="90115" name="Rectangle 2">
            <a:extLst>
              <a:ext uri="{FF2B5EF4-FFF2-40B4-BE49-F238E27FC236}">
                <a16:creationId xmlns:a16="http://schemas.microsoft.com/office/drawing/2014/main" xmlns="" id="{F982460E-5241-4012-8242-206119B2893A}"/>
              </a:ext>
            </a:extLst>
          </p:cNvPr>
          <p:cNvSpPr>
            <a:spLocks noGrp="1" noRot="1" noChangeAspect="1" noChangeArrowheads="1" noTextEdit="1"/>
          </p:cNvSpPr>
          <p:nvPr>
            <p:ph type="sldImg"/>
          </p:nvPr>
        </p:nvSpPr>
        <p:spPr>
          <a:ln/>
        </p:spPr>
      </p:sp>
      <p:sp>
        <p:nvSpPr>
          <p:cNvPr id="90116" name="Rectangle 3">
            <a:extLst>
              <a:ext uri="{FF2B5EF4-FFF2-40B4-BE49-F238E27FC236}">
                <a16:creationId xmlns:a16="http://schemas.microsoft.com/office/drawing/2014/main" xmlns="" id="{29D13A0F-9903-4504-8038-1A513BFA6DAB}"/>
              </a:ext>
            </a:extLst>
          </p:cNvPr>
          <p:cNvSpPr>
            <a:spLocks noGrp="1" noChangeArrowheads="1"/>
          </p:cNvSpPr>
          <p:nvPr>
            <p:ph type="body" idx="1"/>
          </p:nvPr>
        </p:nvSpPr>
        <p:spPr>
          <a:noFill/>
        </p:spPr>
        <p:txBody>
          <a:bodyPr/>
          <a:lstStyle/>
          <a:p>
            <a:pPr eaLnBrk="1" hangingPunct="1"/>
            <a:r>
              <a:rPr lang="en-US" altLang="en-US" dirty="0">
                <a:latin typeface="Arial" panose="020B0604020202020204" pitchFamily="34" charset="0"/>
              </a:rPr>
              <a:t>Explain </a:t>
            </a:r>
            <a:r>
              <a:rPr lang="en-US" altLang="en-US" dirty="0" smtClean="0">
                <a:latin typeface="Arial" panose="020B0604020202020204" pitchFamily="34" charset="0"/>
              </a:rPr>
              <a:t>that</a:t>
            </a:r>
            <a:r>
              <a:rPr lang="en-US" altLang="en-US" baseline="0" dirty="0" smtClean="0">
                <a:latin typeface="Arial" panose="020B0604020202020204" pitchFamily="34" charset="0"/>
              </a:rPr>
              <a:t> housekeeping or lack thereof can be a contributing factor to an injury.  Poor housekeeping is a precursor to an injury.  Rarely is there a time when housekeeping is deficient and productivity, quality, and/or safety is good.  Poor housekeeping equals poor performance.  Time is wasted, materials and tools are damaged or lost, workers are frustrated and may be injured.  There is no plus-side to poor housekeeping.  </a:t>
            </a:r>
            <a:endParaRPr lang="en-US" altLang="en-US" dirty="0">
              <a:latin typeface="Arial" panose="020B0604020202020204" pitchFamily="34" charset="0"/>
            </a:endParaRPr>
          </a:p>
        </p:txBody>
      </p:sp>
    </p:spTree>
    <p:extLst>
      <p:ext uri="{BB962C8B-B14F-4D97-AF65-F5344CB8AC3E}">
        <p14:creationId xmlns:p14="http://schemas.microsoft.com/office/powerpoint/2010/main" val="1734372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a:t>
            </a:r>
            <a:r>
              <a:rPr lang="en-US" dirty="0" smtClean="0"/>
              <a:t>5, 10, 15, process.  Tell the attendees that</a:t>
            </a:r>
            <a:r>
              <a:rPr lang="en-US" baseline="0" dirty="0" smtClean="0"/>
              <a:t> they need to be purposeful in their thinking and plan their next steps.  Explain the need to not only have a plan, but they need to have an escape route if something goes wrong.  </a:t>
            </a:r>
            <a:endParaRPr lang="en-US" dirty="0"/>
          </a:p>
        </p:txBody>
      </p:sp>
      <p:sp>
        <p:nvSpPr>
          <p:cNvPr id="4" name="Slide Number Placeholder 3"/>
          <p:cNvSpPr>
            <a:spLocks noGrp="1"/>
          </p:cNvSpPr>
          <p:nvPr>
            <p:ph type="sldNum" sz="quarter" idx="10"/>
          </p:nvPr>
        </p:nvSpPr>
        <p:spPr/>
        <p:txBody>
          <a:bodyPr/>
          <a:lstStyle/>
          <a:p>
            <a:pPr>
              <a:defRPr/>
            </a:pPr>
            <a:fld id="{FF0B8719-2130-4E92-A665-4AD06418780A}" type="slidenum">
              <a:rPr lang="en-US" smtClean="0"/>
              <a:pPr>
                <a:defRPr/>
              </a:pPr>
              <a:t>9</a:t>
            </a:fld>
            <a:endParaRPr lang="en-US"/>
          </a:p>
        </p:txBody>
      </p:sp>
    </p:spTree>
    <p:extLst>
      <p:ext uri="{BB962C8B-B14F-4D97-AF65-F5344CB8AC3E}">
        <p14:creationId xmlns:p14="http://schemas.microsoft.com/office/powerpoint/2010/main" val="39620245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a:cs typeface="+mn-cs"/>
            </a:endParaRPr>
          </a:p>
        </p:txBody>
      </p:sp>
      <p:pic>
        <p:nvPicPr>
          <p:cNvPr id="6" name="Picture 10"/>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2133600" y="3429000"/>
            <a:ext cx="2286000" cy="202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spTree>
    <p:extLst>
      <p:ext uri="{BB962C8B-B14F-4D97-AF65-F5344CB8AC3E}">
        <p14:creationId xmlns:p14="http://schemas.microsoft.com/office/powerpoint/2010/main" val="392540660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a:t>Click to edit Master title style</a:t>
            </a:r>
          </a:p>
        </p:txBody>
      </p:sp>
      <p:sp>
        <p:nvSpPr>
          <p:cNvPr id="3" name="Text Placeholder 2"/>
          <p:cNvSpPr>
            <a:spLocks noGrp="1"/>
          </p:cNvSpPr>
          <p:nvPr>
            <p:ph type="body" sz="half" idx="1"/>
          </p:nvPr>
        </p:nvSpPr>
        <p:spPr>
          <a:xfrm>
            <a:off x="762000" y="1905000"/>
            <a:ext cx="37719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w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032" name="Picture 10"/>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696200" y="381000"/>
            <a:ext cx="990600"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11"/>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2-1</a:t>
            </a:r>
            <a:endParaRPr lang="en-US" altLang="en-US" sz="1200" dirty="0"/>
          </a:p>
        </p:txBody>
      </p:sp>
      <p:sp>
        <p:nvSpPr>
          <p:cNvPr id="3075" name="Rectangle 2"/>
          <p:cNvSpPr>
            <a:spLocks noGrp="1" noChangeArrowheads="1"/>
          </p:cNvSpPr>
          <p:nvPr>
            <p:ph type="ctrTitle"/>
          </p:nvPr>
        </p:nvSpPr>
        <p:spPr>
          <a:xfrm>
            <a:off x="685800" y="1524000"/>
            <a:ext cx="7772400" cy="1524000"/>
          </a:xfrm>
        </p:spPr>
        <p:txBody>
          <a:bodyPr/>
          <a:lstStyle/>
          <a:p>
            <a:pPr eaLnBrk="1" hangingPunct="1">
              <a:spcBef>
                <a:spcPts val="1200"/>
              </a:spcBef>
              <a:spcAft>
                <a:spcPts val="600"/>
              </a:spcAft>
            </a:pPr>
            <a:r>
              <a:rPr lang="en-US" altLang="en-US" sz="4000" i="0" dirty="0"/>
              <a:t>Slips, Trips, and Falls </a:t>
            </a:r>
            <a:r>
              <a:rPr lang="en-US" altLang="en-US" i="0" dirty="0"/>
              <a:t/>
            </a:r>
            <a:br>
              <a:rPr lang="en-US" altLang="en-US" i="0" dirty="0"/>
            </a:br>
            <a:r>
              <a:rPr lang="en-US" altLang="en-US" sz="3200" i="0" dirty="0"/>
              <a:t>From Ground </a:t>
            </a:r>
            <a:r>
              <a:rPr lang="en-US" altLang="en-US" sz="3200" i="0" dirty="0" smtClean="0"/>
              <a:t>Level</a:t>
            </a:r>
            <a:br>
              <a:rPr lang="en-US" altLang="en-US" sz="3200" i="0" dirty="0" smtClean="0"/>
            </a:br>
            <a:endParaRPr lang="en-US" altLang="en-US" sz="2400" b="1" i="0" dirty="0">
              <a:latin typeface="Arial" charset="0"/>
              <a:cs typeface="Arial" charset="0"/>
            </a:endParaRPr>
          </a:p>
        </p:txBody>
      </p:sp>
      <p:sp>
        <p:nvSpPr>
          <p:cNvPr id="4" name="Rectangle 2"/>
          <p:cNvSpPr txBox="1">
            <a:spLocks noChangeArrowheads="1"/>
          </p:cNvSpPr>
          <p:nvPr/>
        </p:nvSpPr>
        <p:spPr bwMode="auto">
          <a:xfrm>
            <a:off x="1957552" y="6090745"/>
            <a:ext cx="5486400" cy="767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4100" i="1">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a:lstStyle>
          <a:p>
            <a:pPr eaLnBrk="1" hangingPunct="1">
              <a:spcBef>
                <a:spcPts val="0"/>
              </a:spcBef>
              <a:spcAft>
                <a:spcPts val="0"/>
              </a:spcAft>
            </a:pPr>
            <a:r>
              <a:rPr lang="en-US" altLang="en-US" sz="2400" b="1" i="0" kern="0" dirty="0" smtClean="0">
                <a:latin typeface="Arial" charset="0"/>
                <a:cs typeface="Arial" charset="0"/>
              </a:rPr>
              <a:t>Session Two</a:t>
            </a:r>
            <a:endParaRPr lang="en-US" altLang="en-US" sz="2400" b="1" i="0" kern="0" dirty="0">
              <a:latin typeface="Arial" charset="0"/>
              <a:cs typeface="Arial" charset="0"/>
            </a:endParaRPr>
          </a:p>
        </p:txBody>
      </p:sp>
    </p:spTree>
    <p:extLst>
      <p:ext uri="{BB962C8B-B14F-4D97-AF65-F5344CB8AC3E}">
        <p14:creationId xmlns:p14="http://schemas.microsoft.com/office/powerpoint/2010/main" val="1919970630"/>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724"/>
            <a:ext cx="9144000" cy="6822427"/>
          </a:xfrm>
          <a:prstGeom prst="rect">
            <a:avLst/>
          </a:prstGeom>
          <a:ln>
            <a:noFill/>
          </a:ln>
          <a:effectLst>
            <a:softEdge rad="112500"/>
          </a:effectLst>
          <a:extLst>
            <a:ext uri="{909E8E84-426E-40DD-AFC4-6F175D3DCCD1}">
              <a14:hiddenFill xmlns:a14="http://schemas.microsoft.com/office/drawing/2010/main">
                <a:solidFill>
                  <a:srgbClr val="00FF00"/>
                </a:solidFill>
              </a14:hiddenFill>
            </a:ext>
            <a:ext uri="{91240B29-F687-4F45-9708-019B960494DF}">
              <a14:hiddenLine xmlns:a14="http://schemas.microsoft.com/office/drawing/2010/main" w="9525" cap="flat" cmpd="sng">
                <a:solidFill>
                  <a:schemeClr val="tx1"/>
                </a:solidFill>
                <a:prstDash val="solid"/>
                <a:miter lim="800000"/>
                <a:headEnd/>
                <a:tailEnd/>
              </a14:hiddenLine>
            </a:ext>
          </a:extLst>
        </p:spPr>
      </p:pic>
      <p:sp>
        <p:nvSpPr>
          <p:cNvPr id="7" name="Rounded Rectangle 6"/>
          <p:cNvSpPr/>
          <p:nvPr/>
        </p:nvSpPr>
        <p:spPr bwMode="auto">
          <a:xfrm>
            <a:off x="609600" y="152400"/>
            <a:ext cx="8229600" cy="1371600"/>
          </a:xfrm>
          <a:prstGeom prst="roundRect">
            <a:avLst/>
          </a:prstGeom>
          <a:solidFill>
            <a:srgbClr val="E6FC18">
              <a:alpha val="90000"/>
            </a:srgbClr>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rgbClr val="002060"/>
                </a:solidFill>
                <a:effectLst/>
                <a:latin typeface="Arial Rounded MT Bold" panose="020F0704030504030204" pitchFamily="34" charset="0"/>
              </a:rPr>
              <a:t>O.E.P.S.</a:t>
            </a:r>
          </a:p>
          <a:p>
            <a:pPr marL="0" marR="0" indent="0" algn="ctr" defTabSz="914400" rtl="0" eaLnBrk="1" fontAlgn="base" latinLnBrk="0" hangingPunct="1">
              <a:lnSpc>
                <a:spcPct val="100000"/>
              </a:lnSpc>
              <a:spcBef>
                <a:spcPct val="0"/>
              </a:spcBef>
              <a:spcAft>
                <a:spcPct val="0"/>
              </a:spcAft>
              <a:buClrTx/>
              <a:buSzTx/>
              <a:buFontTx/>
              <a:buNone/>
              <a:tabLst/>
            </a:pPr>
            <a:r>
              <a:rPr lang="en-US" sz="3600" dirty="0" smtClean="0">
                <a:solidFill>
                  <a:srgbClr val="002060"/>
                </a:solidFill>
                <a:latin typeface="Arial Rounded MT Bold" panose="020F0704030504030204" pitchFamily="34" charset="0"/>
              </a:rPr>
              <a:t>Open Excavation Protection System</a:t>
            </a:r>
            <a:endParaRPr kumimoji="0" lang="en-US" sz="3600" b="0" i="0" u="none" strike="noStrike" cap="none" normalizeH="0" baseline="0" dirty="0" smtClean="0">
              <a:ln>
                <a:noFill/>
              </a:ln>
              <a:solidFill>
                <a:srgbClr val="002060"/>
              </a:solidFill>
              <a:effectLst/>
              <a:latin typeface="Arial Rounded MT Bold" panose="020F0704030504030204" pitchFamily="34" charset="0"/>
            </a:endParaRPr>
          </a:p>
        </p:txBody>
      </p:sp>
      <p:sp>
        <p:nvSpPr>
          <p:cNvPr id="8" name="Rounded Rectangle 7"/>
          <p:cNvSpPr/>
          <p:nvPr/>
        </p:nvSpPr>
        <p:spPr bwMode="auto">
          <a:xfrm>
            <a:off x="5202621" y="5029200"/>
            <a:ext cx="3657600" cy="1447800"/>
          </a:xfrm>
          <a:prstGeom prst="roundRect">
            <a:avLst/>
          </a:prstGeom>
          <a:solidFill>
            <a:srgbClr val="E6FC18">
              <a:alpha val="90000"/>
            </a:srgbClr>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002060"/>
                </a:solidFill>
                <a:effectLst/>
                <a:latin typeface="Arial Rounded MT Bold" panose="020F0704030504030204" pitchFamily="34" charset="0"/>
              </a:rPr>
              <a:t>Protection from falling into open excavations such as pole and/or</a:t>
            </a:r>
            <a:r>
              <a:rPr kumimoji="0" lang="en-US" sz="2000" b="0" i="0" u="none" strike="noStrike" cap="none" normalizeH="0" dirty="0" smtClean="0">
                <a:ln>
                  <a:noFill/>
                </a:ln>
                <a:solidFill>
                  <a:srgbClr val="002060"/>
                </a:solidFill>
                <a:effectLst/>
                <a:latin typeface="Arial Rounded MT Bold" panose="020F0704030504030204" pitchFamily="34" charset="0"/>
              </a:rPr>
              <a:t> foundation holes</a:t>
            </a:r>
            <a:endParaRPr kumimoji="0" lang="en-US" sz="2000" b="0" i="0" u="none" strike="noStrike" cap="none" normalizeH="0" baseline="0" dirty="0" smtClean="0">
              <a:ln>
                <a:noFill/>
              </a:ln>
              <a:solidFill>
                <a:srgbClr val="002060"/>
              </a:solidFill>
              <a:effectLst/>
              <a:latin typeface="Arial Rounded MT Bold" panose="020F0704030504030204" pitchFamily="34" charset="0"/>
            </a:endParaRPr>
          </a:p>
        </p:txBody>
      </p:sp>
    </p:spTree>
    <p:extLst>
      <p:ext uri="{BB962C8B-B14F-4D97-AF65-F5344CB8AC3E}">
        <p14:creationId xmlns:p14="http://schemas.microsoft.com/office/powerpoint/2010/main" val="428366753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Two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a:solidFill>
                  <a:srgbClr val="000000"/>
                </a:solidFill>
              </a:rPr>
              <a:t>2</a:t>
            </a:r>
            <a:r>
              <a:rPr lang="en-US" altLang="en-US" sz="1200" dirty="0" smtClean="0">
                <a:solidFill>
                  <a:srgbClr val="000000"/>
                </a:solidFill>
              </a:rPr>
              <a:t>-11</a:t>
            </a:r>
            <a:endParaRPr lang="en-US" altLang="en-US" sz="1200" dirty="0">
              <a:solidFill>
                <a:srgbClr val="000000"/>
              </a:solidFill>
            </a:endParaRPr>
          </a:p>
        </p:txBody>
      </p:sp>
      <p:sp>
        <p:nvSpPr>
          <p:cNvPr id="2" name="Rectangle 1"/>
          <p:cNvSpPr/>
          <p:nvPr/>
        </p:nvSpPr>
        <p:spPr>
          <a:xfrm>
            <a:off x="533400" y="1905000"/>
            <a:ext cx="8077200" cy="4231928"/>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Falls from ground elevation can be caused by poor housekeeping.</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Open excavations should be guarded to prevent fall hazards.</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Uneven and or damaged surfaces may cause falls and result in an injury.</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smtClean="0"/>
              <a:t>The meaning of the 5-10-15 rule is:</a:t>
            </a:r>
            <a:endParaRPr lang="en-US" sz="1600" dirty="0"/>
          </a:p>
          <a:p>
            <a:pPr lvl="1" eaLnBrk="1" hangingPunct="1">
              <a:spcBef>
                <a:spcPts val="600"/>
              </a:spcBef>
              <a:spcAft>
                <a:spcPts val="0"/>
              </a:spcAft>
              <a:buClrTx/>
              <a:buSzPct val="70000"/>
              <a:buFont typeface="+mj-lt"/>
              <a:buAutoNum type="alphaLcPeriod"/>
            </a:pPr>
            <a:r>
              <a:rPr lang="en-US" altLang="en-US" sz="1400" dirty="0" smtClean="0"/>
              <a:t>   Every 5 steps, take a 10 to 15 minute smoke break</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Every 5 days, take 10 minutes to do 15 push-ups</a:t>
            </a:r>
          </a:p>
          <a:p>
            <a:pPr lvl="1" eaLnBrk="1" hangingPunct="1">
              <a:spcBef>
                <a:spcPts val="600"/>
              </a:spcBef>
              <a:spcAft>
                <a:spcPts val="0"/>
              </a:spcAft>
              <a:buClrTx/>
              <a:buSzPct val="70000"/>
              <a:buFont typeface="+mj-lt"/>
              <a:buAutoNum type="alphaLcPeriod"/>
            </a:pPr>
            <a:r>
              <a:rPr lang="en-US" altLang="en-US" sz="1400" dirty="0"/>
              <a:t> </a:t>
            </a:r>
            <a:r>
              <a:rPr lang="en-US" altLang="en-US" sz="1400" dirty="0" smtClean="0"/>
              <a:t>  Every 5 minutes, take 10 seconds to look 15 feet around you</a:t>
            </a:r>
          </a:p>
          <a:p>
            <a:pPr lvl="1" eaLnBrk="1" hangingPunct="1">
              <a:spcBef>
                <a:spcPts val="600"/>
              </a:spcBef>
              <a:spcAft>
                <a:spcPts val="0"/>
              </a:spcAft>
              <a:buClrTx/>
              <a:buSzPct val="70000"/>
              <a:buFont typeface="+mj-lt"/>
              <a:buAutoNum type="alphaLcPeriod"/>
            </a:pPr>
            <a:r>
              <a:rPr lang="en-US" altLang="en-US" sz="1400" dirty="0"/>
              <a:t> </a:t>
            </a:r>
            <a:r>
              <a:rPr lang="en-US" altLang="en-US" sz="1400" dirty="0" smtClean="0"/>
              <a:t>  Every 5 minutes, take 10 seconds to snap 15 selfies and post them on Facebook. </a:t>
            </a:r>
            <a:endParaRPr lang="en-US" altLang="en-US" sz="1400" dirty="0"/>
          </a:p>
        </p:txBody>
      </p:sp>
      <p:sp>
        <p:nvSpPr>
          <p:cNvPr id="4" name="Rounded Rectangle 3"/>
          <p:cNvSpPr/>
          <p:nvPr/>
        </p:nvSpPr>
        <p:spPr bwMode="auto">
          <a:xfrm>
            <a:off x="979729" y="2209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1014986" y="31242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1015555" y="40386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1016942" y="5486400"/>
            <a:ext cx="5155257"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66957314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
                                            <p:txEl>
                                              <p:pRg st="12" end="12"/>
                                            </p:txEl>
                                          </p:spTgt>
                                        </p:tgtEl>
                                        <p:attrNameLst>
                                          <p:attrName>style.visibility</p:attrName>
                                        </p:attrNameLst>
                                      </p:cBhvr>
                                      <p:to>
                                        <p:strVal val="visible"/>
                                      </p:to>
                                    </p:set>
                                    <p:animEffect transition="in" filter="fade">
                                      <p:cBhvr>
                                        <p:cTn id="82" dur="500"/>
                                        <p:tgtEl>
                                          <p:spTgt spid="2">
                                            <p:txEl>
                                              <p:pRg st="12" end="1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
                                            <p:txEl>
                                              <p:pRg st="13" end="13"/>
                                            </p:txEl>
                                          </p:spTgt>
                                        </p:tgtEl>
                                        <p:attrNameLst>
                                          <p:attrName>style.visibility</p:attrName>
                                        </p:attrNameLst>
                                      </p:cBhvr>
                                      <p:to>
                                        <p:strVal val="visible"/>
                                      </p:to>
                                    </p:set>
                                    <p:animEffect transition="in" filter="fade">
                                      <p:cBhvr>
                                        <p:cTn id="87" dur="500"/>
                                        <p:tgtEl>
                                          <p:spTgt spid="2">
                                            <p:txEl>
                                              <p:pRg st="13" end="1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fade">
                                      <p:cBhvr>
                                        <p:cTn id="9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762000" y="1981200"/>
            <a:ext cx="3657600" cy="3886200"/>
          </a:xfrm>
        </p:spPr>
        <p:txBody>
          <a:bodyPr/>
          <a:lstStyle/>
          <a:p>
            <a:pPr marL="0" lvl="1" indent="0">
              <a:spcBef>
                <a:spcPts val="1200"/>
              </a:spcBef>
              <a:spcAft>
                <a:spcPts val="1200"/>
              </a:spcAft>
              <a:buClr>
                <a:srgbClr val="002060"/>
              </a:buClr>
              <a:buSzPct val="70000"/>
              <a:buNone/>
            </a:pPr>
            <a:r>
              <a:rPr lang="en-US" altLang="en-US" sz="2800" dirty="0" smtClean="0"/>
              <a:t>Possible Deficiencies</a:t>
            </a:r>
          </a:p>
          <a:p>
            <a:pPr marL="457200" lvl="1" indent="-457200">
              <a:spcBef>
                <a:spcPts val="1200"/>
              </a:spcBef>
              <a:spcAft>
                <a:spcPts val="1200"/>
              </a:spcAft>
              <a:buClr>
                <a:srgbClr val="002060"/>
              </a:buClr>
              <a:buSzPct val="70000"/>
              <a:buFont typeface="Wingdings" panose="05000000000000000000" pitchFamily="2" charset="2"/>
              <a:buChar char="ü"/>
            </a:pPr>
            <a:r>
              <a:rPr lang="en-US" altLang="en-US" sz="2400" dirty="0" smtClean="0"/>
              <a:t>Housekeeping</a:t>
            </a:r>
            <a:endParaRPr lang="en-US" altLang="en-US" sz="2400" dirty="0"/>
          </a:p>
          <a:p>
            <a:pPr marL="457200" lvl="1" indent="-457200">
              <a:spcBef>
                <a:spcPts val="1200"/>
              </a:spcBef>
              <a:spcAft>
                <a:spcPts val="1200"/>
              </a:spcAft>
              <a:buClr>
                <a:srgbClr val="002060"/>
              </a:buClr>
              <a:buSzPct val="70000"/>
              <a:buFont typeface="Wingdings" panose="05000000000000000000" pitchFamily="2" charset="2"/>
              <a:buChar char="ü"/>
            </a:pPr>
            <a:r>
              <a:rPr lang="en-US" altLang="en-US" sz="2400" dirty="0"/>
              <a:t>Unguarded </a:t>
            </a:r>
            <a:r>
              <a:rPr lang="en-US" altLang="en-US" sz="2400" dirty="0" smtClean="0"/>
              <a:t>holes</a:t>
            </a:r>
          </a:p>
          <a:p>
            <a:pPr marL="457200" lvl="1" indent="-457200">
              <a:spcBef>
                <a:spcPts val="1200"/>
              </a:spcBef>
              <a:spcAft>
                <a:spcPts val="1200"/>
              </a:spcAft>
              <a:buClr>
                <a:srgbClr val="002060"/>
              </a:buClr>
              <a:buSzPct val="70000"/>
              <a:buFont typeface="Wingdings" panose="05000000000000000000" pitchFamily="2" charset="2"/>
              <a:buChar char="ü"/>
            </a:pPr>
            <a:r>
              <a:rPr lang="en-US" altLang="en-US" sz="2400" dirty="0" smtClean="0"/>
              <a:t>Barriers</a:t>
            </a:r>
            <a:endParaRPr lang="en-US" altLang="en-US" sz="2400" dirty="0"/>
          </a:p>
          <a:p>
            <a:pPr marL="457200" lvl="1" indent="-457200">
              <a:spcBef>
                <a:spcPts val="1200"/>
              </a:spcBef>
              <a:spcAft>
                <a:spcPts val="1200"/>
              </a:spcAft>
              <a:buClr>
                <a:srgbClr val="002060"/>
              </a:buClr>
              <a:buSzPct val="70000"/>
              <a:buFont typeface="Wingdings" panose="05000000000000000000" pitchFamily="2" charset="2"/>
              <a:buChar char="ü"/>
            </a:pPr>
            <a:r>
              <a:rPr lang="en-US" altLang="en-US" sz="2400" dirty="0" smtClean="0"/>
              <a:t>Awareness</a:t>
            </a:r>
          </a:p>
          <a:p>
            <a:pPr marL="457200" lvl="1" indent="-457200">
              <a:spcBef>
                <a:spcPts val="1200"/>
              </a:spcBef>
              <a:spcAft>
                <a:spcPts val="1200"/>
              </a:spcAft>
              <a:buClr>
                <a:srgbClr val="002060"/>
              </a:buClr>
              <a:buSzPct val="70000"/>
              <a:buFont typeface="Wingdings" panose="05000000000000000000" pitchFamily="2" charset="2"/>
              <a:buChar char="ü"/>
            </a:pPr>
            <a:r>
              <a:rPr lang="en-US" altLang="en-US" sz="2400" dirty="0" smtClean="0"/>
              <a:t>Loss of Focus</a:t>
            </a:r>
            <a:endParaRPr lang="en-US" altLang="en-US" sz="2400" dirty="0"/>
          </a:p>
          <a:p>
            <a:pPr marL="457200" lvl="1" indent="0">
              <a:buNone/>
            </a:pPr>
            <a:endParaRPr lang="en-US" altLang="en-US" sz="2400" dirty="0"/>
          </a:p>
          <a:p>
            <a:pPr marL="0" indent="0">
              <a:buNone/>
            </a:pPr>
            <a:endParaRPr lang="en-US" altLang="en-US" sz="2400" dirty="0"/>
          </a:p>
          <a:p>
            <a:endParaRPr lang="en-US" sz="2400" dirty="0"/>
          </a:p>
        </p:txBody>
      </p:sp>
      <p:sp>
        <p:nvSpPr>
          <p:cNvPr id="6" name="Slide Number Placeholder 5"/>
          <p:cNvSpPr>
            <a:spLocks noGrp="1"/>
          </p:cNvSpPr>
          <p:nvPr>
            <p:ph type="sldNum" sz="quarter" idx="12"/>
          </p:nvPr>
        </p:nvSpPr>
        <p:spPr/>
        <p:txBody>
          <a:bodyPr/>
          <a:lstStyle/>
          <a:p>
            <a:r>
              <a:rPr lang="en-US" dirty="0" smtClean="0"/>
              <a:t>2-2</a:t>
            </a:r>
            <a:endParaRPr lang="en-US" dirty="0"/>
          </a:p>
        </p:txBody>
      </p:sp>
      <p:pic>
        <p:nvPicPr>
          <p:cNvPr id="7" name="Picture 6">
            <a:extLst>
              <a:ext uri="{FF2B5EF4-FFF2-40B4-BE49-F238E27FC236}">
                <a16:creationId xmlns:a16="http://schemas.microsoft.com/office/drawing/2014/main" xmlns="" id="{A995A276-9081-C84D-8391-EB8AA3AB2F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61094" y="4033646"/>
            <a:ext cx="3401438" cy="2138553"/>
          </a:xfrm>
          <a:prstGeom prst="rect">
            <a:avLst/>
          </a:prstGeom>
          <a:ln>
            <a:noFill/>
          </a:ln>
          <a:effectLst>
            <a:softEdge rad="112500"/>
          </a:effectLst>
        </p:spPr>
      </p:pic>
      <p:pic>
        <p:nvPicPr>
          <p:cNvPr id="9" name="Picture 8">
            <a:extLst>
              <a:ext uri="{FF2B5EF4-FFF2-40B4-BE49-F238E27FC236}">
                <a16:creationId xmlns:a16="http://schemas.microsoft.com/office/drawing/2014/main" xmlns="" id="{DC8AA879-592D-6D44-AE2A-4D5103AA0BA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61094" y="1828800"/>
            <a:ext cx="3401438" cy="2107954"/>
          </a:xfrm>
          <a:prstGeom prst="rect">
            <a:avLst/>
          </a:prstGeom>
          <a:ln>
            <a:noFill/>
          </a:ln>
          <a:effectLst>
            <a:softEdge rad="112500"/>
          </a:effectLst>
        </p:spPr>
      </p:pic>
      <p:sp>
        <p:nvSpPr>
          <p:cNvPr id="10" name="Title 1">
            <a:extLst>
              <a:ext uri="{FF2B5EF4-FFF2-40B4-BE49-F238E27FC236}">
                <a16:creationId xmlns:a16="http://schemas.microsoft.com/office/drawing/2014/main" xmlns="" id="{AE40BCF8-0ADC-C141-9EDE-323E7631A27F}"/>
              </a:ext>
            </a:extLst>
          </p:cNvPr>
          <p:cNvSpPr>
            <a:spLocks noGrp="1"/>
          </p:cNvSpPr>
          <p:nvPr>
            <p:ph type="title"/>
          </p:nvPr>
        </p:nvSpPr>
        <p:spPr>
          <a:xfrm>
            <a:off x="762000" y="533400"/>
            <a:ext cx="7696200" cy="1143000"/>
          </a:xfrm>
        </p:spPr>
        <p:txBody>
          <a:bodyPr/>
          <a:lstStyle/>
          <a:p>
            <a:r>
              <a:rPr lang="en-US" sz="2800" dirty="0"/>
              <a:t>Common Causes </a:t>
            </a:r>
          </a:p>
        </p:txBody>
      </p:sp>
    </p:spTree>
    <p:extLst>
      <p:ext uri="{BB962C8B-B14F-4D97-AF65-F5344CB8AC3E}">
        <p14:creationId xmlns:p14="http://schemas.microsoft.com/office/powerpoint/2010/main" val="21957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500"/>
                                        <p:tgtEl>
                                          <p:spTgt spid="1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idx="1"/>
          </p:nvPr>
        </p:nvSpPr>
        <p:spPr>
          <a:xfrm>
            <a:off x="533400" y="2133600"/>
            <a:ext cx="4191000" cy="3810000"/>
          </a:xfrm>
        </p:spPr>
        <p:txBody>
          <a:bodyPr/>
          <a:lstStyle/>
          <a:p>
            <a:pPr marL="0" indent="0">
              <a:buNone/>
            </a:pPr>
            <a:r>
              <a:rPr lang="en-US" altLang="en-US" sz="3200" dirty="0" smtClean="0"/>
              <a:t>Environmental Issues</a:t>
            </a:r>
            <a:endParaRPr lang="en-US" altLang="en-US" sz="3200" dirty="0"/>
          </a:p>
          <a:p>
            <a:pPr marL="339725" lvl="1">
              <a:buClr>
                <a:srgbClr val="002060"/>
              </a:buClr>
              <a:buSzPct val="70000"/>
              <a:buFont typeface="Wingdings" panose="05000000000000000000" pitchFamily="2" charset="2"/>
              <a:buChar char="ü"/>
            </a:pPr>
            <a:r>
              <a:rPr lang="en-US" altLang="en-US" sz="2800" dirty="0" smtClean="0"/>
              <a:t>Ruts</a:t>
            </a:r>
          </a:p>
          <a:p>
            <a:pPr marL="339725" lvl="1">
              <a:buClr>
                <a:srgbClr val="002060"/>
              </a:buClr>
              <a:buSzPct val="70000"/>
              <a:buFont typeface="Wingdings" panose="05000000000000000000" pitchFamily="2" charset="2"/>
              <a:buChar char="ü"/>
            </a:pPr>
            <a:r>
              <a:rPr lang="en-US" altLang="en-US" sz="2800" dirty="0" smtClean="0"/>
              <a:t>Mud</a:t>
            </a:r>
          </a:p>
          <a:p>
            <a:pPr marL="339725" lvl="1">
              <a:buClr>
                <a:srgbClr val="002060"/>
              </a:buClr>
              <a:buSzPct val="70000"/>
              <a:buFont typeface="Wingdings" panose="05000000000000000000" pitchFamily="2" charset="2"/>
              <a:buChar char="ü"/>
            </a:pPr>
            <a:r>
              <a:rPr lang="en-US" altLang="en-US" sz="2800" dirty="0" smtClean="0"/>
              <a:t>Rain</a:t>
            </a:r>
          </a:p>
          <a:p>
            <a:pPr marL="339725" lvl="1">
              <a:buClr>
                <a:srgbClr val="002060"/>
              </a:buClr>
              <a:buSzPct val="70000"/>
              <a:buFont typeface="Wingdings" panose="05000000000000000000" pitchFamily="2" charset="2"/>
              <a:buChar char="ü"/>
            </a:pPr>
            <a:r>
              <a:rPr lang="en-US" altLang="en-US" sz="2800" dirty="0" smtClean="0"/>
              <a:t>Ice </a:t>
            </a:r>
          </a:p>
          <a:p>
            <a:pPr marL="339725" lvl="1">
              <a:buClr>
                <a:srgbClr val="002060"/>
              </a:buClr>
              <a:buSzPct val="70000"/>
              <a:buFont typeface="Wingdings" panose="05000000000000000000" pitchFamily="2" charset="2"/>
              <a:buChar char="ü"/>
            </a:pPr>
            <a:r>
              <a:rPr lang="en-US" altLang="en-US" sz="2800" dirty="0" smtClean="0"/>
              <a:t>Snow</a:t>
            </a:r>
            <a:endParaRPr lang="en-US" altLang="en-US" sz="2800" dirty="0"/>
          </a:p>
          <a:p>
            <a:pPr marL="339725" lvl="1">
              <a:buClr>
                <a:srgbClr val="002060"/>
              </a:buClr>
              <a:buSzPct val="70000"/>
              <a:buFont typeface="Wingdings" panose="05000000000000000000" pitchFamily="2" charset="2"/>
              <a:buChar char="ü"/>
            </a:pPr>
            <a:r>
              <a:rPr lang="en-US" altLang="en-US" sz="2800" dirty="0" smtClean="0"/>
              <a:t>Uneven/rough </a:t>
            </a:r>
            <a:r>
              <a:rPr lang="en-US" altLang="en-US" sz="2800" dirty="0"/>
              <a:t>t</a:t>
            </a:r>
            <a:r>
              <a:rPr lang="en-US" altLang="en-US" sz="2800" dirty="0" smtClean="0"/>
              <a:t>errain</a:t>
            </a:r>
            <a:endParaRPr lang="en-US" altLang="en-US" sz="2800" dirty="0"/>
          </a:p>
          <a:p>
            <a:pPr marL="0" indent="0">
              <a:buNone/>
            </a:pPr>
            <a:endParaRPr lang="en-US" altLang="en-US" sz="2400" dirty="0"/>
          </a:p>
          <a:p>
            <a:endParaRPr lang="en-US" sz="2400" dirty="0"/>
          </a:p>
        </p:txBody>
      </p:sp>
      <p:sp>
        <p:nvSpPr>
          <p:cNvPr id="6" name="Slide Number Placeholder 5"/>
          <p:cNvSpPr>
            <a:spLocks noGrp="1"/>
          </p:cNvSpPr>
          <p:nvPr>
            <p:ph type="sldNum" sz="quarter" idx="12"/>
          </p:nvPr>
        </p:nvSpPr>
        <p:spPr/>
        <p:txBody>
          <a:bodyPr/>
          <a:lstStyle/>
          <a:p>
            <a:r>
              <a:rPr lang="en-US" dirty="0" smtClean="0"/>
              <a:t>2-3</a:t>
            </a:r>
            <a:endParaRPr lang="en-US" dirty="0"/>
          </a:p>
        </p:txBody>
      </p:sp>
      <p:pic>
        <p:nvPicPr>
          <p:cNvPr id="8" name="Picture 7">
            <a:extLst>
              <a:ext uri="{FF2B5EF4-FFF2-40B4-BE49-F238E27FC236}">
                <a16:creationId xmlns:a16="http://schemas.microsoft.com/office/drawing/2014/main" xmlns="" id="{844F431E-9D68-1843-B7A9-A3AEECA180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12243" y="2438401"/>
            <a:ext cx="3584205" cy="2827904"/>
          </a:xfrm>
          <a:prstGeom prst="rect">
            <a:avLst/>
          </a:prstGeom>
          <a:ln>
            <a:noFill/>
          </a:ln>
          <a:effectLst>
            <a:softEdge rad="112500"/>
          </a:effectLst>
        </p:spPr>
      </p:pic>
      <p:sp>
        <p:nvSpPr>
          <p:cNvPr id="15" name="Title 1">
            <a:extLst>
              <a:ext uri="{FF2B5EF4-FFF2-40B4-BE49-F238E27FC236}">
                <a16:creationId xmlns:a16="http://schemas.microsoft.com/office/drawing/2014/main" xmlns="" id="{E32952C9-CECD-0641-AC65-C1F6BD044FCF}"/>
              </a:ext>
            </a:extLst>
          </p:cNvPr>
          <p:cNvSpPr>
            <a:spLocks noGrp="1"/>
          </p:cNvSpPr>
          <p:nvPr>
            <p:ph type="title"/>
          </p:nvPr>
        </p:nvSpPr>
        <p:spPr>
          <a:xfrm>
            <a:off x="762000" y="533400"/>
            <a:ext cx="7696200" cy="1143000"/>
          </a:xfrm>
        </p:spPr>
        <p:txBody>
          <a:bodyPr/>
          <a:lstStyle/>
          <a:p>
            <a:r>
              <a:rPr lang="en-US" sz="2800" dirty="0" smtClean="0"/>
              <a:t>Common Causes </a:t>
            </a:r>
            <a:endParaRPr lang="en-US" sz="2800" dirty="0"/>
          </a:p>
        </p:txBody>
      </p:sp>
      <p:pic>
        <p:nvPicPr>
          <p:cNvPr id="4" name="Picture 3">
            <a:extLst>
              <a:ext uri="{FF2B5EF4-FFF2-40B4-BE49-F238E27FC236}">
                <a16:creationId xmlns:a16="http://schemas.microsoft.com/office/drawing/2014/main" xmlns="" id="{17786C5A-2D57-EE4C-A63E-CAD3C68E32D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648200" y="2438400"/>
            <a:ext cx="4114799" cy="3047999"/>
          </a:xfrm>
          <a:prstGeom prst="rect">
            <a:avLst/>
          </a:prstGeom>
          <a:ln>
            <a:noFill/>
          </a:ln>
          <a:effectLst>
            <a:softEdge rad="112500"/>
          </a:effectLst>
        </p:spPr>
      </p:pic>
    </p:spTree>
    <p:extLst>
      <p:ext uri="{BB962C8B-B14F-4D97-AF65-F5344CB8AC3E}">
        <p14:creationId xmlns:p14="http://schemas.microsoft.com/office/powerpoint/2010/main" val="722713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
                                            <p:txEl>
                                              <p:pRg st="5" end="5"/>
                                            </p:txEl>
                                          </p:spTgt>
                                        </p:tgtEl>
                                        <p:attrNameLst>
                                          <p:attrName>style.visibility</p:attrName>
                                        </p:attrNameLst>
                                      </p:cBhvr>
                                      <p:to>
                                        <p:strVal val="visible"/>
                                      </p:to>
                                    </p:set>
                                    <p:animEffect transition="in" filter="fade">
                                      <p:cBhvr>
                                        <p:cTn id="32" dur="500"/>
                                        <p:tgtEl>
                                          <p:spTgt spid="1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
                                            <p:txEl>
                                              <p:pRg st="6" end="6"/>
                                            </p:txEl>
                                          </p:spTgt>
                                        </p:tgtEl>
                                        <p:attrNameLst>
                                          <p:attrName>style.visibility</p:attrName>
                                        </p:attrNameLst>
                                      </p:cBhvr>
                                      <p:to>
                                        <p:strVal val="visible"/>
                                      </p:to>
                                    </p:set>
                                    <p:animEffect transition="in" filter="fade">
                                      <p:cBhvr>
                                        <p:cTn id="37" dur="500"/>
                                        <p:tgtEl>
                                          <p:spTgt spid="14">
                                            <p:txEl>
                                              <p:pRg st="6" end="6"/>
                                            </p:txEl>
                                          </p:spTgt>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9" y="13138"/>
            <a:ext cx="9296400" cy="6858000"/>
          </a:xfrm>
          <a:prstGeom prst="rect">
            <a:avLst/>
          </a:prstGeom>
        </p:spPr>
      </p:pic>
      <p:sp>
        <p:nvSpPr>
          <p:cNvPr id="6" name="Rounded Rectangle 5"/>
          <p:cNvSpPr/>
          <p:nvPr/>
        </p:nvSpPr>
        <p:spPr bwMode="auto">
          <a:xfrm>
            <a:off x="1269124" y="4876800"/>
            <a:ext cx="6763406" cy="1676400"/>
          </a:xfrm>
          <a:prstGeom prst="roundRect">
            <a:avLst/>
          </a:prstGeom>
          <a:solidFill>
            <a:srgbClr val="E6FC18">
              <a:alpha val="7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002060"/>
                </a:solidFill>
                <a:effectLst/>
                <a:latin typeface="Arial Rounded MT Bold" panose="020F0704030504030204" pitchFamily="34" charset="0"/>
              </a:rPr>
              <a:t>Hazard?</a:t>
            </a:r>
          </a:p>
          <a:p>
            <a:pPr marL="0" marR="0" indent="0" algn="ctr" defTabSz="914400" rtl="0" eaLnBrk="1" fontAlgn="base" latinLnBrk="0" hangingPunct="1">
              <a:lnSpc>
                <a:spcPct val="100000"/>
              </a:lnSpc>
              <a:spcBef>
                <a:spcPct val="0"/>
              </a:spcBef>
              <a:spcAft>
                <a:spcPct val="0"/>
              </a:spcAft>
              <a:buClrTx/>
              <a:buSzTx/>
              <a:buFontTx/>
              <a:buNone/>
              <a:tabLst/>
            </a:pPr>
            <a:r>
              <a:rPr lang="en-US" sz="4800" dirty="0" smtClean="0">
                <a:solidFill>
                  <a:srgbClr val="002060"/>
                </a:solidFill>
                <a:latin typeface="Arial Rounded MT Bold" panose="020F0704030504030204" pitchFamily="34" charset="0"/>
              </a:rPr>
              <a:t>Possible Solution(s)?</a:t>
            </a:r>
            <a:endParaRPr kumimoji="0" lang="en-US" sz="4800" b="0" i="0" u="none" strike="noStrike" cap="none" normalizeH="0" baseline="0" dirty="0" smtClean="0">
              <a:ln>
                <a:noFill/>
              </a:ln>
              <a:solidFill>
                <a:srgbClr val="002060"/>
              </a:solidFill>
              <a:effectLst/>
              <a:latin typeface="Arial Rounded MT Bold" panose="020F0704030504030204" pitchFamily="34" charset="0"/>
            </a:endParaRPr>
          </a:p>
        </p:txBody>
      </p:sp>
    </p:spTree>
    <p:extLst>
      <p:ext uri="{BB962C8B-B14F-4D97-AF65-F5344CB8AC3E}">
        <p14:creationId xmlns:p14="http://schemas.microsoft.com/office/powerpoint/2010/main" val="221400700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fade">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ADF40B25-71CE-B740-AB3F-765E76F8C23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0510"/>
            <a:ext cx="9144000" cy="6868510"/>
          </a:xfrm>
          <a:prstGeom prst="rect">
            <a:avLst/>
          </a:prstGeom>
        </p:spPr>
      </p:pic>
      <p:sp>
        <p:nvSpPr>
          <p:cNvPr id="4" name="Rounded Rectangle 3"/>
          <p:cNvSpPr/>
          <p:nvPr/>
        </p:nvSpPr>
        <p:spPr bwMode="auto">
          <a:xfrm>
            <a:off x="1190297" y="5029200"/>
            <a:ext cx="6763406" cy="1676400"/>
          </a:xfrm>
          <a:prstGeom prst="roundRect">
            <a:avLst/>
          </a:prstGeom>
          <a:solidFill>
            <a:srgbClr val="E6FC18">
              <a:alpha val="59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800" b="0" i="0" u="none" strike="noStrike" cap="none" normalizeH="0" baseline="0" dirty="0" smtClean="0">
                <a:ln>
                  <a:noFill/>
                </a:ln>
                <a:solidFill>
                  <a:srgbClr val="002060"/>
                </a:solidFill>
                <a:effectLst/>
                <a:latin typeface="Arial Rounded MT Bold" panose="020F0704030504030204" pitchFamily="34" charset="0"/>
              </a:rPr>
              <a:t>Hazard?</a:t>
            </a:r>
          </a:p>
          <a:p>
            <a:pPr marL="0" marR="0" indent="0" algn="ctr" defTabSz="914400" rtl="0" eaLnBrk="1" fontAlgn="base" latinLnBrk="0" hangingPunct="1">
              <a:lnSpc>
                <a:spcPct val="100000"/>
              </a:lnSpc>
              <a:spcBef>
                <a:spcPct val="0"/>
              </a:spcBef>
              <a:spcAft>
                <a:spcPct val="0"/>
              </a:spcAft>
              <a:buClrTx/>
              <a:buSzTx/>
              <a:buFontTx/>
              <a:buNone/>
              <a:tabLst/>
            </a:pPr>
            <a:r>
              <a:rPr lang="en-US" sz="4800" dirty="0" smtClean="0">
                <a:solidFill>
                  <a:srgbClr val="002060"/>
                </a:solidFill>
                <a:latin typeface="Arial Rounded MT Bold" panose="020F0704030504030204" pitchFamily="34" charset="0"/>
              </a:rPr>
              <a:t>Possible Solution(s)?</a:t>
            </a:r>
            <a:endParaRPr kumimoji="0" lang="en-US" sz="4800" b="0" i="0" u="none" strike="noStrike" cap="none" normalizeH="0" baseline="0" dirty="0" smtClean="0">
              <a:ln>
                <a:noFill/>
              </a:ln>
              <a:solidFill>
                <a:srgbClr val="002060"/>
              </a:solidFill>
              <a:effectLst/>
              <a:latin typeface="Arial Rounded MT Bold" panose="020F0704030504030204" pitchFamily="34" charset="0"/>
            </a:endParaRPr>
          </a:p>
        </p:txBody>
      </p:sp>
    </p:spTree>
    <p:extLst>
      <p:ext uri="{BB962C8B-B14F-4D97-AF65-F5344CB8AC3E}">
        <p14:creationId xmlns:p14="http://schemas.microsoft.com/office/powerpoint/2010/main" val="317856460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xmlns="" id="{4F079B4A-4C56-46EF-BC66-2D5FF705AE7A}"/>
              </a:ext>
            </a:extLst>
          </p:cNvPr>
          <p:cNvSpPr>
            <a:spLocks noGrp="1" noChangeArrowheads="1"/>
          </p:cNvSpPr>
          <p:nvPr>
            <p:ph type="body" idx="1"/>
          </p:nvPr>
        </p:nvSpPr>
        <p:spPr>
          <a:xfrm>
            <a:off x="533401" y="1809750"/>
            <a:ext cx="4038600" cy="4057650"/>
          </a:xfrm>
        </p:spPr>
        <p:txBody>
          <a:bodyPr/>
          <a:lstStyle/>
          <a:p>
            <a:pPr marL="0" indent="0" eaLnBrk="1" hangingPunct="1">
              <a:lnSpc>
                <a:spcPct val="90000"/>
              </a:lnSpc>
              <a:buClr>
                <a:srgbClr val="002060"/>
              </a:buClr>
              <a:buNone/>
            </a:pPr>
            <a:r>
              <a:rPr lang="en-US" altLang="en-US" sz="3600" dirty="0"/>
              <a:t>Uneven </a:t>
            </a:r>
            <a:r>
              <a:rPr lang="en-US" altLang="en-US" sz="3600" dirty="0" smtClean="0"/>
              <a:t>surfaces </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3200" dirty="0" smtClean="0"/>
              <a:t>Curbs</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3200" dirty="0" smtClean="0"/>
              <a:t>Cracks</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3200" dirty="0" smtClean="0"/>
              <a:t>Damaged surfaces</a:t>
            </a:r>
            <a:endParaRPr lang="en-US" altLang="en-US" sz="3200" dirty="0"/>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3200" dirty="0"/>
              <a:t>Loose gravel or debris</a:t>
            </a:r>
          </a:p>
          <a:p>
            <a:pPr eaLnBrk="1" hangingPunct="1">
              <a:lnSpc>
                <a:spcPct val="90000"/>
              </a:lnSpc>
            </a:pPr>
            <a:endParaRPr lang="en-US" altLang="en-US" sz="2400" dirty="0"/>
          </a:p>
        </p:txBody>
      </p:sp>
      <p:pic>
        <p:nvPicPr>
          <p:cNvPr id="8" name="Picture 7">
            <a:extLst>
              <a:ext uri="{FF2B5EF4-FFF2-40B4-BE49-F238E27FC236}">
                <a16:creationId xmlns:a16="http://schemas.microsoft.com/office/drawing/2014/main" xmlns="" id="{C892B58A-56C1-CF4C-958A-64D838610D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00600" y="2438400"/>
            <a:ext cx="3835400" cy="2876550"/>
          </a:xfrm>
          <a:prstGeom prst="rect">
            <a:avLst/>
          </a:prstGeom>
          <a:ln>
            <a:noFill/>
          </a:ln>
          <a:effectLst>
            <a:softEdge rad="112500"/>
          </a:effectLst>
        </p:spPr>
      </p:pic>
      <p:sp>
        <p:nvSpPr>
          <p:cNvPr id="13" name="Title 1">
            <a:extLst>
              <a:ext uri="{FF2B5EF4-FFF2-40B4-BE49-F238E27FC236}">
                <a16:creationId xmlns:a16="http://schemas.microsoft.com/office/drawing/2014/main" xmlns="" id="{5272E25B-D31B-7143-9451-737A4AED9415}"/>
              </a:ext>
            </a:extLst>
          </p:cNvPr>
          <p:cNvSpPr>
            <a:spLocks noGrp="1"/>
          </p:cNvSpPr>
          <p:nvPr>
            <p:ph type="title"/>
          </p:nvPr>
        </p:nvSpPr>
        <p:spPr>
          <a:xfrm>
            <a:off x="762000" y="533400"/>
            <a:ext cx="7696200" cy="1143000"/>
          </a:xfrm>
        </p:spPr>
        <p:txBody>
          <a:bodyPr/>
          <a:lstStyle/>
          <a:p>
            <a:r>
              <a:rPr lang="en-US" sz="2800" dirty="0"/>
              <a:t>Common Causes </a:t>
            </a:r>
          </a:p>
        </p:txBody>
      </p:sp>
      <p:pic>
        <p:nvPicPr>
          <p:cNvPr id="5" name="Picture 4">
            <a:extLst>
              <a:ext uri="{FF2B5EF4-FFF2-40B4-BE49-F238E27FC236}">
                <a16:creationId xmlns:a16="http://schemas.microsoft.com/office/drawing/2014/main" xmlns="" id="{FC59D626-5F0E-DD44-B8ED-E5FF8E1FE83F}"/>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787024" y="2286000"/>
            <a:ext cx="4052176" cy="3039132"/>
          </a:xfrm>
          <a:prstGeom prst="rect">
            <a:avLst/>
          </a:prstGeom>
          <a:ln>
            <a:noFill/>
          </a:ln>
          <a:effectLst>
            <a:softEdge rad="112500"/>
          </a:effectLst>
        </p:spPr>
      </p:pic>
      <p:sp>
        <p:nvSpPr>
          <p:cNvPr id="6" name="Slide Number Placeholder 5"/>
          <p:cNvSpPr>
            <a:spLocks noGrp="1"/>
          </p:cNvSpPr>
          <p:nvPr>
            <p:ph type="sldNum" sz="quarter" idx="12"/>
          </p:nvPr>
        </p:nvSpPr>
        <p:spPr>
          <a:xfrm>
            <a:off x="6858000" y="6400800"/>
            <a:ext cx="1600200" cy="457200"/>
          </a:xfrm>
        </p:spPr>
        <p:txBody>
          <a:bodyPr/>
          <a:lstStyle/>
          <a:p>
            <a:r>
              <a:rPr lang="en-US" dirty="0" smtClean="0"/>
              <a:t>2-6</a:t>
            </a:r>
            <a:endParaRPr lang="en-US" dirty="0"/>
          </a:p>
        </p:txBody>
      </p:sp>
    </p:spTree>
    <p:extLst>
      <p:ext uri="{BB962C8B-B14F-4D97-AF65-F5344CB8AC3E}">
        <p14:creationId xmlns:p14="http://schemas.microsoft.com/office/powerpoint/2010/main" val="414522556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Effect transition="in" filter="fade">
                                      <p:cBhvr>
                                        <p:cTn id="7" dur="500"/>
                                        <p:tgtEl>
                                          <p:spTgt spid="225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531">
                                            <p:txEl>
                                              <p:pRg st="2" end="2"/>
                                            </p:txEl>
                                          </p:spTgt>
                                        </p:tgtEl>
                                        <p:attrNameLst>
                                          <p:attrName>style.visibility</p:attrName>
                                        </p:attrNameLst>
                                      </p:cBhvr>
                                      <p:to>
                                        <p:strVal val="visible"/>
                                      </p:to>
                                    </p:set>
                                    <p:animEffect transition="in" filter="fade">
                                      <p:cBhvr>
                                        <p:cTn id="12" dur="500"/>
                                        <p:tgtEl>
                                          <p:spTgt spid="2253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31">
                                            <p:txEl>
                                              <p:pRg st="3" end="3"/>
                                            </p:txEl>
                                          </p:spTgt>
                                        </p:tgtEl>
                                        <p:attrNameLst>
                                          <p:attrName>style.visibility</p:attrName>
                                        </p:attrNameLst>
                                      </p:cBhvr>
                                      <p:to>
                                        <p:strVal val="visible"/>
                                      </p:to>
                                    </p:set>
                                    <p:animEffect transition="in" filter="fade">
                                      <p:cBhvr>
                                        <p:cTn id="17" dur="500"/>
                                        <p:tgtEl>
                                          <p:spTgt spid="2253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Effect transition="in" filter="fade">
                                      <p:cBhvr>
                                        <p:cTn id="22" dur="500"/>
                                        <p:tgtEl>
                                          <p:spTgt spid="22531">
                                            <p:txEl>
                                              <p:pRg st="4" end="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648" y="0"/>
            <a:ext cx="9167648" cy="6868326"/>
          </a:xfrm>
          <a:prstGeom prst="rect">
            <a:avLst/>
          </a:prstGeom>
        </p:spPr>
      </p:pic>
      <p:sp>
        <p:nvSpPr>
          <p:cNvPr id="9" name="Rounded Rectangle 8"/>
          <p:cNvSpPr/>
          <p:nvPr/>
        </p:nvSpPr>
        <p:spPr bwMode="auto">
          <a:xfrm>
            <a:off x="228600" y="152400"/>
            <a:ext cx="8686800" cy="1524000"/>
          </a:xfrm>
          <a:prstGeom prst="roundRect">
            <a:avLst/>
          </a:prstGeom>
          <a:solidFill>
            <a:srgbClr val="E6FC18">
              <a:alpha val="70000"/>
            </a:srgbClr>
          </a:solidFill>
          <a:ln w="9525" cap="flat" cmpd="sng" algn="ctr">
            <a:noFill/>
            <a:prstDash val="solid"/>
            <a:round/>
            <a:headEnd type="none" w="med" len="med"/>
            <a:tailEnd type="none" w="med" len="med"/>
          </a:ln>
          <a:effectLst>
            <a:softEdge rad="63500"/>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400" b="0" i="0" u="none" strike="noStrike" cap="none" normalizeH="0" baseline="0" dirty="0" smtClean="0">
                <a:ln>
                  <a:noFill/>
                </a:ln>
                <a:solidFill>
                  <a:srgbClr val="002060"/>
                </a:solidFill>
                <a:effectLst/>
                <a:latin typeface="Arial Rounded MT Bold" panose="020F0704030504030204" pitchFamily="34" charset="0"/>
              </a:rPr>
              <a:t>Slip, Trip, &amp; Fall Environment!</a:t>
            </a:r>
          </a:p>
          <a:p>
            <a:pPr marL="0" marR="0" indent="0" algn="ctr" defTabSz="914400" rtl="0" eaLnBrk="1" fontAlgn="base" latinLnBrk="0" hangingPunct="1">
              <a:lnSpc>
                <a:spcPct val="100000"/>
              </a:lnSpc>
              <a:spcBef>
                <a:spcPct val="0"/>
              </a:spcBef>
              <a:spcAft>
                <a:spcPct val="0"/>
              </a:spcAft>
              <a:buClrTx/>
              <a:buSzTx/>
              <a:buFontTx/>
              <a:buNone/>
              <a:tabLst/>
            </a:pPr>
            <a:r>
              <a:rPr lang="en-US" sz="4400" dirty="0" smtClean="0">
                <a:solidFill>
                  <a:srgbClr val="002060"/>
                </a:solidFill>
                <a:latin typeface="Arial Rounded MT Bold" panose="020F0704030504030204" pitchFamily="34" charset="0"/>
              </a:rPr>
              <a:t>Possible Solution(s)?</a:t>
            </a:r>
            <a:endParaRPr kumimoji="0" lang="en-US" sz="4400" b="0" i="0" u="none" strike="noStrike" cap="none" normalizeH="0" baseline="0" dirty="0" smtClean="0">
              <a:ln>
                <a:noFill/>
              </a:ln>
              <a:solidFill>
                <a:srgbClr val="002060"/>
              </a:solidFill>
              <a:effectLst/>
              <a:latin typeface="Arial Rounded MT Bold" panose="020F0704030504030204" pitchFamily="34" charset="0"/>
            </a:endParaRPr>
          </a:p>
        </p:txBody>
      </p:sp>
    </p:spTree>
    <p:extLst>
      <p:ext uri="{BB962C8B-B14F-4D97-AF65-F5344CB8AC3E}">
        <p14:creationId xmlns:p14="http://schemas.microsoft.com/office/powerpoint/2010/main" val="119938327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fade">
                                      <p:cBhvr>
                                        <p:cTn id="16"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a:extLst>
              <a:ext uri="{FF2B5EF4-FFF2-40B4-BE49-F238E27FC236}">
                <a16:creationId xmlns:a16="http://schemas.microsoft.com/office/drawing/2014/main" xmlns="" id="{4F079B4A-4C56-46EF-BC66-2D5FF705AE7A}"/>
              </a:ext>
            </a:extLst>
          </p:cNvPr>
          <p:cNvSpPr>
            <a:spLocks noGrp="1" noChangeArrowheads="1"/>
          </p:cNvSpPr>
          <p:nvPr>
            <p:ph type="body" idx="1"/>
          </p:nvPr>
        </p:nvSpPr>
        <p:spPr>
          <a:xfrm>
            <a:off x="533401" y="2057400"/>
            <a:ext cx="3352800" cy="4057650"/>
          </a:xfrm>
        </p:spPr>
        <p:txBody>
          <a:bodyPr/>
          <a:lstStyle/>
          <a:p>
            <a:pPr marL="0" indent="0" eaLnBrk="1" hangingPunct="1">
              <a:lnSpc>
                <a:spcPct val="90000"/>
              </a:lnSpc>
              <a:buNone/>
            </a:pPr>
            <a:r>
              <a:rPr lang="en-US" altLang="en-US" sz="2800" dirty="0" smtClean="0"/>
              <a:t>Housekeeping</a:t>
            </a:r>
            <a:endParaRPr lang="en-US" altLang="en-US" sz="2800" dirty="0"/>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Hoses</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Cables</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Conductor</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Extension cords</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Rigging</a:t>
            </a:r>
          </a:p>
          <a:p>
            <a:pPr eaLnBrk="1" hangingPunct="1">
              <a:lnSpc>
                <a:spcPct val="90000"/>
              </a:lnSpc>
              <a:spcBef>
                <a:spcPts val="1200"/>
              </a:spcBef>
              <a:spcAft>
                <a:spcPts val="600"/>
              </a:spcAft>
              <a:buClr>
                <a:srgbClr val="002060"/>
              </a:buClr>
              <a:buFont typeface="Wingdings" panose="05000000000000000000" pitchFamily="2" charset="2"/>
              <a:buChar char="ü"/>
            </a:pPr>
            <a:r>
              <a:rPr lang="en-US" altLang="en-US" sz="2400" dirty="0" smtClean="0"/>
              <a:t>Hardware</a:t>
            </a:r>
            <a:endParaRPr lang="en-US" altLang="en-US" sz="2400" dirty="0"/>
          </a:p>
          <a:p>
            <a:pPr eaLnBrk="1" hangingPunct="1">
              <a:lnSpc>
                <a:spcPct val="90000"/>
              </a:lnSpc>
            </a:pPr>
            <a:endParaRPr lang="en-US" altLang="en-US" sz="2400" dirty="0"/>
          </a:p>
        </p:txBody>
      </p:sp>
      <p:sp>
        <p:nvSpPr>
          <p:cNvPr id="8" name="Title 1">
            <a:extLst>
              <a:ext uri="{FF2B5EF4-FFF2-40B4-BE49-F238E27FC236}">
                <a16:creationId xmlns:a16="http://schemas.microsoft.com/office/drawing/2014/main" xmlns="" id="{F979BFFA-439A-8148-9332-AA3FC00FBD5F}"/>
              </a:ext>
            </a:extLst>
          </p:cNvPr>
          <p:cNvSpPr>
            <a:spLocks noGrp="1"/>
          </p:cNvSpPr>
          <p:nvPr>
            <p:ph type="title"/>
          </p:nvPr>
        </p:nvSpPr>
        <p:spPr>
          <a:xfrm>
            <a:off x="762000" y="533400"/>
            <a:ext cx="7696200" cy="1143000"/>
          </a:xfrm>
        </p:spPr>
        <p:txBody>
          <a:bodyPr/>
          <a:lstStyle/>
          <a:p>
            <a:r>
              <a:rPr lang="en-US" sz="2800" dirty="0"/>
              <a:t>Common </a:t>
            </a:r>
            <a:r>
              <a:rPr lang="en-US" sz="2800" dirty="0" smtClean="0"/>
              <a:t>Causes</a:t>
            </a:r>
            <a:endParaRPr lang="en-US" sz="2800" dirty="0"/>
          </a:p>
        </p:txBody>
      </p:sp>
      <p:pic>
        <p:nvPicPr>
          <p:cNvPr id="6" name="Picture 5" descr="DSC00067"/>
          <p:cNvPicPr>
            <a:picLocks noChangeAspect="1" noChangeArrowheads="1"/>
          </p:cNvPicPr>
          <p:nvPr/>
        </p:nvPicPr>
        <p:blipFill>
          <a:blip r:embed="rId3"/>
          <a:srcRect/>
          <a:stretch>
            <a:fillRect/>
          </a:stretch>
        </p:blipFill>
        <p:spPr>
          <a:xfrm>
            <a:off x="3505200" y="1981200"/>
            <a:ext cx="5282604" cy="3962400"/>
          </a:xfrm>
          <a:prstGeom prst="rect">
            <a:avLst/>
          </a:prstGeom>
          <a:ln>
            <a:noFill/>
          </a:ln>
          <a:effectLst>
            <a:softEdge rad="112500"/>
          </a:effectLst>
        </p:spPr>
      </p:pic>
      <p:sp>
        <p:nvSpPr>
          <p:cNvPr id="7" name="Slide Number Placeholder 5"/>
          <p:cNvSpPr>
            <a:spLocks noGrp="1"/>
          </p:cNvSpPr>
          <p:nvPr>
            <p:ph type="sldNum" sz="quarter" idx="12"/>
          </p:nvPr>
        </p:nvSpPr>
        <p:spPr>
          <a:xfrm>
            <a:off x="6858000" y="6400800"/>
            <a:ext cx="1600200" cy="457200"/>
          </a:xfrm>
        </p:spPr>
        <p:txBody>
          <a:bodyPr/>
          <a:lstStyle/>
          <a:p>
            <a:r>
              <a:rPr lang="en-US" dirty="0" smtClean="0"/>
              <a:t>2-8</a:t>
            </a:r>
            <a:endParaRPr lang="en-US" dirty="0"/>
          </a:p>
        </p:txBody>
      </p:sp>
      <p:sp>
        <p:nvSpPr>
          <p:cNvPr id="2" name="Rounded Rectangle 1"/>
          <p:cNvSpPr/>
          <p:nvPr/>
        </p:nvSpPr>
        <p:spPr bwMode="auto">
          <a:xfrm>
            <a:off x="3733800" y="2133600"/>
            <a:ext cx="4800600" cy="3581400"/>
          </a:xfrm>
          <a:prstGeom prst="roundRect">
            <a:avLst/>
          </a:prstGeom>
          <a:solidFill>
            <a:srgbClr val="E6FC18">
              <a:alpha val="82000"/>
            </a:srgbClr>
          </a:solidFill>
          <a:ln w="9525" cap="flat" cmpd="sng" algn="ctr">
            <a:noFill/>
            <a:prstDash val="solid"/>
            <a:round/>
            <a:headEnd type="none" w="med" len="med"/>
            <a:tailEnd type="none" w="med" len="med"/>
          </a:ln>
          <a:effectLst>
            <a:softEdge rad="88900"/>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4400" b="1" i="0" u="none" strike="noStrike" cap="none" normalizeH="0" baseline="0" dirty="0" smtClean="0">
                <a:ln>
                  <a:noFill/>
                </a:ln>
                <a:solidFill>
                  <a:srgbClr val="002060"/>
                </a:solidFill>
                <a:effectLst/>
                <a:latin typeface="Arial Rounded MT Bold" panose="020F0704030504030204" pitchFamily="34" charset="0"/>
              </a:rPr>
              <a:t>Poor housekeeping is a precursor to an injury</a:t>
            </a:r>
          </a:p>
        </p:txBody>
      </p:sp>
    </p:spTree>
    <p:extLst>
      <p:ext uri="{BB962C8B-B14F-4D97-AF65-F5344CB8AC3E}">
        <p14:creationId xmlns:p14="http://schemas.microsoft.com/office/powerpoint/2010/main" val="420613709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31">
                                            <p:txEl>
                                              <p:pRg st="1" end="1"/>
                                            </p:txEl>
                                          </p:spTgt>
                                        </p:tgtEl>
                                        <p:attrNameLst>
                                          <p:attrName>style.visibility</p:attrName>
                                        </p:attrNameLst>
                                      </p:cBhvr>
                                      <p:to>
                                        <p:strVal val="visible"/>
                                      </p:to>
                                    </p:set>
                                    <p:animEffect transition="in" filter="fade">
                                      <p:cBhvr>
                                        <p:cTn id="7" dur="500"/>
                                        <p:tgtEl>
                                          <p:spTgt spid="2253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531">
                                            <p:txEl>
                                              <p:pRg st="2" end="2"/>
                                            </p:txEl>
                                          </p:spTgt>
                                        </p:tgtEl>
                                        <p:attrNameLst>
                                          <p:attrName>style.visibility</p:attrName>
                                        </p:attrNameLst>
                                      </p:cBhvr>
                                      <p:to>
                                        <p:strVal val="visible"/>
                                      </p:to>
                                    </p:set>
                                    <p:animEffect transition="in" filter="fade">
                                      <p:cBhvr>
                                        <p:cTn id="12" dur="500"/>
                                        <p:tgtEl>
                                          <p:spTgt spid="2253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31">
                                            <p:txEl>
                                              <p:pRg st="3" end="3"/>
                                            </p:txEl>
                                          </p:spTgt>
                                        </p:tgtEl>
                                        <p:attrNameLst>
                                          <p:attrName>style.visibility</p:attrName>
                                        </p:attrNameLst>
                                      </p:cBhvr>
                                      <p:to>
                                        <p:strVal val="visible"/>
                                      </p:to>
                                    </p:set>
                                    <p:animEffect transition="in" filter="fade">
                                      <p:cBhvr>
                                        <p:cTn id="17" dur="500"/>
                                        <p:tgtEl>
                                          <p:spTgt spid="2253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Effect transition="in" filter="fade">
                                      <p:cBhvr>
                                        <p:cTn id="22" dur="500"/>
                                        <p:tgtEl>
                                          <p:spTgt spid="2253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31">
                                            <p:txEl>
                                              <p:pRg st="5" end="5"/>
                                            </p:txEl>
                                          </p:spTgt>
                                        </p:tgtEl>
                                        <p:attrNameLst>
                                          <p:attrName>style.visibility</p:attrName>
                                        </p:attrNameLst>
                                      </p:cBhvr>
                                      <p:to>
                                        <p:strVal val="visible"/>
                                      </p:to>
                                    </p:set>
                                    <p:animEffect transition="in" filter="fade">
                                      <p:cBhvr>
                                        <p:cTn id="27" dur="500"/>
                                        <p:tgtEl>
                                          <p:spTgt spid="2253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2531">
                                            <p:txEl>
                                              <p:pRg st="6" end="6"/>
                                            </p:txEl>
                                          </p:spTgt>
                                        </p:tgtEl>
                                        <p:attrNameLst>
                                          <p:attrName>style.visibility</p:attrName>
                                        </p:attrNameLst>
                                      </p:cBhvr>
                                      <p:to>
                                        <p:strVal val="visible"/>
                                      </p:to>
                                    </p:set>
                                    <p:animEffect transition="in" filter="fade">
                                      <p:cBhvr>
                                        <p:cTn id="32" dur="500"/>
                                        <p:tgtEl>
                                          <p:spTgt spid="22531">
                                            <p:txEl>
                                              <p:pRg st="6" end="6"/>
                                            </p:txEl>
                                          </p:spTgt>
                                        </p:tgtEl>
                                      </p:cBhvr>
                                    </p:animEffect>
                                  </p:childTnLst>
                                </p:cTn>
                              </p:par>
                            </p:childTnLst>
                          </p:cTn>
                        </p:par>
                        <p:par>
                          <p:cTn id="33" fill="hold">
                            <p:stCondLst>
                              <p:cond delay="500"/>
                            </p:stCondLst>
                            <p:childTnLst>
                              <p:par>
                                <p:cTn id="34" presetID="10" presetClass="entr" presetSubtype="0" fill="hold" grpId="0" nodeType="afterEffect">
                                  <p:stCondLst>
                                    <p:cond delay="50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59B969-F234-4548-823F-CD590FC7C105}"/>
              </a:ext>
            </a:extLst>
          </p:cNvPr>
          <p:cNvSpPr>
            <a:spLocks noGrp="1"/>
          </p:cNvSpPr>
          <p:nvPr>
            <p:ph type="title"/>
          </p:nvPr>
        </p:nvSpPr>
        <p:spPr/>
        <p:txBody>
          <a:bodyPr/>
          <a:lstStyle/>
          <a:p>
            <a:r>
              <a:rPr lang="en-US" sz="2800" dirty="0" smtClean="0"/>
              <a:t>5-10-15 Method</a:t>
            </a:r>
            <a:endParaRPr lang="en-US" sz="2800" dirty="0"/>
          </a:p>
        </p:txBody>
      </p:sp>
      <p:sp>
        <p:nvSpPr>
          <p:cNvPr id="4" name="Slide Number Placeholder 3">
            <a:extLst>
              <a:ext uri="{FF2B5EF4-FFF2-40B4-BE49-F238E27FC236}">
                <a16:creationId xmlns:a16="http://schemas.microsoft.com/office/drawing/2014/main" xmlns="" id="{41603AC8-4932-4C4C-A0F5-4477804186B6}"/>
              </a:ext>
            </a:extLst>
          </p:cNvPr>
          <p:cNvSpPr>
            <a:spLocks noGrp="1"/>
          </p:cNvSpPr>
          <p:nvPr>
            <p:ph type="sldNum" sz="quarter" idx="12"/>
          </p:nvPr>
        </p:nvSpPr>
        <p:spPr/>
        <p:txBody>
          <a:bodyPr/>
          <a:lstStyle/>
          <a:p>
            <a:pPr>
              <a:defRPr/>
            </a:pPr>
            <a:r>
              <a:rPr lang="en-US" dirty="0" smtClean="0"/>
              <a:t>2-9</a:t>
            </a:r>
            <a:endParaRPr lang="en-US" dirty="0"/>
          </a:p>
        </p:txBody>
      </p:sp>
      <p:sp>
        <p:nvSpPr>
          <p:cNvPr id="3" name="Content Placeholder 2"/>
          <p:cNvSpPr>
            <a:spLocks noGrp="1"/>
          </p:cNvSpPr>
          <p:nvPr>
            <p:ph idx="1"/>
          </p:nvPr>
        </p:nvSpPr>
        <p:spPr>
          <a:xfrm>
            <a:off x="457200" y="1905000"/>
            <a:ext cx="3581400" cy="4038600"/>
          </a:xfrm>
        </p:spPr>
        <p:txBody>
          <a:bodyPr/>
          <a:lstStyle/>
          <a:p>
            <a:pPr marL="0" indent="0">
              <a:buNone/>
            </a:pPr>
            <a:r>
              <a:rPr lang="en-US" sz="3600" dirty="0" smtClean="0"/>
              <a:t>Every 5 minutes</a:t>
            </a:r>
          </a:p>
          <a:p>
            <a:pPr>
              <a:buClr>
                <a:srgbClr val="002060"/>
              </a:buClr>
              <a:buFont typeface="Wingdings" panose="05000000000000000000" pitchFamily="2" charset="2"/>
              <a:buChar char="ü"/>
            </a:pPr>
            <a:r>
              <a:rPr lang="en-US" sz="2800" dirty="0" smtClean="0"/>
              <a:t>Take 10 seconds</a:t>
            </a:r>
          </a:p>
          <a:p>
            <a:pPr>
              <a:buClr>
                <a:srgbClr val="002060"/>
              </a:buClr>
              <a:buFont typeface="Wingdings" panose="05000000000000000000" pitchFamily="2" charset="2"/>
              <a:buChar char="ü"/>
            </a:pPr>
            <a:r>
              <a:rPr lang="en-US" sz="2800" dirty="0" smtClean="0"/>
              <a:t>Look 15’ around you</a:t>
            </a:r>
          </a:p>
          <a:p>
            <a:pPr marL="0" indent="0">
              <a:buClr>
                <a:srgbClr val="002060"/>
              </a:buClr>
              <a:buNone/>
            </a:pPr>
            <a:r>
              <a:rPr lang="en-US" sz="3600" dirty="0" smtClean="0"/>
              <a:t>Have a plan</a:t>
            </a:r>
          </a:p>
          <a:p>
            <a:pPr>
              <a:buClr>
                <a:srgbClr val="002060"/>
              </a:buClr>
              <a:buFont typeface="Wingdings" panose="05000000000000000000" pitchFamily="2" charset="2"/>
              <a:buChar char="ü"/>
            </a:pPr>
            <a:r>
              <a:rPr lang="en-US" sz="2800" dirty="0" smtClean="0"/>
              <a:t>Consider your next steps</a:t>
            </a:r>
          </a:p>
          <a:p>
            <a:pPr>
              <a:buClr>
                <a:srgbClr val="002060"/>
              </a:buClr>
              <a:buFont typeface="Wingdings" panose="05000000000000000000" pitchFamily="2" charset="2"/>
              <a:buChar char="ü"/>
            </a:pPr>
            <a:r>
              <a:rPr lang="en-US" sz="2800" dirty="0" smtClean="0"/>
              <a:t>Escape route</a:t>
            </a:r>
            <a:endParaRPr lang="en-US" sz="28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2057400"/>
            <a:ext cx="4837385" cy="3733800"/>
          </a:xfrm>
          <a:prstGeom prst="rect">
            <a:avLst/>
          </a:prstGeom>
          <a:ln>
            <a:noFill/>
          </a:ln>
          <a:effectLst>
            <a:softEdge rad="112500"/>
          </a:effectLst>
        </p:spPr>
      </p:pic>
      <p:grpSp>
        <p:nvGrpSpPr>
          <p:cNvPr id="11" name="Group 10"/>
          <p:cNvGrpSpPr/>
          <p:nvPr/>
        </p:nvGrpSpPr>
        <p:grpSpPr>
          <a:xfrm>
            <a:off x="304800" y="1828800"/>
            <a:ext cx="3733800" cy="4419600"/>
            <a:chOff x="304800" y="1828800"/>
            <a:chExt cx="3733800" cy="4419600"/>
          </a:xfrm>
        </p:grpSpPr>
        <p:sp>
          <p:nvSpPr>
            <p:cNvPr id="7" name="Rounded Rectangle 6"/>
            <p:cNvSpPr/>
            <p:nvPr/>
          </p:nvSpPr>
          <p:spPr bwMode="auto">
            <a:xfrm>
              <a:off x="304800" y="1828800"/>
              <a:ext cx="3733800" cy="4419600"/>
            </a:xfrm>
            <a:prstGeom prst="round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Down Arrow 7"/>
            <p:cNvSpPr/>
            <p:nvPr/>
          </p:nvSpPr>
          <p:spPr bwMode="auto">
            <a:xfrm>
              <a:off x="533400" y="1876570"/>
              <a:ext cx="3200400" cy="1435608"/>
            </a:xfrm>
            <a:prstGeom prst="down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bg1"/>
                  </a:solidFill>
                  <a:effectLst/>
                  <a:latin typeface="Arial Rounded MT Bold" panose="020F0704030504030204" pitchFamily="34" charset="0"/>
                </a:rPr>
                <a:t>Recognize</a:t>
              </a:r>
              <a:endParaRPr kumimoji="0" lang="en-US" sz="1800" b="1" i="0" u="none" strike="noStrike" cap="none" normalizeH="0" baseline="0" dirty="0" smtClean="0">
                <a:ln>
                  <a:noFill/>
                </a:ln>
                <a:solidFill>
                  <a:schemeClr val="bg1"/>
                </a:solidFill>
                <a:effectLst/>
                <a:latin typeface="Arial Rounded MT Bold" panose="020F0704030504030204" pitchFamily="34" charset="0"/>
              </a:endParaRPr>
            </a:p>
          </p:txBody>
        </p:sp>
        <p:sp>
          <p:nvSpPr>
            <p:cNvPr id="9" name="Down Arrow 8"/>
            <p:cNvSpPr/>
            <p:nvPr/>
          </p:nvSpPr>
          <p:spPr bwMode="auto">
            <a:xfrm>
              <a:off x="533400" y="3332713"/>
              <a:ext cx="3200400" cy="1435608"/>
            </a:xfrm>
            <a:prstGeom prst="down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Rounded MT Bold" panose="020F0704030504030204" pitchFamily="34" charset="0"/>
                </a:rPr>
                <a:t>Evaluate</a:t>
              </a:r>
            </a:p>
          </p:txBody>
        </p:sp>
        <p:sp>
          <p:nvSpPr>
            <p:cNvPr id="10" name="Down Arrow 9"/>
            <p:cNvSpPr/>
            <p:nvPr/>
          </p:nvSpPr>
          <p:spPr bwMode="auto">
            <a:xfrm>
              <a:off x="533400" y="4793191"/>
              <a:ext cx="3200400" cy="1435608"/>
            </a:xfrm>
            <a:prstGeom prst="downArrow">
              <a:avLst/>
            </a:prstGeom>
            <a:solidFill>
              <a:srgbClr val="002060"/>
            </a:solidFill>
            <a:ln w="9525" cap="flat" cmpd="sng" algn="ctr">
              <a:no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bg1"/>
                  </a:solidFill>
                  <a:effectLst/>
                  <a:latin typeface="Arial Rounded MT Bold" panose="020F0704030504030204" pitchFamily="34" charset="0"/>
                </a:rPr>
                <a:t>Control</a:t>
              </a:r>
            </a:p>
          </p:txBody>
        </p:sp>
      </p:grpSp>
    </p:spTree>
    <p:extLst>
      <p:ext uri="{BB962C8B-B14F-4D97-AF65-F5344CB8AC3E}">
        <p14:creationId xmlns:p14="http://schemas.microsoft.com/office/powerpoint/2010/main" val="346747282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2.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69EF3664-67F6-4AB2-8E53-732C666A3698}">
  <ds:schemaRefs>
    <ds:schemaRef ds:uri="http://schemas.openxmlformats.org/package/2006/metadata/core-properties"/>
    <ds:schemaRef ds:uri="http://purl.org/dc/elements/1.1/"/>
    <ds:schemaRef ds:uri="http://www.w3.org/XML/1998/namespace"/>
    <ds:schemaRef ds:uri="http://schemas.microsoft.com/office/2006/metadata/properties"/>
    <ds:schemaRef ds:uri="http://purl.org/dc/terms/"/>
    <ds:schemaRef ds:uri="http://schemas.microsoft.com/office/2006/documentManagement/types"/>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10152</TotalTime>
  <Words>1002</Words>
  <Application>Microsoft Office PowerPoint</Application>
  <PresentationFormat>On-screen Show (4:3)</PresentationFormat>
  <Paragraphs>118</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Studio</vt:lpstr>
      <vt:lpstr>Slips, Trips, and Falls  From Ground Level </vt:lpstr>
      <vt:lpstr>Common Causes </vt:lpstr>
      <vt:lpstr>Common Causes </vt:lpstr>
      <vt:lpstr>PowerPoint Presentation</vt:lpstr>
      <vt:lpstr>PowerPoint Presentation</vt:lpstr>
      <vt:lpstr>Common Causes </vt:lpstr>
      <vt:lpstr>PowerPoint Presentation</vt:lpstr>
      <vt:lpstr>Common Causes</vt:lpstr>
      <vt:lpstr>5-10-15 Method</vt:lpstr>
      <vt:lpstr>PowerPoint Presentation</vt:lpstr>
      <vt:lpstr>Key Points-Session Two </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531</cp:revision>
  <cp:lastPrinted>2015-01-26T19:39:04Z</cp:lastPrinted>
  <dcterms:created xsi:type="dcterms:W3CDTF">2005-10-26T17:28:23Z</dcterms:created>
  <dcterms:modified xsi:type="dcterms:W3CDTF">2019-01-29T14:48:46Z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