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9" r:id="rId2"/>
    <p:sldId id="262" r:id="rId3"/>
    <p:sldId id="265" r:id="rId4"/>
    <p:sldId id="293" r:id="rId5"/>
    <p:sldId id="260" r:id="rId6"/>
    <p:sldId id="266" r:id="rId7"/>
    <p:sldId id="268" r:id="rId8"/>
    <p:sldId id="270" r:id="rId9"/>
    <p:sldId id="271" r:id="rId10"/>
    <p:sldId id="273" r:id="rId11"/>
    <p:sldId id="261" r:id="rId12"/>
    <p:sldId id="274" r:id="rId13"/>
    <p:sldId id="269" r:id="rId14"/>
    <p:sldId id="275" r:id="rId15"/>
    <p:sldId id="276" r:id="rId16"/>
    <p:sldId id="277" r:id="rId17"/>
    <p:sldId id="278" r:id="rId18"/>
    <p:sldId id="279" r:id="rId19"/>
    <p:sldId id="280" r:id="rId20"/>
    <p:sldId id="281" r:id="rId21"/>
    <p:sldId id="282" r:id="rId22"/>
    <p:sldId id="283" r:id="rId23"/>
    <p:sldId id="284" r:id="rId24"/>
    <p:sldId id="285" r:id="rId25"/>
    <p:sldId id="292" r:id="rId26"/>
    <p:sldId id="287" r:id="rId27"/>
    <p:sldId id="288" r:id="rId28"/>
    <p:sldId id="289" r:id="rId29"/>
    <p:sldId id="290" r:id="rId30"/>
    <p:sldId id="291" r:id="rId31"/>
    <p:sldId id="25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7C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E3D384-7D68-4ECC-B9CF-EFE12463256B}" v="32" dt="2026-05-07T18:35:16.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4" autoAdjust="0"/>
    <p:restoredTop sz="79903" autoAdjust="0"/>
  </p:normalViewPr>
  <p:slideViewPr>
    <p:cSldViewPr snapToGrid="0">
      <p:cViewPr varScale="1">
        <p:scale>
          <a:sx n="57" d="100"/>
          <a:sy n="57" d="100"/>
        </p:scale>
        <p:origin x="102" y="762"/>
      </p:cViewPr>
      <p:guideLst/>
    </p:cSldViewPr>
  </p:slideViewPr>
  <p:notesTextViewPr>
    <p:cViewPr>
      <p:scale>
        <a:sx n="1" d="1"/>
        <a:sy n="1" d="1"/>
      </p:scale>
      <p:origin x="0" y="-1422"/>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vis Johnson" userId="3057f7c0-7e77-4eca-bd52-2111c4a4996f" providerId="ADAL" clId="{5DC95DB4-E97B-4FD8-B8E3-B5485681EC3B}"/>
    <pc:docChg chg="undo custSel addSld delSld modSld">
      <pc:chgData name="Travis Johnson" userId="3057f7c0-7e77-4eca-bd52-2111c4a4996f" providerId="ADAL" clId="{5DC95DB4-E97B-4FD8-B8E3-B5485681EC3B}" dt="2026-05-07T18:30:26.403" v="2060" actId="20577"/>
      <pc:docMkLst>
        <pc:docMk/>
      </pc:docMkLst>
      <pc:sldChg chg="modNotesTx">
        <pc:chgData name="Travis Johnson" userId="3057f7c0-7e77-4eca-bd52-2111c4a4996f" providerId="ADAL" clId="{5DC95DB4-E97B-4FD8-B8E3-B5485681EC3B}" dt="2026-05-07T17:25:07.235" v="2055" actId="20577"/>
        <pc:sldMkLst>
          <pc:docMk/>
          <pc:sldMk cId="1464381784" sldId="262"/>
        </pc:sldMkLst>
      </pc:sldChg>
      <pc:sldChg chg="addSp delSp modSp mod modNotesTx">
        <pc:chgData name="Travis Johnson" userId="3057f7c0-7e77-4eca-bd52-2111c4a4996f" providerId="ADAL" clId="{5DC95DB4-E97B-4FD8-B8E3-B5485681EC3B}" dt="2026-04-27T20:28:47.406" v="2016" actId="20577"/>
        <pc:sldMkLst>
          <pc:docMk/>
          <pc:sldMk cId="3783380027" sldId="265"/>
        </pc:sldMkLst>
        <pc:spChg chg="add mod">
          <ac:chgData name="Travis Johnson" userId="3057f7c0-7e77-4eca-bd52-2111c4a4996f" providerId="ADAL" clId="{5DC95DB4-E97B-4FD8-B8E3-B5485681EC3B}" dt="2026-04-27T20:26:03.393" v="1640" actId="115"/>
          <ac:spMkLst>
            <pc:docMk/>
            <pc:sldMk cId="3783380027" sldId="265"/>
            <ac:spMk id="6" creationId="{A6426E18-5239-30D0-365B-766882BB399A}"/>
          </ac:spMkLst>
        </pc:spChg>
        <pc:picChg chg="add mod">
          <ac:chgData name="Travis Johnson" userId="3057f7c0-7e77-4eca-bd52-2111c4a4996f" providerId="ADAL" clId="{5DC95DB4-E97B-4FD8-B8E3-B5485681EC3B}" dt="2026-04-27T20:24:19.069" v="1458" actId="1076"/>
          <ac:picMkLst>
            <pc:docMk/>
            <pc:sldMk cId="3783380027" sldId="265"/>
            <ac:picMk id="3" creationId="{0C69E734-ADCB-6ED5-3CA8-1421F5F9C681}"/>
          </ac:picMkLst>
        </pc:picChg>
      </pc:sldChg>
      <pc:sldChg chg="modSp mod modAnim modNotesTx">
        <pc:chgData name="Travis Johnson" userId="3057f7c0-7e77-4eca-bd52-2111c4a4996f" providerId="ADAL" clId="{5DC95DB4-E97B-4FD8-B8E3-B5485681EC3B}" dt="2026-05-07T16:18:29.659" v="2033" actId="113"/>
        <pc:sldMkLst>
          <pc:docMk/>
          <pc:sldMk cId="331061771" sldId="271"/>
        </pc:sldMkLst>
        <pc:spChg chg="mod">
          <ac:chgData name="Travis Johnson" userId="3057f7c0-7e77-4eca-bd52-2111c4a4996f" providerId="ADAL" clId="{5DC95DB4-E97B-4FD8-B8E3-B5485681EC3B}" dt="2026-04-27T20:01:06.339" v="495" actId="20577"/>
          <ac:spMkLst>
            <pc:docMk/>
            <pc:sldMk cId="331061771" sldId="271"/>
            <ac:spMk id="6" creationId="{1715EF5B-714B-32C4-42A0-143351889011}"/>
          </ac:spMkLst>
        </pc:spChg>
        <pc:spChg chg="mod">
          <ac:chgData name="Travis Johnson" userId="3057f7c0-7e77-4eca-bd52-2111c4a4996f" providerId="ADAL" clId="{5DC95DB4-E97B-4FD8-B8E3-B5485681EC3B}" dt="2026-04-27T19:59:44.539" v="428" actId="1076"/>
          <ac:spMkLst>
            <pc:docMk/>
            <pc:sldMk cId="331061771" sldId="271"/>
            <ac:spMk id="11" creationId="{282C9DD7-0811-10C8-8175-D4B8AA2978C5}"/>
          </ac:spMkLst>
        </pc:spChg>
      </pc:sldChg>
      <pc:sldChg chg="modNotesTx">
        <pc:chgData name="Travis Johnson" userId="3057f7c0-7e77-4eca-bd52-2111c4a4996f" providerId="ADAL" clId="{5DC95DB4-E97B-4FD8-B8E3-B5485681EC3B}" dt="2026-05-07T17:41:20.814" v="2056" actId="20577"/>
        <pc:sldMkLst>
          <pc:docMk/>
          <pc:sldMk cId="2129403948" sldId="274"/>
        </pc:sldMkLst>
      </pc:sldChg>
      <pc:sldChg chg="delSp modSp mod">
        <pc:chgData name="Travis Johnson" userId="3057f7c0-7e77-4eca-bd52-2111c4a4996f" providerId="ADAL" clId="{5DC95DB4-E97B-4FD8-B8E3-B5485681EC3B}" dt="2026-04-27T19:48:11.479" v="57" actId="21"/>
        <pc:sldMkLst>
          <pc:docMk/>
          <pc:sldMk cId="669954959" sldId="279"/>
        </pc:sldMkLst>
        <pc:spChg chg="mod">
          <ac:chgData name="Travis Johnson" userId="3057f7c0-7e77-4eca-bd52-2111c4a4996f" providerId="ADAL" clId="{5DC95DB4-E97B-4FD8-B8E3-B5485681EC3B}" dt="2026-04-27T19:47:48.245" v="55" actId="20577"/>
          <ac:spMkLst>
            <pc:docMk/>
            <pc:sldMk cId="669954959" sldId="279"/>
            <ac:spMk id="3" creationId="{28A1A4B4-CC58-1D44-0C68-7E83571D58BB}"/>
          </ac:spMkLst>
        </pc:spChg>
      </pc:sldChg>
      <pc:sldChg chg="modNotesTx">
        <pc:chgData name="Travis Johnson" userId="3057f7c0-7e77-4eca-bd52-2111c4a4996f" providerId="ADAL" clId="{5DC95DB4-E97B-4FD8-B8E3-B5485681EC3B}" dt="2026-05-07T18:15:24.430" v="2058" actId="20577"/>
        <pc:sldMkLst>
          <pc:docMk/>
          <pc:sldMk cId="3097103347" sldId="282"/>
        </pc:sldMkLst>
      </pc:sldChg>
      <pc:sldChg chg="modSp mod modAnim">
        <pc:chgData name="Travis Johnson" userId="3057f7c0-7e77-4eca-bd52-2111c4a4996f" providerId="ADAL" clId="{5DC95DB4-E97B-4FD8-B8E3-B5485681EC3B}" dt="2026-04-27T20:09:40.866" v="947" actId="20577"/>
        <pc:sldMkLst>
          <pc:docMk/>
          <pc:sldMk cId="833307123" sldId="284"/>
        </pc:sldMkLst>
        <pc:spChg chg="mod">
          <ac:chgData name="Travis Johnson" userId="3057f7c0-7e77-4eca-bd52-2111c4a4996f" providerId="ADAL" clId="{5DC95DB4-E97B-4FD8-B8E3-B5485681EC3B}" dt="2026-04-27T20:09:40.866" v="947" actId="20577"/>
          <ac:spMkLst>
            <pc:docMk/>
            <pc:sldMk cId="833307123" sldId="284"/>
            <ac:spMk id="3" creationId="{9F60247B-15A5-28DB-AC57-EBDD0CC24383}"/>
          </ac:spMkLst>
        </pc:spChg>
      </pc:sldChg>
      <pc:sldChg chg="addSp delSp modSp mod addAnim delAnim modAnim modNotesTx">
        <pc:chgData name="Travis Johnson" userId="3057f7c0-7e77-4eca-bd52-2111c4a4996f" providerId="ADAL" clId="{5DC95DB4-E97B-4FD8-B8E3-B5485681EC3B}" dt="2026-05-07T16:19:15.751" v="2036" actId="113"/>
        <pc:sldMkLst>
          <pc:docMk/>
          <pc:sldMk cId="1069035848" sldId="285"/>
        </pc:sldMkLst>
        <pc:spChg chg="mod">
          <ac:chgData name="Travis Johnson" userId="3057f7c0-7e77-4eca-bd52-2111c4a4996f" providerId="ADAL" clId="{5DC95DB4-E97B-4FD8-B8E3-B5485681EC3B}" dt="2026-05-07T16:16:30.169" v="2020" actId="20577"/>
          <ac:spMkLst>
            <pc:docMk/>
            <pc:sldMk cId="1069035848" sldId="285"/>
            <ac:spMk id="5" creationId="{EE6C1A6E-DFDA-B95D-6B0F-17431CB8B6BC}"/>
          </ac:spMkLst>
        </pc:spChg>
        <pc:spChg chg="del">
          <ac:chgData name="Travis Johnson" userId="3057f7c0-7e77-4eca-bd52-2111c4a4996f" providerId="ADAL" clId="{5DC95DB4-E97B-4FD8-B8E3-B5485681EC3B}" dt="2026-05-07T16:16:37.870" v="2021" actId="21"/>
          <ac:spMkLst>
            <pc:docMk/>
            <pc:sldMk cId="1069035848" sldId="285"/>
            <ac:spMk id="14" creationId="{133FA5C1-E69A-E07C-2134-8A7BE4B0CE47}"/>
          </ac:spMkLst>
        </pc:spChg>
        <pc:spChg chg="add del">
          <ac:chgData name="Travis Johnson" userId="3057f7c0-7e77-4eca-bd52-2111c4a4996f" providerId="ADAL" clId="{5DC95DB4-E97B-4FD8-B8E3-B5485681EC3B}" dt="2026-05-07T16:16:03.019" v="2019" actId="21"/>
          <ac:spMkLst>
            <pc:docMk/>
            <pc:sldMk cId="1069035848" sldId="285"/>
            <ac:spMk id="15" creationId="{2039BB0F-8293-2498-D34D-250B925FB330}"/>
          </ac:spMkLst>
        </pc:spChg>
      </pc:sldChg>
      <pc:sldChg chg="modSp mod modNotesTx">
        <pc:chgData name="Travis Johnson" userId="3057f7c0-7e77-4eca-bd52-2111c4a4996f" providerId="ADAL" clId="{5DC95DB4-E97B-4FD8-B8E3-B5485681EC3B}" dt="2026-05-07T18:30:26.403" v="2060" actId="20577"/>
        <pc:sldMkLst>
          <pc:docMk/>
          <pc:sldMk cId="3980356746" sldId="288"/>
        </pc:sldMkLst>
        <pc:spChg chg="mod">
          <ac:chgData name="Travis Johnson" userId="3057f7c0-7e77-4eca-bd52-2111c4a4996f" providerId="ADAL" clId="{5DC95DB4-E97B-4FD8-B8E3-B5485681EC3B}" dt="2026-04-27T19:47:34.178" v="53" actId="20577"/>
          <ac:spMkLst>
            <pc:docMk/>
            <pc:sldMk cId="3980356746" sldId="288"/>
            <ac:spMk id="7" creationId="{A6EAC57F-EF97-F6E7-F7F5-0BEF1A208EFD}"/>
          </ac:spMkLst>
        </pc:spChg>
      </pc:sldChg>
      <pc:sldChg chg="modNotesTx">
        <pc:chgData name="Travis Johnson" userId="3057f7c0-7e77-4eca-bd52-2111c4a4996f" providerId="ADAL" clId="{5DC95DB4-E97B-4FD8-B8E3-B5485681EC3B}" dt="2026-05-07T16:20:02.155" v="2051" actId="113"/>
        <pc:sldMkLst>
          <pc:docMk/>
          <pc:sldMk cId="2962079165" sldId="291"/>
        </pc:sldMkLst>
      </pc:sldChg>
      <pc:sldChg chg="add">
        <pc:chgData name="Travis Johnson" userId="3057f7c0-7e77-4eca-bd52-2111c4a4996f" providerId="ADAL" clId="{5DC95DB4-E97B-4FD8-B8E3-B5485681EC3B}" dt="2026-04-27T20:10:40.029" v="950" actId="2890"/>
        <pc:sldMkLst>
          <pc:docMk/>
          <pc:sldMk cId="2344244478" sldId="2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16CEE-5440-4CB7-BD5E-12331009E1AD}" type="datetimeFigureOut">
              <a:rPr lang="en-US" smtClean="0"/>
              <a:t>5/7/2026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657A9-440E-4A40-BB10-0BBB088E0729}" type="slidenum">
              <a:rPr lang="en-US" smtClean="0"/>
              <a:t>‹#›</a:t>
            </a:fld>
            <a:endParaRPr lang="en-US"/>
          </a:p>
        </p:txBody>
      </p:sp>
    </p:spTree>
    <p:extLst>
      <p:ext uri="{BB962C8B-B14F-4D97-AF65-F5344CB8AC3E}">
        <p14:creationId xmlns:p14="http://schemas.microsoft.com/office/powerpoint/2010/main" val="272755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Introduce the module. Explain that the intent of this presentation is to provide a continuing education training topic related to certain aspects from the either the ET&amp;D 10-Hour OSHA training class, the OSHA Partnership Best Practices, and/or incident trending analysis.</a:t>
            </a:r>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1</a:t>
            </a:fld>
            <a:endParaRPr lang="en-US"/>
          </a:p>
        </p:txBody>
      </p:sp>
    </p:spTree>
    <p:extLst>
      <p:ext uri="{BB962C8B-B14F-4D97-AF65-F5344CB8AC3E}">
        <p14:creationId xmlns:p14="http://schemas.microsoft.com/office/powerpoint/2010/main" val="4182682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47778-ABDF-97B3-7451-34EAB0726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7C55D1-14E9-4718-C100-0234C74EE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0CD338-BF8D-FEF1-CD65-9C53AB94BF3E}"/>
              </a:ext>
            </a:extLst>
          </p:cNvPr>
          <p:cNvSpPr>
            <a:spLocks noGrp="1"/>
          </p:cNvSpPr>
          <p:nvPr>
            <p:ph type="body" idx="1"/>
          </p:nvPr>
        </p:nvSpPr>
        <p:spPr/>
        <p:txBody>
          <a:bodyPr/>
          <a:lstStyle/>
          <a:p>
            <a:r>
              <a:rPr lang="en-US" sz="1200" dirty="0"/>
              <a:t>Explain that the following section will discuss traffic control.  The information in this section is based on the Manual for Uniform Traffic Control Devices known as the MUTCD.  The Manual is a document issued by the Federal Highway Administration (FHWA) of the United States Department of Transportation (USDOT) to specify the standards by which traffic signs, road surface markings, and signals are designed, installed, and used.  The MUTCD is generally considered the minimum requirement for traffic control and devices.</a:t>
            </a:r>
          </a:p>
          <a:p>
            <a:pPr eaLnBrk="1" hangingPunct="1"/>
            <a:endParaRPr lang="en-US" altLang="en-US" sz="1200" dirty="0"/>
          </a:p>
        </p:txBody>
      </p:sp>
      <p:sp>
        <p:nvSpPr>
          <p:cNvPr id="4" name="Slide Number Placeholder 3">
            <a:extLst>
              <a:ext uri="{FF2B5EF4-FFF2-40B4-BE49-F238E27FC236}">
                <a16:creationId xmlns:a16="http://schemas.microsoft.com/office/drawing/2014/main" id="{1596D9D4-8AD5-3AD5-9063-C30D04275A5D}"/>
              </a:ext>
            </a:extLst>
          </p:cNvPr>
          <p:cNvSpPr>
            <a:spLocks noGrp="1"/>
          </p:cNvSpPr>
          <p:nvPr>
            <p:ph type="sldNum" sz="quarter" idx="5"/>
          </p:nvPr>
        </p:nvSpPr>
        <p:spPr/>
        <p:txBody>
          <a:bodyPr/>
          <a:lstStyle/>
          <a:p>
            <a:fld id="{0F1657A9-440E-4A40-BB10-0BBB088E0729}" type="slidenum">
              <a:rPr lang="en-US" smtClean="0"/>
              <a:t>10</a:t>
            </a:fld>
            <a:endParaRPr lang="en-US"/>
          </a:p>
        </p:txBody>
      </p:sp>
    </p:spTree>
    <p:extLst>
      <p:ext uri="{BB962C8B-B14F-4D97-AF65-F5344CB8AC3E}">
        <p14:creationId xmlns:p14="http://schemas.microsoft.com/office/powerpoint/2010/main" val="2721034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the four main purposes of traffic control is to warn the traveling public of a potential work zone ahead, to inform what type of work zone they may encounter, to guide them safely through the work zone, and lastly to regulate the traffic so worker and public exposure is mitigated. </a:t>
            </a:r>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11</a:t>
            </a:fld>
            <a:endParaRPr lang="en-US"/>
          </a:p>
        </p:txBody>
      </p:sp>
    </p:spTree>
    <p:extLst>
      <p:ext uri="{BB962C8B-B14F-4D97-AF65-F5344CB8AC3E}">
        <p14:creationId xmlns:p14="http://schemas.microsoft.com/office/powerpoint/2010/main" val="1983855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5BE8F-7681-A6C5-6961-FFB805078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3D4F3-8C9B-72DD-7720-0772611FC5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5B9B9-94F0-2FF4-0C2E-A0054B761520}"/>
              </a:ext>
            </a:extLst>
          </p:cNvPr>
          <p:cNvSpPr>
            <a:spLocks noGrp="1"/>
          </p:cNvSpPr>
          <p:nvPr>
            <p:ph type="body" idx="1"/>
          </p:nvPr>
        </p:nvSpPr>
        <p:spPr/>
        <p:txBody>
          <a:bodyPr/>
          <a:lstStyle/>
          <a:p>
            <a:r>
              <a:rPr lang="en-US" dirty="0"/>
              <a:t>Explain that there are numerous factors that may influence the effectiveness of traffic control. Hills, curves, intersections, shade, color contrast, and driveways just to name a few.  Add to that, distractions caused by driver behavior, other operations in the area, and possible bad weather and there is a recipe for disaster. </a:t>
            </a:r>
          </a:p>
          <a:p>
            <a:endParaRPr lang="en-US" dirty="0"/>
          </a:p>
        </p:txBody>
      </p:sp>
      <p:sp>
        <p:nvSpPr>
          <p:cNvPr id="4" name="Slide Number Placeholder 3">
            <a:extLst>
              <a:ext uri="{FF2B5EF4-FFF2-40B4-BE49-F238E27FC236}">
                <a16:creationId xmlns:a16="http://schemas.microsoft.com/office/drawing/2014/main" id="{3266A034-B2FF-66F0-9512-A9EEC40921D5}"/>
              </a:ext>
            </a:extLst>
          </p:cNvPr>
          <p:cNvSpPr>
            <a:spLocks noGrp="1"/>
          </p:cNvSpPr>
          <p:nvPr>
            <p:ph type="sldNum" sz="quarter" idx="5"/>
          </p:nvPr>
        </p:nvSpPr>
        <p:spPr/>
        <p:txBody>
          <a:bodyPr/>
          <a:lstStyle/>
          <a:p>
            <a:fld id="{0F1657A9-440E-4A40-BB10-0BBB088E0729}" type="slidenum">
              <a:rPr lang="en-US" smtClean="0"/>
              <a:t>12</a:t>
            </a:fld>
            <a:endParaRPr lang="en-US"/>
          </a:p>
        </p:txBody>
      </p:sp>
    </p:spTree>
    <p:extLst>
      <p:ext uri="{BB962C8B-B14F-4D97-AF65-F5344CB8AC3E}">
        <p14:creationId xmlns:p14="http://schemas.microsoft.com/office/powerpoint/2010/main" val="2995096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damaged, soiled, or illegible signs will not provide the necessary protection.  Also, use the correct sign for the application.  The sign shown in the picture indicates that there may be a flagger ahead.  However, there was no flagger or need to stop.  A “Utility Work Ahead” sign would be more appropriate. Signs used in temporary traffic control zones are moved frequently, loaded and unloaded from trucks, and in general receive much harsher treatment than permanent signs. For this reason, particular attention must be given to maintaining signs properly for cleanliness, visibility, and correct positioning. </a:t>
            </a:r>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13</a:t>
            </a:fld>
            <a:endParaRPr lang="en-US"/>
          </a:p>
        </p:txBody>
      </p:sp>
    </p:spTree>
    <p:extLst>
      <p:ext uri="{BB962C8B-B14F-4D97-AF65-F5344CB8AC3E}">
        <p14:creationId xmlns:p14="http://schemas.microsoft.com/office/powerpoint/2010/main" val="88642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6DC4A-9B27-8BB3-FF04-FCA5EA588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38260-74C1-2F39-E3FB-636CDED82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1E4B2-F50A-B5B6-4832-266FF8D79A1E}"/>
              </a:ext>
            </a:extLst>
          </p:cNvPr>
          <p:cNvSpPr>
            <a:spLocks noGrp="1"/>
          </p:cNvSpPr>
          <p:nvPr>
            <p:ph type="body" idx="1"/>
          </p:nvPr>
        </p:nvSpPr>
        <p:spPr/>
        <p:txBody>
          <a:bodyPr/>
          <a:lstStyle/>
          <a:p>
            <a:r>
              <a:rPr lang="en-US" dirty="0"/>
              <a:t>Explain that this chart is from the MUTCD. On urban streets, the effective placement of the first warning sign in feet should range from 4 to 8 times the speed limit in mph, with the high end of the range being used when speeds are relatively high. When a single advance warning sign is used (in cases such as low-speed residential streets), the advance warning area can be as short as 100 feet. When two or more advance warning signs are used on higher-speed streets, such as major arterials, the advance warning area should extend a greater distance.  </a:t>
            </a:r>
            <a:r>
              <a:rPr lang="en-US" sz="1200" b="0" i="0" kern="1200" dirty="0">
                <a:solidFill>
                  <a:schemeClr val="tx1"/>
                </a:solidFill>
                <a:effectLst/>
                <a:latin typeface="Arial" charset="0"/>
                <a:ea typeface="+mn-ea"/>
                <a:cs typeface="+mn-cs"/>
              </a:rPr>
              <a:t>The distances contained in Table 6C-1 are approximate, are intended for guidance purposes only, and should be applied with engineering judgment. These distances should be adjusted for field conditions, if necessary, by increasing or decreasing the recommended distances.</a:t>
            </a:r>
          </a:p>
          <a:p>
            <a:endParaRPr lang="en-US" dirty="0"/>
          </a:p>
        </p:txBody>
      </p:sp>
      <p:sp>
        <p:nvSpPr>
          <p:cNvPr id="4" name="Slide Number Placeholder 3">
            <a:extLst>
              <a:ext uri="{FF2B5EF4-FFF2-40B4-BE49-F238E27FC236}">
                <a16:creationId xmlns:a16="http://schemas.microsoft.com/office/drawing/2014/main" id="{7DB01D4F-8AFE-52E6-4854-7A6324414DE0}"/>
              </a:ext>
            </a:extLst>
          </p:cNvPr>
          <p:cNvSpPr>
            <a:spLocks noGrp="1"/>
          </p:cNvSpPr>
          <p:nvPr>
            <p:ph type="sldNum" sz="quarter" idx="5"/>
          </p:nvPr>
        </p:nvSpPr>
        <p:spPr/>
        <p:txBody>
          <a:bodyPr/>
          <a:lstStyle/>
          <a:p>
            <a:fld id="{0F1657A9-440E-4A40-BB10-0BBB088E0729}" type="slidenum">
              <a:rPr lang="en-US" smtClean="0"/>
              <a:t>14</a:t>
            </a:fld>
            <a:endParaRPr lang="en-US"/>
          </a:p>
        </p:txBody>
      </p:sp>
    </p:spTree>
    <p:extLst>
      <p:ext uri="{BB962C8B-B14F-4D97-AF65-F5344CB8AC3E}">
        <p14:creationId xmlns:p14="http://schemas.microsoft.com/office/powerpoint/2010/main" val="3054315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CF669-9043-2047-61D8-FBCAD7C5F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25DD5-C83C-9C7A-7996-A2F961FE5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891D8-DFCC-2355-AE30-F5FC27367E80}"/>
              </a:ext>
            </a:extLst>
          </p:cNvPr>
          <p:cNvSpPr>
            <a:spLocks noGrp="1"/>
          </p:cNvSpPr>
          <p:nvPr>
            <p:ph type="body" idx="1"/>
          </p:nvPr>
        </p:nvSpPr>
        <p:spPr/>
        <p:txBody>
          <a:bodyPr/>
          <a:lstStyle/>
          <a:p>
            <a:r>
              <a:rPr lang="en-US" dirty="0"/>
              <a:t>Explain that depending on traffic speed and other work zone requirements the spacing between signs and the work zone may vary.  The table shown on the previous slide is from the MUTCD.</a:t>
            </a:r>
          </a:p>
          <a:p>
            <a:endParaRPr lang="en-US" dirty="0"/>
          </a:p>
        </p:txBody>
      </p:sp>
      <p:sp>
        <p:nvSpPr>
          <p:cNvPr id="4" name="Slide Number Placeholder 3">
            <a:extLst>
              <a:ext uri="{FF2B5EF4-FFF2-40B4-BE49-F238E27FC236}">
                <a16:creationId xmlns:a16="http://schemas.microsoft.com/office/drawing/2014/main" id="{4D38129D-0379-5E34-C6D2-D08188BD2A3C}"/>
              </a:ext>
            </a:extLst>
          </p:cNvPr>
          <p:cNvSpPr>
            <a:spLocks noGrp="1"/>
          </p:cNvSpPr>
          <p:nvPr>
            <p:ph type="sldNum" sz="quarter" idx="5"/>
          </p:nvPr>
        </p:nvSpPr>
        <p:spPr/>
        <p:txBody>
          <a:bodyPr/>
          <a:lstStyle/>
          <a:p>
            <a:fld id="{0F1657A9-440E-4A40-BB10-0BBB088E0729}" type="slidenum">
              <a:rPr lang="en-US" smtClean="0"/>
              <a:t>15</a:t>
            </a:fld>
            <a:endParaRPr lang="en-US"/>
          </a:p>
        </p:txBody>
      </p:sp>
    </p:spTree>
    <p:extLst>
      <p:ext uri="{BB962C8B-B14F-4D97-AF65-F5344CB8AC3E}">
        <p14:creationId xmlns:p14="http://schemas.microsoft.com/office/powerpoint/2010/main" val="545881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3FC06-2849-98F0-B0ED-FE62A5E20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09103-74D4-181D-70B7-21D0B56E3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1A0A2-9E82-C7D5-3077-70AC2AE7CC8B}"/>
              </a:ext>
            </a:extLst>
          </p:cNvPr>
          <p:cNvSpPr>
            <a:spLocks noGrp="1"/>
          </p:cNvSpPr>
          <p:nvPr>
            <p:ph type="body" idx="1"/>
          </p:nvPr>
        </p:nvSpPr>
        <p:spPr/>
        <p:txBody>
          <a:bodyPr/>
          <a:lstStyle/>
          <a:p>
            <a:r>
              <a:rPr lang="en-US" dirty="0"/>
              <a:t>Explain that this slide shows the order of the signs from a driver’s point of view.  The driver will encounter sign “C” first as he or she approaches the work zone.</a:t>
            </a:r>
          </a:p>
          <a:p>
            <a:endParaRPr lang="en-US" dirty="0"/>
          </a:p>
        </p:txBody>
      </p:sp>
      <p:sp>
        <p:nvSpPr>
          <p:cNvPr id="4" name="Slide Number Placeholder 3">
            <a:extLst>
              <a:ext uri="{FF2B5EF4-FFF2-40B4-BE49-F238E27FC236}">
                <a16:creationId xmlns:a16="http://schemas.microsoft.com/office/drawing/2014/main" id="{5688D68E-CA4D-0D5D-95D7-3E6259F5E5A7}"/>
              </a:ext>
            </a:extLst>
          </p:cNvPr>
          <p:cNvSpPr>
            <a:spLocks noGrp="1"/>
          </p:cNvSpPr>
          <p:nvPr>
            <p:ph type="sldNum" sz="quarter" idx="5"/>
          </p:nvPr>
        </p:nvSpPr>
        <p:spPr/>
        <p:txBody>
          <a:bodyPr/>
          <a:lstStyle/>
          <a:p>
            <a:fld id="{0F1657A9-440E-4A40-BB10-0BBB088E0729}" type="slidenum">
              <a:rPr lang="en-US" smtClean="0"/>
              <a:t>16</a:t>
            </a:fld>
            <a:endParaRPr lang="en-US"/>
          </a:p>
        </p:txBody>
      </p:sp>
    </p:spTree>
    <p:extLst>
      <p:ext uri="{BB962C8B-B14F-4D97-AF65-F5344CB8AC3E}">
        <p14:creationId xmlns:p14="http://schemas.microsoft.com/office/powerpoint/2010/main" val="942289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CBF0F-AFA0-25A9-640A-786550D5E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EBA55F-48FD-C49A-E6CF-0713AA2D3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5CCD9-5381-F9CB-4FE2-09137760C4B5}"/>
              </a:ext>
            </a:extLst>
          </p:cNvPr>
          <p:cNvSpPr>
            <a:spLocks noGrp="1"/>
          </p:cNvSpPr>
          <p:nvPr>
            <p:ph type="body" idx="1"/>
          </p:nvPr>
        </p:nvSpPr>
        <p:spPr/>
        <p:txBody>
          <a:bodyPr/>
          <a:lstStyle/>
          <a:p>
            <a:r>
              <a:rPr lang="en-US" dirty="0"/>
              <a:t>Explain that Portable Changeable Message Signs (PCMS) are traffic control devices with the flexibility to display a variety of messages to fit the needs of road and street authorities. Each message consists of one or more displays. Portable Changeable Message signs are used most frequently on high density, urban freeways, but have applications on all types of highways where highway alignment, traffic routing problems or other pertinent conditions require advance warning and information. The signs should be visible from 1/2 mile under ideal day and night conditions. Each sign message should be legible from all lanes, from the sign up to a minimum of 650 feet. In the field, the PCMS should be sited and aligned to optimize driver performance. The message panel should have adjustable flash rates, so that the entire message can be read at least twice at the posted speed, the off-peak 85th percentile speed prior to work starting, or the anticipated operating speed.  Under low light level conditions, the sign shall automatically adjust its light source so as to meet the legibility requirements and not impair the drivers, vision.</a:t>
            </a:r>
          </a:p>
        </p:txBody>
      </p:sp>
      <p:sp>
        <p:nvSpPr>
          <p:cNvPr id="4" name="Slide Number Placeholder 3">
            <a:extLst>
              <a:ext uri="{FF2B5EF4-FFF2-40B4-BE49-F238E27FC236}">
                <a16:creationId xmlns:a16="http://schemas.microsoft.com/office/drawing/2014/main" id="{767524EF-16AE-5BB3-B740-460F6755943B}"/>
              </a:ext>
            </a:extLst>
          </p:cNvPr>
          <p:cNvSpPr>
            <a:spLocks noGrp="1"/>
          </p:cNvSpPr>
          <p:nvPr>
            <p:ph type="sldNum" sz="quarter" idx="5"/>
          </p:nvPr>
        </p:nvSpPr>
        <p:spPr/>
        <p:txBody>
          <a:bodyPr/>
          <a:lstStyle/>
          <a:p>
            <a:fld id="{0F1657A9-440E-4A40-BB10-0BBB088E0729}" type="slidenum">
              <a:rPr lang="en-US" smtClean="0"/>
              <a:t>17</a:t>
            </a:fld>
            <a:endParaRPr lang="en-US"/>
          </a:p>
        </p:txBody>
      </p:sp>
    </p:spTree>
    <p:extLst>
      <p:ext uri="{BB962C8B-B14F-4D97-AF65-F5344CB8AC3E}">
        <p14:creationId xmlns:p14="http://schemas.microsoft.com/office/powerpoint/2010/main" val="2345653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BFE6C-1934-B5B8-1CB1-6F869F85D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EC420-747C-C571-E500-7DEAAEDBC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275F66-067B-52C2-C0F7-D9F13E219B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this requirement is also from the MUTCD.  36” is recommended.</a:t>
            </a:r>
          </a:p>
          <a:p>
            <a:endParaRPr lang="en-US" dirty="0"/>
          </a:p>
        </p:txBody>
      </p:sp>
      <p:sp>
        <p:nvSpPr>
          <p:cNvPr id="4" name="Slide Number Placeholder 3">
            <a:extLst>
              <a:ext uri="{FF2B5EF4-FFF2-40B4-BE49-F238E27FC236}">
                <a16:creationId xmlns:a16="http://schemas.microsoft.com/office/drawing/2014/main" id="{1D9FE7CB-ECB4-A8B0-67B7-C4B3F7389184}"/>
              </a:ext>
            </a:extLst>
          </p:cNvPr>
          <p:cNvSpPr>
            <a:spLocks noGrp="1"/>
          </p:cNvSpPr>
          <p:nvPr>
            <p:ph type="sldNum" sz="quarter" idx="5"/>
          </p:nvPr>
        </p:nvSpPr>
        <p:spPr/>
        <p:txBody>
          <a:bodyPr/>
          <a:lstStyle/>
          <a:p>
            <a:fld id="{0F1657A9-440E-4A40-BB10-0BBB088E0729}" type="slidenum">
              <a:rPr lang="en-US" smtClean="0"/>
              <a:t>18</a:t>
            </a:fld>
            <a:endParaRPr lang="en-US"/>
          </a:p>
        </p:txBody>
      </p:sp>
    </p:spTree>
    <p:extLst>
      <p:ext uri="{BB962C8B-B14F-4D97-AF65-F5344CB8AC3E}">
        <p14:creationId xmlns:p14="http://schemas.microsoft.com/office/powerpoint/2010/main" val="3147162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5EB66-3D0C-71FA-96F3-8F5617807E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42342-51C0-7D48-44D9-48AC0D322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CC822F-0F77-D7C6-862C-BEAA6C3CE7FD}"/>
              </a:ext>
            </a:extLst>
          </p:cNvPr>
          <p:cNvSpPr>
            <a:spLocks noGrp="1"/>
          </p:cNvSpPr>
          <p:nvPr>
            <p:ph type="body" idx="1"/>
          </p:nvPr>
        </p:nvSpPr>
        <p:spPr/>
        <p:txBody>
          <a:bodyPr/>
          <a:lstStyle/>
          <a:p>
            <a:r>
              <a:rPr lang="en-US" dirty="0"/>
              <a:t>Explain that where any part of the roadway is obstructed or closed, advance-warning signs are required to alert traffic well in advance of these obstructions or restrictions. These signs may be used singly or in combination. Because of their importance, they shall have a standard size of 48 inches square and shall be the standard diamond shape for warning signs.  Signs larger than 48 inches square may be used for additional emphasis of the temporary traffic control zone.  Where speeds and volumes are moderately low, a minimum size of 36 inches square may be used for advance warning signs, if they have a minimum letter size of 5 inches.  On secondary roads or city streets where speeds are very low, signs smaller than the standard size, but not less than 24 inches square, may be used for warning signs having short word messages or clearly understood symbols.  Where distances are not shown on warning signs as part of the message, a separate panel with the distance legend may be mounted immediately below the sign on the same support.</a:t>
            </a:r>
          </a:p>
          <a:p>
            <a:endParaRPr lang="en-US" dirty="0"/>
          </a:p>
        </p:txBody>
      </p:sp>
      <p:sp>
        <p:nvSpPr>
          <p:cNvPr id="4" name="Slide Number Placeholder 3">
            <a:extLst>
              <a:ext uri="{FF2B5EF4-FFF2-40B4-BE49-F238E27FC236}">
                <a16:creationId xmlns:a16="http://schemas.microsoft.com/office/drawing/2014/main" id="{5E6C89D3-A6B1-8082-2731-4FCDB07D76FB}"/>
              </a:ext>
            </a:extLst>
          </p:cNvPr>
          <p:cNvSpPr>
            <a:spLocks noGrp="1"/>
          </p:cNvSpPr>
          <p:nvPr>
            <p:ph type="sldNum" sz="quarter" idx="5"/>
          </p:nvPr>
        </p:nvSpPr>
        <p:spPr/>
        <p:txBody>
          <a:bodyPr/>
          <a:lstStyle/>
          <a:p>
            <a:fld id="{0F1657A9-440E-4A40-BB10-0BBB088E0729}" type="slidenum">
              <a:rPr lang="en-US" smtClean="0"/>
              <a:t>19</a:t>
            </a:fld>
            <a:endParaRPr lang="en-US"/>
          </a:p>
        </p:txBody>
      </p:sp>
    </p:spTree>
    <p:extLst>
      <p:ext uri="{BB962C8B-B14F-4D97-AF65-F5344CB8AC3E}">
        <p14:creationId xmlns:p14="http://schemas.microsoft.com/office/powerpoint/2010/main" val="327880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Thank the attendees for their attention and explain the objectives of this course and the duration.  Explain that this is second quarter 2026 topic.</a:t>
            </a:r>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2</a:t>
            </a:fld>
            <a:endParaRPr lang="en-US"/>
          </a:p>
        </p:txBody>
      </p:sp>
    </p:spTree>
    <p:extLst>
      <p:ext uri="{BB962C8B-B14F-4D97-AF65-F5344CB8AC3E}">
        <p14:creationId xmlns:p14="http://schemas.microsoft.com/office/powerpoint/2010/main" val="3575157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43376-92B3-718E-1E67-6AB5ACA4D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B7BA6-BE38-5E36-3FC0-FDB8046E7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EAA09-19FC-32B0-4309-98122F275ED0}"/>
              </a:ext>
            </a:extLst>
          </p:cNvPr>
          <p:cNvSpPr>
            <a:spLocks noGrp="1"/>
          </p:cNvSpPr>
          <p:nvPr>
            <p:ph type="body" idx="1"/>
          </p:nvPr>
        </p:nvSpPr>
        <p:spPr/>
        <p:txBody>
          <a:bodyPr/>
          <a:lstStyle/>
          <a:p>
            <a:r>
              <a:rPr lang="en-US" dirty="0"/>
              <a:t>*Signs shown are for illustration purposes only and not intended to indicate what sign to use.</a:t>
            </a:r>
          </a:p>
          <a:p>
            <a:r>
              <a:rPr lang="en-US" dirty="0"/>
              <a:t>Explain that on divided highways, the MUTCD requires that warning signs be placed so that both travel lanes see the signs.</a:t>
            </a:r>
          </a:p>
          <a:p>
            <a:endParaRPr lang="en-US" dirty="0"/>
          </a:p>
        </p:txBody>
      </p:sp>
      <p:sp>
        <p:nvSpPr>
          <p:cNvPr id="4" name="Slide Number Placeholder 3">
            <a:extLst>
              <a:ext uri="{FF2B5EF4-FFF2-40B4-BE49-F238E27FC236}">
                <a16:creationId xmlns:a16="http://schemas.microsoft.com/office/drawing/2014/main" id="{7527A0BA-5B51-E240-DE11-57EB511AC0AB}"/>
              </a:ext>
            </a:extLst>
          </p:cNvPr>
          <p:cNvSpPr>
            <a:spLocks noGrp="1"/>
          </p:cNvSpPr>
          <p:nvPr>
            <p:ph type="sldNum" sz="quarter" idx="5"/>
          </p:nvPr>
        </p:nvSpPr>
        <p:spPr/>
        <p:txBody>
          <a:bodyPr/>
          <a:lstStyle/>
          <a:p>
            <a:fld id="{0F1657A9-440E-4A40-BB10-0BBB088E0729}" type="slidenum">
              <a:rPr lang="en-US" smtClean="0"/>
              <a:t>20</a:t>
            </a:fld>
            <a:endParaRPr lang="en-US"/>
          </a:p>
        </p:txBody>
      </p:sp>
    </p:spTree>
    <p:extLst>
      <p:ext uri="{BB962C8B-B14F-4D97-AF65-F5344CB8AC3E}">
        <p14:creationId xmlns:p14="http://schemas.microsoft.com/office/powerpoint/2010/main" val="2212504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95CD5-F398-44BE-F42B-D67C3B8A7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AA585-37A3-675A-D10C-EB8DF9827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19CC1C-1245-E60E-0058-B981A5CCEB28}"/>
              </a:ext>
            </a:extLst>
          </p:cNvPr>
          <p:cNvSpPr>
            <a:spLocks noGrp="1"/>
          </p:cNvSpPr>
          <p:nvPr>
            <p:ph type="body" idx="1"/>
          </p:nvPr>
        </p:nvSpPr>
        <p:spPr/>
        <p:txBody>
          <a:bodyPr/>
          <a:lstStyle/>
          <a:p>
            <a:r>
              <a:rPr lang="en-US" dirty="0"/>
              <a:t>Explain that when redirection of the driver’s path is required, traffic is channelized from the normal path to a new path.  The traffic control should try to </a:t>
            </a:r>
            <a:r>
              <a:rPr lang="en-US" u="sng" dirty="0"/>
              <a:t>inhibit the driver’s speed as little as possible</a:t>
            </a:r>
            <a:r>
              <a:rPr lang="en-US" dirty="0"/>
              <a:t>. In addition, </a:t>
            </a:r>
            <a:r>
              <a:rPr lang="en-US" u="sng" dirty="0"/>
              <a:t>traffic movement should be inhibited as little as possible</a:t>
            </a:r>
            <a:r>
              <a:rPr lang="en-US" dirty="0"/>
              <a:t>.  Frequent and abrupt changes in geometries should be avoided.  Roadway occupancy and work completion should be minimized to reduce exposure.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a:extLst>
              <a:ext uri="{FF2B5EF4-FFF2-40B4-BE49-F238E27FC236}">
                <a16:creationId xmlns:a16="http://schemas.microsoft.com/office/drawing/2014/main" id="{FD5F73E9-0A18-A634-4910-571D4CCB45E1}"/>
              </a:ext>
            </a:extLst>
          </p:cNvPr>
          <p:cNvSpPr>
            <a:spLocks noGrp="1"/>
          </p:cNvSpPr>
          <p:nvPr>
            <p:ph type="sldNum" sz="quarter" idx="5"/>
          </p:nvPr>
        </p:nvSpPr>
        <p:spPr/>
        <p:txBody>
          <a:bodyPr/>
          <a:lstStyle/>
          <a:p>
            <a:fld id="{0F1657A9-440E-4A40-BB10-0BBB088E0729}" type="slidenum">
              <a:rPr lang="en-US" smtClean="0"/>
              <a:t>21</a:t>
            </a:fld>
            <a:endParaRPr lang="en-US"/>
          </a:p>
        </p:txBody>
      </p:sp>
    </p:spTree>
    <p:extLst>
      <p:ext uri="{BB962C8B-B14F-4D97-AF65-F5344CB8AC3E}">
        <p14:creationId xmlns:p14="http://schemas.microsoft.com/office/powerpoint/2010/main" val="3636453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9CFEF-2453-7001-4CEC-1DAB08306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633ED-E512-C6A2-8ED3-2FE86C689A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871398-4D0A-A248-60D2-A4BAFAD0B079}"/>
              </a:ext>
            </a:extLst>
          </p:cNvPr>
          <p:cNvSpPr>
            <a:spLocks noGrp="1"/>
          </p:cNvSpPr>
          <p:nvPr>
            <p:ph type="body" idx="1"/>
          </p:nvPr>
        </p:nvSpPr>
        <p:spPr/>
        <p:txBody>
          <a:bodyPr/>
          <a:lstStyle/>
          <a:p>
            <a:pPr>
              <a:defRPr/>
            </a:pPr>
            <a:r>
              <a:rPr lang="en-US" altLang="en-US" dirty="0"/>
              <a:t>Explain that if our work zone activity affects pedestrian walkways, then we must provide them safe access through the work zone or route them to a safe area. A wide range of pedestrians might be affected by traffic temporary work zones, including the young, elderly, and people with disabilities such as hearing, visual, or mobility. These pedestrians need a clearly delineated and usable travel path. </a:t>
            </a:r>
          </a:p>
          <a:p>
            <a:pPr>
              <a:defRPr/>
            </a:pPr>
            <a:endParaRPr lang="en-US" altLang="en-US" dirty="0"/>
          </a:p>
          <a:p>
            <a:pPr>
              <a:defRPr/>
            </a:pPr>
            <a:r>
              <a:rPr lang="en-US" altLang="en-US" dirty="0"/>
              <a:t>The following three items should be considered when planning for pedestrians in work zones:</a:t>
            </a:r>
          </a:p>
          <a:p>
            <a:pPr>
              <a:defRPr/>
            </a:pPr>
            <a:endParaRPr lang="en-US" altLang="en-US" dirty="0"/>
          </a:p>
          <a:p>
            <a:pPr marL="228600" indent="-228600">
              <a:buFont typeface="+mj-lt"/>
              <a:buAutoNum type="arabicPeriod"/>
              <a:defRPr/>
            </a:pPr>
            <a:r>
              <a:rPr lang="en-US" altLang="en-US" dirty="0"/>
              <a:t>Pedestrians should not be led into conflicts with vehicles, equipment, and operations.</a:t>
            </a:r>
          </a:p>
          <a:p>
            <a:pPr marL="228600" indent="-228600">
              <a:buFont typeface="+mj-lt"/>
              <a:buAutoNum type="arabicPeriod"/>
              <a:defRPr/>
            </a:pPr>
            <a:r>
              <a:rPr lang="en-US" altLang="en-US" dirty="0"/>
              <a:t>Pedestrians should not be led into conflicts with vehicles moving through or around the worksite.</a:t>
            </a:r>
          </a:p>
          <a:p>
            <a:pPr marL="228600" indent="-228600">
              <a:buFont typeface="+mj-lt"/>
              <a:buAutoNum type="arabicPeriod"/>
              <a:defRPr/>
            </a:pPr>
            <a:r>
              <a:rPr lang="en-US" altLang="en-US" dirty="0"/>
              <a:t>Pedestrians should be provided with a convenient and accessible path that replicates as nearly as practical the most desirable characteristics of the existing sidewalk(s) or footpath(s). </a:t>
            </a:r>
          </a:p>
        </p:txBody>
      </p:sp>
      <p:sp>
        <p:nvSpPr>
          <p:cNvPr id="4" name="Slide Number Placeholder 3">
            <a:extLst>
              <a:ext uri="{FF2B5EF4-FFF2-40B4-BE49-F238E27FC236}">
                <a16:creationId xmlns:a16="http://schemas.microsoft.com/office/drawing/2014/main" id="{A0D046FA-5C2F-D298-1B42-B97EBF902C57}"/>
              </a:ext>
            </a:extLst>
          </p:cNvPr>
          <p:cNvSpPr>
            <a:spLocks noGrp="1"/>
          </p:cNvSpPr>
          <p:nvPr>
            <p:ph type="sldNum" sz="quarter" idx="5"/>
          </p:nvPr>
        </p:nvSpPr>
        <p:spPr/>
        <p:txBody>
          <a:bodyPr/>
          <a:lstStyle/>
          <a:p>
            <a:fld id="{0F1657A9-440E-4A40-BB10-0BBB088E0729}" type="slidenum">
              <a:rPr lang="en-US" smtClean="0"/>
              <a:t>22</a:t>
            </a:fld>
            <a:endParaRPr lang="en-US"/>
          </a:p>
        </p:txBody>
      </p:sp>
    </p:spTree>
    <p:extLst>
      <p:ext uri="{BB962C8B-B14F-4D97-AF65-F5344CB8AC3E}">
        <p14:creationId xmlns:p14="http://schemas.microsoft.com/office/powerpoint/2010/main" val="1625673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1557D-BB9E-368B-C428-660F72808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DD8D9-674A-DD93-EEF6-FF5958937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E5BDA-6F0B-E0C1-0C2A-E345DAF071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Explain that retro-reflective clothing will shine light back toward the source.  States have different requirements as to the color of vest and hard hats required.</a:t>
            </a:r>
            <a:endParaRPr lang="en-US" dirty="0"/>
          </a:p>
          <a:p>
            <a:pPr>
              <a:defRPr/>
            </a:pPr>
            <a:endParaRPr lang="en-US" altLang="en-US" dirty="0"/>
          </a:p>
        </p:txBody>
      </p:sp>
      <p:sp>
        <p:nvSpPr>
          <p:cNvPr id="4" name="Slide Number Placeholder 3">
            <a:extLst>
              <a:ext uri="{FF2B5EF4-FFF2-40B4-BE49-F238E27FC236}">
                <a16:creationId xmlns:a16="http://schemas.microsoft.com/office/drawing/2014/main" id="{1A433C9B-F0AD-13E4-CD9C-9E95BB19EF02}"/>
              </a:ext>
            </a:extLst>
          </p:cNvPr>
          <p:cNvSpPr>
            <a:spLocks noGrp="1"/>
          </p:cNvSpPr>
          <p:nvPr>
            <p:ph type="sldNum" sz="quarter" idx="5"/>
          </p:nvPr>
        </p:nvSpPr>
        <p:spPr/>
        <p:txBody>
          <a:bodyPr/>
          <a:lstStyle/>
          <a:p>
            <a:fld id="{0F1657A9-440E-4A40-BB10-0BBB088E0729}" type="slidenum">
              <a:rPr lang="en-US" smtClean="0"/>
              <a:t>23</a:t>
            </a:fld>
            <a:endParaRPr lang="en-US"/>
          </a:p>
        </p:txBody>
      </p:sp>
    </p:spTree>
    <p:extLst>
      <p:ext uri="{BB962C8B-B14F-4D97-AF65-F5344CB8AC3E}">
        <p14:creationId xmlns:p14="http://schemas.microsoft.com/office/powerpoint/2010/main" val="3081025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204E9-B61B-7DA9-9422-5ABD1F973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1FA40-E015-6416-36DA-24AE27B41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1EED1-9AC2-DA89-2DC7-041580CEE281}"/>
              </a:ext>
            </a:extLst>
          </p:cNvPr>
          <p:cNvSpPr>
            <a:spLocks noGrp="1"/>
          </p:cNvSpPr>
          <p:nvPr>
            <p:ph type="body" idx="1"/>
          </p:nvPr>
        </p:nvSpPr>
        <p:spPr/>
        <p:txBody>
          <a:bodyPr/>
          <a:lstStyle/>
          <a:p>
            <a:pPr eaLnBrk="1" hangingPunct="1"/>
            <a:r>
              <a:rPr lang="en-US" altLang="en-US" sz="1200" dirty="0"/>
              <a:t>The presenter should have touched on the following items when explaining session two:</a:t>
            </a:r>
          </a:p>
          <a:p>
            <a:pPr eaLnBrk="1" hangingPunct="1"/>
            <a:endParaRPr lang="en-US" altLang="en-US" sz="1200" dirty="0"/>
          </a:p>
          <a:p>
            <a:pPr marL="228600" indent="-228600" eaLnBrk="1" hangingPunct="1">
              <a:buFont typeface="+mj-lt"/>
              <a:buAutoNum type="arabicPeriod"/>
            </a:pPr>
            <a:r>
              <a:rPr lang="en-US" altLang="en-US" sz="1200" dirty="0"/>
              <a:t>There are many factors that can hinder the effectiveness of traffic control</a:t>
            </a:r>
          </a:p>
          <a:p>
            <a:pPr marL="0" indent="0" eaLnBrk="1" hangingPunct="1">
              <a:buFont typeface="+mj-lt"/>
              <a:buNone/>
            </a:pPr>
            <a:endParaRPr lang="en-US" altLang="en-US" sz="1200" dirty="0"/>
          </a:p>
          <a:p>
            <a:pPr marL="0" indent="0" eaLnBrk="1" hangingPunct="1">
              <a:buFont typeface="+mj-lt"/>
              <a:buNone/>
            </a:pPr>
            <a:r>
              <a:rPr lang="en-US" altLang="en-US" sz="1200" b="1" dirty="0"/>
              <a:t>     a.  True</a:t>
            </a:r>
          </a:p>
          <a:p>
            <a:pPr marL="0" indent="0" eaLnBrk="1" hangingPunct="1">
              <a:buFont typeface="+mj-lt"/>
              <a:buNone/>
            </a:pPr>
            <a:r>
              <a:rPr lang="en-US" altLang="en-US" sz="1200" dirty="0"/>
              <a:t>     b.  False</a:t>
            </a:r>
          </a:p>
          <a:p>
            <a:pPr marL="0" indent="0" eaLnBrk="1" hangingPunct="1">
              <a:buFont typeface="+mj-lt"/>
              <a:buNone/>
            </a:pPr>
            <a:endParaRPr lang="en-US" altLang="en-US" sz="1200" dirty="0"/>
          </a:p>
          <a:p>
            <a:pPr marL="0" indent="0" eaLnBrk="1" hangingPunct="1">
              <a:buFont typeface="+mj-lt"/>
              <a:buNone/>
            </a:pPr>
            <a:endParaRPr lang="en-US" altLang="en-US" sz="1200" dirty="0"/>
          </a:p>
          <a:p>
            <a:pPr marL="0" indent="0" eaLnBrk="1" hangingPunct="1">
              <a:buFont typeface="+mj-lt"/>
              <a:buNone/>
            </a:pPr>
            <a:r>
              <a:rPr lang="en-US" altLang="en-US" sz="1200" dirty="0"/>
              <a:t>2. For high-speed roadways, warning signs must be a minimum size of _______ inches.</a:t>
            </a:r>
          </a:p>
          <a:p>
            <a:pPr marL="0" indent="0" eaLnBrk="1" hangingPunct="1">
              <a:buFont typeface="+mj-lt"/>
              <a:buNone/>
            </a:pPr>
            <a:endParaRPr lang="en-US" altLang="en-US" sz="1200" dirty="0"/>
          </a:p>
          <a:p>
            <a:pPr marL="0" indent="0" eaLnBrk="1" hangingPunct="1">
              <a:buFont typeface="+mj-lt"/>
              <a:buNone/>
            </a:pPr>
            <a:r>
              <a:rPr lang="en-US" altLang="en-US" sz="1200" dirty="0"/>
              <a:t>    a.  24</a:t>
            </a:r>
          </a:p>
          <a:p>
            <a:pPr marL="0" indent="0" eaLnBrk="1" hangingPunct="1">
              <a:buFont typeface="+mj-lt"/>
              <a:buNone/>
            </a:pPr>
            <a:r>
              <a:rPr lang="en-US" altLang="en-US" sz="1200" dirty="0"/>
              <a:t>    </a:t>
            </a:r>
            <a:r>
              <a:rPr lang="en-US" altLang="en-US" sz="1200" b="1" dirty="0"/>
              <a:t>b.  36</a:t>
            </a:r>
          </a:p>
          <a:p>
            <a:pPr marL="0" indent="0" eaLnBrk="1" hangingPunct="1">
              <a:buFont typeface="+mj-lt"/>
              <a:buNone/>
            </a:pPr>
            <a:r>
              <a:rPr lang="en-US" altLang="en-US" sz="1200" dirty="0"/>
              <a:t>    c.  48</a:t>
            </a:r>
          </a:p>
          <a:p>
            <a:pPr marL="0" indent="0" eaLnBrk="1" hangingPunct="1">
              <a:buFont typeface="+mj-lt"/>
              <a:buNone/>
            </a:pPr>
            <a:endParaRPr lang="en-US" altLang="en-US" sz="1200" dirty="0"/>
          </a:p>
          <a:p>
            <a:pPr marL="0" indent="0" eaLnBrk="1" hangingPunct="1">
              <a:buFont typeface="+mj-lt"/>
              <a:buNone/>
            </a:pPr>
            <a:r>
              <a:rPr lang="en-US" altLang="en-US" sz="1200" dirty="0"/>
              <a:t>3. Road cones must be no shorter than _______ inches.</a:t>
            </a:r>
          </a:p>
          <a:p>
            <a:pPr marL="0" indent="0" eaLnBrk="1" hangingPunct="1">
              <a:buFont typeface="+mj-lt"/>
              <a:buNone/>
            </a:pPr>
            <a:endParaRPr lang="en-US" altLang="en-US" sz="1200" dirty="0"/>
          </a:p>
          <a:p>
            <a:pPr marL="0" indent="0" eaLnBrk="1" hangingPunct="1">
              <a:buFont typeface="+mj-lt"/>
              <a:buNone/>
            </a:pPr>
            <a:r>
              <a:rPr lang="en-US" altLang="en-US" sz="1200" dirty="0"/>
              <a:t>    a.  16</a:t>
            </a:r>
          </a:p>
          <a:p>
            <a:pPr marL="0" indent="0" eaLnBrk="1" hangingPunct="1">
              <a:buFont typeface="+mj-lt"/>
              <a:buNone/>
            </a:pPr>
            <a:r>
              <a:rPr lang="en-US" altLang="en-US" sz="1200" b="1" dirty="0"/>
              <a:t>    b.  18</a:t>
            </a:r>
          </a:p>
          <a:p>
            <a:pPr marL="0" indent="0" eaLnBrk="1" hangingPunct="1">
              <a:buFont typeface="+mj-lt"/>
              <a:buNone/>
            </a:pPr>
            <a:r>
              <a:rPr lang="en-US" altLang="en-US" sz="1200" dirty="0"/>
              <a:t>    c.  24</a:t>
            </a:r>
          </a:p>
          <a:p>
            <a:pPr>
              <a:defRPr/>
            </a:pPr>
            <a:endParaRPr lang="en-US" altLang="en-US" dirty="0"/>
          </a:p>
        </p:txBody>
      </p:sp>
      <p:sp>
        <p:nvSpPr>
          <p:cNvPr id="4" name="Slide Number Placeholder 3">
            <a:extLst>
              <a:ext uri="{FF2B5EF4-FFF2-40B4-BE49-F238E27FC236}">
                <a16:creationId xmlns:a16="http://schemas.microsoft.com/office/drawing/2014/main" id="{8838B460-4C3E-8C01-2301-06727B4E2CBD}"/>
              </a:ext>
            </a:extLst>
          </p:cNvPr>
          <p:cNvSpPr>
            <a:spLocks noGrp="1"/>
          </p:cNvSpPr>
          <p:nvPr>
            <p:ph type="sldNum" sz="quarter" idx="5"/>
          </p:nvPr>
        </p:nvSpPr>
        <p:spPr/>
        <p:txBody>
          <a:bodyPr/>
          <a:lstStyle/>
          <a:p>
            <a:fld id="{0F1657A9-440E-4A40-BB10-0BBB088E0729}" type="slidenum">
              <a:rPr lang="en-US" smtClean="0"/>
              <a:t>24</a:t>
            </a:fld>
            <a:endParaRPr lang="en-US"/>
          </a:p>
        </p:txBody>
      </p:sp>
    </p:spTree>
    <p:extLst>
      <p:ext uri="{BB962C8B-B14F-4D97-AF65-F5344CB8AC3E}">
        <p14:creationId xmlns:p14="http://schemas.microsoft.com/office/powerpoint/2010/main" val="120956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B0154-9512-CBE6-909E-B0E482C8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16C02-B3CD-6086-0F80-963FD7B1EF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48D81E-6DC9-415A-9089-198E53B66C0D}"/>
              </a:ext>
            </a:extLst>
          </p:cNvPr>
          <p:cNvSpPr>
            <a:spLocks noGrp="1"/>
          </p:cNvSpPr>
          <p:nvPr>
            <p:ph type="body" idx="1"/>
          </p:nvPr>
        </p:nvSpPr>
        <p:spPr/>
        <p:txBody>
          <a:bodyPr/>
          <a:lstStyle/>
          <a:p>
            <a:r>
              <a:rPr lang="en-US" sz="1200" dirty="0"/>
              <a:t>Explain that the following section will discuss traffic control.  The information in this section is based on the Manual for Uniform Traffic Control Devices known as the MUTCD.  The Manual is a document issued by the Federal Highway Administration (FHWA) of the United States Department of Transportation (USDOT) to specify the standards by which traffic signs, road surface markings, and signals are designed, installed, and used.  The MUTCD is generally considered the minimum requirement for traffic control and devices.</a:t>
            </a:r>
          </a:p>
          <a:p>
            <a:pPr eaLnBrk="1" hangingPunct="1"/>
            <a:endParaRPr lang="en-US" altLang="en-US" sz="1200" dirty="0"/>
          </a:p>
        </p:txBody>
      </p:sp>
      <p:sp>
        <p:nvSpPr>
          <p:cNvPr id="4" name="Slide Number Placeholder 3">
            <a:extLst>
              <a:ext uri="{FF2B5EF4-FFF2-40B4-BE49-F238E27FC236}">
                <a16:creationId xmlns:a16="http://schemas.microsoft.com/office/drawing/2014/main" id="{A43E0933-0A9B-C949-DF13-E4F09609DE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657A9-440E-4A40-BB10-0BBB088E07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409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BE42B-BAB0-AEE0-0A3C-554A71540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C4B5C-213F-CBF5-1661-363892C6FE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143007-B6B2-DCF7-B9E3-814873A60BCA}"/>
              </a:ext>
            </a:extLst>
          </p:cNvPr>
          <p:cNvSpPr>
            <a:spLocks noGrp="1"/>
          </p:cNvSpPr>
          <p:nvPr>
            <p:ph type="body" idx="1"/>
          </p:nvPr>
        </p:nvSpPr>
        <p:spPr/>
        <p:txBody>
          <a:bodyPr/>
          <a:lstStyle/>
          <a:p>
            <a:r>
              <a:rPr lang="en-US" altLang="en-US" dirty="0"/>
              <a:t>Explain that each flagger should be trained in the techniques necessary to recognize the hazards associated with performing flagger operations.  Flaggers should only use “Stop/ Slow” paddles to flag traffic and flags should only be used in emergency situations. Because flaggers are responsible for public safety and make the greatest number of contacts with the public of all highway workers, they should be trained in safe traffic control practices and public contact techniques. </a:t>
            </a:r>
            <a:endParaRPr lang="en-US" sz="1200" b="0" i="0" kern="1200" dirty="0">
              <a:solidFill>
                <a:schemeClr val="tx1"/>
              </a:solidFill>
              <a:effectLst/>
              <a:latin typeface="Arial" charset="0"/>
              <a:ea typeface="+mn-ea"/>
              <a:cs typeface="+mn-cs"/>
            </a:endParaRPr>
          </a:p>
          <a:p>
            <a:r>
              <a:rPr lang="en-US" sz="1200" b="0" i="0" kern="1200" dirty="0">
                <a:solidFill>
                  <a:schemeClr val="tx1"/>
                </a:solidFill>
                <a:effectLst/>
                <a:latin typeface="Arial" charset="0"/>
                <a:ea typeface="+mn-ea"/>
                <a:cs typeface="+mn-cs"/>
              </a:rPr>
              <a:t>Flaggers should be able to satisfactorily demonstrate the following abilities:</a:t>
            </a:r>
          </a:p>
          <a:p>
            <a:pPr marL="228600" indent="-228600">
              <a:buFont typeface="+mj-lt"/>
              <a:buAutoNum type="arabicPeriod"/>
            </a:pPr>
            <a:r>
              <a:rPr lang="en-US" sz="1200" b="0" i="0" kern="1200" dirty="0">
                <a:solidFill>
                  <a:schemeClr val="tx1"/>
                </a:solidFill>
                <a:effectLst/>
                <a:latin typeface="Arial" charset="0"/>
                <a:ea typeface="+mn-ea"/>
                <a:cs typeface="+mn-cs"/>
              </a:rPr>
              <a:t>Ability to receive and communicate specific instructions clearly, firmly, and courteously</a:t>
            </a:r>
          </a:p>
          <a:p>
            <a:pPr marL="228600" indent="-228600">
              <a:buFont typeface="+mj-lt"/>
              <a:buAutoNum type="arabicPeriod"/>
            </a:pPr>
            <a:r>
              <a:rPr lang="en-US" sz="1200" b="0" i="0" kern="1200" dirty="0">
                <a:solidFill>
                  <a:schemeClr val="tx1"/>
                </a:solidFill>
                <a:effectLst/>
                <a:latin typeface="Arial" charset="0"/>
                <a:ea typeface="+mn-ea"/>
                <a:cs typeface="+mn-cs"/>
              </a:rPr>
              <a:t>Ability to move and maneuver quickly in order to avoid danger from errant vehicles</a:t>
            </a:r>
          </a:p>
          <a:p>
            <a:pPr marL="228600" indent="-228600">
              <a:buFont typeface="+mj-lt"/>
              <a:buAutoNum type="arabicPeriod"/>
            </a:pPr>
            <a:r>
              <a:rPr lang="en-US" sz="1200" b="0" i="0" kern="1200" dirty="0">
                <a:solidFill>
                  <a:schemeClr val="tx1"/>
                </a:solidFill>
                <a:effectLst/>
                <a:latin typeface="Arial" charset="0"/>
                <a:ea typeface="+mn-ea"/>
                <a:cs typeface="+mn-cs"/>
              </a:rPr>
              <a:t>Ability to control signaling devices (such as paddles and flags) in order to provide clear and positive guidance to drivers approaching a TTC zone in frequently changing situations</a:t>
            </a:r>
          </a:p>
          <a:p>
            <a:pPr marL="228600" indent="-228600">
              <a:buFont typeface="+mj-lt"/>
              <a:buAutoNum type="arabicPeriod"/>
            </a:pPr>
            <a:r>
              <a:rPr lang="en-US" sz="1200" b="0" i="0" kern="1200" dirty="0">
                <a:solidFill>
                  <a:schemeClr val="tx1"/>
                </a:solidFill>
                <a:effectLst/>
                <a:latin typeface="Arial" charset="0"/>
                <a:ea typeface="+mn-ea"/>
                <a:cs typeface="+mn-cs"/>
              </a:rPr>
              <a:t>Ability to understand and apply safe traffic control practices, sometimes in stressful or emergency situations</a:t>
            </a:r>
          </a:p>
          <a:p>
            <a:pPr marL="228600" indent="-228600">
              <a:buFont typeface="+mj-lt"/>
              <a:buAutoNum type="arabicPeriod"/>
            </a:pPr>
            <a:r>
              <a:rPr lang="en-US" sz="1200" b="0" i="0" kern="1200" dirty="0">
                <a:solidFill>
                  <a:schemeClr val="tx1"/>
                </a:solidFill>
                <a:effectLst/>
                <a:latin typeface="Arial" charset="0"/>
                <a:ea typeface="+mn-ea"/>
                <a:cs typeface="+mn-cs"/>
              </a:rPr>
              <a:t>Ability to recognize dangerous traffic situations and warn workers in sufficient time to avoid injury</a:t>
            </a:r>
          </a:p>
        </p:txBody>
      </p:sp>
      <p:sp>
        <p:nvSpPr>
          <p:cNvPr id="4" name="Slide Number Placeholder 3">
            <a:extLst>
              <a:ext uri="{FF2B5EF4-FFF2-40B4-BE49-F238E27FC236}">
                <a16:creationId xmlns:a16="http://schemas.microsoft.com/office/drawing/2014/main" id="{95210A5B-3285-B97D-F659-19A3F6C0DF44}"/>
              </a:ext>
            </a:extLst>
          </p:cNvPr>
          <p:cNvSpPr>
            <a:spLocks noGrp="1"/>
          </p:cNvSpPr>
          <p:nvPr>
            <p:ph type="sldNum" sz="quarter" idx="5"/>
          </p:nvPr>
        </p:nvSpPr>
        <p:spPr/>
        <p:txBody>
          <a:bodyPr/>
          <a:lstStyle/>
          <a:p>
            <a:fld id="{0F1657A9-440E-4A40-BB10-0BBB088E0729}" type="slidenum">
              <a:rPr lang="en-US" smtClean="0"/>
              <a:t>26</a:t>
            </a:fld>
            <a:endParaRPr lang="en-US"/>
          </a:p>
        </p:txBody>
      </p:sp>
    </p:spTree>
    <p:extLst>
      <p:ext uri="{BB962C8B-B14F-4D97-AF65-F5344CB8AC3E}">
        <p14:creationId xmlns:p14="http://schemas.microsoft.com/office/powerpoint/2010/main" val="1756919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5DD9A-5CA6-3CD7-91ED-B1F5CEDE0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19870-FCCA-4B1B-1F12-20E77E8D1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0D9D93-F9A2-4791-6B83-0D6DC7A1875D}"/>
              </a:ext>
            </a:extLst>
          </p:cNvPr>
          <p:cNvSpPr>
            <a:spLocks noGrp="1"/>
          </p:cNvSpPr>
          <p:nvPr>
            <p:ph type="body" idx="1"/>
          </p:nvPr>
        </p:nvSpPr>
        <p:spPr/>
        <p:txBody>
          <a:bodyPr/>
          <a:lstStyle/>
          <a:p>
            <a:r>
              <a:rPr lang="en-US" dirty="0"/>
              <a:t>Explain that flaggers should always wear retro reflective vest. For daytime and nighttime activity, flaggers shall wear high-visibility safety apparel that meets the Performance Class 2 or 3 requirements of the ANSI/ISEA 107–2004 publication entitled "American National Standard for High-Visibility Apparel and Headwear" and labeled as meeting the ANSI 107-2004 standard performance for Class 2 or 3 risk exposure. The apparel background (outer) material color shall be fluorescent orange-red, fluorescent yellow-green, or a combination of the two as defined in the ANSI standard. The retroreflective material shall be orange, yellow, white, silver, yellow-green, or a fluorescent version of these colors, and shall be visible at a minimum distance of 1,000 feet. The retroreflective safety apparel shall be designed to identify the wearer as a person.  </a:t>
            </a:r>
          </a:p>
          <a:p>
            <a:r>
              <a:rPr lang="en-US" dirty="0"/>
              <a:t> </a:t>
            </a:r>
          </a:p>
          <a:p>
            <a:r>
              <a:rPr lang="en-US" dirty="0"/>
              <a:t>For nighttime activity, high-visibility safety apparel that meets the Performance Class 3 requirements of the ANSI/ISEA 107–2004 publication entitled "American National Standard for High-Visibility Apparel and Headwear" and labeled as meeting the ANSI 107-2004 standard performance for Class 3 risk exposure should be considered for flagger wear.    </a:t>
            </a:r>
          </a:p>
          <a:p>
            <a:r>
              <a:rPr lang="en-US" dirty="0"/>
              <a:t> </a:t>
            </a:r>
          </a:p>
          <a:p>
            <a:r>
              <a:rPr lang="en-US" dirty="0"/>
              <a:t>Flaggers must be physically fit to perform the necessary duties and flaggers must be courteous and conscientious. Also, explain that flag persons must be provided with clean drinking water at their flagging station (water cooler) when the flag person is to be at the flagger station for a period exceeding 30 minutes.</a:t>
            </a:r>
          </a:p>
        </p:txBody>
      </p:sp>
      <p:sp>
        <p:nvSpPr>
          <p:cNvPr id="4" name="Slide Number Placeholder 3">
            <a:extLst>
              <a:ext uri="{FF2B5EF4-FFF2-40B4-BE49-F238E27FC236}">
                <a16:creationId xmlns:a16="http://schemas.microsoft.com/office/drawing/2014/main" id="{18D2C854-03E2-E84E-672C-B3FE744AB803}"/>
              </a:ext>
            </a:extLst>
          </p:cNvPr>
          <p:cNvSpPr>
            <a:spLocks noGrp="1"/>
          </p:cNvSpPr>
          <p:nvPr>
            <p:ph type="sldNum" sz="quarter" idx="5"/>
          </p:nvPr>
        </p:nvSpPr>
        <p:spPr/>
        <p:txBody>
          <a:bodyPr/>
          <a:lstStyle/>
          <a:p>
            <a:fld id="{0F1657A9-440E-4A40-BB10-0BBB088E0729}" type="slidenum">
              <a:rPr lang="en-US" smtClean="0"/>
              <a:t>27</a:t>
            </a:fld>
            <a:endParaRPr lang="en-US"/>
          </a:p>
        </p:txBody>
      </p:sp>
    </p:spTree>
    <p:extLst>
      <p:ext uri="{BB962C8B-B14F-4D97-AF65-F5344CB8AC3E}">
        <p14:creationId xmlns:p14="http://schemas.microsoft.com/office/powerpoint/2010/main" val="1429889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4D541-379F-EA2B-5444-523EE0E70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E365D-5514-EE90-0EB1-7FF759B0F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433B5D-6E77-FAF6-B12C-B9B7D4E1411C}"/>
              </a:ext>
            </a:extLst>
          </p:cNvPr>
          <p:cNvSpPr>
            <a:spLocks noGrp="1"/>
          </p:cNvSpPr>
          <p:nvPr>
            <p:ph type="body" idx="1"/>
          </p:nvPr>
        </p:nvSpPr>
        <p:spPr/>
        <p:txBody>
          <a:bodyPr/>
          <a:lstStyle/>
          <a:p>
            <a:pPr eaLnBrk="1" hangingPunct="1">
              <a:lnSpc>
                <a:spcPct val="90000"/>
              </a:lnSpc>
            </a:pPr>
            <a:r>
              <a:rPr lang="en-US" altLang="en-US" dirty="0"/>
              <a:t>Explain that signaling directions by flag persons must conform to the directions described in Chapter 6E, “Flagger Control”, of the Manual on Uniform Traffic Control Devices (MUTCD) or state requirements.  One must ensure that flags are used to direct traffic only during an emergency. Also, explain that flag persons must use a legible, 18-inch STOP/SLOW paddle mounted on a 7-ft PVC pole for hand signaling.  Red lights may be used in periods of darkness and a flagger’s station must be illuminated to the point that the flag person is visible to oncoming traffic when the flagger is working in darkness. Ensure that flagger stations are set up far enough ahead of the workspace, so that approaching traffic has sufficient distance to stop before entering the work zone.  Always position flag persons on the shoulder of the road and adjacent to the traffic being controlled or place them in a barricaded area.</a:t>
            </a:r>
            <a:endParaRPr lang="en-US" altLang="en-US" i="0" dirty="0"/>
          </a:p>
        </p:txBody>
      </p:sp>
      <p:sp>
        <p:nvSpPr>
          <p:cNvPr id="4" name="Slide Number Placeholder 3">
            <a:extLst>
              <a:ext uri="{FF2B5EF4-FFF2-40B4-BE49-F238E27FC236}">
                <a16:creationId xmlns:a16="http://schemas.microsoft.com/office/drawing/2014/main" id="{C4920CB6-5908-2C19-4C87-5AE5BF539C01}"/>
              </a:ext>
            </a:extLst>
          </p:cNvPr>
          <p:cNvSpPr>
            <a:spLocks noGrp="1"/>
          </p:cNvSpPr>
          <p:nvPr>
            <p:ph type="sldNum" sz="quarter" idx="5"/>
          </p:nvPr>
        </p:nvSpPr>
        <p:spPr/>
        <p:txBody>
          <a:bodyPr/>
          <a:lstStyle/>
          <a:p>
            <a:fld id="{0F1657A9-440E-4A40-BB10-0BBB088E0729}" type="slidenum">
              <a:rPr lang="en-US" smtClean="0"/>
              <a:t>28</a:t>
            </a:fld>
            <a:endParaRPr lang="en-US"/>
          </a:p>
        </p:txBody>
      </p:sp>
    </p:spTree>
    <p:extLst>
      <p:ext uri="{BB962C8B-B14F-4D97-AF65-F5344CB8AC3E}">
        <p14:creationId xmlns:p14="http://schemas.microsoft.com/office/powerpoint/2010/main" val="1659061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397F0-84A6-0261-A955-6DCA43ADF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58CF6-E091-CCA6-D03B-E91F5854B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0220B-98BB-8E7D-7116-12A2FA88B463}"/>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dirty="0"/>
              <a:t>Instruct flaggers to stand in an open area, not under trees, in curves, over the crest of the hill or directly behind parked vehicles to enhance their visibility to oncoming motorists. Ensure that flag persons do not leave their flagging stations unless relieved by another trained flag person or in the event of an emergency. Also, explain that flag persons with a horn, whistle, or other sounding device are stationed far enough ahead of the workforce to warn workers of approaching dangers, such as out-of-control vehicles.  </a:t>
            </a:r>
            <a:r>
              <a:rPr lang="en-US" u="sng" dirty="0"/>
              <a:t>Importantly, give the flag person a break.  Relive them occasionally.</a:t>
            </a:r>
            <a:endParaRPr lang="en-US" dirty="0"/>
          </a:p>
        </p:txBody>
      </p:sp>
      <p:sp>
        <p:nvSpPr>
          <p:cNvPr id="4" name="Slide Number Placeholder 3">
            <a:extLst>
              <a:ext uri="{FF2B5EF4-FFF2-40B4-BE49-F238E27FC236}">
                <a16:creationId xmlns:a16="http://schemas.microsoft.com/office/drawing/2014/main" id="{A8862B4F-F8AB-CD6F-2E63-8B50D80F3AF9}"/>
              </a:ext>
            </a:extLst>
          </p:cNvPr>
          <p:cNvSpPr>
            <a:spLocks noGrp="1"/>
          </p:cNvSpPr>
          <p:nvPr>
            <p:ph type="sldNum" sz="quarter" idx="5"/>
          </p:nvPr>
        </p:nvSpPr>
        <p:spPr/>
        <p:txBody>
          <a:bodyPr/>
          <a:lstStyle/>
          <a:p>
            <a:fld id="{0F1657A9-440E-4A40-BB10-0BBB088E0729}" type="slidenum">
              <a:rPr lang="en-US" smtClean="0"/>
              <a:t>29</a:t>
            </a:fld>
            <a:endParaRPr lang="en-US"/>
          </a:p>
        </p:txBody>
      </p:sp>
    </p:spTree>
    <p:extLst>
      <p:ext uri="{BB962C8B-B14F-4D97-AF65-F5344CB8AC3E}">
        <p14:creationId xmlns:p14="http://schemas.microsoft.com/office/powerpoint/2010/main" val="1398227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Explain that workers have the right, the responsibility and the authority to STOP WORK. If they are unsure of the possible hazards and controls, or if the controls fail to protect. They must STOP WORK. </a:t>
            </a:r>
            <a:endParaRPr lang="en-US" sz="1200" b="1" u="sng" dirty="0"/>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3</a:t>
            </a:fld>
            <a:endParaRPr lang="en-US"/>
          </a:p>
        </p:txBody>
      </p:sp>
    </p:spTree>
    <p:extLst>
      <p:ext uri="{BB962C8B-B14F-4D97-AF65-F5344CB8AC3E}">
        <p14:creationId xmlns:p14="http://schemas.microsoft.com/office/powerpoint/2010/main" val="277797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EF52D-A966-2A0B-3449-7F7A059EA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861A6-4FD6-06E4-7B8A-6160B468B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B8333-EE10-FEA6-63BF-C7CC444EB279}"/>
              </a:ext>
            </a:extLst>
          </p:cNvPr>
          <p:cNvSpPr>
            <a:spLocks noGrp="1"/>
          </p:cNvSpPr>
          <p:nvPr>
            <p:ph type="body" idx="1"/>
          </p:nvPr>
        </p:nvSpPr>
        <p:spPr/>
        <p:txBody>
          <a:bodyPr/>
          <a:lstStyle/>
          <a:p>
            <a:pPr eaLnBrk="1" hangingPunct="1"/>
            <a:r>
              <a:rPr lang="en-US" altLang="en-US" sz="1100" dirty="0"/>
              <a:t>The presenter should have touched on the following items when explaining session two:</a:t>
            </a:r>
          </a:p>
          <a:p>
            <a:pPr eaLnBrk="1" hangingPunct="1"/>
            <a:endParaRPr lang="en-US" altLang="en-US" sz="1100" dirty="0"/>
          </a:p>
          <a:p>
            <a:pPr marL="228600" indent="-228600" eaLnBrk="1" hangingPunct="1">
              <a:buFont typeface="+mj-lt"/>
              <a:buAutoNum type="arabicPeriod"/>
            </a:pPr>
            <a:r>
              <a:rPr lang="en-US" altLang="en-US" sz="1100" dirty="0"/>
              <a:t>Except in an emergency, only trained workers may perform flagging operations.</a:t>
            </a:r>
          </a:p>
          <a:p>
            <a:pPr marL="0" indent="0" eaLnBrk="1" hangingPunct="1">
              <a:buFont typeface="+mj-lt"/>
              <a:buNone/>
            </a:pPr>
            <a:endParaRPr lang="en-US" altLang="en-US" sz="1100" dirty="0"/>
          </a:p>
          <a:p>
            <a:pPr marL="685800" lvl="1" indent="-228600" eaLnBrk="1" hangingPunct="1">
              <a:buFont typeface="+mj-lt"/>
              <a:buAutoNum type="alphaLcPeriod"/>
            </a:pPr>
            <a:r>
              <a:rPr lang="en-US" altLang="en-US" sz="1100" b="1" dirty="0"/>
              <a:t>True</a:t>
            </a:r>
          </a:p>
          <a:p>
            <a:pPr marL="685800" lvl="1" indent="-228600" eaLnBrk="1" hangingPunct="1">
              <a:buFont typeface="+mj-lt"/>
              <a:buAutoNum type="alphaLcPeriod"/>
            </a:pPr>
            <a:r>
              <a:rPr lang="en-US" altLang="en-US" sz="1100" dirty="0"/>
              <a:t>False</a:t>
            </a:r>
          </a:p>
          <a:p>
            <a:pPr marL="0" indent="0" eaLnBrk="1" hangingPunct="1">
              <a:buFont typeface="+mj-lt"/>
              <a:buNone/>
            </a:pPr>
            <a:endParaRPr lang="en-US" altLang="en-US" sz="1100" dirty="0"/>
          </a:p>
          <a:p>
            <a:pPr marL="228600" indent="-228600" eaLnBrk="1" hangingPunct="1">
              <a:buFont typeface="+mj-lt"/>
              <a:buAutoNum type="arabicPeriod" startAt="2"/>
            </a:pPr>
            <a:r>
              <a:rPr lang="en-US" altLang="en-US" sz="1100" dirty="0"/>
              <a:t>Flags may only be used to direct traffic in an emergency situation.    </a:t>
            </a:r>
          </a:p>
          <a:p>
            <a:pPr marL="0" indent="0" eaLnBrk="1" hangingPunct="1">
              <a:buFont typeface="+mj-lt"/>
              <a:buNone/>
            </a:pPr>
            <a:endParaRPr lang="en-US" altLang="en-US" sz="1100" dirty="0"/>
          </a:p>
          <a:p>
            <a:pPr marL="685800" lvl="1" indent="-228600" eaLnBrk="1" hangingPunct="1">
              <a:buFont typeface="+mj-lt"/>
              <a:buAutoNum type="alphaLcPeriod"/>
            </a:pPr>
            <a:r>
              <a:rPr lang="en-US" altLang="en-US" sz="1100" b="1" dirty="0"/>
              <a:t>True   </a:t>
            </a:r>
          </a:p>
          <a:p>
            <a:pPr marL="685800" lvl="1" indent="-228600" eaLnBrk="1" hangingPunct="1">
              <a:buFont typeface="+mj-lt"/>
              <a:buAutoNum type="alphaLcPeriod"/>
            </a:pPr>
            <a:r>
              <a:rPr lang="en-US" altLang="en-US" sz="1100" dirty="0"/>
              <a:t>False</a:t>
            </a:r>
          </a:p>
          <a:p>
            <a:pPr marL="0" indent="0" eaLnBrk="1" hangingPunct="1">
              <a:buFont typeface="+mj-lt"/>
              <a:buNone/>
            </a:pPr>
            <a:endParaRPr lang="en-US" altLang="en-US" sz="1100" dirty="0"/>
          </a:p>
          <a:p>
            <a:pPr marL="228600" indent="-228600" eaLnBrk="1" hangingPunct="1">
              <a:buFont typeface="+mj-lt"/>
              <a:buAutoNum type="arabicPeriod" startAt="3"/>
            </a:pPr>
            <a:r>
              <a:rPr lang="en-US" altLang="en-US" sz="1100" dirty="0"/>
              <a:t>Flaggers should stand alone and not allow people or other workers to gather around their flagger station.</a:t>
            </a:r>
          </a:p>
          <a:p>
            <a:pPr marL="0" indent="0" eaLnBrk="1" hangingPunct="1">
              <a:buFont typeface="+mj-lt"/>
              <a:buNone/>
            </a:pPr>
            <a:endParaRPr lang="en-US" altLang="en-US" sz="1100" dirty="0"/>
          </a:p>
          <a:p>
            <a:pPr marL="685800" lvl="1" indent="-228600" eaLnBrk="1" hangingPunct="1">
              <a:buFont typeface="+mj-lt"/>
              <a:buAutoNum type="alphaLcPeriod"/>
            </a:pPr>
            <a:r>
              <a:rPr lang="en-US" altLang="en-US" sz="1100" b="1" dirty="0"/>
              <a:t>True</a:t>
            </a:r>
          </a:p>
          <a:p>
            <a:pPr marL="685800" lvl="1" indent="-228600" eaLnBrk="1" hangingPunct="1">
              <a:buFont typeface="+mj-lt"/>
              <a:buAutoNum type="alphaLcPeriod"/>
            </a:pPr>
            <a:r>
              <a:rPr lang="en-US" altLang="en-US" sz="1100" dirty="0"/>
              <a:t>False</a:t>
            </a:r>
          </a:p>
          <a:p>
            <a:pPr marL="0" indent="0" eaLnBrk="1" hangingPunct="1">
              <a:buFont typeface="+mj-lt"/>
              <a:buNone/>
            </a:pPr>
            <a:endParaRPr lang="en-US" altLang="en-US" sz="1100" dirty="0"/>
          </a:p>
          <a:p>
            <a:pPr marL="228600" indent="-228600" eaLnBrk="1" hangingPunct="1">
              <a:buFont typeface="+mj-lt"/>
              <a:buAutoNum type="arabicPeriod" startAt="4"/>
            </a:pPr>
            <a:r>
              <a:rPr lang="en-US" altLang="en-US" sz="1100" dirty="0"/>
              <a:t>Flaggers must be trained in techniques necessary to recognize hazards associated with performing flagger operations.</a:t>
            </a:r>
          </a:p>
          <a:p>
            <a:pPr marL="0" indent="0" eaLnBrk="1" hangingPunct="1">
              <a:buFont typeface="+mj-lt"/>
              <a:buNone/>
            </a:pPr>
            <a:endParaRPr lang="en-US" altLang="en-US" sz="1100" dirty="0"/>
          </a:p>
          <a:p>
            <a:pPr marL="685800" lvl="1" indent="-228600" eaLnBrk="1" hangingPunct="1">
              <a:buFont typeface="+mj-lt"/>
              <a:buAutoNum type="alphaLcPeriod"/>
            </a:pPr>
            <a:r>
              <a:rPr lang="en-US" altLang="en-US" sz="1100" b="1" dirty="0"/>
              <a:t>True</a:t>
            </a:r>
          </a:p>
          <a:p>
            <a:pPr marL="685800" lvl="1" indent="-228600" eaLnBrk="1" hangingPunct="1">
              <a:buFont typeface="+mj-lt"/>
              <a:buAutoNum type="alphaLcPeriod"/>
            </a:pPr>
            <a:r>
              <a:rPr lang="en-US" altLang="en-US" sz="1100" dirty="0"/>
              <a:t>False</a:t>
            </a:r>
          </a:p>
        </p:txBody>
      </p:sp>
      <p:sp>
        <p:nvSpPr>
          <p:cNvPr id="4" name="Slide Number Placeholder 3">
            <a:extLst>
              <a:ext uri="{FF2B5EF4-FFF2-40B4-BE49-F238E27FC236}">
                <a16:creationId xmlns:a16="http://schemas.microsoft.com/office/drawing/2014/main" id="{1A45BED6-FC9C-AC65-1845-768893E1F5C8}"/>
              </a:ext>
            </a:extLst>
          </p:cNvPr>
          <p:cNvSpPr>
            <a:spLocks noGrp="1"/>
          </p:cNvSpPr>
          <p:nvPr>
            <p:ph type="sldNum" sz="quarter" idx="5"/>
          </p:nvPr>
        </p:nvSpPr>
        <p:spPr/>
        <p:txBody>
          <a:bodyPr/>
          <a:lstStyle/>
          <a:p>
            <a:fld id="{0F1657A9-440E-4A40-BB10-0BBB088E0729}" type="slidenum">
              <a:rPr lang="en-US" smtClean="0"/>
              <a:t>30</a:t>
            </a:fld>
            <a:endParaRPr lang="en-US"/>
          </a:p>
        </p:txBody>
      </p:sp>
    </p:spTree>
    <p:extLst>
      <p:ext uri="{BB962C8B-B14F-4D97-AF65-F5344CB8AC3E}">
        <p14:creationId xmlns:p14="http://schemas.microsoft.com/office/powerpoint/2010/main" val="2950760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Ask for questions.</a:t>
            </a:r>
            <a:r>
              <a:rPr lang="en-US" altLang="en-US" baseline="0" dirty="0"/>
              <a:t>  Once complete thank the attendees and close the session.</a:t>
            </a:r>
            <a:endParaRPr lang="en-US" altLang="en-US" dirty="0"/>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31</a:t>
            </a:fld>
            <a:endParaRPr lang="en-US"/>
          </a:p>
        </p:txBody>
      </p:sp>
    </p:spTree>
    <p:extLst>
      <p:ext uri="{BB962C8B-B14F-4D97-AF65-F5344CB8AC3E}">
        <p14:creationId xmlns:p14="http://schemas.microsoft.com/office/powerpoint/2010/main" val="1589216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5E957-D2D1-CB2B-C2ED-DAFB3136C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8A5BF-5076-22FA-20E3-21269DAE6C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6022F-B53C-D7C2-EBAB-74DD0B15DA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work zone safety is critical for protection of both workers and the public.  Because the public highway system can be a very hazardous place to work, it is essential that our workers have a basic understanding of the hazards involved and understand certain measures used to help minimize the risks.</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a:extLst>
              <a:ext uri="{FF2B5EF4-FFF2-40B4-BE49-F238E27FC236}">
                <a16:creationId xmlns:a16="http://schemas.microsoft.com/office/drawing/2014/main" id="{E59F5313-A244-553A-8988-BCF1F6BA8DB3}"/>
              </a:ext>
            </a:extLst>
          </p:cNvPr>
          <p:cNvSpPr>
            <a:spLocks noGrp="1"/>
          </p:cNvSpPr>
          <p:nvPr>
            <p:ph type="sldNum" sz="quarter" idx="5"/>
          </p:nvPr>
        </p:nvSpPr>
        <p:spPr/>
        <p:txBody>
          <a:bodyPr/>
          <a:lstStyle/>
          <a:p>
            <a:fld id="{0F1657A9-440E-4A40-BB10-0BBB088E0729}" type="slidenum">
              <a:rPr lang="en-US" smtClean="0"/>
              <a:t>4</a:t>
            </a:fld>
            <a:endParaRPr lang="en-US"/>
          </a:p>
        </p:txBody>
      </p:sp>
    </p:spTree>
    <p:extLst>
      <p:ext uri="{BB962C8B-B14F-4D97-AF65-F5344CB8AC3E}">
        <p14:creationId xmlns:p14="http://schemas.microsoft.com/office/powerpoint/2010/main" val="1813939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Data from 2021 to 2023 indicate that more than 80 percent of all worker fatalities at road construction sites are the result of a) motor vehicle crashes where the worker is the driver or a passenger (28 percent), or b) a worker on foot who is struck by a motor vehicle (54 percent). Other types of events, such as falls/slips/trips, struck by objects or equipment, caught in/between objects or equipment, and electrocutions were responsible for the remaining 19 percent of highway worker fatalities at road construction sites. (Source: BLS CFOI)</a:t>
            </a:r>
            <a:endParaRPr lang="en-US" altLang="en-US" sz="1200" dirty="0"/>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5</a:t>
            </a:fld>
            <a:endParaRPr lang="en-US"/>
          </a:p>
        </p:txBody>
      </p:sp>
    </p:spTree>
    <p:extLst>
      <p:ext uri="{BB962C8B-B14F-4D97-AF65-F5344CB8AC3E}">
        <p14:creationId xmlns:p14="http://schemas.microsoft.com/office/powerpoint/2010/main" val="2137051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Explain that it may be surprising to hear that there are currently no nationally recognized definitions of work zones.  Almost every state has its own definition.  Work planners such as managers, supervisors, foremen, and leads, should be aware of the safety impact of work zones to understand the full impact of working on or near a roadway.  The Federal Highway Administration (FHWA) is currently involved in an effort to develop a standardized definition of work zone. Ultimately, this effort will allow researchers the opportunity to assess the current state of work-zone safety and to recommend possible countermeasures to eliminate or mitigate safety problems.</a:t>
            </a:r>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6</a:t>
            </a:fld>
            <a:endParaRPr lang="en-US"/>
          </a:p>
        </p:txBody>
      </p:sp>
    </p:spTree>
    <p:extLst>
      <p:ext uri="{BB962C8B-B14F-4D97-AF65-F5344CB8AC3E}">
        <p14:creationId xmlns:p14="http://schemas.microsoft.com/office/powerpoint/2010/main" val="43523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Explain that Traffic Control Plans (TCP's) play a vital role in providing continuity of safe and efficient traffic flow.  To a certain extent, interruptions in normal flow are necessary for temporary traffic control operations.  A traffic control plan, in detail appropriate to the complexity of the work project or incident, must be prepared and understood by all responsible parties before work starts.  Any changes in the plan must be approved by a competent person trained in safe traffic control practices.  </a:t>
            </a:r>
          </a:p>
          <a:p>
            <a:endParaRPr lang="en-US" dirty="0"/>
          </a:p>
        </p:txBody>
      </p:sp>
      <p:sp>
        <p:nvSpPr>
          <p:cNvPr id="4" name="Slide Number Placeholder 3"/>
          <p:cNvSpPr>
            <a:spLocks noGrp="1"/>
          </p:cNvSpPr>
          <p:nvPr>
            <p:ph type="sldNum" sz="quarter" idx="5"/>
          </p:nvPr>
        </p:nvSpPr>
        <p:spPr/>
        <p:txBody>
          <a:bodyPr/>
          <a:lstStyle/>
          <a:p>
            <a:fld id="{0F1657A9-440E-4A40-BB10-0BBB088E0729}" type="slidenum">
              <a:rPr lang="en-US" smtClean="0"/>
              <a:t>7</a:t>
            </a:fld>
            <a:endParaRPr lang="en-US"/>
          </a:p>
        </p:txBody>
      </p:sp>
    </p:spTree>
    <p:extLst>
      <p:ext uri="{BB962C8B-B14F-4D97-AF65-F5344CB8AC3E}">
        <p14:creationId xmlns:p14="http://schemas.microsoft.com/office/powerpoint/2010/main" val="3840440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266BE-F97C-B043-519F-F77F887E1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811B4-23E5-5B24-641D-84C435290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58C6C-49A3-97C3-8FA0-D29DE8D16CE4}"/>
              </a:ext>
            </a:extLst>
          </p:cNvPr>
          <p:cNvSpPr>
            <a:spLocks noGrp="1"/>
          </p:cNvSpPr>
          <p:nvPr>
            <p:ph type="body" idx="1"/>
          </p:nvPr>
        </p:nvSpPr>
        <p:spPr/>
        <p:txBody>
          <a:bodyPr/>
          <a:lstStyle/>
          <a:p>
            <a:pPr eaLnBrk="1" hangingPunct="1"/>
            <a:r>
              <a:rPr lang="en-US" altLang="en-US" sz="1200" dirty="0"/>
              <a:t>Explain that because of the type, location and duration of work, and roadway/traffic characteristics, work zones can be very diverse. Applicable standards and procedures may vary depending on several factors. </a:t>
            </a:r>
          </a:p>
          <a:p>
            <a:endParaRPr lang="en-US" dirty="0"/>
          </a:p>
        </p:txBody>
      </p:sp>
      <p:sp>
        <p:nvSpPr>
          <p:cNvPr id="4" name="Slide Number Placeholder 3">
            <a:extLst>
              <a:ext uri="{FF2B5EF4-FFF2-40B4-BE49-F238E27FC236}">
                <a16:creationId xmlns:a16="http://schemas.microsoft.com/office/drawing/2014/main" id="{14FC3212-0B1E-D465-900A-6CA10420219F}"/>
              </a:ext>
            </a:extLst>
          </p:cNvPr>
          <p:cNvSpPr>
            <a:spLocks noGrp="1"/>
          </p:cNvSpPr>
          <p:nvPr>
            <p:ph type="sldNum" sz="quarter" idx="5"/>
          </p:nvPr>
        </p:nvSpPr>
        <p:spPr/>
        <p:txBody>
          <a:bodyPr/>
          <a:lstStyle/>
          <a:p>
            <a:fld id="{0F1657A9-440E-4A40-BB10-0BBB088E0729}" type="slidenum">
              <a:rPr lang="en-US" smtClean="0"/>
              <a:t>8</a:t>
            </a:fld>
            <a:endParaRPr lang="en-US"/>
          </a:p>
        </p:txBody>
      </p:sp>
    </p:spTree>
    <p:extLst>
      <p:ext uri="{BB962C8B-B14F-4D97-AF65-F5344CB8AC3E}">
        <p14:creationId xmlns:p14="http://schemas.microsoft.com/office/powerpoint/2010/main" val="1217448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35773-3725-8EB9-EA63-61806D48BB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33416-2F52-E19A-536D-D0343AF14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F03F0-5430-2EE9-1E4B-88F3879AF3DF}"/>
              </a:ext>
            </a:extLst>
          </p:cNvPr>
          <p:cNvSpPr>
            <a:spLocks noGrp="1"/>
          </p:cNvSpPr>
          <p:nvPr>
            <p:ph type="body" idx="1"/>
          </p:nvPr>
        </p:nvSpPr>
        <p:spPr/>
        <p:txBody>
          <a:bodyPr/>
          <a:lstStyle/>
          <a:p>
            <a:pPr eaLnBrk="1" hangingPunct="1"/>
            <a:r>
              <a:rPr lang="en-US" altLang="en-US" sz="1200" dirty="0"/>
              <a:t>The presenter should have touched on the following items when Explaining session one:</a:t>
            </a:r>
          </a:p>
          <a:p>
            <a:pPr eaLnBrk="1" hangingPunct="1"/>
            <a:endParaRPr lang="en-US" altLang="en-US" sz="1200" dirty="0"/>
          </a:p>
          <a:p>
            <a:pPr marL="228600" indent="-228600" eaLnBrk="1" hangingPunct="1">
              <a:buFont typeface="+mj-lt"/>
              <a:buAutoNum type="arabicPeriod"/>
            </a:pPr>
            <a:r>
              <a:rPr lang="en-US" altLang="en-US" sz="1200" dirty="0"/>
              <a:t>Hazards caused by distractions (and other issues) make it necessary to put in place the proper measures to control the risks encountered in work zones.</a:t>
            </a:r>
          </a:p>
          <a:p>
            <a:pPr marL="0" indent="0" eaLnBrk="1" hangingPunct="1">
              <a:buFont typeface="+mj-lt"/>
              <a:buNone/>
            </a:pPr>
            <a:endParaRPr lang="en-US" altLang="en-US" sz="1200" dirty="0"/>
          </a:p>
          <a:p>
            <a:pPr marL="0" indent="0" eaLnBrk="1" hangingPunct="1">
              <a:buFont typeface="+mj-lt"/>
              <a:buNone/>
            </a:pPr>
            <a:r>
              <a:rPr lang="en-US" altLang="en-US" sz="1200" dirty="0"/>
              <a:t>     </a:t>
            </a:r>
            <a:r>
              <a:rPr lang="en-US" altLang="en-US" sz="1200" b="1" dirty="0"/>
              <a:t>a.  True</a:t>
            </a:r>
          </a:p>
          <a:p>
            <a:pPr marL="0" indent="0" eaLnBrk="1" hangingPunct="1">
              <a:buFont typeface="+mj-lt"/>
              <a:buNone/>
            </a:pPr>
            <a:r>
              <a:rPr lang="en-US" altLang="en-US" sz="1200" dirty="0"/>
              <a:t>     b.  False</a:t>
            </a:r>
          </a:p>
          <a:p>
            <a:pPr marL="0" indent="0" eaLnBrk="1" hangingPunct="1">
              <a:buFont typeface="+mj-lt"/>
              <a:buNone/>
            </a:pPr>
            <a:endParaRPr lang="en-US" altLang="en-US" sz="1200" dirty="0"/>
          </a:p>
          <a:p>
            <a:pPr marL="228600" indent="-228600" eaLnBrk="1" hangingPunct="1">
              <a:buFont typeface="+mj-lt"/>
              <a:buAutoNum type="arabicPeriod" startAt="2"/>
            </a:pPr>
            <a:r>
              <a:rPr lang="en-US" altLang="en-US" sz="1200" dirty="0"/>
              <a:t>According to the Bureau of Labor Statistics (BLS), approximately 54% of the workers killed in construction zones from 2021 to 2023 were “Workers of Foot Struck by Vehicles”? </a:t>
            </a:r>
          </a:p>
          <a:p>
            <a:pPr marL="0" indent="0" eaLnBrk="1" hangingPunct="1">
              <a:buFont typeface="+mj-lt"/>
              <a:buNone/>
            </a:pPr>
            <a:endParaRPr lang="en-US" altLang="en-US" sz="1200" dirty="0"/>
          </a:p>
          <a:p>
            <a:pPr marL="0" indent="0" eaLnBrk="1" hangingPunct="1">
              <a:buFont typeface="+mj-lt"/>
              <a:buNone/>
            </a:pPr>
            <a:r>
              <a:rPr lang="en-US" altLang="en-US" sz="1200" b="1" dirty="0"/>
              <a:t>     a.  True</a:t>
            </a:r>
          </a:p>
          <a:p>
            <a:pPr marL="0" indent="0" eaLnBrk="1" hangingPunct="1">
              <a:buFont typeface="+mj-lt"/>
              <a:buNone/>
            </a:pPr>
            <a:r>
              <a:rPr lang="en-US" altLang="en-US" sz="1200" dirty="0"/>
              <a:t>     b.  False</a:t>
            </a:r>
          </a:p>
          <a:p>
            <a:pPr marL="0" indent="0" eaLnBrk="1" hangingPunct="1">
              <a:buFont typeface="+mj-lt"/>
              <a:buNone/>
            </a:pPr>
            <a:endParaRPr lang="en-US" altLang="en-US" sz="1200" dirty="0"/>
          </a:p>
          <a:p>
            <a:pPr marL="228600" indent="-228600" eaLnBrk="1" hangingPunct="1">
              <a:buFont typeface="+mj-lt"/>
              <a:buAutoNum type="arabicPeriod" startAt="3"/>
            </a:pPr>
            <a:r>
              <a:rPr lang="en-US" altLang="en-US" sz="1200" dirty="0"/>
              <a:t>The public highway system can be one of the most dangerous work environments in the United States.</a:t>
            </a:r>
          </a:p>
          <a:p>
            <a:pPr marL="0" indent="0" eaLnBrk="1" hangingPunct="1">
              <a:buFont typeface="+mj-lt"/>
              <a:buNone/>
            </a:pPr>
            <a:endParaRPr lang="en-US" altLang="en-US" sz="1200" dirty="0"/>
          </a:p>
          <a:p>
            <a:pPr marL="0" indent="0" eaLnBrk="1" hangingPunct="1">
              <a:buFont typeface="+mj-lt"/>
              <a:buNone/>
            </a:pPr>
            <a:r>
              <a:rPr lang="en-US" altLang="en-US" sz="1200" dirty="0"/>
              <a:t>    </a:t>
            </a:r>
            <a:r>
              <a:rPr lang="en-US" altLang="en-US" sz="1200" b="1" dirty="0"/>
              <a:t>a.  True</a:t>
            </a:r>
          </a:p>
          <a:p>
            <a:pPr marL="0" indent="0" eaLnBrk="1" hangingPunct="1">
              <a:buFont typeface="+mj-lt"/>
              <a:buNone/>
            </a:pPr>
            <a:r>
              <a:rPr lang="en-US" altLang="en-US" sz="1200" dirty="0"/>
              <a:t>    b.  False	</a:t>
            </a:r>
            <a:endParaRPr lang="en-US" dirty="0"/>
          </a:p>
        </p:txBody>
      </p:sp>
      <p:sp>
        <p:nvSpPr>
          <p:cNvPr id="4" name="Slide Number Placeholder 3">
            <a:extLst>
              <a:ext uri="{FF2B5EF4-FFF2-40B4-BE49-F238E27FC236}">
                <a16:creationId xmlns:a16="http://schemas.microsoft.com/office/drawing/2014/main" id="{7F6773B5-A167-6E1D-4C99-FDB0990E64AC}"/>
              </a:ext>
            </a:extLst>
          </p:cNvPr>
          <p:cNvSpPr>
            <a:spLocks noGrp="1"/>
          </p:cNvSpPr>
          <p:nvPr>
            <p:ph type="sldNum" sz="quarter" idx="5"/>
          </p:nvPr>
        </p:nvSpPr>
        <p:spPr/>
        <p:txBody>
          <a:bodyPr/>
          <a:lstStyle/>
          <a:p>
            <a:fld id="{0F1657A9-440E-4A40-BB10-0BBB088E0729}" type="slidenum">
              <a:rPr lang="en-US" smtClean="0"/>
              <a:t>9</a:t>
            </a:fld>
            <a:endParaRPr lang="en-US"/>
          </a:p>
        </p:txBody>
      </p:sp>
    </p:spTree>
    <p:extLst>
      <p:ext uri="{BB962C8B-B14F-4D97-AF65-F5344CB8AC3E}">
        <p14:creationId xmlns:p14="http://schemas.microsoft.com/office/powerpoint/2010/main" val="1054121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29F3-D239-54BE-46CB-45E56C3ADB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20ADE4-DB56-4F3E-DCAD-C5C2B9B027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81AD2-551E-9104-679B-4647DD6F388D}"/>
              </a:ext>
            </a:extLst>
          </p:cNvPr>
          <p:cNvSpPr>
            <a:spLocks noGrp="1"/>
          </p:cNvSpPr>
          <p:nvPr>
            <p:ph type="dt" sz="half" idx="10"/>
          </p:nvPr>
        </p:nvSpPr>
        <p:spPr/>
        <p:txBody>
          <a:bodyPr/>
          <a:lstStyle/>
          <a:p>
            <a:fld id="{E9F842BD-C9C8-4B2B-BF95-84E26EA6BBB6}" type="datetime1">
              <a:rPr lang="en-US" smtClean="0"/>
              <a:t>5/7/2026</a:t>
            </a:fld>
            <a:endParaRPr lang="en-US"/>
          </a:p>
        </p:txBody>
      </p:sp>
      <p:sp>
        <p:nvSpPr>
          <p:cNvPr id="5" name="Footer Placeholder 4">
            <a:extLst>
              <a:ext uri="{FF2B5EF4-FFF2-40B4-BE49-F238E27FC236}">
                <a16:creationId xmlns:a16="http://schemas.microsoft.com/office/drawing/2014/main" id="{46DD7B64-5565-8322-01C0-862F0F2B7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62549-59DA-015B-0CD1-4DFB3B57F6CE}"/>
              </a:ext>
            </a:extLst>
          </p:cNvPr>
          <p:cNvSpPr>
            <a:spLocks noGrp="1"/>
          </p:cNvSpPr>
          <p:nvPr>
            <p:ph type="sldNum" sz="quarter" idx="12"/>
          </p:nvPr>
        </p:nvSpPr>
        <p:spPr/>
        <p:txBody>
          <a:bodyPr/>
          <a:lstStyle/>
          <a:p>
            <a:fld id="{AF06B5B2-58D7-4A2E-ACF6-E9765C5AA68F}" type="slidenum">
              <a:rPr lang="en-US" smtClean="0"/>
              <a:t>‹#›</a:t>
            </a:fld>
            <a:endParaRPr lang="en-US"/>
          </a:p>
        </p:txBody>
      </p:sp>
    </p:spTree>
    <p:extLst>
      <p:ext uri="{BB962C8B-B14F-4D97-AF65-F5344CB8AC3E}">
        <p14:creationId xmlns:p14="http://schemas.microsoft.com/office/powerpoint/2010/main" val="387650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F996-829A-70FD-7528-4BB62C0F09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C4A9AA-5EBF-58A6-0692-E944699D26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95972E-CF70-4F56-61FC-80B3F1C9508F}"/>
              </a:ext>
            </a:extLst>
          </p:cNvPr>
          <p:cNvSpPr>
            <a:spLocks noGrp="1"/>
          </p:cNvSpPr>
          <p:nvPr>
            <p:ph type="dt" sz="half" idx="10"/>
          </p:nvPr>
        </p:nvSpPr>
        <p:spPr/>
        <p:txBody>
          <a:bodyPr/>
          <a:lstStyle/>
          <a:p>
            <a:fld id="{047ED6FD-9C93-4939-9BBF-5657DE4A3A66}" type="datetime1">
              <a:rPr lang="en-US" smtClean="0"/>
              <a:t>5/7/2026</a:t>
            </a:fld>
            <a:endParaRPr lang="en-US"/>
          </a:p>
        </p:txBody>
      </p:sp>
      <p:sp>
        <p:nvSpPr>
          <p:cNvPr id="5" name="Footer Placeholder 4">
            <a:extLst>
              <a:ext uri="{FF2B5EF4-FFF2-40B4-BE49-F238E27FC236}">
                <a16:creationId xmlns:a16="http://schemas.microsoft.com/office/drawing/2014/main" id="{CEA1D5AC-0460-ABD3-655A-2E11BDBA4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2AABB-756A-EEC1-D0B2-7AB55563A831}"/>
              </a:ext>
            </a:extLst>
          </p:cNvPr>
          <p:cNvSpPr>
            <a:spLocks noGrp="1"/>
          </p:cNvSpPr>
          <p:nvPr>
            <p:ph type="sldNum" sz="quarter" idx="12"/>
          </p:nvPr>
        </p:nvSpPr>
        <p:spPr/>
        <p:txBody>
          <a:bodyPr/>
          <a:lstStyle/>
          <a:p>
            <a:fld id="{AF06B5B2-58D7-4A2E-ACF6-E9765C5AA68F}" type="slidenum">
              <a:rPr lang="en-US" smtClean="0"/>
              <a:t>‹#›</a:t>
            </a:fld>
            <a:endParaRPr lang="en-US"/>
          </a:p>
        </p:txBody>
      </p:sp>
    </p:spTree>
    <p:extLst>
      <p:ext uri="{BB962C8B-B14F-4D97-AF65-F5344CB8AC3E}">
        <p14:creationId xmlns:p14="http://schemas.microsoft.com/office/powerpoint/2010/main" val="166847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2F99BC-AA00-C1BD-D8B3-C695852B0E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FA85D5-2F88-B0FA-A681-CD944FB528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9FC34-FB93-4167-28B1-D3BBBA6F1666}"/>
              </a:ext>
            </a:extLst>
          </p:cNvPr>
          <p:cNvSpPr>
            <a:spLocks noGrp="1"/>
          </p:cNvSpPr>
          <p:nvPr>
            <p:ph type="dt" sz="half" idx="10"/>
          </p:nvPr>
        </p:nvSpPr>
        <p:spPr/>
        <p:txBody>
          <a:bodyPr/>
          <a:lstStyle/>
          <a:p>
            <a:fld id="{B15DE68F-346B-4BCA-B60F-F17AD872263A}" type="datetime1">
              <a:rPr lang="en-US" smtClean="0"/>
              <a:t>5/7/2026</a:t>
            </a:fld>
            <a:endParaRPr lang="en-US"/>
          </a:p>
        </p:txBody>
      </p:sp>
      <p:sp>
        <p:nvSpPr>
          <p:cNvPr id="5" name="Footer Placeholder 4">
            <a:extLst>
              <a:ext uri="{FF2B5EF4-FFF2-40B4-BE49-F238E27FC236}">
                <a16:creationId xmlns:a16="http://schemas.microsoft.com/office/drawing/2014/main" id="{6040DEEA-A3F2-D0D4-F067-F39656E313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E190E-6911-0A80-DAE9-BC83FF016A5A}"/>
              </a:ext>
            </a:extLst>
          </p:cNvPr>
          <p:cNvSpPr>
            <a:spLocks noGrp="1"/>
          </p:cNvSpPr>
          <p:nvPr>
            <p:ph type="sldNum" sz="quarter" idx="12"/>
          </p:nvPr>
        </p:nvSpPr>
        <p:spPr/>
        <p:txBody>
          <a:bodyPr/>
          <a:lstStyle/>
          <a:p>
            <a:fld id="{AF06B5B2-58D7-4A2E-ACF6-E9765C5AA68F}" type="slidenum">
              <a:rPr lang="en-US" smtClean="0"/>
              <a:t>‹#›</a:t>
            </a:fld>
            <a:endParaRPr lang="en-US"/>
          </a:p>
        </p:txBody>
      </p:sp>
    </p:spTree>
    <p:extLst>
      <p:ext uri="{BB962C8B-B14F-4D97-AF65-F5344CB8AC3E}">
        <p14:creationId xmlns:p14="http://schemas.microsoft.com/office/powerpoint/2010/main" val="166499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95573-0583-00DB-BA3E-CA4E48D8DC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44343-D861-A910-164C-8FC0748011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B5667-A927-F779-3DBB-CB6264FAE263}"/>
              </a:ext>
            </a:extLst>
          </p:cNvPr>
          <p:cNvSpPr>
            <a:spLocks noGrp="1"/>
          </p:cNvSpPr>
          <p:nvPr>
            <p:ph type="dt" sz="half" idx="10"/>
          </p:nvPr>
        </p:nvSpPr>
        <p:spPr/>
        <p:txBody>
          <a:bodyPr/>
          <a:lstStyle/>
          <a:p>
            <a:fld id="{6973F18A-D2C2-4024-BA0F-5893D8ECC518}" type="datetime1">
              <a:rPr lang="en-US" smtClean="0"/>
              <a:t>5/7/2026</a:t>
            </a:fld>
            <a:endParaRPr lang="en-US"/>
          </a:p>
        </p:txBody>
      </p:sp>
      <p:sp>
        <p:nvSpPr>
          <p:cNvPr id="5" name="Footer Placeholder 4">
            <a:extLst>
              <a:ext uri="{FF2B5EF4-FFF2-40B4-BE49-F238E27FC236}">
                <a16:creationId xmlns:a16="http://schemas.microsoft.com/office/drawing/2014/main" id="{B5706F94-43F0-86CD-E6DD-21FE5EBD5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33F5C-5D07-AC27-C7B5-2536F072324A}"/>
              </a:ext>
            </a:extLst>
          </p:cNvPr>
          <p:cNvSpPr>
            <a:spLocks noGrp="1"/>
          </p:cNvSpPr>
          <p:nvPr>
            <p:ph type="sldNum" sz="quarter" idx="12"/>
          </p:nvPr>
        </p:nvSpPr>
        <p:spPr/>
        <p:txBody>
          <a:bodyPr/>
          <a:lstStyle/>
          <a:p>
            <a:fld id="{AF06B5B2-58D7-4A2E-ACF6-E9765C5AA68F}" type="slidenum">
              <a:rPr lang="en-US" smtClean="0"/>
              <a:t>‹#›</a:t>
            </a:fld>
            <a:endParaRPr lang="en-US"/>
          </a:p>
        </p:txBody>
      </p:sp>
    </p:spTree>
    <p:extLst>
      <p:ext uri="{BB962C8B-B14F-4D97-AF65-F5344CB8AC3E}">
        <p14:creationId xmlns:p14="http://schemas.microsoft.com/office/powerpoint/2010/main" val="8240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2436F-3F97-0C7E-D023-92498E20A8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E3D5B2-5005-981B-83FF-0319638BF1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883799-AFE3-72A4-5133-02214B3A08CD}"/>
              </a:ext>
            </a:extLst>
          </p:cNvPr>
          <p:cNvSpPr>
            <a:spLocks noGrp="1"/>
          </p:cNvSpPr>
          <p:nvPr>
            <p:ph type="dt" sz="half" idx="10"/>
          </p:nvPr>
        </p:nvSpPr>
        <p:spPr/>
        <p:txBody>
          <a:bodyPr/>
          <a:lstStyle/>
          <a:p>
            <a:fld id="{AE86D572-A87C-4992-AA76-3B65A00DA024}" type="datetime1">
              <a:rPr lang="en-US" smtClean="0"/>
              <a:t>5/7/2026</a:t>
            </a:fld>
            <a:endParaRPr lang="en-US"/>
          </a:p>
        </p:txBody>
      </p:sp>
      <p:sp>
        <p:nvSpPr>
          <p:cNvPr id="5" name="Footer Placeholder 4">
            <a:extLst>
              <a:ext uri="{FF2B5EF4-FFF2-40B4-BE49-F238E27FC236}">
                <a16:creationId xmlns:a16="http://schemas.microsoft.com/office/drawing/2014/main" id="{B89F1C37-D669-BB88-B0BE-B51CA6160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1E979-D548-5A4C-7ABB-C51A0314091C}"/>
              </a:ext>
            </a:extLst>
          </p:cNvPr>
          <p:cNvSpPr>
            <a:spLocks noGrp="1"/>
          </p:cNvSpPr>
          <p:nvPr>
            <p:ph type="sldNum" sz="quarter" idx="12"/>
          </p:nvPr>
        </p:nvSpPr>
        <p:spPr/>
        <p:txBody>
          <a:bodyPr/>
          <a:lstStyle/>
          <a:p>
            <a:fld id="{AF06B5B2-58D7-4A2E-ACF6-E9765C5AA68F}" type="slidenum">
              <a:rPr lang="en-US" smtClean="0"/>
              <a:t>‹#›</a:t>
            </a:fld>
            <a:endParaRPr lang="en-US"/>
          </a:p>
        </p:txBody>
      </p:sp>
    </p:spTree>
    <p:extLst>
      <p:ext uri="{BB962C8B-B14F-4D97-AF65-F5344CB8AC3E}">
        <p14:creationId xmlns:p14="http://schemas.microsoft.com/office/powerpoint/2010/main" val="201832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A2A1-371F-D97D-8C9A-05C439C536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A1AA92-3DAE-4180-7B9D-C84D9369E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684EA-4BA0-BFEC-78BB-EF95178D94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D72A39-2AC8-C3F2-E7F2-375113530E8D}"/>
              </a:ext>
            </a:extLst>
          </p:cNvPr>
          <p:cNvSpPr>
            <a:spLocks noGrp="1"/>
          </p:cNvSpPr>
          <p:nvPr>
            <p:ph type="dt" sz="half" idx="10"/>
          </p:nvPr>
        </p:nvSpPr>
        <p:spPr/>
        <p:txBody>
          <a:bodyPr/>
          <a:lstStyle/>
          <a:p>
            <a:fld id="{1D0B0099-C10F-4AA1-BF81-C257A39D464D}" type="datetime1">
              <a:rPr lang="en-US" smtClean="0"/>
              <a:t>5/7/2026</a:t>
            </a:fld>
            <a:endParaRPr lang="en-US"/>
          </a:p>
        </p:txBody>
      </p:sp>
      <p:sp>
        <p:nvSpPr>
          <p:cNvPr id="6" name="Footer Placeholder 5">
            <a:extLst>
              <a:ext uri="{FF2B5EF4-FFF2-40B4-BE49-F238E27FC236}">
                <a16:creationId xmlns:a16="http://schemas.microsoft.com/office/drawing/2014/main" id="{CA145094-582A-598A-8893-1A5B8DA4F1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6D503E-5423-FFDA-35F4-EFBECACC8CDE}"/>
              </a:ext>
            </a:extLst>
          </p:cNvPr>
          <p:cNvSpPr>
            <a:spLocks noGrp="1"/>
          </p:cNvSpPr>
          <p:nvPr>
            <p:ph type="sldNum" sz="quarter" idx="12"/>
          </p:nvPr>
        </p:nvSpPr>
        <p:spPr/>
        <p:txBody>
          <a:bodyPr/>
          <a:lstStyle/>
          <a:p>
            <a:fld id="{AF06B5B2-58D7-4A2E-ACF6-E9765C5AA68F}" type="slidenum">
              <a:rPr lang="en-US" smtClean="0"/>
              <a:t>‹#›</a:t>
            </a:fld>
            <a:endParaRPr lang="en-US"/>
          </a:p>
        </p:txBody>
      </p:sp>
    </p:spTree>
    <p:extLst>
      <p:ext uri="{BB962C8B-B14F-4D97-AF65-F5344CB8AC3E}">
        <p14:creationId xmlns:p14="http://schemas.microsoft.com/office/powerpoint/2010/main" val="46821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7CD4-93EB-AEDE-E993-30E30AE8BA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C7009B-9296-2E83-3D60-519ED4D0B4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56E09F-004D-16C8-8DF2-C37A10B89A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FE997B-79AF-3A77-DE3E-0C164C7490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967992-6336-0911-B833-1DB45F35CF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13CE49-9EFE-164D-A5FF-595D867F035B}"/>
              </a:ext>
            </a:extLst>
          </p:cNvPr>
          <p:cNvSpPr>
            <a:spLocks noGrp="1"/>
          </p:cNvSpPr>
          <p:nvPr>
            <p:ph type="dt" sz="half" idx="10"/>
          </p:nvPr>
        </p:nvSpPr>
        <p:spPr/>
        <p:txBody>
          <a:bodyPr/>
          <a:lstStyle/>
          <a:p>
            <a:fld id="{E4769307-C471-48D2-8625-24E24C52D102}" type="datetime1">
              <a:rPr lang="en-US" smtClean="0"/>
              <a:t>5/7/2026</a:t>
            </a:fld>
            <a:endParaRPr lang="en-US"/>
          </a:p>
        </p:txBody>
      </p:sp>
      <p:sp>
        <p:nvSpPr>
          <p:cNvPr id="8" name="Footer Placeholder 7">
            <a:extLst>
              <a:ext uri="{FF2B5EF4-FFF2-40B4-BE49-F238E27FC236}">
                <a16:creationId xmlns:a16="http://schemas.microsoft.com/office/drawing/2014/main" id="{8440FDD0-1260-D5AF-9EF0-456759EC91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C4057B-04DF-B7E9-8BD1-52A1670B9ED7}"/>
              </a:ext>
            </a:extLst>
          </p:cNvPr>
          <p:cNvSpPr>
            <a:spLocks noGrp="1"/>
          </p:cNvSpPr>
          <p:nvPr>
            <p:ph type="sldNum" sz="quarter" idx="12"/>
          </p:nvPr>
        </p:nvSpPr>
        <p:spPr/>
        <p:txBody>
          <a:bodyPr/>
          <a:lstStyle/>
          <a:p>
            <a:fld id="{AF06B5B2-58D7-4A2E-ACF6-E9765C5AA68F}" type="slidenum">
              <a:rPr lang="en-US" smtClean="0"/>
              <a:t>‹#›</a:t>
            </a:fld>
            <a:endParaRPr lang="en-US"/>
          </a:p>
        </p:txBody>
      </p:sp>
    </p:spTree>
    <p:extLst>
      <p:ext uri="{BB962C8B-B14F-4D97-AF65-F5344CB8AC3E}">
        <p14:creationId xmlns:p14="http://schemas.microsoft.com/office/powerpoint/2010/main" val="3665772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DAE24-240A-53A9-9450-4CE43141DA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A2E357-27D3-9250-80BB-26A89754FA20}"/>
              </a:ext>
            </a:extLst>
          </p:cNvPr>
          <p:cNvSpPr>
            <a:spLocks noGrp="1"/>
          </p:cNvSpPr>
          <p:nvPr>
            <p:ph type="dt" sz="half" idx="10"/>
          </p:nvPr>
        </p:nvSpPr>
        <p:spPr/>
        <p:txBody>
          <a:bodyPr/>
          <a:lstStyle/>
          <a:p>
            <a:fld id="{8C54C8E4-F8CB-40DA-AB4D-05F53522F4BB}" type="datetime1">
              <a:rPr lang="en-US" smtClean="0"/>
              <a:t>5/7/2026</a:t>
            </a:fld>
            <a:endParaRPr lang="en-US"/>
          </a:p>
        </p:txBody>
      </p:sp>
      <p:sp>
        <p:nvSpPr>
          <p:cNvPr id="4" name="Footer Placeholder 3">
            <a:extLst>
              <a:ext uri="{FF2B5EF4-FFF2-40B4-BE49-F238E27FC236}">
                <a16:creationId xmlns:a16="http://schemas.microsoft.com/office/drawing/2014/main" id="{CDD8EA4E-E6C1-34AD-808E-ECA23B4112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921B6-74FB-6B8C-F010-CAF1DA3DF090}"/>
              </a:ext>
            </a:extLst>
          </p:cNvPr>
          <p:cNvSpPr>
            <a:spLocks noGrp="1"/>
          </p:cNvSpPr>
          <p:nvPr>
            <p:ph type="sldNum" sz="quarter" idx="12"/>
          </p:nvPr>
        </p:nvSpPr>
        <p:spPr/>
        <p:txBody>
          <a:bodyPr/>
          <a:lstStyle/>
          <a:p>
            <a:fld id="{AF06B5B2-58D7-4A2E-ACF6-E9765C5AA68F}" type="slidenum">
              <a:rPr lang="en-US" smtClean="0"/>
              <a:t>‹#›</a:t>
            </a:fld>
            <a:endParaRPr lang="en-US"/>
          </a:p>
        </p:txBody>
      </p:sp>
    </p:spTree>
    <p:extLst>
      <p:ext uri="{BB962C8B-B14F-4D97-AF65-F5344CB8AC3E}">
        <p14:creationId xmlns:p14="http://schemas.microsoft.com/office/powerpoint/2010/main" val="2852999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101AE0-53F6-6C64-3354-B8FA69E503DC}"/>
              </a:ext>
            </a:extLst>
          </p:cNvPr>
          <p:cNvSpPr>
            <a:spLocks noGrp="1"/>
          </p:cNvSpPr>
          <p:nvPr>
            <p:ph type="dt" sz="half" idx="10"/>
          </p:nvPr>
        </p:nvSpPr>
        <p:spPr/>
        <p:txBody>
          <a:bodyPr/>
          <a:lstStyle/>
          <a:p>
            <a:fld id="{9E7624C8-22C7-4461-BD0C-F2475C02CEE3}" type="datetime1">
              <a:rPr lang="en-US" smtClean="0"/>
              <a:t>5/7/2026</a:t>
            </a:fld>
            <a:endParaRPr lang="en-US"/>
          </a:p>
        </p:txBody>
      </p:sp>
      <p:sp>
        <p:nvSpPr>
          <p:cNvPr id="3" name="Footer Placeholder 2">
            <a:extLst>
              <a:ext uri="{FF2B5EF4-FFF2-40B4-BE49-F238E27FC236}">
                <a16:creationId xmlns:a16="http://schemas.microsoft.com/office/drawing/2014/main" id="{654EC747-C554-AF4E-4050-774927B56E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47D3-C26A-43DD-5037-189417770A3A}"/>
              </a:ext>
            </a:extLst>
          </p:cNvPr>
          <p:cNvSpPr>
            <a:spLocks noGrp="1"/>
          </p:cNvSpPr>
          <p:nvPr>
            <p:ph type="sldNum" sz="quarter" idx="12"/>
          </p:nvPr>
        </p:nvSpPr>
        <p:spPr/>
        <p:txBody>
          <a:bodyPr/>
          <a:lstStyle/>
          <a:p>
            <a:fld id="{AF06B5B2-58D7-4A2E-ACF6-E9765C5AA68F}" type="slidenum">
              <a:rPr lang="en-US" smtClean="0"/>
              <a:t>‹#›</a:t>
            </a:fld>
            <a:endParaRPr lang="en-US"/>
          </a:p>
        </p:txBody>
      </p:sp>
    </p:spTree>
    <p:extLst>
      <p:ext uri="{BB962C8B-B14F-4D97-AF65-F5344CB8AC3E}">
        <p14:creationId xmlns:p14="http://schemas.microsoft.com/office/powerpoint/2010/main" val="4003224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7A58-7CB4-BCB4-E141-C1E0E6150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72D1E2-8001-86AB-3051-76DF1A60D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23D5A2-8B23-41E3-24C6-6A16D9CF4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6271C0-9593-05BC-EEA6-20643784013C}"/>
              </a:ext>
            </a:extLst>
          </p:cNvPr>
          <p:cNvSpPr>
            <a:spLocks noGrp="1"/>
          </p:cNvSpPr>
          <p:nvPr>
            <p:ph type="dt" sz="half" idx="10"/>
          </p:nvPr>
        </p:nvSpPr>
        <p:spPr/>
        <p:txBody>
          <a:bodyPr/>
          <a:lstStyle/>
          <a:p>
            <a:fld id="{DFDA1CCF-EA47-43D5-90B4-C43F55B91849}" type="datetime1">
              <a:rPr lang="en-US" smtClean="0"/>
              <a:t>5/7/2026</a:t>
            </a:fld>
            <a:endParaRPr lang="en-US"/>
          </a:p>
        </p:txBody>
      </p:sp>
      <p:sp>
        <p:nvSpPr>
          <p:cNvPr id="6" name="Footer Placeholder 5">
            <a:extLst>
              <a:ext uri="{FF2B5EF4-FFF2-40B4-BE49-F238E27FC236}">
                <a16:creationId xmlns:a16="http://schemas.microsoft.com/office/drawing/2014/main" id="{BA6B8D71-6CFA-5B9A-D5FE-DDC671734A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6940F1-6166-7BC5-0141-CBCC99C855B9}"/>
              </a:ext>
            </a:extLst>
          </p:cNvPr>
          <p:cNvSpPr>
            <a:spLocks noGrp="1"/>
          </p:cNvSpPr>
          <p:nvPr>
            <p:ph type="sldNum" sz="quarter" idx="12"/>
          </p:nvPr>
        </p:nvSpPr>
        <p:spPr/>
        <p:txBody>
          <a:bodyPr/>
          <a:lstStyle/>
          <a:p>
            <a:fld id="{AF06B5B2-58D7-4A2E-ACF6-E9765C5AA68F}" type="slidenum">
              <a:rPr lang="en-US" smtClean="0"/>
              <a:t>‹#›</a:t>
            </a:fld>
            <a:endParaRPr lang="en-US"/>
          </a:p>
        </p:txBody>
      </p:sp>
    </p:spTree>
    <p:extLst>
      <p:ext uri="{BB962C8B-B14F-4D97-AF65-F5344CB8AC3E}">
        <p14:creationId xmlns:p14="http://schemas.microsoft.com/office/powerpoint/2010/main" val="1992841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A6AA-05D7-6014-9BA2-0462264CAA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39F8DD-FC9C-47CC-F369-EFAC14D7C7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55391-A1D3-6CA4-BD56-338B4356E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C097D-1A9B-BF56-0815-600363EED705}"/>
              </a:ext>
            </a:extLst>
          </p:cNvPr>
          <p:cNvSpPr>
            <a:spLocks noGrp="1"/>
          </p:cNvSpPr>
          <p:nvPr>
            <p:ph type="dt" sz="half" idx="10"/>
          </p:nvPr>
        </p:nvSpPr>
        <p:spPr/>
        <p:txBody>
          <a:bodyPr/>
          <a:lstStyle/>
          <a:p>
            <a:fld id="{AD2B132A-EC58-41B0-99D1-DE7AB25A55F1}" type="datetime1">
              <a:rPr lang="en-US" smtClean="0"/>
              <a:t>5/7/2026</a:t>
            </a:fld>
            <a:endParaRPr lang="en-US"/>
          </a:p>
        </p:txBody>
      </p:sp>
      <p:sp>
        <p:nvSpPr>
          <p:cNvPr id="6" name="Footer Placeholder 5">
            <a:extLst>
              <a:ext uri="{FF2B5EF4-FFF2-40B4-BE49-F238E27FC236}">
                <a16:creationId xmlns:a16="http://schemas.microsoft.com/office/drawing/2014/main" id="{8F545338-2DC9-B253-F428-23C1C8BF0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C92D2-683E-64B2-59DF-D4AC0E964D17}"/>
              </a:ext>
            </a:extLst>
          </p:cNvPr>
          <p:cNvSpPr>
            <a:spLocks noGrp="1"/>
          </p:cNvSpPr>
          <p:nvPr>
            <p:ph type="sldNum" sz="quarter" idx="12"/>
          </p:nvPr>
        </p:nvSpPr>
        <p:spPr/>
        <p:txBody>
          <a:bodyPr/>
          <a:lstStyle/>
          <a:p>
            <a:fld id="{AF06B5B2-58D7-4A2E-ACF6-E9765C5AA68F}" type="slidenum">
              <a:rPr lang="en-US" smtClean="0"/>
              <a:t>‹#›</a:t>
            </a:fld>
            <a:endParaRPr lang="en-US"/>
          </a:p>
        </p:txBody>
      </p:sp>
    </p:spTree>
    <p:extLst>
      <p:ext uri="{BB962C8B-B14F-4D97-AF65-F5344CB8AC3E}">
        <p14:creationId xmlns:p14="http://schemas.microsoft.com/office/powerpoint/2010/main" val="3647157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1D752-8A2D-D6CF-B751-66F106EC4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239BC3-7E4A-4844-D2DF-E0576B3E7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92AF0-0A1C-9606-122E-154D7061EC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7FED7-DDB8-4915-BBA0-71EFAF3EDA12}" type="datetime1">
              <a:rPr lang="en-US" smtClean="0"/>
              <a:t>5/7/2026</a:t>
            </a:fld>
            <a:endParaRPr lang="en-US"/>
          </a:p>
        </p:txBody>
      </p:sp>
      <p:sp>
        <p:nvSpPr>
          <p:cNvPr id="5" name="Footer Placeholder 4">
            <a:extLst>
              <a:ext uri="{FF2B5EF4-FFF2-40B4-BE49-F238E27FC236}">
                <a16:creationId xmlns:a16="http://schemas.microsoft.com/office/drawing/2014/main" id="{DFD3E41B-5941-F0F1-DBC3-63A6CC150B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77F9-69AE-DFD6-4272-C8B1E1A53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6B5B2-58D7-4A2E-ACF6-E9765C5AA68F}" type="slidenum">
              <a:rPr lang="en-US" smtClean="0"/>
              <a:t>‹#›</a:t>
            </a:fld>
            <a:endParaRPr lang="en-US"/>
          </a:p>
        </p:txBody>
      </p:sp>
    </p:spTree>
    <p:extLst>
      <p:ext uri="{BB962C8B-B14F-4D97-AF65-F5344CB8AC3E}">
        <p14:creationId xmlns:p14="http://schemas.microsoft.com/office/powerpoint/2010/main" val="2684928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emf"/><Relationship Id="rId5" Type="http://schemas.microsoft.com/office/2007/relationships/hdphoto" Target="../media/hdphoto1.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19278-A520-6281-3BD7-CC461301C5F5}"/>
              </a:ext>
            </a:extLst>
          </p:cNvPr>
          <p:cNvSpPr>
            <a:spLocks noGrp="1"/>
          </p:cNvSpPr>
          <p:nvPr>
            <p:ph type="title"/>
          </p:nvPr>
        </p:nvSpPr>
        <p:spPr>
          <a:xfrm>
            <a:off x="5754031" y="1656679"/>
            <a:ext cx="6274418" cy="1606782"/>
          </a:xfrm>
        </p:spPr>
        <p:txBody>
          <a:bodyPr>
            <a:noAutofit/>
          </a:bodyPr>
          <a:lstStyle/>
          <a:p>
            <a:r>
              <a:rPr lang="en-US" sz="6000" b="1" dirty="0">
                <a:solidFill>
                  <a:schemeClr val="bg1"/>
                </a:solidFill>
              </a:rPr>
              <a:t>WORK ZONE </a:t>
            </a:r>
            <a:br>
              <a:rPr lang="en-US" sz="6000" b="1" dirty="0">
                <a:solidFill>
                  <a:schemeClr val="bg1"/>
                </a:solidFill>
              </a:rPr>
            </a:br>
            <a:r>
              <a:rPr lang="en-US" sz="6000" b="1" dirty="0">
                <a:solidFill>
                  <a:schemeClr val="bg1"/>
                </a:solidFill>
              </a:rPr>
              <a:t>PROTECTION</a:t>
            </a:r>
          </a:p>
        </p:txBody>
      </p:sp>
      <p:sp>
        <p:nvSpPr>
          <p:cNvPr id="5" name="TextBox 4">
            <a:extLst>
              <a:ext uri="{FF2B5EF4-FFF2-40B4-BE49-F238E27FC236}">
                <a16:creationId xmlns:a16="http://schemas.microsoft.com/office/drawing/2014/main" id="{DEDC1396-3C33-0A28-0DF2-F73609EB3EBD}"/>
              </a:ext>
            </a:extLst>
          </p:cNvPr>
          <p:cNvSpPr txBox="1"/>
          <p:nvPr/>
        </p:nvSpPr>
        <p:spPr>
          <a:xfrm>
            <a:off x="5828372" y="527825"/>
            <a:ext cx="5473390" cy="830997"/>
          </a:xfrm>
          <a:prstGeom prst="rect">
            <a:avLst/>
          </a:prstGeom>
          <a:noFill/>
        </p:spPr>
        <p:txBody>
          <a:bodyPr wrap="square" rtlCol="0">
            <a:spAutoFit/>
          </a:bodyPr>
          <a:lstStyle/>
          <a:p>
            <a:r>
              <a:rPr lang="en-US" sz="2400" dirty="0">
                <a:solidFill>
                  <a:schemeClr val="bg1"/>
                </a:solidFill>
              </a:rPr>
              <a:t>OSHA ELECTRICAL TRANSMISSION &amp; DISTRIBUTION PARTNERSHIP</a:t>
            </a:r>
          </a:p>
        </p:txBody>
      </p:sp>
      <p:sp>
        <p:nvSpPr>
          <p:cNvPr id="6" name="TextBox 5">
            <a:extLst>
              <a:ext uri="{FF2B5EF4-FFF2-40B4-BE49-F238E27FC236}">
                <a16:creationId xmlns:a16="http://schemas.microsoft.com/office/drawing/2014/main" id="{A0DE301E-B271-7DD3-21D0-2374CCA08B92}"/>
              </a:ext>
            </a:extLst>
          </p:cNvPr>
          <p:cNvSpPr txBox="1"/>
          <p:nvPr/>
        </p:nvSpPr>
        <p:spPr>
          <a:xfrm>
            <a:off x="5754031" y="4445620"/>
            <a:ext cx="3218984" cy="461665"/>
          </a:xfrm>
          <a:prstGeom prst="rect">
            <a:avLst/>
          </a:prstGeom>
          <a:noFill/>
        </p:spPr>
        <p:txBody>
          <a:bodyPr wrap="square" rtlCol="0">
            <a:spAutoFit/>
          </a:bodyPr>
          <a:lstStyle/>
          <a:p>
            <a:r>
              <a:rPr lang="en-US" sz="2400" dirty="0">
                <a:solidFill>
                  <a:schemeClr val="bg1"/>
                </a:solidFill>
              </a:rPr>
              <a:t>2</a:t>
            </a:r>
            <a:r>
              <a:rPr lang="en-US" sz="2400" baseline="30000" dirty="0">
                <a:solidFill>
                  <a:schemeClr val="bg1"/>
                </a:solidFill>
              </a:rPr>
              <a:t>nd</a:t>
            </a:r>
            <a:r>
              <a:rPr lang="en-US" sz="2400" dirty="0">
                <a:solidFill>
                  <a:schemeClr val="bg1"/>
                </a:solidFill>
              </a:rPr>
              <a:t> Quarter 2026</a:t>
            </a:r>
          </a:p>
        </p:txBody>
      </p:sp>
      <p:sp>
        <p:nvSpPr>
          <p:cNvPr id="7" name="Slide Number Placeholder 6">
            <a:extLst>
              <a:ext uri="{FF2B5EF4-FFF2-40B4-BE49-F238E27FC236}">
                <a16:creationId xmlns:a16="http://schemas.microsoft.com/office/drawing/2014/main" id="{11028899-CF1F-1969-92E1-5918128E3B21}"/>
              </a:ext>
            </a:extLst>
          </p:cNvPr>
          <p:cNvSpPr>
            <a:spLocks noGrp="1"/>
          </p:cNvSpPr>
          <p:nvPr>
            <p:ph type="sldNum" sz="quarter" idx="12"/>
          </p:nvPr>
        </p:nvSpPr>
        <p:spPr/>
        <p:txBody>
          <a:bodyPr/>
          <a:lstStyle/>
          <a:p>
            <a:fld id="{AF06B5B2-58D7-4A2E-ACF6-E9765C5AA68F}" type="slidenum">
              <a:rPr lang="en-US" smtClean="0"/>
              <a:t>1</a:t>
            </a:fld>
            <a:endParaRPr lang="en-US"/>
          </a:p>
        </p:txBody>
      </p:sp>
      <p:pic>
        <p:nvPicPr>
          <p:cNvPr id="3" name="Picture 2" descr="Image result for Utility work zone sign">
            <a:extLst>
              <a:ext uri="{FF2B5EF4-FFF2-40B4-BE49-F238E27FC236}">
                <a16:creationId xmlns:a16="http://schemas.microsoft.com/office/drawing/2014/main" id="{F81225C7-BD63-2097-AC9A-BC04E5F37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51" y="730405"/>
            <a:ext cx="5397189" cy="5397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38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0C1F028-4A49-9E35-8213-B286EA0DFA8D}"/>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53CEA61-1418-4F8E-D13C-9BFBBF375CB7}"/>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Q2 2026 – Work Zone Protection</a:t>
            </a:r>
          </a:p>
        </p:txBody>
      </p:sp>
      <p:sp>
        <p:nvSpPr>
          <p:cNvPr id="8" name="Content Placeholder 2">
            <a:extLst>
              <a:ext uri="{FF2B5EF4-FFF2-40B4-BE49-F238E27FC236}">
                <a16:creationId xmlns:a16="http://schemas.microsoft.com/office/drawing/2014/main" id="{9112D2DD-3715-F3B9-1791-8499693ECA24}"/>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8AA66498-428D-1988-F67B-F37156AC3256}"/>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15" name="Content Placeholder 6" descr="A group of men in buckets on a power line&#10;&#10;Description automatically generated">
            <a:extLst>
              <a:ext uri="{FF2B5EF4-FFF2-40B4-BE49-F238E27FC236}">
                <a16:creationId xmlns:a16="http://schemas.microsoft.com/office/drawing/2014/main" id="{44BE7B13-8528-C2E0-A568-9F332D15B028}"/>
              </a:ext>
            </a:extLst>
          </p:cNvPr>
          <p:cNvPicPr>
            <a:picLocks noChangeAspect="1"/>
          </p:cNvPicPr>
          <p:nvPr/>
        </p:nvPicPr>
        <p:blipFill rotWithShape="1">
          <a:blip r:embed="rId4">
            <a:grayscl/>
            <a:alphaModFix amt="26000"/>
            <a:extLst>
              <a:ext uri="{28A0092B-C50C-407E-A947-70E740481C1C}">
                <a14:useLocalDpi xmlns:a14="http://schemas.microsoft.com/office/drawing/2010/main" val="0"/>
              </a:ext>
            </a:extLst>
          </a:blip>
          <a:srcRect t="1035" b="18175"/>
          <a:stretch/>
        </p:blipFill>
        <p:spPr>
          <a:xfrm>
            <a:off x="0" y="-1"/>
            <a:ext cx="12192000" cy="6530045"/>
          </a:xfrm>
          <a:prstGeom prst="rect">
            <a:avLst/>
          </a:prstGeom>
        </p:spPr>
      </p:pic>
      <p:sp>
        <p:nvSpPr>
          <p:cNvPr id="16" name="TextBox 15">
            <a:extLst>
              <a:ext uri="{FF2B5EF4-FFF2-40B4-BE49-F238E27FC236}">
                <a16:creationId xmlns:a16="http://schemas.microsoft.com/office/drawing/2014/main" id="{332C3A46-DE50-3F5E-9BB4-40C94BB44832}"/>
              </a:ext>
            </a:extLst>
          </p:cNvPr>
          <p:cNvSpPr txBox="1"/>
          <p:nvPr/>
        </p:nvSpPr>
        <p:spPr>
          <a:xfrm>
            <a:off x="1810929" y="1023078"/>
            <a:ext cx="8570142" cy="1200329"/>
          </a:xfrm>
          <a:prstGeom prst="rect">
            <a:avLst/>
          </a:prstGeom>
          <a:noFill/>
        </p:spPr>
        <p:txBody>
          <a:bodyPr wrap="square" rtlCol="0">
            <a:spAutoFit/>
          </a:bodyPr>
          <a:lstStyle/>
          <a:p>
            <a:pPr algn="ctr"/>
            <a:r>
              <a:rPr lang="en-US" sz="7200" b="1" dirty="0">
                <a:latin typeface="+mj-lt"/>
              </a:rPr>
              <a:t>TRAFFIC CONTROL</a:t>
            </a:r>
          </a:p>
        </p:txBody>
      </p:sp>
      <p:pic>
        <p:nvPicPr>
          <p:cNvPr id="17" name="Picture 16">
            <a:extLst>
              <a:ext uri="{FF2B5EF4-FFF2-40B4-BE49-F238E27FC236}">
                <a16:creationId xmlns:a16="http://schemas.microsoft.com/office/drawing/2014/main" id="{DC2A000E-502A-D4C5-0CD2-FCE0A86A0CD7}"/>
              </a:ext>
            </a:extLst>
          </p:cNvPr>
          <p:cNvPicPr>
            <a:picLocks noChangeAspect="1"/>
          </p:cNvPicPr>
          <p:nvPr/>
        </p:nvPicPr>
        <p:blipFill>
          <a:blip r:embed="rId5">
            <a:alphaModFix amt="26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5095224" y="3246486"/>
            <a:ext cx="2135367" cy="2133944"/>
          </a:xfrm>
          <a:prstGeom prst="rect">
            <a:avLst/>
          </a:prstGeom>
          <a:effectLst/>
        </p:spPr>
      </p:pic>
    </p:spTree>
    <p:extLst>
      <p:ext uri="{BB962C8B-B14F-4D97-AF65-F5344CB8AC3E}">
        <p14:creationId xmlns:p14="http://schemas.microsoft.com/office/powerpoint/2010/main" val="98824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5604-5BF7-91D6-E05B-9A357ECE8AD9}"/>
              </a:ext>
            </a:extLst>
          </p:cNvPr>
          <p:cNvSpPr>
            <a:spLocks noGrp="1"/>
          </p:cNvSpPr>
          <p:nvPr>
            <p:ph type="title"/>
          </p:nvPr>
        </p:nvSpPr>
        <p:spPr>
          <a:xfrm>
            <a:off x="670598" y="438896"/>
            <a:ext cx="6067096" cy="1325563"/>
          </a:xfrm>
        </p:spPr>
        <p:txBody>
          <a:bodyPr/>
          <a:lstStyle/>
          <a:p>
            <a:r>
              <a:rPr lang="en-US" b="1" dirty="0">
                <a:latin typeface="+mn-lt"/>
              </a:rPr>
              <a:t>THE PURPOSE</a:t>
            </a:r>
          </a:p>
        </p:txBody>
      </p:sp>
      <p:pic>
        <p:nvPicPr>
          <p:cNvPr id="6" name="Picture 5" descr="A logo for a power line company&#10;&#10;Description automatically generated">
            <a:extLst>
              <a:ext uri="{FF2B5EF4-FFF2-40B4-BE49-F238E27FC236}">
                <a16:creationId xmlns:a16="http://schemas.microsoft.com/office/drawing/2014/main" id="{09652387-7065-71DF-8AC1-12549161D89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pic>
        <p:nvPicPr>
          <p:cNvPr id="5" name="Picture 4">
            <a:extLst>
              <a:ext uri="{FF2B5EF4-FFF2-40B4-BE49-F238E27FC236}">
                <a16:creationId xmlns:a16="http://schemas.microsoft.com/office/drawing/2014/main" id="{F631C12F-B991-E7A7-BD83-34E42C8816A5}"/>
              </a:ext>
            </a:extLst>
          </p:cNvPr>
          <p:cNvPicPr>
            <a:picLocks noChangeAspect="1"/>
          </p:cNvPicPr>
          <p:nvPr/>
        </p:nvPicPr>
        <p:blipFill>
          <a:blip r:embed="rId5">
            <a:extLst>
              <a:ext uri="{28A0092B-C50C-407E-A947-70E740481C1C}">
                <a14:useLocalDpi xmlns:a14="http://schemas.microsoft.com/office/drawing/2010/main" val="0"/>
              </a:ext>
            </a:extLst>
          </a:blip>
          <a:srcRect l="19411" r="19411"/>
          <a:stretch/>
        </p:blipFill>
        <p:spPr>
          <a:xfrm>
            <a:off x="6211755" y="0"/>
            <a:ext cx="5980246" cy="6530044"/>
          </a:xfrm>
          <a:prstGeom prst="rect">
            <a:avLst/>
          </a:prstGeom>
          <a:ln>
            <a:noFill/>
          </a:ln>
          <a:effectLst>
            <a:softEdge rad="112500"/>
          </a:effectLst>
        </p:spPr>
      </p:pic>
      <p:sp>
        <p:nvSpPr>
          <p:cNvPr id="7" name="Content Placeholder 2">
            <a:extLst>
              <a:ext uri="{FF2B5EF4-FFF2-40B4-BE49-F238E27FC236}">
                <a16:creationId xmlns:a16="http://schemas.microsoft.com/office/drawing/2014/main" id="{27A261CA-F453-2C73-B18D-F7B349267051}"/>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9467C236-6639-F382-917E-CC1B6A57AA9D}"/>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9CD0F64E-7E72-E6C2-D9DA-B2F73978CC08}"/>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11</a:t>
            </a:fld>
            <a:endParaRPr lang="en-US" sz="1400" dirty="0">
              <a:solidFill>
                <a:srgbClr val="FFC000">
                  <a:lumMod val="20000"/>
                  <a:lumOff val="80000"/>
                </a:srgbClr>
              </a:solidFill>
              <a:latin typeface="Calibri" panose="020F0502020204030204"/>
            </a:endParaRPr>
          </a:p>
        </p:txBody>
      </p:sp>
      <p:sp>
        <p:nvSpPr>
          <p:cNvPr id="12" name="Rectangle 3">
            <a:extLst>
              <a:ext uri="{FF2B5EF4-FFF2-40B4-BE49-F238E27FC236}">
                <a16:creationId xmlns:a16="http://schemas.microsoft.com/office/drawing/2014/main" id="{1A86E225-0EB0-41BD-FDDA-CD167A71692A}"/>
              </a:ext>
            </a:extLst>
          </p:cNvPr>
          <p:cNvSpPr txBox="1">
            <a:spLocks noChangeArrowheads="1"/>
          </p:cNvSpPr>
          <p:nvPr/>
        </p:nvSpPr>
        <p:spPr>
          <a:xfrm>
            <a:off x="822305" y="1708026"/>
            <a:ext cx="4475836" cy="3724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buFont typeface="Wingdings" panose="05000000000000000000" pitchFamily="2" charset="2"/>
              <a:buChar char="ü"/>
            </a:pPr>
            <a:r>
              <a:rPr lang="en-US" altLang="en-US" sz="4000" dirty="0"/>
              <a:t>Warn</a:t>
            </a:r>
          </a:p>
          <a:p>
            <a:pPr>
              <a:lnSpc>
                <a:spcPct val="130000"/>
              </a:lnSpc>
              <a:spcBef>
                <a:spcPts val="0"/>
              </a:spcBef>
              <a:buFont typeface="Wingdings" panose="05000000000000000000" pitchFamily="2" charset="2"/>
              <a:buChar char="ü"/>
            </a:pPr>
            <a:r>
              <a:rPr lang="en-US" altLang="en-US" sz="4000" dirty="0"/>
              <a:t>Inform</a:t>
            </a:r>
          </a:p>
          <a:p>
            <a:pPr>
              <a:lnSpc>
                <a:spcPct val="130000"/>
              </a:lnSpc>
              <a:spcBef>
                <a:spcPts val="0"/>
              </a:spcBef>
              <a:buFont typeface="Wingdings" panose="05000000000000000000" pitchFamily="2" charset="2"/>
              <a:buChar char="ü"/>
            </a:pPr>
            <a:r>
              <a:rPr lang="en-US" altLang="en-US" sz="4000" dirty="0"/>
              <a:t>Guide</a:t>
            </a:r>
          </a:p>
          <a:p>
            <a:pPr>
              <a:lnSpc>
                <a:spcPct val="130000"/>
              </a:lnSpc>
              <a:spcBef>
                <a:spcPts val="0"/>
              </a:spcBef>
              <a:buFont typeface="Wingdings" panose="05000000000000000000" pitchFamily="2" charset="2"/>
              <a:buChar char="ü"/>
            </a:pPr>
            <a:r>
              <a:rPr lang="en-US" altLang="en-US" sz="4000" dirty="0"/>
              <a:t>Regulate</a:t>
            </a:r>
          </a:p>
        </p:txBody>
      </p:sp>
    </p:spTree>
    <p:extLst>
      <p:ext uri="{BB962C8B-B14F-4D97-AF65-F5344CB8AC3E}">
        <p14:creationId xmlns:p14="http://schemas.microsoft.com/office/powerpoint/2010/main" val="398671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2C70473-7A36-EEF2-00E9-A6EF632B9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AF22A-E6CF-2287-87E2-45672A736579}"/>
              </a:ext>
            </a:extLst>
          </p:cNvPr>
          <p:cNvSpPr>
            <a:spLocks noGrp="1"/>
          </p:cNvSpPr>
          <p:nvPr>
            <p:ph type="title"/>
          </p:nvPr>
        </p:nvSpPr>
        <p:spPr>
          <a:xfrm>
            <a:off x="5827955" y="136525"/>
            <a:ext cx="6067096" cy="1325563"/>
          </a:xfrm>
        </p:spPr>
        <p:txBody>
          <a:bodyPr/>
          <a:lstStyle/>
          <a:p>
            <a:r>
              <a:rPr lang="en-US" b="1" dirty="0">
                <a:latin typeface="+mn-lt"/>
              </a:rPr>
              <a:t>EFFECTIVENESS</a:t>
            </a:r>
          </a:p>
        </p:txBody>
      </p:sp>
      <p:pic>
        <p:nvPicPr>
          <p:cNvPr id="6" name="Picture 5" descr="A logo for a power line company&#10;&#10;Description automatically generated">
            <a:extLst>
              <a:ext uri="{FF2B5EF4-FFF2-40B4-BE49-F238E27FC236}">
                <a16:creationId xmlns:a16="http://schemas.microsoft.com/office/drawing/2014/main" id="{CA45CCD5-2C6C-AA04-8EBE-4986D288147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pic>
        <p:nvPicPr>
          <p:cNvPr id="5" name="Picture 4">
            <a:extLst>
              <a:ext uri="{FF2B5EF4-FFF2-40B4-BE49-F238E27FC236}">
                <a16:creationId xmlns:a16="http://schemas.microsoft.com/office/drawing/2014/main" id="{7DD00F19-708D-452A-58C5-546A17ABA912}"/>
              </a:ext>
            </a:extLst>
          </p:cNvPr>
          <p:cNvPicPr>
            <a:picLocks noChangeAspect="1"/>
          </p:cNvPicPr>
          <p:nvPr/>
        </p:nvPicPr>
        <p:blipFill>
          <a:blip r:embed="rId5">
            <a:extLst>
              <a:ext uri="{28A0092B-C50C-407E-A947-70E740481C1C}">
                <a14:useLocalDpi xmlns:a14="http://schemas.microsoft.com/office/drawing/2010/main" val="0"/>
              </a:ext>
            </a:extLst>
          </a:blip>
          <a:srcRect l="18708" r="18708"/>
          <a:stretch/>
        </p:blipFill>
        <p:spPr>
          <a:xfrm>
            <a:off x="1" y="1"/>
            <a:ext cx="5512388" cy="6606049"/>
          </a:xfrm>
          <a:prstGeom prst="rect">
            <a:avLst/>
          </a:prstGeom>
          <a:ln>
            <a:noFill/>
          </a:ln>
          <a:effectLst>
            <a:softEdge rad="112500"/>
          </a:effectLst>
        </p:spPr>
      </p:pic>
      <p:sp>
        <p:nvSpPr>
          <p:cNvPr id="7" name="Content Placeholder 2">
            <a:extLst>
              <a:ext uri="{FF2B5EF4-FFF2-40B4-BE49-F238E27FC236}">
                <a16:creationId xmlns:a16="http://schemas.microsoft.com/office/drawing/2014/main" id="{E52E6395-E9F5-2D7F-FB13-B06784F52A17}"/>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23EEBD3E-734A-CEA4-4BD9-273D826EACA5}"/>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36AF10EA-BE09-B8C0-8112-2AD60CA663F2}"/>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12</a:t>
            </a:fld>
            <a:endParaRPr lang="en-US" sz="1400" dirty="0">
              <a:solidFill>
                <a:srgbClr val="FFC000">
                  <a:lumMod val="20000"/>
                  <a:lumOff val="80000"/>
                </a:srgbClr>
              </a:solidFill>
              <a:latin typeface="Calibri" panose="020F0502020204030204"/>
            </a:endParaRPr>
          </a:p>
        </p:txBody>
      </p:sp>
      <p:sp>
        <p:nvSpPr>
          <p:cNvPr id="3" name="Rectangle 3">
            <a:extLst>
              <a:ext uri="{FF2B5EF4-FFF2-40B4-BE49-F238E27FC236}">
                <a16:creationId xmlns:a16="http://schemas.microsoft.com/office/drawing/2014/main" id="{47D90E04-FBB9-9D5A-0E4E-F48782557DFF}"/>
              </a:ext>
            </a:extLst>
          </p:cNvPr>
          <p:cNvSpPr txBox="1">
            <a:spLocks noChangeArrowheads="1"/>
          </p:cNvSpPr>
          <p:nvPr/>
        </p:nvSpPr>
        <p:spPr>
          <a:xfrm>
            <a:off x="5512389" y="1462088"/>
            <a:ext cx="6122049" cy="4894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lvl="1" indent="0">
              <a:spcBef>
                <a:spcPts val="1200"/>
              </a:spcBef>
              <a:buFont typeface="Arial" panose="020B0604020202020204" pitchFamily="34" charset="0"/>
              <a:buNone/>
            </a:pPr>
            <a:r>
              <a:rPr lang="en-US" altLang="en-US" sz="2800" dirty="0"/>
              <a:t>There are many factors that may hinder effectiveness:</a:t>
            </a:r>
          </a:p>
          <a:p>
            <a:pPr marL="914400" lvl="2" indent="-457200">
              <a:spcBef>
                <a:spcPts val="1200"/>
              </a:spcBef>
              <a:buSzPct val="95000"/>
              <a:buFont typeface="Wingdings" panose="05000000000000000000" pitchFamily="2" charset="2"/>
              <a:buChar char="ü"/>
            </a:pPr>
            <a:r>
              <a:rPr lang="en-US" altLang="en-US" sz="2800" dirty="0"/>
              <a:t>Hills</a:t>
            </a:r>
          </a:p>
          <a:p>
            <a:pPr marL="914400" lvl="2" indent="-457200">
              <a:spcBef>
                <a:spcPts val="1200"/>
              </a:spcBef>
              <a:buSzPct val="95000"/>
              <a:buFont typeface="Wingdings" panose="05000000000000000000" pitchFamily="2" charset="2"/>
              <a:buChar char="ü"/>
            </a:pPr>
            <a:r>
              <a:rPr lang="en-US" altLang="en-US" sz="2800" dirty="0"/>
              <a:t>Curves</a:t>
            </a:r>
          </a:p>
          <a:p>
            <a:pPr marL="914400" lvl="2" indent="-457200">
              <a:spcBef>
                <a:spcPts val="1200"/>
              </a:spcBef>
              <a:buSzPct val="95000"/>
              <a:buFont typeface="Wingdings" panose="05000000000000000000" pitchFamily="2" charset="2"/>
              <a:buChar char="ü"/>
            </a:pPr>
            <a:r>
              <a:rPr lang="en-US" altLang="en-US" sz="2800" dirty="0"/>
              <a:t>Intersections</a:t>
            </a:r>
          </a:p>
          <a:p>
            <a:pPr marL="914400" lvl="2" indent="-457200">
              <a:spcBef>
                <a:spcPts val="1200"/>
              </a:spcBef>
              <a:buSzPct val="95000"/>
              <a:buFont typeface="Wingdings" panose="05000000000000000000" pitchFamily="2" charset="2"/>
              <a:buChar char="ü"/>
            </a:pPr>
            <a:r>
              <a:rPr lang="en-US" altLang="en-US" sz="2800" dirty="0"/>
              <a:t>Shade </a:t>
            </a:r>
          </a:p>
          <a:p>
            <a:pPr marL="914400" lvl="2" indent="-457200">
              <a:spcBef>
                <a:spcPts val="1200"/>
              </a:spcBef>
              <a:buSzPct val="95000"/>
              <a:buFont typeface="Wingdings" panose="05000000000000000000" pitchFamily="2" charset="2"/>
              <a:buChar char="ü"/>
            </a:pPr>
            <a:r>
              <a:rPr lang="en-US" altLang="en-US" sz="2800" dirty="0"/>
              <a:t>Color Contrast</a:t>
            </a:r>
          </a:p>
          <a:p>
            <a:pPr marL="914400" lvl="2" indent="-457200">
              <a:spcBef>
                <a:spcPts val="1200"/>
              </a:spcBef>
              <a:buSzPct val="95000"/>
              <a:buFont typeface="Wingdings" panose="05000000000000000000" pitchFamily="2" charset="2"/>
              <a:buChar char="ü"/>
            </a:pPr>
            <a:r>
              <a:rPr lang="en-US" altLang="en-US" sz="2800" dirty="0"/>
              <a:t>Driveways</a:t>
            </a:r>
          </a:p>
          <a:p>
            <a:pPr marL="57150" lvl="1" indent="0">
              <a:buFont typeface="Arial" panose="020B0604020202020204" pitchFamily="34" charset="0"/>
              <a:buNone/>
            </a:pPr>
            <a:r>
              <a:rPr lang="en-US" altLang="en-US" sz="2000" dirty="0"/>
              <a:t>		</a:t>
            </a:r>
          </a:p>
          <a:p>
            <a:pPr lvl="1"/>
            <a:endParaRPr lang="en-US" altLang="en-US" sz="2000" dirty="0"/>
          </a:p>
        </p:txBody>
      </p:sp>
    </p:spTree>
    <p:extLst>
      <p:ext uri="{BB962C8B-B14F-4D97-AF65-F5344CB8AC3E}">
        <p14:creationId xmlns:p14="http://schemas.microsoft.com/office/powerpoint/2010/main" val="212940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AA36DA9-263C-A9DA-73C7-3894594F75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528899-786E-B6E0-AFCD-8847C678DCD0}"/>
              </a:ext>
            </a:extLst>
          </p:cNvPr>
          <p:cNvSpPr>
            <a:spLocks noGrp="1"/>
          </p:cNvSpPr>
          <p:nvPr>
            <p:ph type="title"/>
          </p:nvPr>
        </p:nvSpPr>
        <p:spPr>
          <a:xfrm>
            <a:off x="3062452" y="264725"/>
            <a:ext cx="6067096" cy="1325563"/>
          </a:xfrm>
        </p:spPr>
        <p:txBody>
          <a:bodyPr/>
          <a:lstStyle/>
          <a:p>
            <a:r>
              <a:rPr lang="en-US" b="1" dirty="0">
                <a:latin typeface="+mn-lt"/>
              </a:rPr>
              <a:t>SEND A CLEAR MESSAGE</a:t>
            </a:r>
          </a:p>
        </p:txBody>
      </p:sp>
      <p:sp>
        <p:nvSpPr>
          <p:cNvPr id="7" name="Content Placeholder 2">
            <a:extLst>
              <a:ext uri="{FF2B5EF4-FFF2-40B4-BE49-F238E27FC236}">
                <a16:creationId xmlns:a16="http://schemas.microsoft.com/office/drawing/2014/main" id="{9D603BD0-8DCB-6B00-B97B-50160E2ACF86}"/>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Q2 2026 – Work Zone Protection</a:t>
            </a:r>
          </a:p>
        </p:txBody>
      </p:sp>
      <p:sp>
        <p:nvSpPr>
          <p:cNvPr id="8" name="Content Placeholder 2">
            <a:extLst>
              <a:ext uri="{FF2B5EF4-FFF2-40B4-BE49-F238E27FC236}">
                <a16:creationId xmlns:a16="http://schemas.microsoft.com/office/drawing/2014/main" id="{367E2127-23F1-64A0-2482-C0EBD59BE8DD}"/>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358160D7-863B-A787-3A08-96E3A61CA286}"/>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841145-2BD6-16BC-11C8-7D1C97C2F503}"/>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pic>
        <p:nvPicPr>
          <p:cNvPr id="6" name="Picture 2">
            <a:extLst>
              <a:ext uri="{FF2B5EF4-FFF2-40B4-BE49-F238E27FC236}">
                <a16:creationId xmlns:a16="http://schemas.microsoft.com/office/drawing/2014/main" id="{0817D0A9-FC8A-60AD-1646-45FF33344D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7003" y="1396366"/>
            <a:ext cx="8228973" cy="4794776"/>
          </a:xfrm>
          <a:prstGeom prst="rect">
            <a:avLst/>
          </a:prstGeom>
          <a:ln>
            <a:no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24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E636997-BF0F-04A5-1263-52E73B7915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C727B4-0F4C-2787-81B4-28AF185A5761}"/>
              </a:ext>
            </a:extLst>
          </p:cNvPr>
          <p:cNvSpPr>
            <a:spLocks noGrp="1"/>
          </p:cNvSpPr>
          <p:nvPr>
            <p:ph type="title"/>
          </p:nvPr>
        </p:nvSpPr>
        <p:spPr>
          <a:xfrm>
            <a:off x="2644908" y="264724"/>
            <a:ext cx="6902184" cy="1325563"/>
          </a:xfrm>
        </p:spPr>
        <p:txBody>
          <a:bodyPr/>
          <a:lstStyle/>
          <a:p>
            <a:r>
              <a:rPr lang="en-US" b="1" dirty="0">
                <a:latin typeface="+mn-lt"/>
              </a:rPr>
              <a:t>WARNING SIGN PLACEMENT</a:t>
            </a:r>
          </a:p>
        </p:txBody>
      </p:sp>
      <p:sp>
        <p:nvSpPr>
          <p:cNvPr id="7" name="Content Placeholder 2">
            <a:extLst>
              <a:ext uri="{FF2B5EF4-FFF2-40B4-BE49-F238E27FC236}">
                <a16:creationId xmlns:a16="http://schemas.microsoft.com/office/drawing/2014/main" id="{70AECF0D-9180-9C6E-4804-4FB712E897B5}"/>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Q2 2026 – Work Zone Protection</a:t>
            </a:r>
          </a:p>
        </p:txBody>
      </p:sp>
      <p:sp>
        <p:nvSpPr>
          <p:cNvPr id="8" name="Content Placeholder 2">
            <a:extLst>
              <a:ext uri="{FF2B5EF4-FFF2-40B4-BE49-F238E27FC236}">
                <a16:creationId xmlns:a16="http://schemas.microsoft.com/office/drawing/2014/main" id="{110088D1-B836-253A-26C8-590D32061501}"/>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CA53EA63-9D93-65CF-31E4-A774EFF5C66A}"/>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D93240D-C18C-D167-F9EE-CCD7B01F2D9E}"/>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graphicFrame>
        <p:nvGraphicFramePr>
          <p:cNvPr id="3" name="Group 196">
            <a:extLst>
              <a:ext uri="{FF2B5EF4-FFF2-40B4-BE49-F238E27FC236}">
                <a16:creationId xmlns:a16="http://schemas.microsoft.com/office/drawing/2014/main" id="{266C77CD-3681-98B6-146D-B485F7EBFC93}"/>
              </a:ext>
            </a:extLst>
          </p:cNvPr>
          <p:cNvGraphicFramePr>
            <a:graphicFrameLocks/>
          </p:cNvGraphicFramePr>
          <p:nvPr>
            <p:extLst>
              <p:ext uri="{D42A27DB-BD31-4B8C-83A1-F6EECF244321}">
                <p14:modId xmlns:p14="http://schemas.microsoft.com/office/powerpoint/2010/main" val="660310554"/>
              </p:ext>
            </p:extLst>
          </p:nvPr>
        </p:nvGraphicFramePr>
        <p:xfrm>
          <a:off x="305165" y="1464981"/>
          <a:ext cx="7924800" cy="4343399"/>
        </p:xfrm>
        <a:graphic>
          <a:graphicData uri="http://schemas.openxmlformats.org/drawingml/2006/table">
            <a:tbl>
              <a:tblPr/>
              <a:tblGrid>
                <a:gridCol w="4117788">
                  <a:extLst>
                    <a:ext uri="{9D8B030D-6E8A-4147-A177-3AD203B41FA5}">
                      <a16:colId xmlns:a16="http://schemas.microsoft.com/office/drawing/2014/main" val="20000"/>
                    </a:ext>
                  </a:extLst>
                </a:gridCol>
                <a:gridCol w="1243106">
                  <a:extLst>
                    <a:ext uri="{9D8B030D-6E8A-4147-A177-3AD203B41FA5}">
                      <a16:colId xmlns:a16="http://schemas.microsoft.com/office/drawing/2014/main" val="20001"/>
                    </a:ext>
                  </a:extLst>
                </a:gridCol>
                <a:gridCol w="1320800">
                  <a:extLst>
                    <a:ext uri="{9D8B030D-6E8A-4147-A177-3AD203B41FA5}">
                      <a16:colId xmlns:a16="http://schemas.microsoft.com/office/drawing/2014/main" val="20002"/>
                    </a:ext>
                  </a:extLst>
                </a:gridCol>
                <a:gridCol w="1243106">
                  <a:extLst>
                    <a:ext uri="{9D8B030D-6E8A-4147-A177-3AD203B41FA5}">
                      <a16:colId xmlns:a16="http://schemas.microsoft.com/office/drawing/2014/main" val="20003"/>
                    </a:ext>
                  </a:extLst>
                </a:gridCol>
              </a:tblGrid>
              <a:tr h="824631">
                <a:tc rowSpan="2">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Road Type</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gridSpan="3">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Distance Between Signs</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0730">
                <a:tc vMerge="1">
                  <a:txBody>
                    <a:bodyPr/>
                    <a:lstStyle/>
                    <a:p>
                      <a:endParaRPr lang="en-US"/>
                    </a:p>
                  </a:txBody>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B</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a:ln>
                            <a:noFill/>
                          </a:ln>
                          <a:solidFill>
                            <a:schemeClr val="tx1"/>
                          </a:solidFill>
                          <a:effectLst/>
                          <a:latin typeface="Verdana" pitchFamily="34" charset="0"/>
                        </a:rPr>
                        <a:t>C</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12038">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Urban Low Speed</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lumMod val="85000"/>
                      </a:schemeClr>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100’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lumMod val="85000"/>
                      </a:schemeClr>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100’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lumMod val="85000"/>
                      </a:schemeClr>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100’</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773591">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Urban High Speeds</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a:ln>
                            <a:noFill/>
                          </a:ln>
                          <a:solidFill>
                            <a:schemeClr val="tx1"/>
                          </a:solidFill>
                          <a:effectLst/>
                          <a:latin typeface="Verdana" pitchFamily="34" charset="0"/>
                        </a:rPr>
                        <a:t>350’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350’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350’</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85800">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Rural</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lumMod val="85000"/>
                      </a:schemeClr>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500’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lumMod val="85000"/>
                      </a:schemeClr>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500’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lumMod val="85000"/>
                      </a:schemeClr>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500’</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26609">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Expressway-Freeway</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1000’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1600’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tc>
                  <a:txBody>
                    <a:bodyPr/>
                    <a:lstStyle>
                      <a:lvl1pPr>
                        <a:spcBef>
                          <a:spcPct val="20000"/>
                        </a:spcBef>
                        <a:buClr>
                          <a:schemeClr val="folHlink"/>
                        </a:buClr>
                        <a:buSzPct val="75000"/>
                        <a:buFont typeface="Wingdings" pitchFamily="2" charset="2"/>
                        <a:defRPr sz="2800">
                          <a:solidFill>
                            <a:schemeClr val="tx1"/>
                          </a:solidFill>
                          <a:latin typeface="Verdana" pitchFamily="34" charset="0"/>
                        </a:defRPr>
                      </a:lvl1pPr>
                      <a:lvl2pPr>
                        <a:spcBef>
                          <a:spcPct val="20000"/>
                        </a:spcBef>
                        <a:buClr>
                          <a:schemeClr val="folHlink"/>
                        </a:buClr>
                        <a:buSzPct val="70000"/>
                        <a:buFont typeface="Wingdings" pitchFamily="2" charset="2"/>
                        <a:defRPr sz="2400">
                          <a:solidFill>
                            <a:schemeClr val="tx1"/>
                          </a:solidFill>
                          <a:latin typeface="Verdana" pitchFamily="34" charset="0"/>
                        </a:defRPr>
                      </a:lvl2pPr>
                      <a:lvl3pPr>
                        <a:spcBef>
                          <a:spcPct val="20000"/>
                        </a:spcBef>
                        <a:buClr>
                          <a:schemeClr val="tx2"/>
                        </a:buClr>
                        <a:defRPr sz="2000">
                          <a:solidFill>
                            <a:schemeClr val="tx1"/>
                          </a:solidFill>
                          <a:latin typeface="Verdana" pitchFamily="34" charset="0"/>
                        </a:defRPr>
                      </a:lvl3pPr>
                      <a:lvl4pPr>
                        <a:spcBef>
                          <a:spcPct val="20000"/>
                        </a:spcBef>
                        <a:buClr>
                          <a:schemeClr val="hlink"/>
                        </a:buClr>
                        <a:defRPr>
                          <a:solidFill>
                            <a:schemeClr val="tx1"/>
                          </a:solidFill>
                          <a:latin typeface="Verdana" pitchFamily="34" charset="0"/>
                        </a:defRPr>
                      </a:lvl4pPr>
                      <a:lvl5pPr>
                        <a:spcBef>
                          <a:spcPct val="20000"/>
                        </a:spcBef>
                        <a:buClr>
                          <a:schemeClr val="tx1"/>
                        </a:buClr>
                        <a:buSzPct val="85000"/>
                        <a:defRPr>
                          <a:solidFill>
                            <a:schemeClr val="tx1"/>
                          </a:solidFill>
                          <a:latin typeface="Verdana" pitchFamily="34" charset="0"/>
                        </a:defRPr>
                      </a:lvl5pPr>
                      <a:lvl6pPr fontAlgn="base">
                        <a:spcBef>
                          <a:spcPct val="20000"/>
                        </a:spcBef>
                        <a:spcAft>
                          <a:spcPct val="0"/>
                        </a:spcAft>
                        <a:buClr>
                          <a:schemeClr val="tx1"/>
                        </a:buClr>
                        <a:buSzPct val="85000"/>
                        <a:defRPr>
                          <a:solidFill>
                            <a:schemeClr val="tx1"/>
                          </a:solidFill>
                          <a:latin typeface="Verdana" pitchFamily="34" charset="0"/>
                        </a:defRPr>
                      </a:lvl6pPr>
                      <a:lvl7pPr fontAlgn="base">
                        <a:spcBef>
                          <a:spcPct val="20000"/>
                        </a:spcBef>
                        <a:spcAft>
                          <a:spcPct val="0"/>
                        </a:spcAft>
                        <a:buClr>
                          <a:schemeClr val="tx1"/>
                        </a:buClr>
                        <a:buSzPct val="85000"/>
                        <a:defRPr>
                          <a:solidFill>
                            <a:schemeClr val="tx1"/>
                          </a:solidFill>
                          <a:latin typeface="Verdana" pitchFamily="34" charset="0"/>
                        </a:defRPr>
                      </a:lvl7pPr>
                      <a:lvl8pPr fontAlgn="base">
                        <a:spcBef>
                          <a:spcPct val="20000"/>
                        </a:spcBef>
                        <a:spcAft>
                          <a:spcPct val="0"/>
                        </a:spcAft>
                        <a:buClr>
                          <a:schemeClr val="tx1"/>
                        </a:buClr>
                        <a:buSzPct val="85000"/>
                        <a:defRPr>
                          <a:solidFill>
                            <a:schemeClr val="tx1"/>
                          </a:solidFill>
                          <a:latin typeface="Verdana" pitchFamily="34" charset="0"/>
                        </a:defRPr>
                      </a:lvl8pPr>
                      <a:lvl9pPr fontAlgn="base">
                        <a:spcBef>
                          <a:spcPct val="20000"/>
                        </a:spcBef>
                        <a:spcAft>
                          <a:spcPct val="0"/>
                        </a:spcAft>
                        <a:buClr>
                          <a:schemeClr val="tx1"/>
                        </a:buClr>
                        <a:buSzPct val="85000"/>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altLang="en-US" sz="2200" b="1" i="0" u="none" strike="noStrike" cap="none" normalizeH="0" baseline="0" dirty="0">
                          <a:ln>
                            <a:noFill/>
                          </a:ln>
                          <a:solidFill>
                            <a:schemeClr val="tx1"/>
                          </a:solidFill>
                          <a:effectLst/>
                          <a:latin typeface="Verdana" pitchFamily="34" charset="0"/>
                        </a:rPr>
                        <a:t>2640’</a:t>
                      </a: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5" name="Rectangle 4">
            <a:extLst>
              <a:ext uri="{FF2B5EF4-FFF2-40B4-BE49-F238E27FC236}">
                <a16:creationId xmlns:a16="http://schemas.microsoft.com/office/drawing/2014/main" id="{77F89228-B7D9-3AA3-7EEE-F3AB81C9D335}"/>
              </a:ext>
            </a:extLst>
          </p:cNvPr>
          <p:cNvSpPr/>
          <p:nvPr/>
        </p:nvSpPr>
        <p:spPr bwMode="auto">
          <a:xfrm>
            <a:off x="8404412" y="1413034"/>
            <a:ext cx="3695590" cy="3279990"/>
          </a:xfrm>
          <a:prstGeom prst="rect">
            <a:avLst/>
          </a:prstGeom>
          <a:solidFill>
            <a:srgbClr val="E6FC18"/>
          </a:solidFill>
          <a:ln w="9525" cap="flat" cmpd="sng" algn="ctr">
            <a:noFill/>
            <a:prstDash val="solid"/>
            <a:round/>
            <a:headEnd type="none" w="med" len="med"/>
            <a:tailEnd type="none" w="med" len="med"/>
          </a:ln>
          <a:effectLst>
            <a:softEdge rad="88900"/>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Rounded MT Bold" panose="020F0704030504030204" pitchFamily="34" charset="0"/>
              </a:rPr>
              <a:t>Certain work</a:t>
            </a:r>
            <a:r>
              <a:rPr kumimoji="0" lang="en-US" sz="2400" b="0" i="0" u="none" strike="noStrike" cap="none" normalizeH="0" dirty="0">
                <a:ln>
                  <a:noFill/>
                </a:ln>
                <a:solidFill>
                  <a:schemeClr val="tx1"/>
                </a:solidFill>
                <a:effectLst/>
                <a:latin typeface="Arial Rounded MT Bold" panose="020F0704030504030204" pitchFamily="34" charset="0"/>
              </a:rPr>
              <a:t> zones may require the use of only 1 advance warning sign</a:t>
            </a:r>
          </a:p>
          <a:p>
            <a:pPr marL="0" marR="0" indent="0" algn="ctr" defTabSz="914400" rtl="0" eaLnBrk="1" fontAlgn="base" latinLnBrk="0" hangingPunct="1">
              <a:lnSpc>
                <a:spcPct val="100000"/>
              </a:lnSpc>
              <a:spcBef>
                <a:spcPct val="0"/>
              </a:spcBef>
              <a:spcAft>
                <a:spcPct val="0"/>
              </a:spcAft>
              <a:buClrTx/>
              <a:buSzTx/>
              <a:buFontTx/>
              <a:buNone/>
              <a:tabLst/>
            </a:pPr>
            <a:endParaRPr lang="en-US" sz="600" baseline="0" dirty="0">
              <a:latin typeface="Arial Rounded MT Bold" panose="020F0704030504030204"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Arial Rounded MT Bold" panose="020F0704030504030204" pitchFamily="34" charset="0"/>
              </a:rPr>
              <a:t>Other</a:t>
            </a:r>
            <a:r>
              <a:rPr lang="en-US" sz="2400" dirty="0">
                <a:latin typeface="Arial Rounded MT Bold" panose="020F0704030504030204" pitchFamily="34" charset="0"/>
              </a:rPr>
              <a:t> zones may require the use of multiple advance warning signs</a:t>
            </a:r>
            <a:endParaRPr kumimoji="0" lang="en-US" sz="24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97956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5F253EC-FF40-26EB-149E-43F7B96EDF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3B3AA1-79C1-FE69-F9B0-E709F7559B54}"/>
              </a:ext>
            </a:extLst>
          </p:cNvPr>
          <p:cNvSpPr>
            <a:spLocks noGrp="1"/>
          </p:cNvSpPr>
          <p:nvPr>
            <p:ph type="title"/>
          </p:nvPr>
        </p:nvSpPr>
        <p:spPr>
          <a:xfrm>
            <a:off x="2398743" y="304120"/>
            <a:ext cx="6902184" cy="1325563"/>
          </a:xfrm>
        </p:spPr>
        <p:txBody>
          <a:bodyPr/>
          <a:lstStyle/>
          <a:p>
            <a:pPr algn="ctr"/>
            <a:r>
              <a:rPr lang="en-US" b="1" dirty="0">
                <a:latin typeface="+mn-lt"/>
              </a:rPr>
              <a:t>TYPICAL PLACEMENT</a:t>
            </a:r>
          </a:p>
        </p:txBody>
      </p:sp>
      <p:sp>
        <p:nvSpPr>
          <p:cNvPr id="7" name="Content Placeholder 2">
            <a:extLst>
              <a:ext uri="{FF2B5EF4-FFF2-40B4-BE49-F238E27FC236}">
                <a16:creationId xmlns:a16="http://schemas.microsoft.com/office/drawing/2014/main" id="{6B545682-AE3D-6644-123B-83106AD571FB}"/>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Q2 2026 – Work Zone Protection</a:t>
            </a:r>
          </a:p>
        </p:txBody>
      </p:sp>
      <p:sp>
        <p:nvSpPr>
          <p:cNvPr id="8" name="Content Placeholder 2">
            <a:extLst>
              <a:ext uri="{FF2B5EF4-FFF2-40B4-BE49-F238E27FC236}">
                <a16:creationId xmlns:a16="http://schemas.microsoft.com/office/drawing/2014/main" id="{8EB7487A-1509-E5AF-1D4B-C005E209A49D}"/>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A2D63148-2609-A499-77EC-2DD839B0CC09}"/>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C19DA03-D40C-4B09-F0F6-45407C8B468B}"/>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grpSp>
        <p:nvGrpSpPr>
          <p:cNvPr id="6" name="Group 5">
            <a:extLst>
              <a:ext uri="{FF2B5EF4-FFF2-40B4-BE49-F238E27FC236}">
                <a16:creationId xmlns:a16="http://schemas.microsoft.com/office/drawing/2014/main" id="{118CD20F-C0DA-5DC3-B494-483DF584AF80}"/>
              </a:ext>
            </a:extLst>
          </p:cNvPr>
          <p:cNvGrpSpPr/>
          <p:nvPr/>
        </p:nvGrpSpPr>
        <p:grpSpPr>
          <a:xfrm>
            <a:off x="2116035" y="2708166"/>
            <a:ext cx="7848600" cy="1219200"/>
            <a:chOff x="990600" y="3352800"/>
            <a:chExt cx="7848600" cy="1219200"/>
          </a:xfrm>
        </p:grpSpPr>
        <p:sp>
          <p:nvSpPr>
            <p:cNvPr id="10" name="Line 4">
              <a:extLst>
                <a:ext uri="{FF2B5EF4-FFF2-40B4-BE49-F238E27FC236}">
                  <a16:creationId xmlns:a16="http://schemas.microsoft.com/office/drawing/2014/main" id="{8DC7D565-3B2C-C352-92F6-B092BDB7179C}"/>
                </a:ext>
              </a:extLst>
            </p:cNvPr>
            <p:cNvSpPr>
              <a:spLocks noChangeShapeType="1"/>
            </p:cNvSpPr>
            <p:nvPr/>
          </p:nvSpPr>
          <p:spPr bwMode="auto">
            <a:xfrm>
              <a:off x="990600" y="3352800"/>
              <a:ext cx="7848600" cy="0"/>
            </a:xfrm>
            <a:prstGeom prst="line">
              <a:avLst/>
            </a:prstGeom>
            <a:noFill/>
            <a:ln w="508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 name="Line 5">
              <a:extLst>
                <a:ext uri="{FF2B5EF4-FFF2-40B4-BE49-F238E27FC236}">
                  <a16:creationId xmlns:a16="http://schemas.microsoft.com/office/drawing/2014/main" id="{E6EF6788-69AD-0A4D-891E-8DE34DE46D4F}"/>
                </a:ext>
              </a:extLst>
            </p:cNvPr>
            <p:cNvSpPr>
              <a:spLocks noChangeShapeType="1"/>
            </p:cNvSpPr>
            <p:nvPr/>
          </p:nvSpPr>
          <p:spPr bwMode="auto">
            <a:xfrm>
              <a:off x="990600" y="4572000"/>
              <a:ext cx="7848600" cy="0"/>
            </a:xfrm>
            <a:prstGeom prst="line">
              <a:avLst/>
            </a:prstGeom>
            <a:noFill/>
            <a:ln w="508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 name="Line 6">
              <a:extLst>
                <a:ext uri="{FF2B5EF4-FFF2-40B4-BE49-F238E27FC236}">
                  <a16:creationId xmlns:a16="http://schemas.microsoft.com/office/drawing/2014/main" id="{0F8757AA-6834-81BF-DC7A-49C472C88845}"/>
                </a:ext>
              </a:extLst>
            </p:cNvPr>
            <p:cNvSpPr>
              <a:spLocks noChangeShapeType="1"/>
            </p:cNvSpPr>
            <p:nvPr/>
          </p:nvSpPr>
          <p:spPr bwMode="auto">
            <a:xfrm>
              <a:off x="1066800" y="3962400"/>
              <a:ext cx="7696200" cy="0"/>
            </a:xfrm>
            <a:prstGeom prst="line">
              <a:avLst/>
            </a:prstGeom>
            <a:noFill/>
            <a:ln w="508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 name="AutoShape 10">
              <a:extLst>
                <a:ext uri="{FF2B5EF4-FFF2-40B4-BE49-F238E27FC236}">
                  <a16:creationId xmlns:a16="http://schemas.microsoft.com/office/drawing/2014/main" id="{0BE2FCB6-F2C7-A4CC-87C5-7BAC89F32D29}"/>
                </a:ext>
              </a:extLst>
            </p:cNvPr>
            <p:cNvSpPr>
              <a:spLocks noChangeArrowheads="1"/>
            </p:cNvSpPr>
            <p:nvPr/>
          </p:nvSpPr>
          <p:spPr bwMode="auto">
            <a:xfrm>
              <a:off x="1447800" y="4191000"/>
              <a:ext cx="609600" cy="152400"/>
            </a:xfrm>
            <a:prstGeom prst="rightArrow">
              <a:avLst>
                <a:gd name="adj1" fmla="val 50000"/>
                <a:gd name="adj2"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endParaRPr lang="en-US" altLang="en-US"/>
            </a:p>
          </p:txBody>
        </p:sp>
        <p:sp>
          <p:nvSpPr>
            <p:cNvPr id="14" name="AutoShape 11">
              <a:extLst>
                <a:ext uri="{FF2B5EF4-FFF2-40B4-BE49-F238E27FC236}">
                  <a16:creationId xmlns:a16="http://schemas.microsoft.com/office/drawing/2014/main" id="{02E63749-BFF8-075D-4C21-546807A180DC}"/>
                </a:ext>
              </a:extLst>
            </p:cNvPr>
            <p:cNvSpPr>
              <a:spLocks noChangeArrowheads="1"/>
            </p:cNvSpPr>
            <p:nvPr/>
          </p:nvSpPr>
          <p:spPr bwMode="auto">
            <a:xfrm>
              <a:off x="1371600" y="3581400"/>
              <a:ext cx="609600" cy="152400"/>
            </a:xfrm>
            <a:prstGeom prst="leftArrow">
              <a:avLst>
                <a:gd name="adj1" fmla="val 50000"/>
                <a:gd name="adj2" fmla="val 10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endParaRPr lang="en-US" altLang="en-US"/>
            </a:p>
          </p:txBody>
        </p:sp>
      </p:grpSp>
      <p:sp>
        <p:nvSpPr>
          <p:cNvPr id="15" name="Text Box 7">
            <a:extLst>
              <a:ext uri="{FF2B5EF4-FFF2-40B4-BE49-F238E27FC236}">
                <a16:creationId xmlns:a16="http://schemas.microsoft.com/office/drawing/2014/main" id="{73F32733-7E96-EB93-F3D3-4D4106A68209}"/>
              </a:ext>
            </a:extLst>
          </p:cNvPr>
          <p:cNvSpPr txBox="1">
            <a:spLocks noChangeArrowheads="1"/>
          </p:cNvSpPr>
          <p:nvPr/>
        </p:nvSpPr>
        <p:spPr bwMode="auto">
          <a:xfrm>
            <a:off x="6525002" y="4444891"/>
            <a:ext cx="2133600" cy="946150"/>
          </a:xfrm>
          <a:prstGeom prst="rect">
            <a:avLst/>
          </a:prstGeom>
          <a:solidFill>
            <a:srgbClr val="8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ctr" eaLnBrk="1" hangingPunct="1">
              <a:spcBef>
                <a:spcPct val="50000"/>
              </a:spcBef>
            </a:pPr>
            <a:r>
              <a:rPr lang="en-US" altLang="en-US" sz="2800" b="1" dirty="0">
                <a:solidFill>
                  <a:schemeClr val="bg1"/>
                </a:solidFill>
              </a:rPr>
              <a:t>Work Zone</a:t>
            </a:r>
          </a:p>
        </p:txBody>
      </p:sp>
      <p:sp>
        <p:nvSpPr>
          <p:cNvPr id="16" name="Text Box 19">
            <a:extLst>
              <a:ext uri="{FF2B5EF4-FFF2-40B4-BE49-F238E27FC236}">
                <a16:creationId xmlns:a16="http://schemas.microsoft.com/office/drawing/2014/main" id="{827B847A-1AAE-5C8D-B67E-A68699E1D2CB}"/>
              </a:ext>
            </a:extLst>
          </p:cNvPr>
          <p:cNvSpPr txBox="1">
            <a:spLocks noChangeArrowheads="1"/>
          </p:cNvSpPr>
          <p:nvPr/>
        </p:nvSpPr>
        <p:spPr bwMode="auto">
          <a:xfrm>
            <a:off x="5240235" y="4689366"/>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ctr" eaLnBrk="1" hangingPunct="1">
              <a:spcBef>
                <a:spcPct val="50000"/>
              </a:spcBef>
            </a:pPr>
            <a:r>
              <a:rPr lang="en-US" altLang="en-US" b="1" dirty="0"/>
              <a:t>A</a:t>
            </a:r>
          </a:p>
        </p:txBody>
      </p:sp>
      <p:sp>
        <p:nvSpPr>
          <p:cNvPr id="17" name="Line 21">
            <a:extLst>
              <a:ext uri="{FF2B5EF4-FFF2-40B4-BE49-F238E27FC236}">
                <a16:creationId xmlns:a16="http://schemas.microsoft.com/office/drawing/2014/main" id="{90B0F19A-0879-A76E-2438-9EFD764A59E3}"/>
              </a:ext>
            </a:extLst>
          </p:cNvPr>
          <p:cNvSpPr>
            <a:spLocks noChangeShapeType="1"/>
          </p:cNvSpPr>
          <p:nvPr/>
        </p:nvSpPr>
        <p:spPr bwMode="auto">
          <a:xfrm flipH="1">
            <a:off x="5697435" y="4917966"/>
            <a:ext cx="83820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 name="Text Box 28">
            <a:extLst>
              <a:ext uri="{FF2B5EF4-FFF2-40B4-BE49-F238E27FC236}">
                <a16:creationId xmlns:a16="http://schemas.microsoft.com/office/drawing/2014/main" id="{2C183384-ACD6-30FE-A7FE-7C59FBADD2B4}"/>
              </a:ext>
            </a:extLst>
          </p:cNvPr>
          <p:cNvSpPr txBox="1">
            <a:spLocks noChangeArrowheads="1"/>
          </p:cNvSpPr>
          <p:nvPr/>
        </p:nvSpPr>
        <p:spPr bwMode="auto">
          <a:xfrm>
            <a:off x="2116035" y="1717566"/>
            <a:ext cx="7772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spcBef>
                <a:spcPct val="50000"/>
              </a:spcBef>
              <a:buSzPct val="200000"/>
              <a:buFont typeface="Wingdings" pitchFamily="2" charset="2"/>
              <a:buNone/>
            </a:pPr>
            <a:r>
              <a:rPr lang="en-US" altLang="en-US" sz="2800" dirty="0">
                <a:latin typeface="+mn-lt"/>
              </a:rPr>
              <a:t>Distance “A” is based on speed &amp;  work location</a:t>
            </a:r>
          </a:p>
        </p:txBody>
      </p:sp>
      <p:grpSp>
        <p:nvGrpSpPr>
          <p:cNvPr id="19" name="Group 18">
            <a:extLst>
              <a:ext uri="{FF2B5EF4-FFF2-40B4-BE49-F238E27FC236}">
                <a16:creationId xmlns:a16="http://schemas.microsoft.com/office/drawing/2014/main" id="{76B00F35-49F3-A01E-3C32-F713B1070F40}"/>
              </a:ext>
            </a:extLst>
          </p:cNvPr>
          <p:cNvGrpSpPr/>
          <p:nvPr/>
        </p:nvGrpSpPr>
        <p:grpSpPr>
          <a:xfrm>
            <a:off x="2801835" y="3974350"/>
            <a:ext cx="2228226" cy="1981200"/>
            <a:chOff x="5334000" y="2123893"/>
            <a:chExt cx="4456451" cy="4276905"/>
          </a:xfrm>
        </p:grpSpPr>
        <p:pic>
          <p:nvPicPr>
            <p:cNvPr id="20" name="Picture 3">
              <a:extLst>
                <a:ext uri="{FF2B5EF4-FFF2-40B4-BE49-F238E27FC236}">
                  <a16:creationId xmlns:a16="http://schemas.microsoft.com/office/drawing/2014/main" id="{F9A551CF-F817-8943-A0E6-0B8322A03C8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2123893"/>
              <a:ext cx="4456451" cy="4276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a16="http://schemas.microsoft.com/office/drawing/2014/main" id="{31862518-6784-0140-8596-60A82FF9EE79}"/>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8400" y="2209800"/>
              <a:ext cx="27432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2" name="Line 20">
            <a:extLst>
              <a:ext uri="{FF2B5EF4-FFF2-40B4-BE49-F238E27FC236}">
                <a16:creationId xmlns:a16="http://schemas.microsoft.com/office/drawing/2014/main" id="{966F008A-F3FF-3137-8A0C-960D40AA5687}"/>
              </a:ext>
            </a:extLst>
          </p:cNvPr>
          <p:cNvSpPr>
            <a:spLocks noChangeShapeType="1"/>
          </p:cNvSpPr>
          <p:nvPr/>
        </p:nvSpPr>
        <p:spPr bwMode="auto">
          <a:xfrm>
            <a:off x="4470400" y="4929511"/>
            <a:ext cx="91440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1558430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4A6E7E4-A038-7F65-8975-8569C97CF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BA701-63EC-31F5-CA27-F85097930E54}"/>
              </a:ext>
            </a:extLst>
          </p:cNvPr>
          <p:cNvSpPr>
            <a:spLocks noGrp="1"/>
          </p:cNvSpPr>
          <p:nvPr>
            <p:ph type="title"/>
          </p:nvPr>
        </p:nvSpPr>
        <p:spPr>
          <a:xfrm>
            <a:off x="2398743" y="304120"/>
            <a:ext cx="6902184" cy="1325563"/>
          </a:xfrm>
        </p:spPr>
        <p:txBody>
          <a:bodyPr/>
          <a:lstStyle/>
          <a:p>
            <a:pPr algn="ctr"/>
            <a:r>
              <a:rPr lang="en-US" b="1" dirty="0">
                <a:latin typeface="+mn-lt"/>
              </a:rPr>
              <a:t>WARNING SIGN PLACEMENT</a:t>
            </a:r>
          </a:p>
        </p:txBody>
      </p:sp>
      <p:sp>
        <p:nvSpPr>
          <p:cNvPr id="7" name="Content Placeholder 2">
            <a:extLst>
              <a:ext uri="{FF2B5EF4-FFF2-40B4-BE49-F238E27FC236}">
                <a16:creationId xmlns:a16="http://schemas.microsoft.com/office/drawing/2014/main" id="{D5F55983-7BDA-FA59-2C51-FEA09B5B16BB}"/>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Q2 2026 – Work Zone Protection</a:t>
            </a:r>
          </a:p>
        </p:txBody>
      </p:sp>
      <p:sp>
        <p:nvSpPr>
          <p:cNvPr id="8" name="Content Placeholder 2">
            <a:extLst>
              <a:ext uri="{FF2B5EF4-FFF2-40B4-BE49-F238E27FC236}">
                <a16:creationId xmlns:a16="http://schemas.microsoft.com/office/drawing/2014/main" id="{9C302970-2931-84D0-2AB8-4B80CF1614EA}"/>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9FEDC702-D0A5-6F5B-A66B-4D1D34D22BFB}"/>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035CCD9-CFF9-67FC-D1DF-56A9DEA746E6}"/>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3" name="Rectangle 3">
            <a:extLst>
              <a:ext uri="{FF2B5EF4-FFF2-40B4-BE49-F238E27FC236}">
                <a16:creationId xmlns:a16="http://schemas.microsoft.com/office/drawing/2014/main" id="{A2D4F992-B446-519C-9650-363E64A0D925}"/>
              </a:ext>
            </a:extLst>
          </p:cNvPr>
          <p:cNvSpPr txBox="1">
            <a:spLocks noChangeArrowheads="1"/>
          </p:cNvSpPr>
          <p:nvPr/>
        </p:nvSpPr>
        <p:spPr>
          <a:xfrm>
            <a:off x="1774825" y="1745306"/>
            <a:ext cx="8642350" cy="1061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a:t>Sign “C” is first sign the approaching motorist will encounter</a:t>
            </a:r>
            <a:endParaRPr lang="en-US" altLang="en-US" dirty="0"/>
          </a:p>
        </p:txBody>
      </p:sp>
      <p:sp>
        <p:nvSpPr>
          <p:cNvPr id="5" name="Line 5">
            <a:extLst>
              <a:ext uri="{FF2B5EF4-FFF2-40B4-BE49-F238E27FC236}">
                <a16:creationId xmlns:a16="http://schemas.microsoft.com/office/drawing/2014/main" id="{17303E2B-6B33-96D9-0F26-1A20C7B98770}"/>
              </a:ext>
            </a:extLst>
          </p:cNvPr>
          <p:cNvSpPr>
            <a:spLocks noChangeShapeType="1"/>
          </p:cNvSpPr>
          <p:nvPr/>
        </p:nvSpPr>
        <p:spPr bwMode="auto">
          <a:xfrm>
            <a:off x="1774824" y="4640906"/>
            <a:ext cx="84582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3" name="Line 6">
            <a:extLst>
              <a:ext uri="{FF2B5EF4-FFF2-40B4-BE49-F238E27FC236}">
                <a16:creationId xmlns:a16="http://schemas.microsoft.com/office/drawing/2014/main" id="{D26A33A1-91CB-D4DA-AB7F-077F8CE35993}"/>
              </a:ext>
            </a:extLst>
          </p:cNvPr>
          <p:cNvSpPr>
            <a:spLocks noChangeShapeType="1"/>
          </p:cNvSpPr>
          <p:nvPr/>
        </p:nvSpPr>
        <p:spPr bwMode="auto">
          <a:xfrm>
            <a:off x="1774824" y="3802706"/>
            <a:ext cx="8534400" cy="0"/>
          </a:xfrm>
          <a:prstGeom prst="line">
            <a:avLst/>
          </a:prstGeom>
          <a:noFill/>
          <a:ln w="38100">
            <a:solidFill>
              <a:schemeClr val="tx1"/>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4" name="AutoShape 13">
            <a:extLst>
              <a:ext uri="{FF2B5EF4-FFF2-40B4-BE49-F238E27FC236}">
                <a16:creationId xmlns:a16="http://schemas.microsoft.com/office/drawing/2014/main" id="{7443B929-53CC-FE0F-647D-D4B9A4378EA4}"/>
              </a:ext>
            </a:extLst>
          </p:cNvPr>
          <p:cNvSpPr>
            <a:spLocks noChangeArrowheads="1"/>
          </p:cNvSpPr>
          <p:nvPr/>
        </p:nvSpPr>
        <p:spPr bwMode="auto">
          <a:xfrm>
            <a:off x="3222624" y="3955106"/>
            <a:ext cx="976313" cy="485775"/>
          </a:xfrm>
          <a:prstGeom prst="righ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endParaRPr lang="en-US" altLang="en-US"/>
          </a:p>
        </p:txBody>
      </p:sp>
      <p:sp>
        <p:nvSpPr>
          <p:cNvPr id="25" name="Text Box 14">
            <a:extLst>
              <a:ext uri="{FF2B5EF4-FFF2-40B4-BE49-F238E27FC236}">
                <a16:creationId xmlns:a16="http://schemas.microsoft.com/office/drawing/2014/main" id="{FCFABFE7-4839-F48A-9287-ADD660773D77}"/>
              </a:ext>
            </a:extLst>
          </p:cNvPr>
          <p:cNvSpPr txBox="1">
            <a:spLocks noChangeArrowheads="1"/>
          </p:cNvSpPr>
          <p:nvPr/>
        </p:nvSpPr>
        <p:spPr bwMode="auto">
          <a:xfrm>
            <a:off x="8061324" y="4102743"/>
            <a:ext cx="1905000" cy="46672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spcBef>
                <a:spcPct val="50000"/>
              </a:spcBef>
            </a:pPr>
            <a:r>
              <a:rPr lang="en-US" altLang="en-US"/>
              <a:t>Work Zone</a:t>
            </a:r>
          </a:p>
        </p:txBody>
      </p:sp>
      <p:sp>
        <p:nvSpPr>
          <p:cNvPr id="26" name="Line 15">
            <a:extLst>
              <a:ext uri="{FF2B5EF4-FFF2-40B4-BE49-F238E27FC236}">
                <a16:creationId xmlns:a16="http://schemas.microsoft.com/office/drawing/2014/main" id="{333D201E-6356-3F20-4EA8-F178C46AE0BB}"/>
              </a:ext>
            </a:extLst>
          </p:cNvPr>
          <p:cNvSpPr>
            <a:spLocks noChangeShapeType="1"/>
          </p:cNvSpPr>
          <p:nvPr/>
        </p:nvSpPr>
        <p:spPr bwMode="auto">
          <a:xfrm flipH="1">
            <a:off x="6194424" y="4031306"/>
            <a:ext cx="1371600" cy="609600"/>
          </a:xfrm>
          <a:prstGeom prst="line">
            <a:avLst/>
          </a:prstGeom>
          <a:noFill/>
          <a:ln w="76200" cap="rnd">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7" name="Line 16">
            <a:extLst>
              <a:ext uri="{FF2B5EF4-FFF2-40B4-BE49-F238E27FC236}">
                <a16:creationId xmlns:a16="http://schemas.microsoft.com/office/drawing/2014/main" id="{2294BD23-FF89-D406-CECA-2C9C0E0FFCD3}"/>
              </a:ext>
            </a:extLst>
          </p:cNvPr>
          <p:cNvSpPr>
            <a:spLocks noChangeShapeType="1"/>
          </p:cNvSpPr>
          <p:nvPr/>
        </p:nvSpPr>
        <p:spPr bwMode="auto">
          <a:xfrm>
            <a:off x="7718424" y="3955106"/>
            <a:ext cx="2590800" cy="0"/>
          </a:xfrm>
          <a:prstGeom prst="line">
            <a:avLst/>
          </a:prstGeom>
          <a:noFill/>
          <a:ln w="76200" cap="rnd">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8" name="AutoShape 13">
            <a:extLst>
              <a:ext uri="{FF2B5EF4-FFF2-40B4-BE49-F238E27FC236}">
                <a16:creationId xmlns:a16="http://schemas.microsoft.com/office/drawing/2014/main" id="{31739290-F588-B1E4-F399-5C4B04648136}"/>
              </a:ext>
            </a:extLst>
          </p:cNvPr>
          <p:cNvSpPr>
            <a:spLocks noChangeArrowheads="1"/>
          </p:cNvSpPr>
          <p:nvPr/>
        </p:nvSpPr>
        <p:spPr bwMode="auto">
          <a:xfrm rot="10800000">
            <a:off x="3122201" y="3116906"/>
            <a:ext cx="976313" cy="485775"/>
          </a:xfrm>
          <a:prstGeom prst="rightArrow">
            <a:avLst>
              <a:gd name="adj1" fmla="val 50000"/>
              <a:gd name="adj2" fmla="val 502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endParaRPr lang="en-US" altLang="en-US"/>
          </a:p>
        </p:txBody>
      </p:sp>
      <p:grpSp>
        <p:nvGrpSpPr>
          <p:cNvPr id="29" name="Group 28">
            <a:extLst>
              <a:ext uri="{FF2B5EF4-FFF2-40B4-BE49-F238E27FC236}">
                <a16:creationId xmlns:a16="http://schemas.microsoft.com/office/drawing/2014/main" id="{E0F5D3F5-0D0D-642C-65D3-D95A225D2163}"/>
              </a:ext>
            </a:extLst>
          </p:cNvPr>
          <p:cNvGrpSpPr/>
          <p:nvPr/>
        </p:nvGrpSpPr>
        <p:grpSpPr>
          <a:xfrm>
            <a:off x="3582422" y="4771901"/>
            <a:ext cx="1032184" cy="1300368"/>
            <a:chOff x="2216533" y="4942197"/>
            <a:chExt cx="1032184" cy="1300368"/>
          </a:xfrm>
        </p:grpSpPr>
        <p:pic>
          <p:nvPicPr>
            <p:cNvPr id="30" name="Picture 3">
              <a:extLst>
                <a:ext uri="{FF2B5EF4-FFF2-40B4-BE49-F238E27FC236}">
                  <a16:creationId xmlns:a16="http://schemas.microsoft.com/office/drawing/2014/main" id="{90E5EF7B-6CD0-AC2A-C796-7C80213008F7}"/>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6533" y="4942197"/>
              <a:ext cx="1032184" cy="990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a:extLst>
                <a:ext uri="{FF2B5EF4-FFF2-40B4-BE49-F238E27FC236}">
                  <a16:creationId xmlns:a16="http://schemas.microsoft.com/office/drawing/2014/main" id="{407E7A13-48A5-B8F9-1A04-45C6E4B5168E}"/>
                </a:ext>
              </a:extLst>
            </p:cNvPr>
            <p:cNvSpPr txBox="1"/>
            <p:nvPr/>
          </p:nvSpPr>
          <p:spPr>
            <a:xfrm>
              <a:off x="2556936" y="5873233"/>
              <a:ext cx="351378" cy="369332"/>
            </a:xfrm>
            <a:prstGeom prst="rect">
              <a:avLst/>
            </a:prstGeom>
            <a:noFill/>
          </p:spPr>
          <p:txBody>
            <a:bodyPr wrap="none" rtlCol="0">
              <a:spAutoFit/>
            </a:bodyPr>
            <a:lstStyle/>
            <a:p>
              <a:r>
                <a:rPr lang="en-US" b="1" dirty="0"/>
                <a:t>B</a:t>
              </a:r>
            </a:p>
          </p:txBody>
        </p:sp>
      </p:grpSp>
      <p:grpSp>
        <p:nvGrpSpPr>
          <p:cNvPr id="32" name="Group 31">
            <a:extLst>
              <a:ext uri="{FF2B5EF4-FFF2-40B4-BE49-F238E27FC236}">
                <a16:creationId xmlns:a16="http://schemas.microsoft.com/office/drawing/2014/main" id="{23D08697-B63D-65A4-E0EC-0FBC2B05646E}"/>
              </a:ext>
            </a:extLst>
          </p:cNvPr>
          <p:cNvGrpSpPr/>
          <p:nvPr/>
        </p:nvGrpSpPr>
        <p:grpSpPr>
          <a:xfrm>
            <a:off x="4712028" y="4771901"/>
            <a:ext cx="1032184" cy="1310970"/>
            <a:chOff x="3362852" y="4949917"/>
            <a:chExt cx="1032184" cy="1310970"/>
          </a:xfrm>
        </p:grpSpPr>
        <p:pic>
          <p:nvPicPr>
            <p:cNvPr id="33" name="Picture 3">
              <a:extLst>
                <a:ext uri="{FF2B5EF4-FFF2-40B4-BE49-F238E27FC236}">
                  <a16:creationId xmlns:a16="http://schemas.microsoft.com/office/drawing/2014/main" id="{7BB669CE-0EC3-8F93-4C4C-94BACBBD40AF}"/>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2852" y="4949917"/>
              <a:ext cx="1032184" cy="990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a:extLst>
                <a:ext uri="{FF2B5EF4-FFF2-40B4-BE49-F238E27FC236}">
                  <a16:creationId xmlns:a16="http://schemas.microsoft.com/office/drawing/2014/main" id="{3FBE362E-D123-E629-8E75-F38C185CC4BB}"/>
                </a:ext>
              </a:extLst>
            </p:cNvPr>
            <p:cNvSpPr txBox="1"/>
            <p:nvPr/>
          </p:nvSpPr>
          <p:spPr>
            <a:xfrm>
              <a:off x="3688015" y="5891555"/>
              <a:ext cx="351378" cy="369332"/>
            </a:xfrm>
            <a:prstGeom prst="rect">
              <a:avLst/>
            </a:prstGeom>
            <a:noFill/>
          </p:spPr>
          <p:txBody>
            <a:bodyPr wrap="none" rtlCol="0">
              <a:spAutoFit/>
            </a:bodyPr>
            <a:lstStyle/>
            <a:p>
              <a:r>
                <a:rPr lang="en-US" b="1" dirty="0"/>
                <a:t>A</a:t>
              </a:r>
            </a:p>
          </p:txBody>
        </p:sp>
      </p:grpSp>
      <p:grpSp>
        <p:nvGrpSpPr>
          <p:cNvPr id="35" name="Group 34">
            <a:extLst>
              <a:ext uri="{FF2B5EF4-FFF2-40B4-BE49-F238E27FC236}">
                <a16:creationId xmlns:a16="http://schemas.microsoft.com/office/drawing/2014/main" id="{DE17987D-F116-F5D5-6813-A64B50466DEF}"/>
              </a:ext>
            </a:extLst>
          </p:cNvPr>
          <p:cNvGrpSpPr/>
          <p:nvPr/>
        </p:nvGrpSpPr>
        <p:grpSpPr>
          <a:xfrm>
            <a:off x="2433328" y="4755207"/>
            <a:ext cx="1032184" cy="1345986"/>
            <a:chOff x="1039504" y="4914901"/>
            <a:chExt cx="1032184" cy="1345986"/>
          </a:xfrm>
        </p:grpSpPr>
        <p:pic>
          <p:nvPicPr>
            <p:cNvPr id="36" name="Picture 3">
              <a:extLst>
                <a:ext uri="{FF2B5EF4-FFF2-40B4-BE49-F238E27FC236}">
                  <a16:creationId xmlns:a16="http://schemas.microsoft.com/office/drawing/2014/main" id="{D1E57317-051E-BDA2-9964-04ABF0BDBA4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9504" y="4914901"/>
              <a:ext cx="1032184" cy="990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a:extLst>
                <a:ext uri="{FF2B5EF4-FFF2-40B4-BE49-F238E27FC236}">
                  <a16:creationId xmlns:a16="http://schemas.microsoft.com/office/drawing/2014/main" id="{065532BE-2285-313D-5E85-FA673237B4F8}"/>
                </a:ext>
              </a:extLst>
            </p:cNvPr>
            <p:cNvSpPr txBox="1"/>
            <p:nvPr/>
          </p:nvSpPr>
          <p:spPr>
            <a:xfrm>
              <a:off x="1383066" y="5891555"/>
              <a:ext cx="351378" cy="369332"/>
            </a:xfrm>
            <a:prstGeom prst="rect">
              <a:avLst/>
            </a:prstGeom>
            <a:noFill/>
          </p:spPr>
          <p:txBody>
            <a:bodyPr wrap="none" rtlCol="0">
              <a:spAutoFit/>
            </a:bodyPr>
            <a:lstStyle/>
            <a:p>
              <a:r>
                <a:rPr lang="en-US" b="1" dirty="0"/>
                <a:t>C</a:t>
              </a:r>
            </a:p>
          </p:txBody>
        </p:sp>
      </p:grpSp>
      <p:sp>
        <p:nvSpPr>
          <p:cNvPr id="38" name="Line 4">
            <a:extLst>
              <a:ext uri="{FF2B5EF4-FFF2-40B4-BE49-F238E27FC236}">
                <a16:creationId xmlns:a16="http://schemas.microsoft.com/office/drawing/2014/main" id="{7A40A332-1CE7-BDAF-D294-F5FC70BCBAE5}"/>
              </a:ext>
            </a:extLst>
          </p:cNvPr>
          <p:cNvSpPr>
            <a:spLocks noChangeShapeType="1"/>
          </p:cNvSpPr>
          <p:nvPr/>
        </p:nvSpPr>
        <p:spPr bwMode="auto">
          <a:xfrm>
            <a:off x="1774824" y="2991679"/>
            <a:ext cx="8458200" cy="0"/>
          </a:xfrm>
          <a:prstGeom prst="line">
            <a:avLst/>
          </a:prstGeom>
          <a:noFill/>
          <a:ln w="381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358809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8CB2C4E-D9B3-3F3A-4F00-91AA8A652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94FE47-9DA0-C689-1211-05B09845D632}"/>
              </a:ext>
            </a:extLst>
          </p:cNvPr>
          <p:cNvSpPr>
            <a:spLocks noGrp="1"/>
          </p:cNvSpPr>
          <p:nvPr>
            <p:ph type="title"/>
          </p:nvPr>
        </p:nvSpPr>
        <p:spPr>
          <a:xfrm>
            <a:off x="596348" y="705505"/>
            <a:ext cx="7135712" cy="1325563"/>
          </a:xfrm>
        </p:spPr>
        <p:txBody>
          <a:bodyPr/>
          <a:lstStyle/>
          <a:p>
            <a:r>
              <a:rPr lang="en-US" b="1" dirty="0">
                <a:latin typeface="+mn-lt"/>
              </a:rPr>
              <a:t>PORTABLE CHANGEABLE MESSAGE SIGNS</a:t>
            </a:r>
          </a:p>
        </p:txBody>
      </p:sp>
      <p:pic>
        <p:nvPicPr>
          <p:cNvPr id="6" name="Picture 5" descr="A logo for a power line company&#10;&#10;Description automatically generated">
            <a:extLst>
              <a:ext uri="{FF2B5EF4-FFF2-40B4-BE49-F238E27FC236}">
                <a16:creationId xmlns:a16="http://schemas.microsoft.com/office/drawing/2014/main" id="{0C81410B-7655-155E-A6EF-2DD666AC935A}"/>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80B7F691-0CD7-F468-D926-491ACB82212B}"/>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916D7EDB-FE28-FE64-9671-2FF4C3C5560F}"/>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4ABD7AC0-1AFC-00E4-64B3-37CDB6F30C0B}"/>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17</a:t>
            </a:fld>
            <a:endParaRPr lang="en-US" sz="1400" dirty="0">
              <a:solidFill>
                <a:srgbClr val="FFC000">
                  <a:lumMod val="20000"/>
                  <a:lumOff val="80000"/>
                </a:srgbClr>
              </a:solidFill>
              <a:latin typeface="Calibri" panose="020F0502020204030204"/>
            </a:endParaRPr>
          </a:p>
        </p:txBody>
      </p:sp>
      <p:sp>
        <p:nvSpPr>
          <p:cNvPr id="10" name="Rectangle 4">
            <a:extLst>
              <a:ext uri="{FF2B5EF4-FFF2-40B4-BE49-F238E27FC236}">
                <a16:creationId xmlns:a16="http://schemas.microsoft.com/office/drawing/2014/main" id="{DD32510E-A083-E207-4A98-E67749B0FF01}"/>
              </a:ext>
            </a:extLst>
          </p:cNvPr>
          <p:cNvSpPr txBox="1">
            <a:spLocks noChangeArrowheads="1"/>
          </p:cNvSpPr>
          <p:nvPr/>
        </p:nvSpPr>
        <p:spPr>
          <a:xfrm>
            <a:off x="596348" y="2384006"/>
            <a:ext cx="7135711" cy="3768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altLang="en-US" sz="3200" dirty="0"/>
              <a:t>Visible up to ½ mile away</a:t>
            </a:r>
          </a:p>
          <a:p>
            <a:pPr>
              <a:buFont typeface="Wingdings" panose="05000000000000000000" pitchFamily="2" charset="2"/>
              <a:buChar char="ü"/>
            </a:pPr>
            <a:r>
              <a:rPr lang="en-US" altLang="en-US" sz="3200" dirty="0"/>
              <a:t>Visible from all lanes</a:t>
            </a:r>
          </a:p>
          <a:p>
            <a:pPr>
              <a:buFont typeface="Wingdings" panose="05000000000000000000" pitchFamily="2" charset="2"/>
              <a:buChar char="ü"/>
            </a:pPr>
            <a:r>
              <a:rPr lang="en-US" altLang="en-US" sz="3200" dirty="0"/>
              <a:t>Read entire message twice at the posted speed</a:t>
            </a:r>
          </a:p>
          <a:p>
            <a:pPr>
              <a:buFont typeface="Wingdings" panose="05000000000000000000" pitchFamily="2" charset="2"/>
              <a:buChar char="ü"/>
            </a:pPr>
            <a:r>
              <a:rPr lang="en-US" altLang="en-US" sz="3200" dirty="0"/>
              <a:t>Adjust under low-light conditions</a:t>
            </a:r>
          </a:p>
        </p:txBody>
      </p:sp>
      <p:pic>
        <p:nvPicPr>
          <p:cNvPr id="11" name="Picture 2">
            <a:extLst>
              <a:ext uri="{FF2B5EF4-FFF2-40B4-BE49-F238E27FC236}">
                <a16:creationId xmlns:a16="http://schemas.microsoft.com/office/drawing/2014/main" id="{EE179678-1E2B-A0E7-43C1-54DA64374C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805" y="98474"/>
            <a:ext cx="4058454" cy="421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0432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91176DB-BDA0-849D-9F2F-749A1B505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99C969-FB27-68CB-320F-EE422B9A4472}"/>
              </a:ext>
            </a:extLst>
          </p:cNvPr>
          <p:cNvSpPr>
            <a:spLocks noGrp="1"/>
          </p:cNvSpPr>
          <p:nvPr>
            <p:ph type="title"/>
          </p:nvPr>
        </p:nvSpPr>
        <p:spPr>
          <a:xfrm>
            <a:off x="664774" y="384774"/>
            <a:ext cx="6067096" cy="1325563"/>
          </a:xfrm>
        </p:spPr>
        <p:txBody>
          <a:bodyPr/>
          <a:lstStyle/>
          <a:p>
            <a:r>
              <a:rPr lang="en-US" b="1" dirty="0">
                <a:latin typeface="+mn-lt"/>
              </a:rPr>
              <a:t>CONES</a:t>
            </a:r>
          </a:p>
        </p:txBody>
      </p:sp>
      <p:pic>
        <p:nvPicPr>
          <p:cNvPr id="6" name="Picture 5" descr="A logo for a power line company&#10;&#10;Description automatically generated">
            <a:extLst>
              <a:ext uri="{FF2B5EF4-FFF2-40B4-BE49-F238E27FC236}">
                <a16:creationId xmlns:a16="http://schemas.microsoft.com/office/drawing/2014/main" id="{E4C80A58-82FA-A3AE-85FE-37B65CBE231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86CAB367-C5EF-03A8-D577-A458FA54F0E6}"/>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62EFA039-7946-A136-0EE8-880B958C0A12}"/>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B9F71041-64AF-4861-6F92-D37F7763DC23}"/>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18</a:t>
            </a:fld>
            <a:endParaRPr lang="en-US" sz="1400" dirty="0">
              <a:solidFill>
                <a:srgbClr val="FFC000">
                  <a:lumMod val="20000"/>
                  <a:lumOff val="80000"/>
                </a:srgbClr>
              </a:solidFill>
              <a:latin typeface="Calibri" panose="020F0502020204030204"/>
            </a:endParaRPr>
          </a:p>
        </p:txBody>
      </p:sp>
      <p:sp>
        <p:nvSpPr>
          <p:cNvPr id="3" name="Rectangle 4">
            <a:extLst>
              <a:ext uri="{FF2B5EF4-FFF2-40B4-BE49-F238E27FC236}">
                <a16:creationId xmlns:a16="http://schemas.microsoft.com/office/drawing/2014/main" id="{28A1A4B4-CC58-1D44-0C68-7E83571D58BB}"/>
              </a:ext>
            </a:extLst>
          </p:cNvPr>
          <p:cNvSpPr txBox="1">
            <a:spLocks noChangeArrowheads="1"/>
          </p:cNvSpPr>
          <p:nvPr/>
        </p:nvSpPr>
        <p:spPr>
          <a:xfrm>
            <a:off x="444463" y="1425201"/>
            <a:ext cx="7139951" cy="46311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ü"/>
            </a:pPr>
            <a:r>
              <a:rPr lang="en-US" altLang="en-US" sz="3200" dirty="0"/>
              <a:t>Not less than 18” in height</a:t>
            </a:r>
          </a:p>
          <a:p>
            <a:pPr>
              <a:buFont typeface="Wingdings" panose="05000000000000000000" pitchFamily="2" charset="2"/>
              <a:buChar char="ü"/>
            </a:pPr>
            <a:r>
              <a:rPr lang="en-US" altLang="en-US" sz="3200" dirty="0"/>
              <a:t>Must be at least 28” to 36” for freeway</a:t>
            </a:r>
          </a:p>
          <a:p>
            <a:pPr marL="0" indent="0">
              <a:buNone/>
            </a:pPr>
            <a:endParaRPr lang="en-US" altLang="en-US" sz="3200" dirty="0"/>
          </a:p>
          <a:p>
            <a:pPr marL="0" indent="0">
              <a:buFont typeface="Arial" panose="020B0604020202020204" pitchFamily="34" charset="0"/>
              <a:buNone/>
            </a:pPr>
            <a:r>
              <a:rPr lang="en-US" altLang="en-US" sz="3200" dirty="0"/>
              <a:t>When retro-reflective material is used:</a:t>
            </a:r>
          </a:p>
          <a:p>
            <a:r>
              <a:rPr lang="en-US" altLang="en-US" sz="3200" dirty="0"/>
              <a:t>Must have a white band 3” from top &amp; 6” wide</a:t>
            </a:r>
          </a:p>
          <a:p>
            <a:r>
              <a:rPr lang="en-US" altLang="en-US" sz="3200" dirty="0"/>
              <a:t>Then a 4” band 2” below the 6” band</a:t>
            </a:r>
          </a:p>
        </p:txBody>
      </p:sp>
      <p:pic>
        <p:nvPicPr>
          <p:cNvPr id="5" name="Picture 2">
            <a:extLst>
              <a:ext uri="{FF2B5EF4-FFF2-40B4-BE49-F238E27FC236}">
                <a16:creationId xmlns:a16="http://schemas.microsoft.com/office/drawing/2014/main" id="{4F2F3B38-B7E0-368E-1D1E-319367F7251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23" t="-1957" r="19987" b="1357"/>
          <a:stretch>
            <a:fillRect/>
          </a:stretch>
        </p:blipFill>
        <p:spPr bwMode="auto">
          <a:xfrm>
            <a:off x="7419712" y="0"/>
            <a:ext cx="2906097" cy="483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995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771E62C-9110-327E-BB58-717F0A941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0A158D-20F8-F0CD-A658-EE598B6351E2}"/>
              </a:ext>
            </a:extLst>
          </p:cNvPr>
          <p:cNvSpPr>
            <a:spLocks noGrp="1"/>
          </p:cNvSpPr>
          <p:nvPr>
            <p:ph type="title"/>
          </p:nvPr>
        </p:nvSpPr>
        <p:spPr>
          <a:xfrm>
            <a:off x="749803" y="539304"/>
            <a:ext cx="8057187" cy="1325563"/>
          </a:xfrm>
        </p:spPr>
        <p:txBody>
          <a:bodyPr>
            <a:normAutofit/>
          </a:bodyPr>
          <a:lstStyle/>
          <a:p>
            <a:r>
              <a:rPr lang="en-US" b="1" dirty="0">
                <a:latin typeface="+mn-lt"/>
              </a:rPr>
              <a:t>ADVANCE WARNING SIGNS</a:t>
            </a:r>
            <a:br>
              <a:rPr lang="en-US" b="1" dirty="0">
                <a:latin typeface="+mn-lt"/>
              </a:rPr>
            </a:br>
            <a:r>
              <a:rPr lang="en-US" b="1" dirty="0">
                <a:latin typeface="+mn-lt"/>
              </a:rPr>
              <a:t>SHORT DURATION</a:t>
            </a:r>
          </a:p>
        </p:txBody>
      </p:sp>
      <p:sp>
        <p:nvSpPr>
          <p:cNvPr id="4" name="Slide Number Placeholder 3">
            <a:extLst>
              <a:ext uri="{FF2B5EF4-FFF2-40B4-BE49-F238E27FC236}">
                <a16:creationId xmlns:a16="http://schemas.microsoft.com/office/drawing/2014/main" id="{243219E6-7652-57A3-8A53-4D998C110E14}"/>
              </a:ext>
            </a:extLst>
          </p:cNvPr>
          <p:cNvSpPr>
            <a:spLocks noGrp="1"/>
          </p:cNvSpPr>
          <p:nvPr>
            <p:ph type="sldNum" sz="quarter" idx="12"/>
          </p:nvPr>
        </p:nvSpPr>
        <p:spPr/>
        <p:txBody>
          <a:bodyPr/>
          <a:lstStyle/>
          <a:p>
            <a:fld id="{AF06B5B2-58D7-4A2E-ACF6-E9765C5AA68F}" type="slidenum">
              <a:rPr lang="en-US" smtClean="0"/>
              <a:t>19</a:t>
            </a:fld>
            <a:endParaRPr lang="en-US"/>
          </a:p>
        </p:txBody>
      </p:sp>
      <p:pic>
        <p:nvPicPr>
          <p:cNvPr id="6" name="Picture 5" descr="A logo for a power line company&#10;&#10;Description automatically generated">
            <a:extLst>
              <a:ext uri="{FF2B5EF4-FFF2-40B4-BE49-F238E27FC236}">
                <a16:creationId xmlns:a16="http://schemas.microsoft.com/office/drawing/2014/main" id="{DF1DE730-C210-F37C-CAF1-1AED7E7BB5E0}"/>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72302CAF-A3AD-5EF0-5BD1-B5AA7BA6B372}"/>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6153DBF1-0EA4-50B5-F03F-7AC24B410D26}"/>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F77146A0-F030-4230-75DA-A8F99DB8DB9C}"/>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19</a:t>
            </a:fld>
            <a:endParaRPr lang="en-US" sz="1400" dirty="0">
              <a:solidFill>
                <a:srgbClr val="FFC000">
                  <a:lumMod val="20000"/>
                  <a:lumOff val="80000"/>
                </a:srgbClr>
              </a:solidFill>
              <a:latin typeface="Calibri" panose="020F0502020204030204"/>
            </a:endParaRPr>
          </a:p>
        </p:txBody>
      </p:sp>
      <p:sp>
        <p:nvSpPr>
          <p:cNvPr id="10" name="Line 8">
            <a:extLst>
              <a:ext uri="{FF2B5EF4-FFF2-40B4-BE49-F238E27FC236}">
                <a16:creationId xmlns:a16="http://schemas.microsoft.com/office/drawing/2014/main" id="{2B24A4D3-414A-A225-57F9-1FD096CE68DA}"/>
              </a:ext>
            </a:extLst>
          </p:cNvPr>
          <p:cNvSpPr>
            <a:spLocks noChangeShapeType="1"/>
          </p:cNvSpPr>
          <p:nvPr/>
        </p:nvSpPr>
        <p:spPr bwMode="auto">
          <a:xfrm flipV="1">
            <a:off x="749803" y="2241352"/>
            <a:ext cx="6825522" cy="13455"/>
          </a:xfrm>
          <a:prstGeom prst="line">
            <a:avLst/>
          </a:prstGeom>
          <a:noFill/>
          <a:ln w="127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1" name="Line 11">
            <a:extLst>
              <a:ext uri="{FF2B5EF4-FFF2-40B4-BE49-F238E27FC236}">
                <a16:creationId xmlns:a16="http://schemas.microsoft.com/office/drawing/2014/main" id="{7ACF22E2-022F-033D-8902-D23873642F91}"/>
              </a:ext>
            </a:extLst>
          </p:cNvPr>
          <p:cNvSpPr>
            <a:spLocks noChangeShapeType="1"/>
          </p:cNvSpPr>
          <p:nvPr/>
        </p:nvSpPr>
        <p:spPr bwMode="auto">
          <a:xfrm>
            <a:off x="749803" y="2254807"/>
            <a:ext cx="0" cy="488111"/>
          </a:xfrm>
          <a:prstGeom prst="line">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 name="Line 12">
            <a:extLst>
              <a:ext uri="{FF2B5EF4-FFF2-40B4-BE49-F238E27FC236}">
                <a16:creationId xmlns:a16="http://schemas.microsoft.com/office/drawing/2014/main" id="{1C838C62-EEF9-3671-7843-9B6F7EA46A10}"/>
              </a:ext>
            </a:extLst>
          </p:cNvPr>
          <p:cNvSpPr>
            <a:spLocks noChangeShapeType="1"/>
          </p:cNvSpPr>
          <p:nvPr/>
        </p:nvSpPr>
        <p:spPr bwMode="auto">
          <a:xfrm flipV="1">
            <a:off x="749803" y="4293903"/>
            <a:ext cx="0" cy="513184"/>
          </a:xfrm>
          <a:prstGeom prst="line">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 name="Text Box 17">
            <a:extLst>
              <a:ext uri="{FF2B5EF4-FFF2-40B4-BE49-F238E27FC236}">
                <a16:creationId xmlns:a16="http://schemas.microsoft.com/office/drawing/2014/main" id="{7B68FA35-E3F1-6970-183F-B5A5D7E6418D}"/>
              </a:ext>
            </a:extLst>
          </p:cNvPr>
          <p:cNvSpPr txBox="1">
            <a:spLocks noChangeArrowheads="1"/>
          </p:cNvSpPr>
          <p:nvPr/>
        </p:nvSpPr>
        <p:spPr bwMode="auto">
          <a:xfrm>
            <a:off x="444189" y="2742923"/>
            <a:ext cx="586821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spcBef>
                <a:spcPct val="50000"/>
              </a:spcBef>
            </a:pPr>
            <a:r>
              <a:rPr lang="en-US" altLang="en-US" dirty="0">
                <a:solidFill>
                  <a:srgbClr val="0000FF"/>
                </a:solidFill>
                <a:latin typeface="+mn-lt"/>
              </a:rPr>
              <a:t>48” </a:t>
            </a:r>
            <a:r>
              <a:rPr lang="en-US" altLang="en-US" dirty="0">
                <a:latin typeface="+mn-lt"/>
              </a:rPr>
              <a:t>For High Speed</a:t>
            </a:r>
          </a:p>
          <a:p>
            <a:pPr eaLnBrk="1" hangingPunct="1">
              <a:spcBef>
                <a:spcPct val="50000"/>
              </a:spcBef>
            </a:pPr>
            <a:r>
              <a:rPr lang="en-US" altLang="en-US" dirty="0">
                <a:solidFill>
                  <a:srgbClr val="0000FF"/>
                </a:solidFill>
                <a:latin typeface="+mn-lt"/>
              </a:rPr>
              <a:t>36”</a:t>
            </a:r>
            <a:r>
              <a:rPr lang="en-US" altLang="en-US" dirty="0">
                <a:latin typeface="+mn-lt"/>
              </a:rPr>
              <a:t> For moderate traffic loads and speeds </a:t>
            </a:r>
          </a:p>
          <a:p>
            <a:pPr eaLnBrk="1" hangingPunct="1">
              <a:spcBef>
                <a:spcPct val="50000"/>
              </a:spcBef>
            </a:pPr>
            <a:r>
              <a:rPr lang="en-US" altLang="en-US" dirty="0">
                <a:solidFill>
                  <a:srgbClr val="0000FF"/>
                </a:solidFill>
                <a:latin typeface="+mn-lt"/>
              </a:rPr>
              <a:t>24”</a:t>
            </a:r>
            <a:r>
              <a:rPr lang="en-US" altLang="en-US" dirty="0">
                <a:latin typeface="+mn-lt"/>
              </a:rPr>
              <a:t> For rural low speed</a:t>
            </a:r>
          </a:p>
        </p:txBody>
      </p:sp>
      <p:pic>
        <p:nvPicPr>
          <p:cNvPr id="14" name="Picture 3">
            <a:extLst>
              <a:ext uri="{FF2B5EF4-FFF2-40B4-BE49-F238E27FC236}">
                <a16:creationId xmlns:a16="http://schemas.microsoft.com/office/drawing/2014/main" id="{65E2BADA-B8D6-AFFE-2A42-F1D22D83F09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4203" y="2155451"/>
            <a:ext cx="4456451" cy="4276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Line 9">
            <a:extLst>
              <a:ext uri="{FF2B5EF4-FFF2-40B4-BE49-F238E27FC236}">
                <a16:creationId xmlns:a16="http://schemas.microsoft.com/office/drawing/2014/main" id="{643395AE-D67A-4C83-0AE2-18EEC0320A98}"/>
              </a:ext>
            </a:extLst>
          </p:cNvPr>
          <p:cNvSpPr>
            <a:spLocks noChangeShapeType="1"/>
          </p:cNvSpPr>
          <p:nvPr/>
        </p:nvSpPr>
        <p:spPr bwMode="auto">
          <a:xfrm>
            <a:off x="749803" y="4816208"/>
            <a:ext cx="6825522" cy="0"/>
          </a:xfrm>
          <a:prstGeom prst="line">
            <a:avLst/>
          </a:prstGeom>
          <a:noFill/>
          <a:ln w="127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2253434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Content Placeholder 6" descr="A group of men in buckets on a power line&#10;&#10;Description automatically generated">
            <a:extLst>
              <a:ext uri="{FF2B5EF4-FFF2-40B4-BE49-F238E27FC236}">
                <a16:creationId xmlns:a16="http://schemas.microsoft.com/office/drawing/2014/main" id="{CB01D8BA-B3B8-0AE3-F13D-A3A692C57947}"/>
              </a:ext>
            </a:extLst>
          </p:cNvPr>
          <p:cNvPicPr>
            <a:picLocks noGrp="1" noChangeAspect="1"/>
          </p:cNvPicPr>
          <p:nvPr>
            <p:ph idx="1"/>
          </p:nvPr>
        </p:nvPicPr>
        <p:blipFill rotWithShape="1">
          <a:blip r:embed="rId4">
            <a:grayscl/>
            <a:alphaModFix amt="26000"/>
            <a:extLst>
              <a:ext uri="{28A0092B-C50C-407E-A947-70E740481C1C}">
                <a14:useLocalDpi xmlns:a14="http://schemas.microsoft.com/office/drawing/2010/main" val="0"/>
              </a:ext>
            </a:extLst>
          </a:blip>
          <a:srcRect t="1035" b="18175"/>
          <a:stretch/>
        </p:blipFill>
        <p:spPr>
          <a:xfrm>
            <a:off x="-52039" y="-1"/>
            <a:ext cx="12244039" cy="6594089"/>
          </a:xfrm>
        </p:spPr>
      </p:pic>
      <p:sp>
        <p:nvSpPr>
          <p:cNvPr id="4" name="Slide Number Placeholder 3">
            <a:extLst>
              <a:ext uri="{FF2B5EF4-FFF2-40B4-BE49-F238E27FC236}">
                <a16:creationId xmlns:a16="http://schemas.microsoft.com/office/drawing/2014/main" id="{0796F71C-1536-B651-020F-EE90E0833DA9}"/>
              </a:ext>
            </a:extLst>
          </p:cNvPr>
          <p:cNvSpPr>
            <a:spLocks noGrp="1"/>
          </p:cNvSpPr>
          <p:nvPr>
            <p:ph type="sldNum" sz="quarter" idx="12"/>
          </p:nvPr>
        </p:nvSpPr>
        <p:spPr>
          <a:xfrm>
            <a:off x="9264805" y="6537268"/>
            <a:ext cx="2743200" cy="365125"/>
          </a:xfrm>
        </p:spPr>
        <p:txBody>
          <a:bodyPr/>
          <a:lstStyle/>
          <a:p>
            <a:fld id="{AF06B5B2-58D7-4A2E-ACF6-E9765C5AA68F}" type="slidenum">
              <a:rPr lang="en-US" sz="1400" smtClean="0">
                <a:solidFill>
                  <a:schemeClr val="accent4">
                    <a:lumMod val="20000"/>
                    <a:lumOff val="80000"/>
                  </a:schemeClr>
                </a:solidFill>
              </a:rPr>
              <a:t>2</a:t>
            </a:fld>
            <a:endParaRPr lang="en-US" sz="1400" dirty="0">
              <a:solidFill>
                <a:schemeClr val="accent4">
                  <a:lumMod val="20000"/>
                  <a:lumOff val="80000"/>
                </a:schemeClr>
              </a:solidFill>
            </a:endParaRPr>
          </a:p>
        </p:txBody>
      </p:sp>
      <p:sp>
        <p:nvSpPr>
          <p:cNvPr id="5" name="TextBox 4">
            <a:extLst>
              <a:ext uri="{FF2B5EF4-FFF2-40B4-BE49-F238E27FC236}">
                <a16:creationId xmlns:a16="http://schemas.microsoft.com/office/drawing/2014/main" id="{5C8F0D92-FE6A-42EA-8C24-B3082269623E}"/>
              </a:ext>
            </a:extLst>
          </p:cNvPr>
          <p:cNvSpPr txBox="1"/>
          <p:nvPr/>
        </p:nvSpPr>
        <p:spPr>
          <a:xfrm>
            <a:off x="579864" y="366347"/>
            <a:ext cx="4884234" cy="584775"/>
          </a:xfrm>
          <a:prstGeom prst="rect">
            <a:avLst/>
          </a:prstGeom>
          <a:noFill/>
        </p:spPr>
        <p:txBody>
          <a:bodyPr wrap="square" rtlCol="0">
            <a:spAutoFit/>
          </a:bodyPr>
          <a:lstStyle/>
          <a:p>
            <a:r>
              <a:rPr lang="en-US" sz="3200" dirty="0">
                <a:solidFill>
                  <a:schemeClr val="bg1"/>
                </a:solidFill>
              </a:rPr>
              <a:t>OBJECTIVES</a:t>
            </a:r>
          </a:p>
        </p:txBody>
      </p:sp>
      <p:sp>
        <p:nvSpPr>
          <p:cNvPr id="8" name="Content Placeholder 2">
            <a:extLst>
              <a:ext uri="{FF2B5EF4-FFF2-40B4-BE49-F238E27FC236}">
                <a16:creationId xmlns:a16="http://schemas.microsoft.com/office/drawing/2014/main" id="{D9DBBFA3-FFBA-59D2-2199-BADB04DB1AAB}"/>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solidFill>
                  <a:schemeClr val="accent4">
                    <a:lumMod val="20000"/>
                    <a:lumOff val="80000"/>
                  </a:schemeClr>
                </a:solidFill>
              </a:rPr>
              <a:t>OSHA ELECTRICAL TRANSMISSION &amp; DISTRIBUTION PARTNERSHIP</a:t>
            </a:r>
          </a:p>
        </p:txBody>
      </p:sp>
      <p:pic>
        <p:nvPicPr>
          <p:cNvPr id="6" name="Picture 5">
            <a:extLst>
              <a:ext uri="{FF2B5EF4-FFF2-40B4-BE49-F238E27FC236}">
                <a16:creationId xmlns:a16="http://schemas.microsoft.com/office/drawing/2014/main" id="{2459C175-0B96-CFBF-A9AB-FC9CA31EB035}"/>
              </a:ext>
            </a:extLst>
          </p:cNvPr>
          <p:cNvPicPr>
            <a:picLocks noChangeAspect="1"/>
          </p:cNvPicPr>
          <p:nvPr/>
        </p:nvPicPr>
        <p:blipFill>
          <a:blip r:embed="rId5">
            <a:alphaModFix amt="26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2" name="Rectangle 8">
            <a:extLst>
              <a:ext uri="{FF2B5EF4-FFF2-40B4-BE49-F238E27FC236}">
                <a16:creationId xmlns:a16="http://schemas.microsoft.com/office/drawing/2014/main" id="{DA25C53C-D5A0-D946-F434-802F6C3B21F1}"/>
              </a:ext>
            </a:extLst>
          </p:cNvPr>
          <p:cNvSpPr>
            <a:spLocks noChangeArrowheads="1"/>
          </p:cNvSpPr>
          <p:nvPr/>
        </p:nvSpPr>
        <p:spPr bwMode="auto">
          <a:xfrm>
            <a:off x="91998" y="1677105"/>
            <a:ext cx="12008004" cy="4191000"/>
          </a:xfrm>
          <a:prstGeom prst="rect">
            <a:avLst/>
          </a:prstGeom>
          <a:noFill/>
          <a:ln w="12700">
            <a:noFill/>
            <a:miter lim="800000"/>
            <a:headEnd/>
            <a:tailEnd/>
          </a:ln>
        </p:spPr>
        <p:txBody>
          <a:bodyPr lIns="90488" tIns="44450" rIns="90488" bIns="44450"/>
          <a:lstStyle/>
          <a:p>
            <a:pPr eaLnBrk="0" hangingPunct="0">
              <a:spcBef>
                <a:spcPct val="50000"/>
              </a:spcBef>
              <a:defRPr/>
            </a:pPr>
            <a:r>
              <a:rPr lang="en-US" altLang="en-US" sz="2800" dirty="0">
                <a:cs typeface="+mn-cs"/>
              </a:rPr>
              <a:t>Upon completion of this continuing education module, you should be able to:</a:t>
            </a:r>
          </a:p>
          <a:p>
            <a:pPr marL="455613" lvl="1" indent="-455613" eaLnBrk="0" hangingPunct="0">
              <a:spcBef>
                <a:spcPct val="50000"/>
              </a:spcBef>
              <a:buFont typeface="Wingdings" pitchFamily="2" charset="2"/>
              <a:buChar char="þ"/>
              <a:defRPr/>
            </a:pPr>
            <a:r>
              <a:rPr lang="en-US" altLang="en-US" sz="2800" dirty="0">
                <a:cs typeface="+mn-cs"/>
              </a:rPr>
              <a:t>Describe the hazards of working in proximity to traffic</a:t>
            </a:r>
          </a:p>
          <a:p>
            <a:pPr marL="455613" lvl="1" indent="-455613" eaLnBrk="0" hangingPunct="0">
              <a:spcBef>
                <a:spcPct val="50000"/>
              </a:spcBef>
              <a:buFont typeface="Wingdings" pitchFamily="2" charset="2"/>
              <a:buChar char="þ"/>
              <a:defRPr/>
            </a:pPr>
            <a:r>
              <a:rPr lang="en-US" altLang="en-US" sz="2800" dirty="0">
                <a:cs typeface="+mn-cs"/>
              </a:rPr>
              <a:t>Define a work zone</a:t>
            </a:r>
          </a:p>
          <a:p>
            <a:pPr marL="455613" lvl="1" indent="-455613" eaLnBrk="0" hangingPunct="0">
              <a:spcBef>
                <a:spcPct val="50000"/>
              </a:spcBef>
              <a:buFont typeface="Wingdings" pitchFamily="2" charset="2"/>
              <a:buChar char="þ"/>
              <a:defRPr/>
            </a:pPr>
            <a:r>
              <a:rPr lang="en-US" altLang="en-US" sz="2800" dirty="0">
                <a:cs typeface="+mn-cs"/>
              </a:rPr>
              <a:t>Discuss the importance of traffic control</a:t>
            </a:r>
          </a:p>
          <a:p>
            <a:pPr marL="455613" lvl="1" indent="-455613" eaLnBrk="0" hangingPunct="0">
              <a:spcBef>
                <a:spcPct val="50000"/>
              </a:spcBef>
              <a:buFont typeface="Wingdings" pitchFamily="2" charset="2"/>
              <a:buChar char="þ"/>
              <a:defRPr/>
            </a:pPr>
            <a:r>
              <a:rPr lang="en-US" altLang="en-US" sz="2800" dirty="0">
                <a:cs typeface="+mn-cs"/>
              </a:rPr>
              <a:t>Explain requirements for certain traffic control devices</a:t>
            </a:r>
          </a:p>
          <a:p>
            <a:pPr marL="455613" lvl="1" indent="-455613" eaLnBrk="0" hangingPunct="0">
              <a:spcBef>
                <a:spcPct val="50000"/>
              </a:spcBef>
              <a:buFont typeface="Wingdings" pitchFamily="2" charset="2"/>
              <a:buChar char="þ"/>
              <a:defRPr/>
            </a:pPr>
            <a:r>
              <a:rPr lang="en-US" altLang="en-US" sz="2800" dirty="0">
                <a:cs typeface="+mn-cs"/>
              </a:rPr>
              <a:t>Explain requirements for flagger operations</a:t>
            </a:r>
            <a:endParaRPr lang="en-US" sz="2800" b="1" dirty="0">
              <a:cs typeface="+mn-cs"/>
            </a:endParaRPr>
          </a:p>
          <a:p>
            <a:pPr marL="404813" indent="-404813" eaLnBrk="0" hangingPunct="0">
              <a:spcBef>
                <a:spcPct val="50000"/>
              </a:spcBef>
              <a:buFont typeface="Wingdings" pitchFamily="2" charset="2"/>
              <a:buChar char="þ"/>
              <a:defRPr/>
            </a:pPr>
            <a:endParaRPr lang="en-US" sz="2000" b="1" dirty="0">
              <a:cs typeface="+mn-cs"/>
            </a:endParaRPr>
          </a:p>
        </p:txBody>
      </p:sp>
    </p:spTree>
    <p:extLst>
      <p:ext uri="{BB962C8B-B14F-4D97-AF65-F5344CB8AC3E}">
        <p14:creationId xmlns:p14="http://schemas.microsoft.com/office/powerpoint/2010/main" val="146438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FFA3D32-FAB5-1EF9-4E69-A3128D6EE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E202A-E294-8C63-4DBC-E25EC9FAC374}"/>
              </a:ext>
            </a:extLst>
          </p:cNvPr>
          <p:cNvSpPr>
            <a:spLocks noGrp="1"/>
          </p:cNvSpPr>
          <p:nvPr>
            <p:ph type="title"/>
          </p:nvPr>
        </p:nvSpPr>
        <p:spPr>
          <a:xfrm>
            <a:off x="664773" y="384774"/>
            <a:ext cx="8458199" cy="1325563"/>
          </a:xfrm>
        </p:spPr>
        <p:txBody>
          <a:bodyPr/>
          <a:lstStyle/>
          <a:p>
            <a:r>
              <a:rPr lang="en-US" b="1" dirty="0">
                <a:latin typeface="+mn-lt"/>
              </a:rPr>
              <a:t>ADVANCE WARNING SIGNS</a:t>
            </a:r>
          </a:p>
        </p:txBody>
      </p:sp>
      <p:pic>
        <p:nvPicPr>
          <p:cNvPr id="6" name="Picture 5" descr="A logo for a power line company&#10;&#10;Description automatically generated">
            <a:extLst>
              <a:ext uri="{FF2B5EF4-FFF2-40B4-BE49-F238E27FC236}">
                <a16:creationId xmlns:a16="http://schemas.microsoft.com/office/drawing/2014/main" id="{835B4CD8-2479-3D78-BA49-DD0095533FB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36097" y="4498975"/>
            <a:ext cx="1752600" cy="1857375"/>
          </a:xfrm>
          <a:prstGeom prst="rect">
            <a:avLst/>
          </a:prstGeom>
        </p:spPr>
      </p:pic>
      <p:sp>
        <p:nvSpPr>
          <p:cNvPr id="7" name="Content Placeholder 2">
            <a:extLst>
              <a:ext uri="{FF2B5EF4-FFF2-40B4-BE49-F238E27FC236}">
                <a16:creationId xmlns:a16="http://schemas.microsoft.com/office/drawing/2014/main" id="{949DBCC0-7103-1A35-4C58-CC00D3936CF0}"/>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8DA917F3-4248-46CD-CDC5-08416EB2EA88}"/>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AD3EDD9A-62DB-CAFB-C34D-C00B19F8048F}"/>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20</a:t>
            </a:fld>
            <a:endParaRPr lang="en-US" sz="1400" dirty="0">
              <a:solidFill>
                <a:srgbClr val="FFC000">
                  <a:lumMod val="20000"/>
                  <a:lumOff val="80000"/>
                </a:srgbClr>
              </a:solidFill>
              <a:latin typeface="Calibri" panose="020F0502020204030204"/>
            </a:endParaRPr>
          </a:p>
        </p:txBody>
      </p:sp>
      <p:sp>
        <p:nvSpPr>
          <p:cNvPr id="12" name="Rectangle 10">
            <a:extLst>
              <a:ext uri="{FF2B5EF4-FFF2-40B4-BE49-F238E27FC236}">
                <a16:creationId xmlns:a16="http://schemas.microsoft.com/office/drawing/2014/main" id="{E296ED8E-019F-DB67-5BF7-3C04299CB775}"/>
              </a:ext>
            </a:extLst>
          </p:cNvPr>
          <p:cNvSpPr txBox="1">
            <a:spLocks noChangeArrowheads="1"/>
          </p:cNvSpPr>
          <p:nvPr/>
        </p:nvSpPr>
        <p:spPr>
          <a:xfrm>
            <a:off x="664774" y="1528724"/>
            <a:ext cx="8001000" cy="91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2400" dirty="0"/>
              <a:t>Should be mounted on the right side of the road</a:t>
            </a:r>
          </a:p>
          <a:p>
            <a:endParaRPr lang="en-US" altLang="en-US" sz="2400" dirty="0"/>
          </a:p>
          <a:p>
            <a:endParaRPr lang="en-US" altLang="en-US" sz="2400" dirty="0"/>
          </a:p>
          <a:p>
            <a:endParaRPr lang="en-US" altLang="en-US" sz="2400" dirty="0"/>
          </a:p>
          <a:p>
            <a:pPr>
              <a:buFont typeface="Wingdings" pitchFamily="2" charset="2"/>
              <a:buNone/>
            </a:pPr>
            <a:endParaRPr lang="en-US" altLang="en-US" sz="2400" dirty="0"/>
          </a:p>
          <a:p>
            <a:pPr>
              <a:buFont typeface="Wingdings" pitchFamily="2" charset="2"/>
              <a:buNone/>
            </a:pPr>
            <a:endParaRPr lang="en-US" altLang="en-US" sz="2400" dirty="0"/>
          </a:p>
        </p:txBody>
      </p:sp>
      <p:sp>
        <p:nvSpPr>
          <p:cNvPr id="13" name="Line 11">
            <a:extLst>
              <a:ext uri="{FF2B5EF4-FFF2-40B4-BE49-F238E27FC236}">
                <a16:creationId xmlns:a16="http://schemas.microsoft.com/office/drawing/2014/main" id="{5269A88C-3F0C-1F16-F494-DA0DF278049B}"/>
              </a:ext>
            </a:extLst>
          </p:cNvPr>
          <p:cNvSpPr>
            <a:spLocks noChangeShapeType="1"/>
          </p:cNvSpPr>
          <p:nvPr/>
        </p:nvSpPr>
        <p:spPr bwMode="auto">
          <a:xfrm>
            <a:off x="562207" y="3350995"/>
            <a:ext cx="8077200"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 name="Line 12">
            <a:extLst>
              <a:ext uri="{FF2B5EF4-FFF2-40B4-BE49-F238E27FC236}">
                <a16:creationId xmlns:a16="http://schemas.microsoft.com/office/drawing/2014/main" id="{C680E20A-CD12-DD04-97A7-8FD3AEF5837B}"/>
              </a:ext>
            </a:extLst>
          </p:cNvPr>
          <p:cNvSpPr>
            <a:spLocks noChangeShapeType="1"/>
          </p:cNvSpPr>
          <p:nvPr/>
        </p:nvSpPr>
        <p:spPr bwMode="auto">
          <a:xfrm>
            <a:off x="562207" y="4265395"/>
            <a:ext cx="8077200" cy="0"/>
          </a:xfrm>
          <a:prstGeom prst="line">
            <a:avLst/>
          </a:prstGeom>
          <a:noFill/>
          <a:ln w="254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5" name="Line 13">
            <a:extLst>
              <a:ext uri="{FF2B5EF4-FFF2-40B4-BE49-F238E27FC236}">
                <a16:creationId xmlns:a16="http://schemas.microsoft.com/office/drawing/2014/main" id="{9F0863C9-6C9A-EF43-C73F-ED27A80023AE}"/>
              </a:ext>
            </a:extLst>
          </p:cNvPr>
          <p:cNvSpPr>
            <a:spLocks noChangeShapeType="1"/>
          </p:cNvSpPr>
          <p:nvPr/>
        </p:nvSpPr>
        <p:spPr bwMode="auto">
          <a:xfrm>
            <a:off x="562207" y="3808195"/>
            <a:ext cx="8001000" cy="0"/>
          </a:xfrm>
          <a:prstGeom prst="line">
            <a:avLst/>
          </a:prstGeom>
          <a:noFill/>
          <a:ln w="254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 name="AutoShape 18">
            <a:extLst>
              <a:ext uri="{FF2B5EF4-FFF2-40B4-BE49-F238E27FC236}">
                <a16:creationId xmlns:a16="http://schemas.microsoft.com/office/drawing/2014/main" id="{549B38FD-FEBA-4D72-2A49-EAD407FD06E4}"/>
              </a:ext>
            </a:extLst>
          </p:cNvPr>
          <p:cNvSpPr>
            <a:spLocks noChangeArrowheads="1"/>
          </p:cNvSpPr>
          <p:nvPr/>
        </p:nvSpPr>
        <p:spPr bwMode="auto">
          <a:xfrm>
            <a:off x="6658207" y="3884395"/>
            <a:ext cx="685800" cy="333375"/>
          </a:xfrm>
          <a:prstGeom prst="rightArrow">
            <a:avLst>
              <a:gd name="adj1" fmla="val 50000"/>
              <a:gd name="adj2" fmla="val 514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endParaRPr lang="en-US" altLang="en-US"/>
          </a:p>
        </p:txBody>
      </p:sp>
      <p:sp>
        <p:nvSpPr>
          <p:cNvPr id="17" name="AutoShape 19">
            <a:extLst>
              <a:ext uri="{FF2B5EF4-FFF2-40B4-BE49-F238E27FC236}">
                <a16:creationId xmlns:a16="http://schemas.microsoft.com/office/drawing/2014/main" id="{9509FD11-D02F-B836-CE74-86540EEB2BA1}"/>
              </a:ext>
            </a:extLst>
          </p:cNvPr>
          <p:cNvSpPr>
            <a:spLocks noChangeArrowheads="1"/>
          </p:cNvSpPr>
          <p:nvPr/>
        </p:nvSpPr>
        <p:spPr bwMode="auto">
          <a:xfrm>
            <a:off x="6658207" y="3427195"/>
            <a:ext cx="685800" cy="304800"/>
          </a:xfrm>
          <a:prstGeom prst="rightArrow">
            <a:avLst>
              <a:gd name="adj1" fmla="val 50000"/>
              <a:gd name="adj2" fmla="val 56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endParaRPr lang="en-US" altLang="en-US"/>
          </a:p>
        </p:txBody>
      </p:sp>
      <p:sp>
        <p:nvSpPr>
          <p:cNvPr id="18" name="Text Box 20">
            <a:extLst>
              <a:ext uri="{FF2B5EF4-FFF2-40B4-BE49-F238E27FC236}">
                <a16:creationId xmlns:a16="http://schemas.microsoft.com/office/drawing/2014/main" id="{F0A38D36-9530-A3EB-7A36-91C7458C0E41}"/>
              </a:ext>
            </a:extLst>
          </p:cNvPr>
          <p:cNvSpPr txBox="1">
            <a:spLocks noChangeArrowheads="1"/>
          </p:cNvSpPr>
          <p:nvPr/>
        </p:nvSpPr>
        <p:spPr bwMode="auto">
          <a:xfrm>
            <a:off x="403303" y="5528738"/>
            <a:ext cx="8458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lvl="2" eaLnBrk="1" hangingPunct="1">
              <a:lnSpc>
                <a:spcPct val="90000"/>
              </a:lnSpc>
              <a:spcBef>
                <a:spcPct val="20000"/>
              </a:spcBef>
              <a:buClr>
                <a:schemeClr val="folHlink"/>
              </a:buClr>
              <a:buSzPct val="70000"/>
              <a:buFont typeface="Wingdings" pitchFamily="2" charset="2"/>
              <a:buNone/>
            </a:pPr>
            <a:r>
              <a:rPr lang="en-US" altLang="en-US" sz="2000" dirty="0"/>
              <a:t>Should be placed on both sides of divided highways</a:t>
            </a:r>
          </a:p>
          <a:p>
            <a:pPr eaLnBrk="1" hangingPunct="1">
              <a:spcBef>
                <a:spcPct val="50000"/>
              </a:spcBef>
            </a:pPr>
            <a:endParaRPr lang="en-US" altLang="en-US" sz="2000" dirty="0"/>
          </a:p>
        </p:txBody>
      </p:sp>
      <p:pic>
        <p:nvPicPr>
          <p:cNvPr id="19" name="Picture 2">
            <a:extLst>
              <a:ext uri="{FF2B5EF4-FFF2-40B4-BE49-F238E27FC236}">
                <a16:creationId xmlns:a16="http://schemas.microsoft.com/office/drawing/2014/main" id="{9C106872-A955-19ED-32BF-39DBF6EA3E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1037" y="2142305"/>
            <a:ext cx="1035876" cy="104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a:extLst>
              <a:ext uri="{FF2B5EF4-FFF2-40B4-BE49-F238E27FC236}">
                <a16:creationId xmlns:a16="http://schemas.microsoft.com/office/drawing/2014/main" id="{F4DF9CF0-43EC-85C2-5C64-3F70E32A9A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7469" y="4341595"/>
            <a:ext cx="1035876" cy="104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a16="http://schemas.microsoft.com/office/drawing/2014/main" id="{2A08FCCD-1D6E-E206-49BE-AAECE31288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1037" y="4341595"/>
            <a:ext cx="1035876" cy="104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a:extLst>
              <a:ext uri="{FF2B5EF4-FFF2-40B4-BE49-F238E27FC236}">
                <a16:creationId xmlns:a16="http://schemas.microsoft.com/office/drawing/2014/main" id="{6AC4CB3F-AF64-043E-6F2B-C572962D99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7469" y="2110774"/>
            <a:ext cx="1035876" cy="104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a:extLst>
              <a:ext uri="{FF2B5EF4-FFF2-40B4-BE49-F238E27FC236}">
                <a16:creationId xmlns:a16="http://schemas.microsoft.com/office/drawing/2014/main" id="{EBA45040-82F5-0C08-2ED4-B887FBE3E4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3763" y="2110774"/>
            <a:ext cx="1030287"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F6670122-6D6C-8F73-CAAC-0AE291789E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0968" y="4363161"/>
            <a:ext cx="1035876" cy="104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037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8564786-4074-68D8-81D6-3D3C79194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7E346-C11D-509B-FA35-ED8BDFA9BDDA}"/>
              </a:ext>
            </a:extLst>
          </p:cNvPr>
          <p:cNvSpPr>
            <a:spLocks noGrp="1"/>
          </p:cNvSpPr>
          <p:nvPr>
            <p:ph type="title"/>
          </p:nvPr>
        </p:nvSpPr>
        <p:spPr>
          <a:xfrm>
            <a:off x="664774" y="384774"/>
            <a:ext cx="8648038" cy="1325563"/>
          </a:xfrm>
        </p:spPr>
        <p:txBody>
          <a:bodyPr/>
          <a:lstStyle/>
          <a:p>
            <a:r>
              <a:rPr lang="en-US" b="1" dirty="0">
                <a:latin typeface="+mn-lt"/>
              </a:rPr>
              <a:t>MERGING TAPER FORMULA</a:t>
            </a:r>
          </a:p>
        </p:txBody>
      </p:sp>
      <p:pic>
        <p:nvPicPr>
          <p:cNvPr id="6" name="Picture 5" descr="A logo for a power line company&#10;&#10;Description automatically generated">
            <a:extLst>
              <a:ext uri="{FF2B5EF4-FFF2-40B4-BE49-F238E27FC236}">
                <a16:creationId xmlns:a16="http://schemas.microsoft.com/office/drawing/2014/main" id="{4A074409-D622-5E9E-1AF7-AC5484E4A6A5}"/>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800566E3-ED2B-DA63-EF08-97CEC088BC5A}"/>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4735A065-0E9B-DA39-C1C1-A613296F5BE8}"/>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EBA712EF-4A4F-9EFD-B8B5-189901B76E46}"/>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21</a:t>
            </a:fld>
            <a:endParaRPr lang="en-US" sz="1400" dirty="0">
              <a:solidFill>
                <a:srgbClr val="FFC000">
                  <a:lumMod val="20000"/>
                  <a:lumOff val="80000"/>
                </a:srgbClr>
              </a:solidFill>
              <a:latin typeface="Calibri" panose="020F0502020204030204"/>
            </a:endParaRPr>
          </a:p>
        </p:txBody>
      </p:sp>
      <p:sp>
        <p:nvSpPr>
          <p:cNvPr id="10" name="Rectangle 3">
            <a:extLst>
              <a:ext uri="{FF2B5EF4-FFF2-40B4-BE49-F238E27FC236}">
                <a16:creationId xmlns:a16="http://schemas.microsoft.com/office/drawing/2014/main" id="{8417229B-001F-DAF5-6BE7-F2007D3DF3D8}"/>
              </a:ext>
            </a:extLst>
          </p:cNvPr>
          <p:cNvSpPr txBox="1">
            <a:spLocks noChangeArrowheads="1"/>
          </p:cNvSpPr>
          <p:nvPr/>
        </p:nvSpPr>
        <p:spPr>
          <a:xfrm>
            <a:off x="664774" y="1729444"/>
            <a:ext cx="8413750" cy="480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a:t>L=W(S)</a:t>
            </a:r>
            <a:r>
              <a:rPr lang="en-US" altLang="en-US" baseline="30000"/>
              <a:t>2</a:t>
            </a:r>
            <a:r>
              <a:rPr lang="en-US" altLang="en-US"/>
              <a:t>	40 MPH or Less</a:t>
            </a:r>
          </a:p>
          <a:p>
            <a:pPr marL="0" indent="0">
              <a:buFont typeface="Arial" panose="020B0604020202020204" pitchFamily="34" charset="0"/>
              <a:buNone/>
            </a:pPr>
            <a:r>
              <a:rPr lang="en-US" altLang="en-US"/>
              <a:t>       60</a:t>
            </a:r>
          </a:p>
          <a:p>
            <a:pPr marL="0" indent="0">
              <a:buFont typeface="Arial" panose="020B0604020202020204" pitchFamily="34" charset="0"/>
              <a:buNone/>
            </a:pPr>
            <a:r>
              <a:rPr lang="en-US" altLang="en-US"/>
              <a:t>L=W(S)	45 MPH or Greater</a:t>
            </a:r>
          </a:p>
          <a:p>
            <a:pPr marL="0" indent="0">
              <a:buFont typeface="Arial" panose="020B0604020202020204" pitchFamily="34" charset="0"/>
              <a:buNone/>
            </a:pPr>
            <a:endParaRPr lang="en-US" altLang="en-US" dirty="0"/>
          </a:p>
        </p:txBody>
      </p:sp>
      <p:sp>
        <p:nvSpPr>
          <p:cNvPr id="11" name="Line 4">
            <a:extLst>
              <a:ext uri="{FF2B5EF4-FFF2-40B4-BE49-F238E27FC236}">
                <a16:creationId xmlns:a16="http://schemas.microsoft.com/office/drawing/2014/main" id="{C358CDAA-8A7D-A209-4E2F-E3C04823E17B}"/>
              </a:ext>
            </a:extLst>
          </p:cNvPr>
          <p:cNvSpPr>
            <a:spLocks noChangeShapeType="1"/>
          </p:cNvSpPr>
          <p:nvPr/>
        </p:nvSpPr>
        <p:spPr bwMode="auto">
          <a:xfrm>
            <a:off x="893374" y="3634444"/>
            <a:ext cx="7848600" cy="0"/>
          </a:xfrm>
          <a:prstGeom prst="line">
            <a:avLst/>
          </a:prstGeom>
          <a:noFill/>
          <a:ln w="508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2" name="Line 5">
            <a:extLst>
              <a:ext uri="{FF2B5EF4-FFF2-40B4-BE49-F238E27FC236}">
                <a16:creationId xmlns:a16="http://schemas.microsoft.com/office/drawing/2014/main" id="{21F19576-BA7E-2CF8-1BCC-97F3011F8ADC}"/>
              </a:ext>
            </a:extLst>
          </p:cNvPr>
          <p:cNvSpPr>
            <a:spLocks noChangeShapeType="1"/>
          </p:cNvSpPr>
          <p:nvPr/>
        </p:nvSpPr>
        <p:spPr bwMode="auto">
          <a:xfrm>
            <a:off x="893374" y="5463244"/>
            <a:ext cx="7848600" cy="0"/>
          </a:xfrm>
          <a:prstGeom prst="line">
            <a:avLst/>
          </a:prstGeom>
          <a:noFill/>
          <a:ln w="508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3" name="Line 6">
            <a:extLst>
              <a:ext uri="{FF2B5EF4-FFF2-40B4-BE49-F238E27FC236}">
                <a16:creationId xmlns:a16="http://schemas.microsoft.com/office/drawing/2014/main" id="{CA7F14B7-1CE8-6A48-287E-B1D660C6B345}"/>
              </a:ext>
            </a:extLst>
          </p:cNvPr>
          <p:cNvSpPr>
            <a:spLocks noChangeShapeType="1"/>
          </p:cNvSpPr>
          <p:nvPr/>
        </p:nvSpPr>
        <p:spPr bwMode="auto">
          <a:xfrm>
            <a:off x="893374" y="4472644"/>
            <a:ext cx="7772400" cy="0"/>
          </a:xfrm>
          <a:prstGeom prst="line">
            <a:avLst/>
          </a:prstGeom>
          <a:noFill/>
          <a:ln w="50800">
            <a:solidFill>
              <a:schemeClr val="tx1"/>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 name="Line 7">
            <a:extLst>
              <a:ext uri="{FF2B5EF4-FFF2-40B4-BE49-F238E27FC236}">
                <a16:creationId xmlns:a16="http://schemas.microsoft.com/office/drawing/2014/main" id="{ECB00DED-46ED-7DD1-368F-C569ABBCC511}"/>
              </a:ext>
            </a:extLst>
          </p:cNvPr>
          <p:cNvSpPr>
            <a:spLocks noChangeShapeType="1"/>
          </p:cNvSpPr>
          <p:nvPr/>
        </p:nvSpPr>
        <p:spPr bwMode="auto">
          <a:xfrm flipV="1">
            <a:off x="969574" y="4625044"/>
            <a:ext cx="3886200" cy="762000"/>
          </a:xfrm>
          <a:prstGeom prst="line">
            <a:avLst/>
          </a:prstGeom>
          <a:noFill/>
          <a:ln w="88900" cap="rnd">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5" name="Line 8">
            <a:extLst>
              <a:ext uri="{FF2B5EF4-FFF2-40B4-BE49-F238E27FC236}">
                <a16:creationId xmlns:a16="http://schemas.microsoft.com/office/drawing/2014/main" id="{D97B05E0-82E2-F748-08C0-B36E9D1ABB35}"/>
              </a:ext>
            </a:extLst>
          </p:cNvPr>
          <p:cNvSpPr>
            <a:spLocks noChangeShapeType="1"/>
          </p:cNvSpPr>
          <p:nvPr/>
        </p:nvSpPr>
        <p:spPr bwMode="auto">
          <a:xfrm>
            <a:off x="5008174" y="4625044"/>
            <a:ext cx="3733800" cy="0"/>
          </a:xfrm>
          <a:prstGeom prst="line">
            <a:avLst/>
          </a:prstGeom>
          <a:noFill/>
          <a:ln w="88900" cap="rnd">
            <a:solidFill>
              <a:srgbClr val="FF66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6" name="Text Box 11">
            <a:extLst>
              <a:ext uri="{FF2B5EF4-FFF2-40B4-BE49-F238E27FC236}">
                <a16:creationId xmlns:a16="http://schemas.microsoft.com/office/drawing/2014/main" id="{98272F5F-6C36-45AE-98B0-66777D4BEFEC}"/>
              </a:ext>
            </a:extLst>
          </p:cNvPr>
          <p:cNvSpPr txBox="1">
            <a:spLocks noChangeArrowheads="1"/>
          </p:cNvSpPr>
          <p:nvPr/>
        </p:nvSpPr>
        <p:spPr bwMode="auto">
          <a:xfrm>
            <a:off x="436174" y="4553308"/>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ctr" eaLnBrk="1" hangingPunct="1">
              <a:spcBef>
                <a:spcPct val="50000"/>
              </a:spcBef>
            </a:pPr>
            <a:r>
              <a:rPr lang="en-US" altLang="en-US" dirty="0">
                <a:latin typeface="+mn-lt"/>
              </a:rPr>
              <a:t>Taper Length</a:t>
            </a:r>
          </a:p>
        </p:txBody>
      </p:sp>
      <p:sp>
        <p:nvSpPr>
          <p:cNvPr id="17" name="Line 13">
            <a:extLst>
              <a:ext uri="{FF2B5EF4-FFF2-40B4-BE49-F238E27FC236}">
                <a16:creationId xmlns:a16="http://schemas.microsoft.com/office/drawing/2014/main" id="{E0AF0103-4F67-CEBB-104E-9C656FCB2D08}"/>
              </a:ext>
            </a:extLst>
          </p:cNvPr>
          <p:cNvSpPr>
            <a:spLocks noChangeShapeType="1"/>
          </p:cNvSpPr>
          <p:nvPr/>
        </p:nvSpPr>
        <p:spPr bwMode="auto">
          <a:xfrm flipH="1">
            <a:off x="944338" y="4553308"/>
            <a:ext cx="3709555" cy="762000"/>
          </a:xfrm>
          <a:prstGeom prst="line">
            <a:avLst/>
          </a:prstGeom>
          <a:noFill/>
          <a:ln w="2540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8" name="Text Box 14">
            <a:extLst>
              <a:ext uri="{FF2B5EF4-FFF2-40B4-BE49-F238E27FC236}">
                <a16:creationId xmlns:a16="http://schemas.microsoft.com/office/drawing/2014/main" id="{A3528857-AA37-19AA-8614-8D78AACD2B19}"/>
              </a:ext>
            </a:extLst>
          </p:cNvPr>
          <p:cNvSpPr txBox="1">
            <a:spLocks noChangeArrowheads="1"/>
          </p:cNvSpPr>
          <p:nvPr/>
        </p:nvSpPr>
        <p:spPr bwMode="auto">
          <a:xfrm>
            <a:off x="6470819" y="4853643"/>
            <a:ext cx="2514600" cy="46166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ctr" eaLnBrk="1" hangingPunct="1">
              <a:spcBef>
                <a:spcPct val="50000"/>
              </a:spcBef>
            </a:pPr>
            <a:r>
              <a:rPr lang="en-US" altLang="en-US" b="1" dirty="0">
                <a:solidFill>
                  <a:srgbClr val="002060"/>
                </a:solidFill>
                <a:latin typeface="+mn-lt"/>
              </a:rPr>
              <a:t>Work Zone</a:t>
            </a:r>
          </a:p>
        </p:txBody>
      </p:sp>
      <p:sp>
        <p:nvSpPr>
          <p:cNvPr id="19" name="Rounded Rectangle 18">
            <a:extLst>
              <a:ext uri="{FF2B5EF4-FFF2-40B4-BE49-F238E27FC236}">
                <a16:creationId xmlns:a16="http://schemas.microsoft.com/office/drawing/2014/main" id="{7400E12A-44EB-FE1D-83E3-31CB8684091E}"/>
              </a:ext>
            </a:extLst>
          </p:cNvPr>
          <p:cNvSpPr/>
          <p:nvPr/>
        </p:nvSpPr>
        <p:spPr bwMode="auto">
          <a:xfrm>
            <a:off x="5693975" y="1653244"/>
            <a:ext cx="3276600" cy="1828800"/>
          </a:xfrm>
          <a:prstGeom prst="roundRect">
            <a:avLst/>
          </a:prstGeom>
          <a:solidFill>
            <a:srgbClr val="E6FC1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50000"/>
              </a:lnSpc>
            </a:pPr>
            <a:r>
              <a:rPr lang="en-US" sz="1600" b="1" dirty="0"/>
              <a:t>L   = Taper in length of feet</a:t>
            </a:r>
          </a:p>
          <a:p>
            <a:pPr>
              <a:lnSpc>
                <a:spcPct val="150000"/>
              </a:lnSpc>
            </a:pPr>
            <a:r>
              <a:rPr lang="en-US" sz="1600" b="1" dirty="0"/>
              <a:t>W  = Width of offset in feet</a:t>
            </a:r>
          </a:p>
          <a:p>
            <a:pPr>
              <a:lnSpc>
                <a:spcPct val="150000"/>
              </a:lnSpc>
            </a:pPr>
            <a:r>
              <a:rPr lang="en-US" sz="1600" b="1" dirty="0"/>
              <a:t>S   = Speed*</a:t>
            </a:r>
          </a:p>
          <a:p>
            <a:endParaRPr lang="en-US" sz="1600" b="1" dirty="0"/>
          </a:p>
          <a:p>
            <a:r>
              <a:rPr lang="en-US" sz="1400" b="1" dirty="0"/>
              <a:t>*Note: May not be posted speed!</a:t>
            </a:r>
            <a:endParaRPr kumimoji="0" lang="en-US" sz="1400" b="1" i="0" u="none" strike="noStrike" cap="none" normalizeH="0" baseline="0" dirty="0">
              <a:ln>
                <a:noFill/>
              </a:ln>
              <a:solidFill>
                <a:schemeClr val="tx1"/>
              </a:solidFill>
              <a:effectLst/>
            </a:endParaRPr>
          </a:p>
        </p:txBody>
      </p:sp>
      <p:sp>
        <p:nvSpPr>
          <p:cNvPr id="20" name="Text Box 11">
            <a:extLst>
              <a:ext uri="{FF2B5EF4-FFF2-40B4-BE49-F238E27FC236}">
                <a16:creationId xmlns:a16="http://schemas.microsoft.com/office/drawing/2014/main" id="{3433A9BC-CED5-B1C4-EF7A-33032751E6B9}"/>
              </a:ext>
            </a:extLst>
          </p:cNvPr>
          <p:cNvSpPr txBox="1">
            <a:spLocks noChangeArrowheads="1"/>
          </p:cNvSpPr>
          <p:nvPr/>
        </p:nvSpPr>
        <p:spPr bwMode="auto">
          <a:xfrm>
            <a:off x="4627174" y="4775211"/>
            <a:ext cx="11865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ctr" eaLnBrk="1" hangingPunct="1">
              <a:spcBef>
                <a:spcPct val="50000"/>
              </a:spcBef>
            </a:pPr>
            <a:r>
              <a:rPr lang="en-US" altLang="en-US" dirty="0">
                <a:latin typeface="+mn-lt"/>
              </a:rPr>
              <a:t>Offset</a:t>
            </a:r>
          </a:p>
        </p:txBody>
      </p:sp>
    </p:spTree>
    <p:extLst>
      <p:ext uri="{BB962C8B-B14F-4D97-AF65-F5344CB8AC3E}">
        <p14:creationId xmlns:p14="http://schemas.microsoft.com/office/powerpoint/2010/main" val="309710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48D4A1E-493F-C887-DD67-C530DB0030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60DEB-7126-7AF6-6248-B72A91E166BD}"/>
              </a:ext>
            </a:extLst>
          </p:cNvPr>
          <p:cNvSpPr>
            <a:spLocks noGrp="1"/>
          </p:cNvSpPr>
          <p:nvPr>
            <p:ph type="title"/>
          </p:nvPr>
        </p:nvSpPr>
        <p:spPr>
          <a:xfrm>
            <a:off x="5577052" y="432612"/>
            <a:ext cx="6067096" cy="1325563"/>
          </a:xfrm>
        </p:spPr>
        <p:txBody>
          <a:bodyPr/>
          <a:lstStyle/>
          <a:p>
            <a:r>
              <a:rPr lang="en-US" b="1" dirty="0">
                <a:latin typeface="+mn-lt"/>
              </a:rPr>
              <a:t>PEDESTRIANS</a:t>
            </a:r>
          </a:p>
        </p:txBody>
      </p:sp>
      <p:pic>
        <p:nvPicPr>
          <p:cNvPr id="6" name="Picture 5" descr="A logo for a power line company&#10;&#10;Description automatically generated">
            <a:extLst>
              <a:ext uri="{FF2B5EF4-FFF2-40B4-BE49-F238E27FC236}">
                <a16:creationId xmlns:a16="http://schemas.microsoft.com/office/drawing/2014/main" id="{C4758737-2940-3628-1C31-3C49EED6B31C}"/>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pic>
        <p:nvPicPr>
          <p:cNvPr id="5" name="Picture 4">
            <a:extLst>
              <a:ext uri="{FF2B5EF4-FFF2-40B4-BE49-F238E27FC236}">
                <a16:creationId xmlns:a16="http://schemas.microsoft.com/office/drawing/2014/main" id="{12D66D37-032D-2D9B-AAD3-99F83B823781}"/>
              </a:ext>
            </a:extLst>
          </p:cNvPr>
          <p:cNvPicPr>
            <a:picLocks noChangeAspect="1"/>
          </p:cNvPicPr>
          <p:nvPr/>
        </p:nvPicPr>
        <p:blipFill>
          <a:blip r:embed="rId5">
            <a:extLst>
              <a:ext uri="{28A0092B-C50C-407E-A947-70E740481C1C}">
                <a14:useLocalDpi xmlns:a14="http://schemas.microsoft.com/office/drawing/2010/main" val="0"/>
              </a:ext>
            </a:extLst>
          </a:blip>
          <a:srcRect l="28064" r="9118"/>
          <a:stretch>
            <a:fillRect/>
          </a:stretch>
        </p:blipFill>
        <p:spPr>
          <a:xfrm>
            <a:off x="1" y="1"/>
            <a:ext cx="5512388" cy="6606049"/>
          </a:xfrm>
          <a:prstGeom prst="rect">
            <a:avLst/>
          </a:prstGeom>
          <a:ln>
            <a:noFill/>
          </a:ln>
          <a:effectLst>
            <a:softEdge rad="112500"/>
          </a:effectLst>
        </p:spPr>
      </p:pic>
      <p:sp>
        <p:nvSpPr>
          <p:cNvPr id="7" name="Content Placeholder 2">
            <a:extLst>
              <a:ext uri="{FF2B5EF4-FFF2-40B4-BE49-F238E27FC236}">
                <a16:creationId xmlns:a16="http://schemas.microsoft.com/office/drawing/2014/main" id="{2923A639-5E0C-B09B-1282-04919F90B390}"/>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419C75EE-20C7-2AF4-9864-C0D503162693}"/>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4616B90E-97E9-B7D0-90C9-CCB28A69E4E5}"/>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22</a:t>
            </a:fld>
            <a:endParaRPr lang="en-US" sz="1400" dirty="0">
              <a:solidFill>
                <a:srgbClr val="FFC000">
                  <a:lumMod val="20000"/>
                  <a:lumOff val="80000"/>
                </a:srgbClr>
              </a:solidFill>
              <a:latin typeface="Calibri" panose="020F0502020204030204"/>
            </a:endParaRPr>
          </a:p>
        </p:txBody>
      </p:sp>
      <p:sp>
        <p:nvSpPr>
          <p:cNvPr id="10" name="Rectangle 3">
            <a:extLst>
              <a:ext uri="{FF2B5EF4-FFF2-40B4-BE49-F238E27FC236}">
                <a16:creationId xmlns:a16="http://schemas.microsoft.com/office/drawing/2014/main" id="{B2831A9A-71EE-B834-2BA3-EBAB7AB8BBE9}"/>
              </a:ext>
            </a:extLst>
          </p:cNvPr>
          <p:cNvSpPr txBox="1">
            <a:spLocks noChangeArrowheads="1"/>
          </p:cNvSpPr>
          <p:nvPr/>
        </p:nvSpPr>
        <p:spPr>
          <a:xfrm>
            <a:off x="5577052" y="1741338"/>
            <a:ext cx="6067096" cy="1670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A wide range of pedestrians might be affected by our work zones </a:t>
            </a:r>
          </a:p>
          <a:p>
            <a:r>
              <a:rPr lang="en-US" altLang="en-US" dirty="0"/>
              <a:t>Pedestrians need a clearly delineated and usable travel path </a:t>
            </a:r>
          </a:p>
        </p:txBody>
      </p:sp>
      <p:pic>
        <p:nvPicPr>
          <p:cNvPr id="11" name="Picture 2">
            <a:extLst>
              <a:ext uri="{FF2B5EF4-FFF2-40B4-BE49-F238E27FC236}">
                <a16:creationId xmlns:a16="http://schemas.microsoft.com/office/drawing/2014/main" id="{29612D61-CA84-994A-3666-292D0EABE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712" y="4791915"/>
            <a:ext cx="3264557" cy="164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045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5BF86C6-3C6D-7733-2456-57A5E09AA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A12CE-AD3A-90CD-7071-48C46A37CEE4}"/>
              </a:ext>
            </a:extLst>
          </p:cNvPr>
          <p:cNvSpPr>
            <a:spLocks noGrp="1"/>
          </p:cNvSpPr>
          <p:nvPr>
            <p:ph type="title"/>
          </p:nvPr>
        </p:nvSpPr>
        <p:spPr>
          <a:xfrm>
            <a:off x="796507" y="432612"/>
            <a:ext cx="7814093" cy="1325563"/>
          </a:xfrm>
        </p:spPr>
        <p:txBody>
          <a:bodyPr/>
          <a:lstStyle/>
          <a:p>
            <a:r>
              <a:rPr lang="en-US" b="1" dirty="0">
                <a:latin typeface="+mn-lt"/>
              </a:rPr>
              <a:t>RETRO-REFLECTIVE CLOTHING</a:t>
            </a:r>
          </a:p>
        </p:txBody>
      </p:sp>
      <p:pic>
        <p:nvPicPr>
          <p:cNvPr id="6" name="Picture 5" descr="A logo for a power line company&#10;&#10;Description automatically generated">
            <a:extLst>
              <a:ext uri="{FF2B5EF4-FFF2-40B4-BE49-F238E27FC236}">
                <a16:creationId xmlns:a16="http://schemas.microsoft.com/office/drawing/2014/main" id="{0EC386F8-B5AB-235A-A9C4-6FBABDD39F69}"/>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7CD8F588-48DE-B79E-8812-4BB9FC85A0B2}"/>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89D753AF-3CF1-4036-835D-F60E0919DDA6}"/>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72AD2951-5DBF-A659-C9E2-4D3436895336}"/>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23</a:t>
            </a:fld>
            <a:endParaRPr lang="en-US" sz="1400" dirty="0">
              <a:solidFill>
                <a:srgbClr val="FFC000">
                  <a:lumMod val="20000"/>
                  <a:lumOff val="80000"/>
                </a:srgbClr>
              </a:solidFill>
              <a:latin typeface="Calibri" panose="020F0502020204030204"/>
            </a:endParaRPr>
          </a:p>
        </p:txBody>
      </p:sp>
      <p:sp>
        <p:nvSpPr>
          <p:cNvPr id="3" name="Rectangle 4">
            <a:extLst>
              <a:ext uri="{FF2B5EF4-FFF2-40B4-BE49-F238E27FC236}">
                <a16:creationId xmlns:a16="http://schemas.microsoft.com/office/drawing/2014/main" id="{9F60247B-15A5-28DB-AC57-EBDD0CC24383}"/>
              </a:ext>
            </a:extLst>
          </p:cNvPr>
          <p:cNvSpPr txBox="1">
            <a:spLocks noChangeArrowheads="1"/>
          </p:cNvSpPr>
          <p:nvPr/>
        </p:nvSpPr>
        <p:spPr>
          <a:xfrm>
            <a:off x="217864" y="1863282"/>
            <a:ext cx="9528850" cy="426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3600" dirty="0"/>
              <a:t>Drivers need to be able to see the worker</a:t>
            </a:r>
          </a:p>
          <a:p>
            <a:pPr lvl="1"/>
            <a:r>
              <a:rPr lang="en-US" altLang="en-US" sz="3600" dirty="0"/>
              <a:t>Many states have different requirements as to the color of vest and hard hats</a:t>
            </a:r>
          </a:p>
          <a:p>
            <a:pPr lvl="1"/>
            <a:r>
              <a:rPr lang="en-US" altLang="en-US" sz="3600" dirty="0"/>
              <a:t>Before performing work along any roadway consult your Supervisor or Safety Representative for clarification </a:t>
            </a:r>
          </a:p>
        </p:txBody>
      </p:sp>
      <p:pic>
        <p:nvPicPr>
          <p:cNvPr id="12" name="Picture 2" descr="Image result for High vis clothing">
            <a:extLst>
              <a:ext uri="{FF2B5EF4-FFF2-40B4-BE49-F238E27FC236}">
                <a16:creationId xmlns:a16="http://schemas.microsoft.com/office/drawing/2014/main" id="{3D787F23-14CE-B6C5-9911-49A9C7582D8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9423" r="11593"/>
          <a:stretch>
            <a:fillRect/>
          </a:stretch>
        </p:blipFill>
        <p:spPr bwMode="auto">
          <a:xfrm>
            <a:off x="9176359" y="30783"/>
            <a:ext cx="2891118"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30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BB30383-33F1-0360-B137-35735AFA2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EA4AFD-AFF9-9AE1-3A7D-8E378AC100B8}"/>
              </a:ext>
            </a:extLst>
          </p:cNvPr>
          <p:cNvSpPr>
            <a:spLocks noGrp="1"/>
          </p:cNvSpPr>
          <p:nvPr>
            <p:ph type="title"/>
          </p:nvPr>
        </p:nvSpPr>
        <p:spPr>
          <a:xfrm>
            <a:off x="796507" y="432612"/>
            <a:ext cx="7814093" cy="1325563"/>
          </a:xfrm>
        </p:spPr>
        <p:txBody>
          <a:bodyPr/>
          <a:lstStyle/>
          <a:p>
            <a:r>
              <a:rPr lang="en-US" b="1" dirty="0">
                <a:latin typeface="+mn-lt"/>
              </a:rPr>
              <a:t>KEY POINTS – SESSION TWO</a:t>
            </a:r>
          </a:p>
        </p:txBody>
      </p:sp>
      <p:pic>
        <p:nvPicPr>
          <p:cNvPr id="6" name="Picture 5" descr="A logo for a power line company&#10;&#10;Description automatically generated">
            <a:extLst>
              <a:ext uri="{FF2B5EF4-FFF2-40B4-BE49-F238E27FC236}">
                <a16:creationId xmlns:a16="http://schemas.microsoft.com/office/drawing/2014/main" id="{61F245A6-F1C9-55F0-2782-9B417B8B344A}"/>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78B95136-BB92-73F1-1263-5CBFFDAD4DB4}"/>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82C11163-5F83-75C0-4B73-8AD404F8D6AD}"/>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836F9BA0-D0CF-8F14-2118-9275E3B1DD97}"/>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24</a:t>
            </a:fld>
            <a:endParaRPr lang="en-US" sz="1400" dirty="0">
              <a:solidFill>
                <a:srgbClr val="FFC000">
                  <a:lumMod val="20000"/>
                  <a:lumOff val="80000"/>
                </a:srgbClr>
              </a:solidFill>
              <a:latin typeface="Calibri" panose="020F0502020204030204"/>
            </a:endParaRPr>
          </a:p>
        </p:txBody>
      </p:sp>
      <p:sp>
        <p:nvSpPr>
          <p:cNvPr id="5" name="Content Placeholder 4">
            <a:extLst>
              <a:ext uri="{FF2B5EF4-FFF2-40B4-BE49-F238E27FC236}">
                <a16:creationId xmlns:a16="http://schemas.microsoft.com/office/drawing/2014/main" id="{EE6C1A6E-DFDA-B95D-6B0F-17431CB8B6BC}"/>
              </a:ext>
            </a:extLst>
          </p:cNvPr>
          <p:cNvSpPr>
            <a:spLocks noGrp="1"/>
          </p:cNvSpPr>
          <p:nvPr>
            <p:ph idx="1"/>
          </p:nvPr>
        </p:nvSpPr>
        <p:spPr>
          <a:xfrm>
            <a:off x="937847" y="1708258"/>
            <a:ext cx="8382000" cy="4419600"/>
          </a:xfrm>
        </p:spPr>
        <p:txBody>
          <a:bodyPr/>
          <a:lstStyle/>
          <a:p>
            <a:pPr eaLnBrk="1" hangingPunct="1">
              <a:spcBef>
                <a:spcPts val="600"/>
              </a:spcBef>
              <a:spcAft>
                <a:spcPts val="0"/>
              </a:spcAft>
              <a:buClrTx/>
              <a:buFont typeface="+mj-lt"/>
              <a:buAutoNum type="arabicPeriod"/>
            </a:pPr>
            <a:r>
              <a:rPr lang="en-US" altLang="en-US" sz="1600" dirty="0"/>
              <a:t>There are many factors that can hinder the effectiveness of traffic control.</a:t>
            </a:r>
          </a:p>
          <a:p>
            <a:pPr lvl="1" eaLnBrk="1" hangingPunct="1">
              <a:spcBef>
                <a:spcPts val="600"/>
              </a:spcBef>
              <a:spcAft>
                <a:spcPts val="0"/>
              </a:spcAft>
              <a:buClrTx/>
              <a:buSzPct val="70000"/>
              <a:buFont typeface="+mj-lt"/>
              <a:buAutoNum type="alphaLcPeriod"/>
            </a:pPr>
            <a:r>
              <a:rPr lang="en-US" altLang="en-US" sz="1400" dirty="0"/>
              <a:t>True</a:t>
            </a:r>
          </a:p>
          <a:p>
            <a:pPr lvl="1" eaLnBrk="1" hangingPunct="1">
              <a:spcBef>
                <a:spcPts val="600"/>
              </a:spcBef>
              <a:spcAft>
                <a:spcPts val="0"/>
              </a:spcAft>
              <a:buClrTx/>
              <a:buSzPct val="70000"/>
              <a:buFont typeface="+mj-lt"/>
              <a:buAutoNum type="alphaLcPeriod"/>
            </a:pPr>
            <a:r>
              <a:rPr lang="en-US" altLang="en-US" sz="1400" dirty="0"/>
              <a:t>False</a:t>
            </a:r>
          </a:p>
          <a:p>
            <a:pPr eaLnBrk="1" hangingPunct="1">
              <a:spcBef>
                <a:spcPts val="1200"/>
              </a:spcBef>
              <a:spcAft>
                <a:spcPts val="0"/>
              </a:spcAft>
              <a:buClrTx/>
              <a:buFont typeface="+mj-lt"/>
              <a:buAutoNum type="arabicPeriod"/>
            </a:pPr>
            <a:r>
              <a:rPr lang="en-US" altLang="en-US" sz="1600" dirty="0"/>
              <a:t>For high-speed roadways, warning signs must be a minimum size of _______ inches.</a:t>
            </a:r>
          </a:p>
          <a:p>
            <a:pPr lvl="1" eaLnBrk="1" hangingPunct="1">
              <a:spcBef>
                <a:spcPts val="600"/>
              </a:spcBef>
              <a:spcAft>
                <a:spcPts val="0"/>
              </a:spcAft>
              <a:buClrTx/>
              <a:buSzPct val="70000"/>
              <a:buFont typeface="+mj-lt"/>
              <a:buAutoNum type="alphaLcPeriod"/>
            </a:pPr>
            <a:r>
              <a:rPr lang="en-US" altLang="en-US" sz="1400" dirty="0"/>
              <a:t>24</a:t>
            </a:r>
          </a:p>
          <a:p>
            <a:pPr lvl="1" eaLnBrk="1" hangingPunct="1">
              <a:spcBef>
                <a:spcPts val="600"/>
              </a:spcBef>
              <a:spcAft>
                <a:spcPts val="0"/>
              </a:spcAft>
              <a:buClrTx/>
              <a:buSzPct val="70000"/>
              <a:buFont typeface="+mj-lt"/>
              <a:buAutoNum type="alphaLcPeriod"/>
            </a:pPr>
            <a:r>
              <a:rPr lang="en-US" altLang="en-US" sz="1400" dirty="0"/>
              <a:t>36</a:t>
            </a:r>
          </a:p>
          <a:p>
            <a:pPr lvl="1" eaLnBrk="1" hangingPunct="1">
              <a:spcBef>
                <a:spcPts val="600"/>
              </a:spcBef>
              <a:spcAft>
                <a:spcPts val="0"/>
              </a:spcAft>
              <a:buClrTx/>
              <a:buSzPct val="70000"/>
              <a:buFont typeface="+mj-lt"/>
              <a:buAutoNum type="alphaLcPeriod"/>
            </a:pPr>
            <a:r>
              <a:rPr lang="en-US" altLang="en-US" sz="1400" dirty="0"/>
              <a:t>48</a:t>
            </a:r>
          </a:p>
          <a:p>
            <a:pPr eaLnBrk="1" hangingPunct="1">
              <a:spcBef>
                <a:spcPts val="1200"/>
              </a:spcBef>
              <a:spcAft>
                <a:spcPts val="0"/>
              </a:spcAft>
              <a:buClrTx/>
              <a:buFont typeface="+mj-lt"/>
              <a:buAutoNum type="arabicPeriod"/>
            </a:pPr>
            <a:r>
              <a:rPr lang="en-US" altLang="en-US" sz="1600" dirty="0"/>
              <a:t>Road cones must be no shorter than _______ inches.</a:t>
            </a:r>
          </a:p>
          <a:p>
            <a:pPr lvl="1" eaLnBrk="1" hangingPunct="1">
              <a:spcBef>
                <a:spcPts val="600"/>
              </a:spcBef>
              <a:spcAft>
                <a:spcPts val="0"/>
              </a:spcAft>
              <a:buClrTx/>
              <a:buSzPct val="70000"/>
              <a:buFont typeface="+mj-lt"/>
              <a:buAutoNum type="alphaLcPeriod"/>
            </a:pPr>
            <a:r>
              <a:rPr lang="en-US" altLang="en-US" sz="1400" dirty="0"/>
              <a:t>16</a:t>
            </a:r>
          </a:p>
          <a:p>
            <a:pPr lvl="1" eaLnBrk="1" hangingPunct="1">
              <a:spcBef>
                <a:spcPts val="600"/>
              </a:spcBef>
              <a:spcAft>
                <a:spcPts val="0"/>
              </a:spcAft>
              <a:buClrTx/>
              <a:buSzPct val="70000"/>
              <a:buFont typeface="+mj-lt"/>
              <a:buAutoNum type="alphaLcPeriod"/>
            </a:pPr>
            <a:r>
              <a:rPr lang="en-US" altLang="en-US" sz="1400" dirty="0"/>
              <a:t>18</a:t>
            </a:r>
          </a:p>
          <a:p>
            <a:pPr lvl="1" eaLnBrk="1" hangingPunct="1">
              <a:spcBef>
                <a:spcPts val="600"/>
              </a:spcBef>
              <a:spcAft>
                <a:spcPts val="0"/>
              </a:spcAft>
              <a:buClrTx/>
              <a:buSzPct val="70000"/>
              <a:buFont typeface="+mj-lt"/>
              <a:buAutoNum type="alphaLcPeriod"/>
            </a:pPr>
            <a:r>
              <a:rPr lang="en-US" altLang="en-US" sz="1400" dirty="0"/>
              <a:t>24</a:t>
            </a:r>
          </a:p>
          <a:p>
            <a:pPr marL="0" indent="0">
              <a:buClrTx/>
              <a:buNone/>
            </a:pPr>
            <a:endParaRPr lang="en-US" sz="2000" dirty="0"/>
          </a:p>
        </p:txBody>
      </p:sp>
      <p:sp>
        <p:nvSpPr>
          <p:cNvPr id="10" name="Rounded Rectangle 9">
            <a:extLst>
              <a:ext uri="{FF2B5EF4-FFF2-40B4-BE49-F238E27FC236}">
                <a16:creationId xmlns:a16="http://schemas.microsoft.com/office/drawing/2014/main" id="{A7061BA7-ECFE-AB77-DA60-DE89FF507C28}"/>
              </a:ext>
            </a:extLst>
          </p:cNvPr>
          <p:cNvSpPr/>
          <p:nvPr/>
        </p:nvSpPr>
        <p:spPr bwMode="auto">
          <a:xfrm>
            <a:off x="1343656" y="1984922"/>
            <a:ext cx="990600" cy="317938"/>
          </a:xfrm>
          <a:prstGeom prst="roundRect">
            <a:avLst/>
          </a:prstGeom>
          <a:noFill/>
          <a:ln w="254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ounded Rectangle 10">
            <a:extLst>
              <a:ext uri="{FF2B5EF4-FFF2-40B4-BE49-F238E27FC236}">
                <a16:creationId xmlns:a16="http://schemas.microsoft.com/office/drawing/2014/main" id="{C08B2E80-2392-C891-F971-7730982871E6}"/>
              </a:ext>
            </a:extLst>
          </p:cNvPr>
          <p:cNvSpPr/>
          <p:nvPr/>
        </p:nvSpPr>
        <p:spPr bwMode="auto">
          <a:xfrm>
            <a:off x="1356947" y="3195916"/>
            <a:ext cx="990600" cy="286407"/>
          </a:xfrm>
          <a:prstGeom prst="roundRect">
            <a:avLst/>
          </a:prstGeom>
          <a:noFill/>
          <a:ln w="254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ounded Rectangle 12">
            <a:extLst>
              <a:ext uri="{FF2B5EF4-FFF2-40B4-BE49-F238E27FC236}">
                <a16:creationId xmlns:a16="http://schemas.microsoft.com/office/drawing/2014/main" id="{15792A46-CC8B-70FA-8402-B5AE75AD8131}"/>
              </a:ext>
            </a:extLst>
          </p:cNvPr>
          <p:cNvSpPr/>
          <p:nvPr/>
        </p:nvSpPr>
        <p:spPr bwMode="auto">
          <a:xfrm>
            <a:off x="1363379" y="4330710"/>
            <a:ext cx="990600" cy="342900"/>
          </a:xfrm>
          <a:prstGeom prst="roundRect">
            <a:avLst/>
          </a:prstGeom>
          <a:noFill/>
          <a:ln w="254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6903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Effect transition="in" filter="fade">
                                      <p:cBhvr>
                                        <p:cTn id="57" dur="500"/>
                                        <p:tgtEl>
                                          <p:spTgt spid="5">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Effect transition="in" filter="fade">
                                      <p:cBhvr>
                                        <p:cTn id="62" dur="500"/>
                                        <p:tgtEl>
                                          <p:spTgt spid="5">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xEl>
                                              <p:pRg st="9" end="9"/>
                                            </p:txEl>
                                          </p:spTgt>
                                        </p:tgtEl>
                                        <p:attrNameLst>
                                          <p:attrName>style.visibility</p:attrName>
                                        </p:attrNameLst>
                                      </p:cBhvr>
                                      <p:to>
                                        <p:strVal val="visible"/>
                                      </p:to>
                                    </p:set>
                                    <p:animEffect transition="in" filter="fade">
                                      <p:cBhvr>
                                        <p:cTn id="67" dur="500"/>
                                        <p:tgtEl>
                                          <p:spTgt spid="5">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
                                            <p:txEl>
                                              <p:pRg st="10" end="10"/>
                                            </p:txEl>
                                          </p:spTgt>
                                        </p:tgtEl>
                                        <p:attrNameLst>
                                          <p:attrName>style.visibility</p:attrName>
                                        </p:attrNameLst>
                                      </p:cBhvr>
                                      <p:to>
                                        <p:strVal val="visible"/>
                                      </p:to>
                                    </p:set>
                                    <p:animEffect transition="in" filter="fade">
                                      <p:cBhvr>
                                        <p:cTn id="7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AF75E2D-42F4-3701-C7D0-8B522C90B2D7}"/>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0E603A90-617D-2DC6-3475-24151168A370}"/>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Q2 2026 – Work Zone Protection</a:t>
            </a:r>
          </a:p>
        </p:txBody>
      </p:sp>
      <p:sp>
        <p:nvSpPr>
          <p:cNvPr id="8" name="Content Placeholder 2">
            <a:extLst>
              <a:ext uri="{FF2B5EF4-FFF2-40B4-BE49-F238E27FC236}">
                <a16:creationId xmlns:a16="http://schemas.microsoft.com/office/drawing/2014/main" id="{8D0F1CCA-39A2-B69D-8A1D-BAFF2C71F3CF}"/>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17D727A9-A6CA-0833-E84C-FCC20F67BDEE}"/>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15" name="Content Placeholder 6" descr="A group of men in buckets on a power line&#10;&#10;Description automatically generated">
            <a:extLst>
              <a:ext uri="{FF2B5EF4-FFF2-40B4-BE49-F238E27FC236}">
                <a16:creationId xmlns:a16="http://schemas.microsoft.com/office/drawing/2014/main" id="{22AB5958-1120-1C19-62FF-96E63C13AB6D}"/>
              </a:ext>
            </a:extLst>
          </p:cNvPr>
          <p:cNvPicPr>
            <a:picLocks noChangeAspect="1"/>
          </p:cNvPicPr>
          <p:nvPr/>
        </p:nvPicPr>
        <p:blipFill rotWithShape="1">
          <a:blip r:embed="rId4">
            <a:grayscl/>
            <a:alphaModFix amt="26000"/>
            <a:extLst>
              <a:ext uri="{28A0092B-C50C-407E-A947-70E740481C1C}">
                <a14:useLocalDpi xmlns:a14="http://schemas.microsoft.com/office/drawing/2010/main" val="0"/>
              </a:ext>
            </a:extLst>
          </a:blip>
          <a:srcRect t="1035" b="18175"/>
          <a:stretch/>
        </p:blipFill>
        <p:spPr>
          <a:xfrm>
            <a:off x="0" y="-1"/>
            <a:ext cx="12192000" cy="6530045"/>
          </a:xfrm>
          <a:prstGeom prst="rect">
            <a:avLst/>
          </a:prstGeom>
        </p:spPr>
      </p:pic>
      <p:sp>
        <p:nvSpPr>
          <p:cNvPr id="16" name="TextBox 15">
            <a:extLst>
              <a:ext uri="{FF2B5EF4-FFF2-40B4-BE49-F238E27FC236}">
                <a16:creationId xmlns:a16="http://schemas.microsoft.com/office/drawing/2014/main" id="{FA18EE28-FE45-7B41-CDBA-06C39E2A8CB0}"/>
              </a:ext>
            </a:extLst>
          </p:cNvPr>
          <p:cNvSpPr txBox="1"/>
          <p:nvPr/>
        </p:nvSpPr>
        <p:spPr>
          <a:xfrm>
            <a:off x="1810929" y="1023078"/>
            <a:ext cx="85701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prstClr val="black"/>
                </a:solidFill>
                <a:latin typeface="Calibri Light" panose="020F0302020204030204"/>
              </a:rPr>
              <a:t>FLAGGING</a:t>
            </a:r>
            <a:endParaRPr kumimoji="0" lang="en-US" sz="7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7" name="Picture 16">
            <a:extLst>
              <a:ext uri="{FF2B5EF4-FFF2-40B4-BE49-F238E27FC236}">
                <a16:creationId xmlns:a16="http://schemas.microsoft.com/office/drawing/2014/main" id="{DF75800C-3C38-6FFF-F00C-7EEF2BBD0F12}"/>
              </a:ext>
            </a:extLst>
          </p:cNvPr>
          <p:cNvPicPr>
            <a:picLocks noChangeAspect="1"/>
          </p:cNvPicPr>
          <p:nvPr/>
        </p:nvPicPr>
        <p:blipFill>
          <a:blip r:embed="rId5">
            <a:alphaModFix amt="26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5095224" y="3246486"/>
            <a:ext cx="2135367" cy="2133944"/>
          </a:xfrm>
          <a:prstGeom prst="rect">
            <a:avLst/>
          </a:prstGeom>
          <a:effectLst/>
        </p:spPr>
      </p:pic>
    </p:spTree>
    <p:extLst>
      <p:ext uri="{BB962C8B-B14F-4D97-AF65-F5344CB8AC3E}">
        <p14:creationId xmlns:p14="http://schemas.microsoft.com/office/powerpoint/2010/main" val="281540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7D0EA2C-F68F-06F9-FCC6-A4A00D2AA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F8C8E8-AC94-3EC5-38C4-226CE0DB13BE}"/>
              </a:ext>
            </a:extLst>
          </p:cNvPr>
          <p:cNvSpPr>
            <a:spLocks noGrp="1"/>
          </p:cNvSpPr>
          <p:nvPr>
            <p:ph type="title"/>
          </p:nvPr>
        </p:nvSpPr>
        <p:spPr>
          <a:xfrm>
            <a:off x="796507" y="432612"/>
            <a:ext cx="7814093" cy="1325563"/>
          </a:xfrm>
        </p:spPr>
        <p:txBody>
          <a:bodyPr/>
          <a:lstStyle/>
          <a:p>
            <a:r>
              <a:rPr lang="en-US" b="1" dirty="0">
                <a:latin typeface="+mn-lt"/>
              </a:rPr>
              <a:t>FLAGGING OPERATIONS</a:t>
            </a:r>
          </a:p>
        </p:txBody>
      </p:sp>
      <p:pic>
        <p:nvPicPr>
          <p:cNvPr id="6" name="Picture 5" descr="A logo for a power line company&#10;&#10;Description automatically generated">
            <a:extLst>
              <a:ext uri="{FF2B5EF4-FFF2-40B4-BE49-F238E27FC236}">
                <a16:creationId xmlns:a16="http://schemas.microsoft.com/office/drawing/2014/main" id="{935BD54B-AEDB-DEDD-147A-F762A19B4109}"/>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BB88EDC4-42AF-9090-38FE-E6C4EAE4E03F}"/>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0AE754C0-7672-11FA-FE5C-8F97200ABD74}"/>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D5507E62-94AF-CE7B-8FAA-A1FEFEDEC5AF}"/>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26</a:t>
            </a:fld>
            <a:endParaRPr lang="en-US" sz="1400" dirty="0">
              <a:solidFill>
                <a:srgbClr val="FFC000">
                  <a:lumMod val="20000"/>
                  <a:lumOff val="80000"/>
                </a:srgbClr>
              </a:solidFill>
              <a:latin typeface="Calibri" panose="020F0502020204030204"/>
            </a:endParaRPr>
          </a:p>
        </p:txBody>
      </p:sp>
      <p:sp>
        <p:nvSpPr>
          <p:cNvPr id="5" name="Rectangle 3">
            <a:extLst>
              <a:ext uri="{FF2B5EF4-FFF2-40B4-BE49-F238E27FC236}">
                <a16:creationId xmlns:a16="http://schemas.microsoft.com/office/drawing/2014/main" id="{7721E587-B841-9518-CB4B-2C70E4BFA954}"/>
              </a:ext>
            </a:extLst>
          </p:cNvPr>
          <p:cNvSpPr txBox="1">
            <a:spLocks noChangeArrowheads="1"/>
          </p:cNvSpPr>
          <p:nvPr/>
        </p:nvSpPr>
        <p:spPr>
          <a:xfrm>
            <a:off x="796507" y="1758175"/>
            <a:ext cx="6591376"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3600" dirty="0"/>
              <a:t>Each flagger should be trained </a:t>
            </a:r>
          </a:p>
          <a:p>
            <a:pPr lvl="1"/>
            <a:r>
              <a:rPr lang="en-US" altLang="en-US" sz="3600" dirty="0"/>
              <a:t>Techniques necessary to safely recognize the hazards</a:t>
            </a:r>
          </a:p>
          <a:p>
            <a:pPr lvl="1"/>
            <a:r>
              <a:rPr lang="en-US" altLang="en-US" sz="3600" dirty="0"/>
              <a:t>Have certain abilities</a:t>
            </a:r>
          </a:p>
        </p:txBody>
      </p:sp>
      <p:pic>
        <p:nvPicPr>
          <p:cNvPr id="10" name="Picture 4" descr="Image result for Flagger ahead">
            <a:extLst>
              <a:ext uri="{FF2B5EF4-FFF2-40B4-BE49-F238E27FC236}">
                <a16:creationId xmlns:a16="http://schemas.microsoft.com/office/drawing/2014/main" id="{CDBA6EFD-6C3B-6E63-9245-5DE7F43DE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7883" y="136525"/>
            <a:ext cx="4804117" cy="480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81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463D934-E41A-B95B-75C4-E4D0ED41C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C0AA5-5F0A-D5BC-AE04-E7E9AC387E4D}"/>
              </a:ext>
            </a:extLst>
          </p:cNvPr>
          <p:cNvSpPr>
            <a:spLocks noGrp="1"/>
          </p:cNvSpPr>
          <p:nvPr>
            <p:ph type="title"/>
          </p:nvPr>
        </p:nvSpPr>
        <p:spPr>
          <a:xfrm>
            <a:off x="796507" y="432612"/>
            <a:ext cx="7814093" cy="1325563"/>
          </a:xfrm>
        </p:spPr>
        <p:txBody>
          <a:bodyPr/>
          <a:lstStyle/>
          <a:p>
            <a:r>
              <a:rPr lang="en-US" b="1" dirty="0">
                <a:latin typeface="+mn-lt"/>
              </a:rPr>
              <a:t>FLAGGER OPERATIONS</a:t>
            </a:r>
          </a:p>
        </p:txBody>
      </p:sp>
      <p:pic>
        <p:nvPicPr>
          <p:cNvPr id="6" name="Picture 5" descr="A logo for a power line company&#10;&#10;Description automatically generated">
            <a:extLst>
              <a:ext uri="{FF2B5EF4-FFF2-40B4-BE49-F238E27FC236}">
                <a16:creationId xmlns:a16="http://schemas.microsoft.com/office/drawing/2014/main" id="{E60CFB43-A8AF-767E-7835-27A677DF18C6}"/>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A6EAC57F-EF97-F6E7-F7F5-0BEF1A208EFD}"/>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884A33F1-5E37-236A-CBE7-5471681F50C7}"/>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24CA5F38-C340-0EB0-D72E-E0C354CAD980}"/>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27</a:t>
            </a:fld>
            <a:endParaRPr lang="en-US" sz="1400" dirty="0">
              <a:solidFill>
                <a:srgbClr val="FFC000">
                  <a:lumMod val="20000"/>
                  <a:lumOff val="80000"/>
                </a:srgbClr>
              </a:solidFill>
              <a:latin typeface="Calibri" panose="020F0502020204030204"/>
            </a:endParaRPr>
          </a:p>
        </p:txBody>
      </p:sp>
      <p:sp>
        <p:nvSpPr>
          <p:cNvPr id="3" name="Rectangle 3">
            <a:extLst>
              <a:ext uri="{FF2B5EF4-FFF2-40B4-BE49-F238E27FC236}">
                <a16:creationId xmlns:a16="http://schemas.microsoft.com/office/drawing/2014/main" id="{96BDFB13-3D51-9F3C-D667-039C7BF88425}"/>
              </a:ext>
            </a:extLst>
          </p:cNvPr>
          <p:cNvSpPr txBox="1">
            <a:spLocks noChangeArrowheads="1"/>
          </p:cNvSpPr>
          <p:nvPr/>
        </p:nvSpPr>
        <p:spPr>
          <a:xfrm>
            <a:off x="796507" y="1792458"/>
            <a:ext cx="7433093" cy="4038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altLang="en-US" sz="3600" dirty="0"/>
              <a:t>Wear reflective vest</a:t>
            </a:r>
          </a:p>
          <a:p>
            <a:pPr>
              <a:buFont typeface="Wingdings" panose="05000000000000000000" pitchFamily="2" charset="2"/>
              <a:buChar char="ü"/>
            </a:pPr>
            <a:r>
              <a:rPr lang="en-US" altLang="en-US" sz="3600" dirty="0"/>
              <a:t>Use Stop/Slow paddles</a:t>
            </a:r>
            <a:r>
              <a:rPr lang="en-US" altLang="en-US" sz="3600" i="1" dirty="0"/>
              <a:t> </a:t>
            </a:r>
          </a:p>
          <a:p>
            <a:pPr>
              <a:buFont typeface="Wingdings" panose="05000000000000000000" pitchFamily="2" charset="2"/>
              <a:buChar char="ü"/>
            </a:pPr>
            <a:r>
              <a:rPr lang="en-US" altLang="en-US" sz="3600" dirty="0"/>
              <a:t>Be physically fit </a:t>
            </a:r>
          </a:p>
          <a:p>
            <a:pPr>
              <a:buFont typeface="Wingdings" panose="05000000000000000000" pitchFamily="2" charset="2"/>
              <a:buChar char="ü"/>
            </a:pPr>
            <a:r>
              <a:rPr lang="en-US" altLang="en-US" sz="3600" dirty="0"/>
              <a:t>Be courteous and conscientious</a:t>
            </a:r>
          </a:p>
          <a:p>
            <a:pPr>
              <a:buFont typeface="Wingdings" panose="05000000000000000000" pitchFamily="2" charset="2"/>
              <a:buChar char="ü"/>
            </a:pPr>
            <a:r>
              <a:rPr lang="en-US" altLang="en-US" sz="3600" dirty="0"/>
              <a:t>Provided drinking water</a:t>
            </a:r>
          </a:p>
        </p:txBody>
      </p:sp>
      <p:pic>
        <p:nvPicPr>
          <p:cNvPr id="11" name="Picture 6" descr="http://toolmonger.com/wp-content/uploads/2008/06/WaterCoolerJug450.jpg">
            <a:extLst>
              <a:ext uri="{FF2B5EF4-FFF2-40B4-BE49-F238E27FC236}">
                <a16:creationId xmlns:a16="http://schemas.microsoft.com/office/drawing/2014/main" id="{056AA209-EBEA-CA48-B7CB-B97D741A97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70" r="5875"/>
          <a:stretch>
            <a:fillRect/>
          </a:stretch>
        </p:blipFill>
        <p:spPr bwMode="auto">
          <a:xfrm>
            <a:off x="8482957" y="243302"/>
            <a:ext cx="3299236" cy="424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35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E2BCC2F-6548-6071-06F9-D612A8FF1A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EDF4F-B458-C091-BB09-ECC7AD9340C7}"/>
              </a:ext>
            </a:extLst>
          </p:cNvPr>
          <p:cNvSpPr>
            <a:spLocks noGrp="1"/>
          </p:cNvSpPr>
          <p:nvPr>
            <p:ph type="title"/>
          </p:nvPr>
        </p:nvSpPr>
        <p:spPr>
          <a:xfrm>
            <a:off x="6096000" y="425644"/>
            <a:ext cx="7814093" cy="1325563"/>
          </a:xfrm>
        </p:spPr>
        <p:txBody>
          <a:bodyPr/>
          <a:lstStyle/>
          <a:p>
            <a:r>
              <a:rPr lang="en-US" b="1" dirty="0">
                <a:latin typeface="+mn-lt"/>
              </a:rPr>
              <a:t>REQUIREMENTS</a:t>
            </a:r>
          </a:p>
        </p:txBody>
      </p:sp>
      <p:pic>
        <p:nvPicPr>
          <p:cNvPr id="6" name="Picture 5" descr="A logo for a power line company&#10;&#10;Description automatically generated">
            <a:extLst>
              <a:ext uri="{FF2B5EF4-FFF2-40B4-BE49-F238E27FC236}">
                <a16:creationId xmlns:a16="http://schemas.microsoft.com/office/drawing/2014/main" id="{6D40D20E-EF5D-0E5A-77D1-D23783ED4A83}"/>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635729CE-05D1-6CA3-CEF3-381C3043855A}"/>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D6A4FD09-C465-C463-9DEB-09799CA28ADF}"/>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5C4DDB15-272C-3D61-AB71-2739A97B4013}"/>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28</a:t>
            </a:fld>
            <a:endParaRPr lang="en-US" sz="1400" dirty="0">
              <a:solidFill>
                <a:srgbClr val="FFC000">
                  <a:lumMod val="20000"/>
                  <a:lumOff val="80000"/>
                </a:srgbClr>
              </a:solidFill>
              <a:latin typeface="Calibri" panose="020F0502020204030204"/>
            </a:endParaRPr>
          </a:p>
        </p:txBody>
      </p:sp>
      <p:sp>
        <p:nvSpPr>
          <p:cNvPr id="5" name="Rectangle 3">
            <a:extLst>
              <a:ext uri="{FF2B5EF4-FFF2-40B4-BE49-F238E27FC236}">
                <a16:creationId xmlns:a16="http://schemas.microsoft.com/office/drawing/2014/main" id="{090CBD34-D0EB-5EE7-298C-B84E70053DC4}"/>
              </a:ext>
            </a:extLst>
          </p:cNvPr>
          <p:cNvSpPr txBox="1">
            <a:spLocks noChangeArrowheads="1"/>
          </p:cNvSpPr>
          <p:nvPr/>
        </p:nvSpPr>
        <p:spPr>
          <a:xfrm>
            <a:off x="6042382" y="1595897"/>
            <a:ext cx="6025096" cy="4191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sz="3200" dirty="0"/>
              <a:t>Signaling directions by flag persons </a:t>
            </a:r>
          </a:p>
          <a:p>
            <a:pPr lvl="1"/>
            <a:r>
              <a:rPr lang="en-US" altLang="en-US" sz="3200" dirty="0"/>
              <a:t>Must conform to the MUTCD or State requirements</a:t>
            </a:r>
          </a:p>
          <a:p>
            <a:pPr lvl="1"/>
            <a:r>
              <a:rPr lang="en-US" altLang="en-US" sz="3200" dirty="0"/>
              <a:t>Flags are used to direct traffic </a:t>
            </a:r>
            <a:r>
              <a:rPr lang="en-US" altLang="en-US" sz="3200" b="1" dirty="0">
                <a:solidFill>
                  <a:srgbClr val="009900"/>
                </a:solidFill>
              </a:rPr>
              <a:t>only</a:t>
            </a:r>
            <a:r>
              <a:rPr lang="en-US" altLang="en-US" sz="3200" dirty="0"/>
              <a:t> </a:t>
            </a:r>
            <a:r>
              <a:rPr lang="en-US" altLang="en-US" sz="3200" b="1" dirty="0">
                <a:solidFill>
                  <a:srgbClr val="009900"/>
                </a:solidFill>
              </a:rPr>
              <a:t>during an emergency</a:t>
            </a:r>
          </a:p>
        </p:txBody>
      </p:sp>
      <p:pic>
        <p:nvPicPr>
          <p:cNvPr id="10" name="Picture 3">
            <a:extLst>
              <a:ext uri="{FF2B5EF4-FFF2-40B4-BE49-F238E27FC236}">
                <a16:creationId xmlns:a16="http://schemas.microsoft.com/office/drawing/2014/main" id="{2F8F6756-7A29-17E1-7FEC-2B094CD939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281" y="506326"/>
            <a:ext cx="5788100" cy="5692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408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6A13F4B-3CFB-F734-D60D-91743A065F97}"/>
            </a:ext>
          </a:extLst>
        </p:cNvPr>
        <p:cNvGrpSpPr/>
        <p:nvPr/>
      </p:nvGrpSpPr>
      <p:grpSpPr>
        <a:xfrm>
          <a:off x="0" y="0"/>
          <a:ext cx="0" cy="0"/>
          <a:chOff x="0" y="0"/>
          <a:chExt cx="0" cy="0"/>
        </a:xfrm>
      </p:grpSpPr>
      <p:pic>
        <p:nvPicPr>
          <p:cNvPr id="6" name="Picture 5" descr="A logo for a power line company&#10;&#10;Description automatically generated">
            <a:extLst>
              <a:ext uri="{FF2B5EF4-FFF2-40B4-BE49-F238E27FC236}">
                <a16:creationId xmlns:a16="http://schemas.microsoft.com/office/drawing/2014/main" id="{78ABF880-A7DF-0A1E-33BA-54ABA1943198}"/>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E5CFC9B2-F176-E4BC-B699-C04E6D8562D2}"/>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C75A346C-2C9C-1DEC-F404-142773AE5FB3}"/>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37ECB1B5-6EBF-27A5-83FA-24AF8B448302}"/>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29</a:t>
            </a:fld>
            <a:endParaRPr lang="en-US" sz="1400" dirty="0">
              <a:solidFill>
                <a:srgbClr val="FFC000">
                  <a:lumMod val="20000"/>
                  <a:lumOff val="80000"/>
                </a:srgbClr>
              </a:solidFill>
              <a:latin typeface="Calibri" panose="020F0502020204030204"/>
            </a:endParaRPr>
          </a:p>
        </p:txBody>
      </p:sp>
      <p:pic>
        <p:nvPicPr>
          <p:cNvPr id="12" name="Picture 4" descr="Image result for flaggers">
            <a:extLst>
              <a:ext uri="{FF2B5EF4-FFF2-40B4-BE49-F238E27FC236}">
                <a16:creationId xmlns:a16="http://schemas.microsoft.com/office/drawing/2014/main" id="{FD235F84-55C4-EAA7-C237-F5379CC4F9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80" r="13885" b="2108"/>
          <a:stretch>
            <a:fillRect/>
          </a:stretch>
        </p:blipFill>
        <p:spPr bwMode="auto">
          <a:xfrm>
            <a:off x="0" y="0"/>
            <a:ext cx="6893169" cy="660605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CD800807-A352-B798-B142-5CF1C976EF94}"/>
              </a:ext>
            </a:extLst>
          </p:cNvPr>
          <p:cNvSpPr>
            <a:spLocks noGrp="1"/>
          </p:cNvSpPr>
          <p:nvPr>
            <p:ph type="title"/>
          </p:nvPr>
        </p:nvSpPr>
        <p:spPr>
          <a:xfrm>
            <a:off x="7295781" y="2564238"/>
            <a:ext cx="7814093" cy="1325563"/>
          </a:xfrm>
        </p:spPr>
        <p:txBody>
          <a:bodyPr>
            <a:noAutofit/>
          </a:bodyPr>
          <a:lstStyle/>
          <a:p>
            <a:r>
              <a:rPr lang="en-US" sz="6600" b="1" dirty="0">
                <a:latin typeface="+mn-lt"/>
              </a:rPr>
              <a:t>GIVE THEM</a:t>
            </a:r>
            <a:br>
              <a:rPr lang="en-US" sz="6600" b="1" dirty="0">
                <a:latin typeface="+mn-lt"/>
              </a:rPr>
            </a:br>
            <a:r>
              <a:rPr lang="en-US" sz="6600" b="1" dirty="0">
                <a:latin typeface="+mn-lt"/>
              </a:rPr>
              <a:t>A BREAK</a:t>
            </a:r>
          </a:p>
        </p:txBody>
      </p:sp>
    </p:spTree>
    <p:extLst>
      <p:ext uri="{BB962C8B-B14F-4D97-AF65-F5344CB8AC3E}">
        <p14:creationId xmlns:p14="http://schemas.microsoft.com/office/powerpoint/2010/main" val="197961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0CF6DDE-FDFD-076C-CFCF-FE173C6F9AAD}"/>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60B83DD-39A3-3D3A-FC20-FB0D9F02657F}"/>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Q2 2026 – Work Zone Protection</a:t>
            </a:r>
          </a:p>
        </p:txBody>
      </p:sp>
      <p:sp>
        <p:nvSpPr>
          <p:cNvPr id="8" name="Content Placeholder 2">
            <a:extLst>
              <a:ext uri="{FF2B5EF4-FFF2-40B4-BE49-F238E27FC236}">
                <a16:creationId xmlns:a16="http://schemas.microsoft.com/office/drawing/2014/main" id="{F2E03138-92A2-D907-20AC-681305274479}"/>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0BB64837-21A1-37AB-A074-13F20EC7E081}"/>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F1AAA94-77E5-5F92-3A06-498A3927A3F4}"/>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776573" y="4460144"/>
            <a:ext cx="2323430" cy="2145906"/>
          </a:xfrm>
          <a:prstGeom prst="rect">
            <a:avLst/>
          </a:prstGeom>
          <a:effectLst/>
        </p:spPr>
      </p:pic>
      <p:pic>
        <p:nvPicPr>
          <p:cNvPr id="3" name="Picture 2">
            <a:extLst>
              <a:ext uri="{FF2B5EF4-FFF2-40B4-BE49-F238E27FC236}">
                <a16:creationId xmlns:a16="http://schemas.microsoft.com/office/drawing/2014/main" id="{0C69E734-ADCB-6ED5-3CA8-1421F5F9C681}"/>
              </a:ext>
            </a:extLst>
          </p:cNvPr>
          <p:cNvPicPr>
            <a:picLocks noChangeAspect="1"/>
          </p:cNvPicPr>
          <p:nvPr/>
        </p:nvPicPr>
        <p:blipFill>
          <a:blip r:embed="rId6"/>
          <a:stretch>
            <a:fillRect/>
          </a:stretch>
        </p:blipFill>
        <p:spPr>
          <a:xfrm>
            <a:off x="4420383" y="315686"/>
            <a:ext cx="2937575" cy="2634343"/>
          </a:xfrm>
          <a:prstGeom prst="rect">
            <a:avLst/>
          </a:prstGeom>
        </p:spPr>
      </p:pic>
      <p:sp>
        <p:nvSpPr>
          <p:cNvPr id="6" name="TextBox 5">
            <a:extLst>
              <a:ext uri="{FF2B5EF4-FFF2-40B4-BE49-F238E27FC236}">
                <a16:creationId xmlns:a16="http://schemas.microsoft.com/office/drawing/2014/main" id="{A6426E18-5239-30D0-365B-766882BB399A}"/>
              </a:ext>
            </a:extLst>
          </p:cNvPr>
          <p:cNvSpPr txBox="1"/>
          <p:nvPr/>
        </p:nvSpPr>
        <p:spPr>
          <a:xfrm>
            <a:off x="1576303" y="3139973"/>
            <a:ext cx="9483581" cy="2062103"/>
          </a:xfrm>
          <a:prstGeom prst="rect">
            <a:avLst/>
          </a:prstGeom>
          <a:noFill/>
        </p:spPr>
        <p:txBody>
          <a:bodyPr wrap="square" rtlCol="0">
            <a:spAutoFit/>
          </a:bodyPr>
          <a:lstStyle/>
          <a:p>
            <a:r>
              <a:rPr lang="en-US" sz="3200" dirty="0"/>
              <a:t>If you are unsure of the requirements associated with Work Zone Protection, or if Work Zone Protection fails or becomes unsafe, </a:t>
            </a:r>
            <a:r>
              <a:rPr lang="en-US" sz="3200" b="1" u="sng" dirty="0"/>
              <a:t>YOU</a:t>
            </a:r>
            <a:r>
              <a:rPr lang="en-US" sz="3200" dirty="0"/>
              <a:t> have the </a:t>
            </a:r>
            <a:r>
              <a:rPr lang="en-US" sz="3200" u="sng" dirty="0"/>
              <a:t>right</a:t>
            </a:r>
            <a:r>
              <a:rPr lang="en-US" sz="3200" dirty="0"/>
              <a:t> and the </a:t>
            </a:r>
            <a:r>
              <a:rPr lang="en-US" sz="3200" u="sng" dirty="0"/>
              <a:t>responsibility</a:t>
            </a:r>
            <a:r>
              <a:rPr lang="en-US" sz="3200" dirty="0"/>
              <a:t> to </a:t>
            </a:r>
            <a:r>
              <a:rPr lang="en-US" sz="3200" b="1" u="sng" dirty="0"/>
              <a:t>STOP WORK </a:t>
            </a:r>
          </a:p>
        </p:txBody>
      </p:sp>
    </p:spTree>
    <p:extLst>
      <p:ext uri="{BB962C8B-B14F-4D97-AF65-F5344CB8AC3E}">
        <p14:creationId xmlns:p14="http://schemas.microsoft.com/office/powerpoint/2010/main" val="3783380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3E12698-A01C-276F-00FE-C4A951C049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51120D-5954-E1AC-B71B-D9F0A0E6AD4F}"/>
              </a:ext>
            </a:extLst>
          </p:cNvPr>
          <p:cNvSpPr>
            <a:spLocks noGrp="1"/>
          </p:cNvSpPr>
          <p:nvPr>
            <p:ph type="title"/>
          </p:nvPr>
        </p:nvSpPr>
        <p:spPr>
          <a:xfrm>
            <a:off x="796507" y="425644"/>
            <a:ext cx="7814093" cy="1325563"/>
          </a:xfrm>
        </p:spPr>
        <p:txBody>
          <a:bodyPr/>
          <a:lstStyle/>
          <a:p>
            <a:r>
              <a:rPr lang="en-US" b="1" dirty="0">
                <a:latin typeface="+mn-lt"/>
              </a:rPr>
              <a:t>REQUIREMENTS</a:t>
            </a:r>
          </a:p>
        </p:txBody>
      </p:sp>
      <p:pic>
        <p:nvPicPr>
          <p:cNvPr id="6" name="Picture 5" descr="A logo for a power line company&#10;&#10;Description automatically generated">
            <a:extLst>
              <a:ext uri="{FF2B5EF4-FFF2-40B4-BE49-F238E27FC236}">
                <a16:creationId xmlns:a16="http://schemas.microsoft.com/office/drawing/2014/main" id="{4B679930-4BDF-0F19-0118-33C6BF014592}"/>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029593" y="4485229"/>
            <a:ext cx="1752600" cy="1857375"/>
          </a:xfrm>
          <a:prstGeom prst="rect">
            <a:avLst/>
          </a:prstGeom>
        </p:spPr>
      </p:pic>
      <p:sp>
        <p:nvSpPr>
          <p:cNvPr id="7" name="Content Placeholder 2">
            <a:extLst>
              <a:ext uri="{FF2B5EF4-FFF2-40B4-BE49-F238E27FC236}">
                <a16:creationId xmlns:a16="http://schemas.microsoft.com/office/drawing/2014/main" id="{BF2F8010-B27F-F1C5-118C-805A232D64EA}"/>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4">
                    <a:lumMod val="20000"/>
                    <a:lumOff val="80000"/>
                  </a:schemeClr>
                </a:solidFill>
              </a:rPr>
              <a:t>Q2 2026 – Work Zone Protection</a:t>
            </a:r>
          </a:p>
        </p:txBody>
      </p:sp>
      <p:sp>
        <p:nvSpPr>
          <p:cNvPr id="8" name="Content Placeholder 2">
            <a:extLst>
              <a:ext uri="{FF2B5EF4-FFF2-40B4-BE49-F238E27FC236}">
                <a16:creationId xmlns:a16="http://schemas.microsoft.com/office/drawing/2014/main" id="{48514C9A-C197-FE75-BAEB-0D2B0E8470DC}"/>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1390BAAE-766C-5600-9B3C-C7F60ADC1D76}"/>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6B5B2-58D7-4A2E-ACF6-E9765C5AA68F}" type="slidenum">
              <a:rPr lang="en-US" sz="1400" smtClean="0">
                <a:solidFill>
                  <a:srgbClr val="FFC000">
                    <a:lumMod val="20000"/>
                    <a:lumOff val="80000"/>
                  </a:srgbClr>
                </a:solidFill>
                <a:latin typeface="Calibri" panose="020F0502020204030204"/>
              </a:rPr>
              <a:pPr/>
              <a:t>30</a:t>
            </a:fld>
            <a:endParaRPr lang="en-US" sz="1400" dirty="0">
              <a:solidFill>
                <a:srgbClr val="FFC000">
                  <a:lumMod val="20000"/>
                  <a:lumOff val="80000"/>
                </a:srgbClr>
              </a:solidFill>
              <a:latin typeface="Calibri" panose="020F0502020204030204"/>
            </a:endParaRPr>
          </a:p>
        </p:txBody>
      </p:sp>
      <p:sp>
        <p:nvSpPr>
          <p:cNvPr id="3" name="Content Placeholder 4">
            <a:extLst>
              <a:ext uri="{FF2B5EF4-FFF2-40B4-BE49-F238E27FC236}">
                <a16:creationId xmlns:a16="http://schemas.microsoft.com/office/drawing/2014/main" id="{A12B060C-25B8-68B7-82F0-383D4E02E772}"/>
              </a:ext>
            </a:extLst>
          </p:cNvPr>
          <p:cNvSpPr>
            <a:spLocks noGrp="1"/>
          </p:cNvSpPr>
          <p:nvPr>
            <p:ph idx="1"/>
          </p:nvPr>
        </p:nvSpPr>
        <p:spPr>
          <a:xfrm>
            <a:off x="824643" y="1697806"/>
            <a:ext cx="8382000" cy="4419600"/>
          </a:xfrm>
        </p:spPr>
        <p:txBody>
          <a:bodyPr/>
          <a:lstStyle/>
          <a:p>
            <a:pPr eaLnBrk="1" hangingPunct="1">
              <a:spcBef>
                <a:spcPts val="600"/>
              </a:spcBef>
              <a:spcAft>
                <a:spcPts val="0"/>
              </a:spcAft>
              <a:buClrTx/>
              <a:buFont typeface="+mj-lt"/>
              <a:buAutoNum type="arabicPeriod"/>
            </a:pPr>
            <a:r>
              <a:rPr lang="en-US" altLang="en-US" sz="1600" dirty="0"/>
              <a:t>Except in an emergency, only trained workers may perform flagging operations.</a:t>
            </a:r>
          </a:p>
          <a:p>
            <a:pPr lvl="1" eaLnBrk="1" hangingPunct="1">
              <a:spcBef>
                <a:spcPts val="600"/>
              </a:spcBef>
              <a:spcAft>
                <a:spcPts val="0"/>
              </a:spcAft>
              <a:buClrTx/>
              <a:buSzPct val="70000"/>
              <a:buFont typeface="+mj-lt"/>
              <a:buAutoNum type="alphaLcPeriod"/>
            </a:pPr>
            <a:r>
              <a:rPr lang="en-US" altLang="en-US" sz="1400" dirty="0"/>
              <a:t>True</a:t>
            </a:r>
          </a:p>
          <a:p>
            <a:pPr lvl="1" eaLnBrk="1" hangingPunct="1">
              <a:spcBef>
                <a:spcPts val="600"/>
              </a:spcBef>
              <a:spcAft>
                <a:spcPts val="0"/>
              </a:spcAft>
              <a:buClrTx/>
              <a:buSzPct val="70000"/>
              <a:buFont typeface="+mj-lt"/>
              <a:buAutoNum type="alphaLcPeriod"/>
            </a:pPr>
            <a:r>
              <a:rPr lang="en-US" altLang="en-US" sz="1400" dirty="0"/>
              <a:t>False</a:t>
            </a:r>
          </a:p>
          <a:p>
            <a:pPr eaLnBrk="1" hangingPunct="1">
              <a:spcBef>
                <a:spcPts val="600"/>
              </a:spcBef>
              <a:spcAft>
                <a:spcPts val="0"/>
              </a:spcAft>
              <a:buClrTx/>
              <a:buFont typeface="+mj-lt"/>
              <a:buAutoNum type="arabicPeriod"/>
            </a:pPr>
            <a:r>
              <a:rPr lang="en-US" altLang="en-US" sz="1600" dirty="0"/>
              <a:t>Flags may only be used to direct traffic in an emergency situation.    </a:t>
            </a:r>
          </a:p>
          <a:p>
            <a:pPr marL="685800" lvl="1" indent="-228600" eaLnBrk="1" hangingPunct="1">
              <a:spcBef>
                <a:spcPts val="600"/>
              </a:spcBef>
              <a:spcAft>
                <a:spcPts val="0"/>
              </a:spcAft>
              <a:buClrTx/>
              <a:buSzPct val="70000"/>
              <a:buFont typeface="+mj-lt"/>
              <a:buAutoNum type="alphaLcPeriod"/>
            </a:pPr>
            <a:r>
              <a:rPr lang="en-US" altLang="en-US" sz="1400" dirty="0"/>
              <a:t>True   </a:t>
            </a:r>
          </a:p>
          <a:p>
            <a:pPr marL="685800" lvl="1" indent="-228600" eaLnBrk="1" hangingPunct="1">
              <a:spcBef>
                <a:spcPts val="600"/>
              </a:spcBef>
              <a:spcAft>
                <a:spcPts val="0"/>
              </a:spcAft>
              <a:buClrTx/>
              <a:buSzPct val="70000"/>
              <a:buFont typeface="+mj-lt"/>
              <a:buAutoNum type="alphaLcPeriod"/>
            </a:pPr>
            <a:r>
              <a:rPr lang="en-US" altLang="en-US" sz="1400" dirty="0"/>
              <a:t>False</a:t>
            </a:r>
          </a:p>
          <a:p>
            <a:pPr eaLnBrk="1" hangingPunct="1">
              <a:spcBef>
                <a:spcPts val="600"/>
              </a:spcBef>
              <a:spcAft>
                <a:spcPts val="0"/>
              </a:spcAft>
              <a:buClrTx/>
              <a:buFont typeface="+mj-lt"/>
              <a:buAutoNum type="arabicPeriod"/>
            </a:pPr>
            <a:r>
              <a:rPr lang="en-US" altLang="en-US" sz="1600" dirty="0"/>
              <a:t>Flaggers should stand alone and not allow people or other workers to gather around their flagger station.</a:t>
            </a:r>
          </a:p>
          <a:p>
            <a:pPr lvl="1" eaLnBrk="1" hangingPunct="1">
              <a:spcBef>
                <a:spcPts val="600"/>
              </a:spcBef>
              <a:spcAft>
                <a:spcPts val="0"/>
              </a:spcAft>
              <a:buClrTx/>
              <a:buSzPct val="70000"/>
              <a:buFont typeface="+mj-lt"/>
              <a:buAutoNum type="alphaLcPeriod"/>
            </a:pPr>
            <a:r>
              <a:rPr lang="en-US" altLang="en-US" sz="1400" dirty="0"/>
              <a:t>True</a:t>
            </a:r>
          </a:p>
          <a:p>
            <a:pPr lvl="1" eaLnBrk="1" hangingPunct="1">
              <a:spcBef>
                <a:spcPts val="600"/>
              </a:spcBef>
              <a:spcAft>
                <a:spcPts val="0"/>
              </a:spcAft>
              <a:buClrTx/>
              <a:buSzPct val="70000"/>
              <a:buFont typeface="+mj-lt"/>
              <a:buAutoNum type="alphaLcPeriod"/>
            </a:pPr>
            <a:r>
              <a:rPr lang="en-US" altLang="en-US" sz="1400" dirty="0"/>
              <a:t>False</a:t>
            </a:r>
          </a:p>
          <a:p>
            <a:pPr eaLnBrk="1" hangingPunct="1">
              <a:spcBef>
                <a:spcPts val="600"/>
              </a:spcBef>
              <a:spcAft>
                <a:spcPts val="0"/>
              </a:spcAft>
              <a:buClrTx/>
              <a:buFont typeface="+mj-lt"/>
              <a:buAutoNum type="arabicPeriod"/>
            </a:pPr>
            <a:r>
              <a:rPr lang="en-US" altLang="en-US" sz="1600" dirty="0"/>
              <a:t>Flaggers must be trained in techniques necessary to recognize hazards associated with performing flagger operations.</a:t>
            </a:r>
          </a:p>
          <a:p>
            <a:pPr lvl="1" eaLnBrk="1" hangingPunct="1">
              <a:spcBef>
                <a:spcPts val="600"/>
              </a:spcBef>
              <a:spcAft>
                <a:spcPts val="0"/>
              </a:spcAft>
              <a:buClrTx/>
              <a:buSzPct val="70000"/>
              <a:buFont typeface="+mj-lt"/>
              <a:buAutoNum type="alphaLcPeriod"/>
            </a:pPr>
            <a:r>
              <a:rPr lang="en-US" altLang="en-US" sz="1400" dirty="0"/>
              <a:t>True</a:t>
            </a:r>
          </a:p>
          <a:p>
            <a:pPr lvl="1" eaLnBrk="1" hangingPunct="1">
              <a:spcBef>
                <a:spcPts val="600"/>
              </a:spcBef>
              <a:spcAft>
                <a:spcPts val="0"/>
              </a:spcAft>
              <a:buClrTx/>
              <a:buSzPct val="70000"/>
              <a:buFont typeface="+mj-lt"/>
              <a:buAutoNum type="alphaLcPeriod"/>
            </a:pPr>
            <a:r>
              <a:rPr lang="en-US" altLang="en-US" sz="1400" dirty="0"/>
              <a:t>False</a:t>
            </a:r>
            <a:endParaRPr lang="en-US" sz="2000" dirty="0"/>
          </a:p>
        </p:txBody>
      </p:sp>
      <p:sp>
        <p:nvSpPr>
          <p:cNvPr id="11" name="Rounded Rectangle 10">
            <a:extLst>
              <a:ext uri="{FF2B5EF4-FFF2-40B4-BE49-F238E27FC236}">
                <a16:creationId xmlns:a16="http://schemas.microsoft.com/office/drawing/2014/main" id="{0AB07FAC-D007-1637-8674-D9D003A69FE3}"/>
              </a:ext>
            </a:extLst>
          </p:cNvPr>
          <p:cNvSpPr/>
          <p:nvPr/>
        </p:nvSpPr>
        <p:spPr bwMode="auto">
          <a:xfrm>
            <a:off x="1281843" y="1996258"/>
            <a:ext cx="990600" cy="254876"/>
          </a:xfrm>
          <a:prstGeom prst="roundRect">
            <a:avLst/>
          </a:prstGeom>
          <a:noFill/>
          <a:ln w="254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id="{86729F52-EC75-3223-8C39-AB2E0014139E}"/>
              </a:ext>
            </a:extLst>
          </p:cNvPr>
          <p:cNvSpPr/>
          <p:nvPr/>
        </p:nvSpPr>
        <p:spPr bwMode="auto">
          <a:xfrm>
            <a:off x="1281843" y="2818530"/>
            <a:ext cx="990600" cy="276980"/>
          </a:xfrm>
          <a:prstGeom prst="roundRect">
            <a:avLst/>
          </a:prstGeom>
          <a:noFill/>
          <a:ln w="254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Rounded Rectangle 12">
            <a:extLst>
              <a:ext uri="{FF2B5EF4-FFF2-40B4-BE49-F238E27FC236}">
                <a16:creationId xmlns:a16="http://schemas.microsoft.com/office/drawing/2014/main" id="{2F04D5EE-1087-E9FE-83EF-48883FF28AB4}"/>
              </a:ext>
            </a:extLst>
          </p:cNvPr>
          <p:cNvSpPr/>
          <p:nvPr/>
        </p:nvSpPr>
        <p:spPr bwMode="auto">
          <a:xfrm>
            <a:off x="1281843" y="4921646"/>
            <a:ext cx="990600" cy="317938"/>
          </a:xfrm>
          <a:prstGeom prst="roundRect">
            <a:avLst/>
          </a:prstGeom>
          <a:noFill/>
          <a:ln w="254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Rounded Rectangle 13">
            <a:extLst>
              <a:ext uri="{FF2B5EF4-FFF2-40B4-BE49-F238E27FC236}">
                <a16:creationId xmlns:a16="http://schemas.microsoft.com/office/drawing/2014/main" id="{AC9227C6-F6A7-829D-4378-7EAC5803153F}"/>
              </a:ext>
            </a:extLst>
          </p:cNvPr>
          <p:cNvSpPr/>
          <p:nvPr/>
        </p:nvSpPr>
        <p:spPr bwMode="auto">
          <a:xfrm>
            <a:off x="1281843" y="3863054"/>
            <a:ext cx="990600" cy="317938"/>
          </a:xfrm>
          <a:prstGeom prst="roundRect">
            <a:avLst/>
          </a:prstGeom>
          <a:noFill/>
          <a:ln w="254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6207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50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0" end="10"/>
                                            </p:txEl>
                                          </p:spTgt>
                                        </p:tgtEl>
                                        <p:attrNameLst>
                                          <p:attrName>style.visibility</p:attrName>
                                        </p:attrNameLst>
                                      </p:cBhvr>
                                      <p:to>
                                        <p:strVal val="visible"/>
                                      </p:to>
                                    </p:set>
                                    <p:animEffect transition="in" filter="fade">
                                      <p:cBhvr>
                                        <p:cTn id="72" dur="500"/>
                                        <p:tgtEl>
                                          <p:spTgt spid="3">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1" end="11"/>
                                            </p:txEl>
                                          </p:spTgt>
                                        </p:tgtEl>
                                        <p:attrNameLst>
                                          <p:attrName>style.visibility</p:attrName>
                                        </p:attrNameLst>
                                      </p:cBhvr>
                                      <p:to>
                                        <p:strVal val="visible"/>
                                      </p:to>
                                    </p:set>
                                    <p:animEffect transition="in" filter="fade">
                                      <p:cBhvr>
                                        <p:cTn id="77" dur="500"/>
                                        <p:tgtEl>
                                          <p:spTgt spid="3">
                                            <p:txEl>
                                              <p:pRg st="11" end="1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F3E0E-531D-0E97-7961-4D7DF7848CCD}"/>
              </a:ext>
            </a:extLst>
          </p:cNvPr>
          <p:cNvSpPr>
            <a:spLocks noGrp="1"/>
          </p:cNvSpPr>
          <p:nvPr>
            <p:ph type="title"/>
          </p:nvPr>
        </p:nvSpPr>
        <p:spPr/>
        <p:txBody>
          <a:bodyPr/>
          <a:lstStyle/>
          <a:p>
            <a:r>
              <a:rPr lang="en-US" sz="4800" b="1" dirty="0">
                <a:latin typeface="+mn-lt"/>
              </a:rPr>
              <a:t>Thank You</a:t>
            </a:r>
            <a:r>
              <a:rPr lang="en-US" b="1" dirty="0">
                <a:latin typeface="+mn-lt"/>
              </a:rPr>
              <a:t>!</a:t>
            </a:r>
          </a:p>
        </p:txBody>
      </p:sp>
      <p:sp>
        <p:nvSpPr>
          <p:cNvPr id="6" name="Slide Number Placeholder 5">
            <a:extLst>
              <a:ext uri="{FF2B5EF4-FFF2-40B4-BE49-F238E27FC236}">
                <a16:creationId xmlns:a16="http://schemas.microsoft.com/office/drawing/2014/main" id="{2BA09F92-D61B-6AA7-8194-5110044C5A63}"/>
              </a:ext>
            </a:extLst>
          </p:cNvPr>
          <p:cNvSpPr>
            <a:spLocks noGrp="1"/>
          </p:cNvSpPr>
          <p:nvPr>
            <p:ph type="sldNum" sz="quarter" idx="12"/>
          </p:nvPr>
        </p:nvSpPr>
        <p:spPr/>
        <p:txBody>
          <a:bodyPr/>
          <a:lstStyle/>
          <a:p>
            <a:fld id="{AF06B5B2-58D7-4A2E-ACF6-E9765C5AA68F}" type="slidenum">
              <a:rPr lang="en-US" smtClean="0"/>
              <a:t>31</a:t>
            </a:fld>
            <a:endParaRPr lang="en-US"/>
          </a:p>
        </p:txBody>
      </p:sp>
      <p:grpSp>
        <p:nvGrpSpPr>
          <p:cNvPr id="12" name="Group 11">
            <a:extLst>
              <a:ext uri="{FF2B5EF4-FFF2-40B4-BE49-F238E27FC236}">
                <a16:creationId xmlns:a16="http://schemas.microsoft.com/office/drawing/2014/main" id="{F633D4B9-932C-E9A2-1949-D445E45C0DF1}"/>
              </a:ext>
            </a:extLst>
          </p:cNvPr>
          <p:cNvGrpSpPr/>
          <p:nvPr/>
        </p:nvGrpSpPr>
        <p:grpSpPr>
          <a:xfrm>
            <a:off x="0" y="1884613"/>
            <a:ext cx="12192000" cy="4980821"/>
            <a:chOff x="0" y="1884613"/>
            <a:chExt cx="12192000" cy="4980821"/>
          </a:xfrm>
        </p:grpSpPr>
        <p:sp>
          <p:nvSpPr>
            <p:cNvPr id="7" name="Rectangle 6">
              <a:extLst>
                <a:ext uri="{FF2B5EF4-FFF2-40B4-BE49-F238E27FC236}">
                  <a16:creationId xmlns:a16="http://schemas.microsoft.com/office/drawing/2014/main" id="{DCEF5541-4876-79B3-C1B5-3009BF532AE9}"/>
                </a:ext>
              </a:extLst>
            </p:cNvPr>
            <p:cNvSpPr/>
            <p:nvPr/>
          </p:nvSpPr>
          <p:spPr>
            <a:xfrm>
              <a:off x="0" y="4066478"/>
              <a:ext cx="12192000" cy="2798956"/>
            </a:xfrm>
            <a:prstGeom prst="rect">
              <a:avLst/>
            </a:prstGeom>
            <a:solidFill>
              <a:srgbClr val="5D7C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8B9F0D-D9A0-A195-83D6-49277F9FBE31}"/>
                </a:ext>
              </a:extLst>
            </p:cNvPr>
            <p:cNvSpPr/>
            <p:nvPr/>
          </p:nvSpPr>
          <p:spPr>
            <a:xfrm>
              <a:off x="0" y="3591889"/>
              <a:ext cx="12192000" cy="270379"/>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
          <p:nvSpPr>
            <p:cNvPr id="9" name="Oval 8">
              <a:extLst>
                <a:ext uri="{FF2B5EF4-FFF2-40B4-BE49-F238E27FC236}">
                  <a16:creationId xmlns:a16="http://schemas.microsoft.com/office/drawing/2014/main" id="{0F2E2A2D-D6E2-8013-F38F-913BA9BE5DA1}"/>
                </a:ext>
              </a:extLst>
            </p:cNvPr>
            <p:cNvSpPr/>
            <p:nvPr/>
          </p:nvSpPr>
          <p:spPr>
            <a:xfrm>
              <a:off x="4508809" y="2200737"/>
              <a:ext cx="3174381" cy="317438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D05ACFA-2A21-866D-4FF5-6A0A4F5098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91416" y="1884613"/>
              <a:ext cx="3809165" cy="3806627"/>
            </a:xfrm>
            <a:prstGeom prst="rect">
              <a:avLst/>
            </a:prstGeom>
          </p:spPr>
        </p:pic>
      </p:grpSp>
    </p:spTree>
    <p:extLst>
      <p:ext uri="{BB962C8B-B14F-4D97-AF65-F5344CB8AC3E}">
        <p14:creationId xmlns:p14="http://schemas.microsoft.com/office/powerpoint/2010/main" val="2501917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7B98FA0-A036-122C-A498-1BE4DF4167DD}"/>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1238AD3-2F06-1C92-723D-A965EF7826BF}"/>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Q2 2026 – Work Zone Protection</a:t>
            </a:r>
          </a:p>
        </p:txBody>
      </p:sp>
      <p:sp>
        <p:nvSpPr>
          <p:cNvPr id="8" name="Content Placeholder 2">
            <a:extLst>
              <a:ext uri="{FF2B5EF4-FFF2-40B4-BE49-F238E27FC236}">
                <a16:creationId xmlns:a16="http://schemas.microsoft.com/office/drawing/2014/main" id="{B0901C5B-E213-6CFB-2072-19512E8A485A}"/>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C88755ED-2D9F-C1CC-F166-43070C08B33A}"/>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722471A-4A36-0466-2B7C-B996A924341E}"/>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776573" y="4460144"/>
            <a:ext cx="2323430" cy="2145906"/>
          </a:xfrm>
          <a:prstGeom prst="rect">
            <a:avLst/>
          </a:prstGeom>
          <a:effectLst/>
        </p:spPr>
      </p:pic>
      <p:sp>
        <p:nvSpPr>
          <p:cNvPr id="14" name="TextBox 13">
            <a:extLst>
              <a:ext uri="{FF2B5EF4-FFF2-40B4-BE49-F238E27FC236}">
                <a16:creationId xmlns:a16="http://schemas.microsoft.com/office/drawing/2014/main" id="{2EA18B9F-CD2B-9130-6057-751390D4ABD4}"/>
              </a:ext>
            </a:extLst>
          </p:cNvPr>
          <p:cNvSpPr txBox="1"/>
          <p:nvPr/>
        </p:nvSpPr>
        <p:spPr>
          <a:xfrm>
            <a:off x="759624" y="1168190"/>
            <a:ext cx="10672750" cy="1323439"/>
          </a:xfrm>
          <a:prstGeom prst="rect">
            <a:avLst/>
          </a:prstGeom>
          <a:noFill/>
        </p:spPr>
        <p:txBody>
          <a:bodyPr wrap="square">
            <a:spAutoFit/>
          </a:bodyPr>
          <a:lstStyle/>
          <a:p>
            <a:pPr algn="ctr"/>
            <a:r>
              <a:rPr lang="en-US" sz="4000" b="1" dirty="0"/>
              <a:t>One of the most dangerous work environment in the United States is the public highway system </a:t>
            </a:r>
          </a:p>
        </p:txBody>
      </p:sp>
      <p:sp>
        <p:nvSpPr>
          <p:cNvPr id="16" name="TextBox 15">
            <a:extLst>
              <a:ext uri="{FF2B5EF4-FFF2-40B4-BE49-F238E27FC236}">
                <a16:creationId xmlns:a16="http://schemas.microsoft.com/office/drawing/2014/main" id="{DDD32646-16C6-0550-9B9D-F1FF291E400B}"/>
              </a:ext>
            </a:extLst>
          </p:cNvPr>
          <p:cNvSpPr txBox="1"/>
          <p:nvPr/>
        </p:nvSpPr>
        <p:spPr>
          <a:xfrm>
            <a:off x="1417833" y="2914144"/>
            <a:ext cx="9308387" cy="1384995"/>
          </a:xfrm>
          <a:prstGeom prst="rect">
            <a:avLst/>
          </a:prstGeom>
          <a:noFill/>
        </p:spPr>
        <p:txBody>
          <a:bodyPr wrap="square">
            <a:spAutoFit/>
          </a:bodyPr>
          <a:lstStyle/>
          <a:p>
            <a:pPr algn="ctr"/>
            <a:r>
              <a:rPr lang="en-US" sz="2800" dirty="0"/>
              <a:t>Hazards caused by distractions such as cell phones and work performed in traffic areas makes it necessary to put in place the proper measures to control the risks </a:t>
            </a:r>
          </a:p>
        </p:txBody>
      </p:sp>
    </p:spTree>
    <p:extLst>
      <p:ext uri="{BB962C8B-B14F-4D97-AF65-F5344CB8AC3E}">
        <p14:creationId xmlns:p14="http://schemas.microsoft.com/office/powerpoint/2010/main" val="2344244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8D79-C209-623B-693E-A6FE9A16D9C5}"/>
              </a:ext>
            </a:extLst>
          </p:cNvPr>
          <p:cNvSpPr>
            <a:spLocks noGrp="1"/>
          </p:cNvSpPr>
          <p:nvPr>
            <p:ph type="title"/>
          </p:nvPr>
        </p:nvSpPr>
        <p:spPr>
          <a:xfrm>
            <a:off x="4706835" y="379191"/>
            <a:ext cx="10515600" cy="1325563"/>
          </a:xfrm>
        </p:spPr>
        <p:txBody>
          <a:bodyPr>
            <a:normAutofit/>
          </a:bodyPr>
          <a:lstStyle/>
          <a:p>
            <a:r>
              <a:rPr lang="en-US" sz="4800" b="1" dirty="0">
                <a:latin typeface="+mn-lt"/>
              </a:rPr>
              <a:t>INDUSTRY FACTS</a:t>
            </a:r>
          </a:p>
        </p:txBody>
      </p:sp>
      <p:sp>
        <p:nvSpPr>
          <p:cNvPr id="3" name="Content Placeholder 2">
            <a:extLst>
              <a:ext uri="{FF2B5EF4-FFF2-40B4-BE49-F238E27FC236}">
                <a16:creationId xmlns:a16="http://schemas.microsoft.com/office/drawing/2014/main" id="{3FAC390A-51A2-EC5C-14AC-9991E0259291}"/>
              </a:ext>
            </a:extLst>
          </p:cNvPr>
          <p:cNvSpPr>
            <a:spLocks noGrp="1"/>
          </p:cNvSpPr>
          <p:nvPr>
            <p:ph idx="1"/>
          </p:nvPr>
        </p:nvSpPr>
        <p:spPr>
          <a:xfrm>
            <a:off x="444189" y="6606051"/>
            <a:ext cx="3570250" cy="289119"/>
          </a:xfrm>
        </p:spPr>
        <p:txBody>
          <a:bodyPr>
            <a:normAutofit fontScale="55000" lnSpcReduction="20000"/>
          </a:bodyPr>
          <a:lstStyle/>
          <a:p>
            <a:pPr marL="0" indent="0">
              <a:buNone/>
            </a:pPr>
            <a:r>
              <a:rPr lang="en-US" dirty="0">
                <a:solidFill>
                  <a:schemeClr val="accent4">
                    <a:lumMod val="20000"/>
                    <a:lumOff val="80000"/>
                  </a:schemeClr>
                </a:solidFill>
              </a:rPr>
              <a:t>Q2 2026 – Work Zone Protection</a:t>
            </a:r>
          </a:p>
        </p:txBody>
      </p:sp>
      <p:sp>
        <p:nvSpPr>
          <p:cNvPr id="4" name="Content Placeholder 2">
            <a:extLst>
              <a:ext uri="{FF2B5EF4-FFF2-40B4-BE49-F238E27FC236}">
                <a16:creationId xmlns:a16="http://schemas.microsoft.com/office/drawing/2014/main" id="{E7E7262A-CB60-B9D3-7030-0D355840EDC3}"/>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solidFill>
                  <a:schemeClr val="accent4">
                    <a:lumMod val="20000"/>
                    <a:lumOff val="80000"/>
                  </a:schemeClr>
                </a:solidFill>
              </a:rPr>
              <a:t>OSHA ELECTRICAL TRANSMISSION &amp; DISTRIBUTION PARTNERSHIP</a:t>
            </a:r>
          </a:p>
        </p:txBody>
      </p:sp>
      <p:sp>
        <p:nvSpPr>
          <p:cNvPr id="5" name="Slide Number Placeholder 4">
            <a:extLst>
              <a:ext uri="{FF2B5EF4-FFF2-40B4-BE49-F238E27FC236}">
                <a16:creationId xmlns:a16="http://schemas.microsoft.com/office/drawing/2014/main" id="{666E0A51-6172-6627-06C7-9EE36F48B0FC}"/>
              </a:ext>
            </a:extLst>
          </p:cNvPr>
          <p:cNvSpPr>
            <a:spLocks noGrp="1"/>
          </p:cNvSpPr>
          <p:nvPr>
            <p:ph type="sldNum" sz="quarter" idx="12"/>
          </p:nvPr>
        </p:nvSpPr>
        <p:spPr>
          <a:xfrm>
            <a:off x="11634438" y="6530044"/>
            <a:ext cx="433039" cy="365125"/>
          </a:xfrm>
        </p:spPr>
        <p:txBody>
          <a:bodyPr/>
          <a:lstStyle/>
          <a:p>
            <a:fld id="{AF06B5B2-58D7-4A2E-ACF6-E9765C5AA68F}" type="slidenum">
              <a:rPr lang="en-US" sz="1400" smtClean="0">
                <a:solidFill>
                  <a:schemeClr val="accent4">
                    <a:lumMod val="20000"/>
                    <a:lumOff val="80000"/>
                  </a:schemeClr>
                </a:solidFill>
              </a:rPr>
              <a:t>5</a:t>
            </a:fld>
            <a:endParaRPr lang="en-US" sz="1400">
              <a:solidFill>
                <a:schemeClr val="accent4">
                  <a:lumMod val="20000"/>
                  <a:lumOff val="80000"/>
                </a:schemeClr>
              </a:solidFill>
            </a:endParaRPr>
          </a:p>
        </p:txBody>
      </p:sp>
      <p:pic>
        <p:nvPicPr>
          <p:cNvPr id="7" name="Picture 6">
            <a:extLst>
              <a:ext uri="{FF2B5EF4-FFF2-40B4-BE49-F238E27FC236}">
                <a16:creationId xmlns:a16="http://schemas.microsoft.com/office/drawing/2014/main" id="{B6DE7A78-38AA-03D8-833B-972092EDF46F}"/>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pic>
        <p:nvPicPr>
          <p:cNvPr id="9" name="Picture 2">
            <a:extLst>
              <a:ext uri="{FF2B5EF4-FFF2-40B4-BE49-F238E27FC236}">
                <a16:creationId xmlns:a16="http://schemas.microsoft.com/office/drawing/2014/main" id="{AA4A32EE-DAE2-F21D-F6E4-962BCD7E84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507" t="2485" r="16270" b="5181"/>
          <a:stretch>
            <a:fillRect/>
          </a:stretch>
        </p:blipFill>
        <p:spPr bwMode="auto">
          <a:xfrm>
            <a:off x="-1" y="-14221"/>
            <a:ext cx="4445391" cy="6620272"/>
          </a:xfrm>
          <a:prstGeom prst="rect">
            <a:avLst/>
          </a:prstGeom>
          <a:ln>
            <a:noFill/>
          </a:ln>
          <a:effectLst>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extLst>
              <a:ext uri="{FF2B5EF4-FFF2-40B4-BE49-F238E27FC236}">
                <a16:creationId xmlns:a16="http://schemas.microsoft.com/office/drawing/2014/main" id="{427A0EA7-7915-2305-8B43-6353EF4CE3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6835" y="1535685"/>
            <a:ext cx="5494401" cy="4654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186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02AC999-4F59-5B1F-07B8-A23C7D16B9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68E57-9319-CF49-ECD0-A69523CAF33A}"/>
              </a:ext>
            </a:extLst>
          </p:cNvPr>
          <p:cNvSpPr>
            <a:spLocks noGrp="1"/>
          </p:cNvSpPr>
          <p:nvPr>
            <p:ph type="title"/>
          </p:nvPr>
        </p:nvSpPr>
        <p:spPr>
          <a:xfrm>
            <a:off x="444189" y="365124"/>
            <a:ext cx="10515600" cy="1325563"/>
          </a:xfrm>
        </p:spPr>
        <p:txBody>
          <a:bodyPr>
            <a:normAutofit/>
          </a:bodyPr>
          <a:lstStyle/>
          <a:p>
            <a:r>
              <a:rPr lang="en-US" sz="4800" b="1" dirty="0">
                <a:latin typeface="+mn-lt"/>
              </a:rPr>
              <a:t>WORKZONE DEFINED</a:t>
            </a:r>
          </a:p>
        </p:txBody>
      </p:sp>
      <p:sp>
        <p:nvSpPr>
          <p:cNvPr id="3" name="Content Placeholder 2">
            <a:extLst>
              <a:ext uri="{FF2B5EF4-FFF2-40B4-BE49-F238E27FC236}">
                <a16:creationId xmlns:a16="http://schemas.microsoft.com/office/drawing/2014/main" id="{A9027C25-66C6-F848-B96C-BE6853FF3666}"/>
              </a:ext>
            </a:extLst>
          </p:cNvPr>
          <p:cNvSpPr>
            <a:spLocks noGrp="1"/>
          </p:cNvSpPr>
          <p:nvPr>
            <p:ph idx="1"/>
          </p:nvPr>
        </p:nvSpPr>
        <p:spPr>
          <a:xfrm>
            <a:off x="444189" y="6606051"/>
            <a:ext cx="3570250" cy="289119"/>
          </a:xfrm>
        </p:spPr>
        <p:txBody>
          <a:bodyPr>
            <a:normAutofit fontScale="55000" lnSpcReduction="20000"/>
          </a:bodyPr>
          <a:lstStyle/>
          <a:p>
            <a:pPr marL="0" indent="0">
              <a:buNone/>
            </a:pPr>
            <a:r>
              <a:rPr lang="en-US" dirty="0">
                <a:solidFill>
                  <a:schemeClr val="accent4">
                    <a:lumMod val="20000"/>
                    <a:lumOff val="80000"/>
                  </a:schemeClr>
                </a:solidFill>
              </a:rPr>
              <a:t>Q2 2026 – Work Zone Protection</a:t>
            </a:r>
          </a:p>
        </p:txBody>
      </p:sp>
      <p:sp>
        <p:nvSpPr>
          <p:cNvPr id="4" name="Content Placeholder 2">
            <a:extLst>
              <a:ext uri="{FF2B5EF4-FFF2-40B4-BE49-F238E27FC236}">
                <a16:creationId xmlns:a16="http://schemas.microsoft.com/office/drawing/2014/main" id="{A11876F7-FB63-534F-6CB6-2B800E305724}"/>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5" name="Slide Number Placeholder 4">
            <a:extLst>
              <a:ext uri="{FF2B5EF4-FFF2-40B4-BE49-F238E27FC236}">
                <a16:creationId xmlns:a16="http://schemas.microsoft.com/office/drawing/2014/main" id="{D4DBA69E-1C7B-13BA-F407-0225FC822D7F}"/>
              </a:ext>
            </a:extLst>
          </p:cNvPr>
          <p:cNvSpPr>
            <a:spLocks noGrp="1"/>
          </p:cNvSpPr>
          <p:nvPr>
            <p:ph type="sldNum" sz="quarter" idx="12"/>
          </p:nvPr>
        </p:nvSpPr>
        <p:spPr>
          <a:xfrm>
            <a:off x="11634438" y="6530044"/>
            <a:ext cx="43303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endParaRPr>
          </a:p>
        </p:txBody>
      </p:sp>
      <p:sp>
        <p:nvSpPr>
          <p:cNvPr id="8" name="Rectangle 8">
            <a:extLst>
              <a:ext uri="{FF2B5EF4-FFF2-40B4-BE49-F238E27FC236}">
                <a16:creationId xmlns:a16="http://schemas.microsoft.com/office/drawing/2014/main" id="{B36B840D-007B-77BF-58C2-436C03EF80E5}"/>
              </a:ext>
            </a:extLst>
          </p:cNvPr>
          <p:cNvSpPr>
            <a:spLocks noChangeArrowheads="1"/>
          </p:cNvSpPr>
          <p:nvPr/>
        </p:nvSpPr>
        <p:spPr bwMode="auto">
          <a:xfrm>
            <a:off x="282389" y="1690687"/>
            <a:ext cx="6387900" cy="4367213"/>
          </a:xfrm>
          <a:prstGeom prst="rect">
            <a:avLst/>
          </a:prstGeom>
          <a:noFill/>
          <a:ln w="12700">
            <a:noFill/>
            <a:miter lim="800000"/>
            <a:headEnd/>
            <a:tailEnd/>
          </a:ln>
        </p:spPr>
        <p:txBody>
          <a:bodyPr lIns="90488" tIns="44450" rIns="90488" bIns="44450"/>
          <a:lstStyle/>
          <a:p>
            <a:pPr eaLnBrk="0" hangingPunct="0">
              <a:spcBef>
                <a:spcPts val="1200"/>
              </a:spcBef>
              <a:spcAft>
                <a:spcPts val="600"/>
              </a:spcAft>
              <a:defRPr/>
            </a:pPr>
            <a:r>
              <a:rPr lang="en-US" altLang="en-US" sz="3200" dirty="0">
                <a:cs typeface="+mn-cs"/>
              </a:rPr>
              <a:t>The Federal Highway Administration defines a work zone as:</a:t>
            </a:r>
          </a:p>
          <a:p>
            <a:pPr marL="342900" indent="-342900" eaLnBrk="0" hangingPunct="0">
              <a:spcBef>
                <a:spcPts val="1200"/>
              </a:spcBef>
              <a:spcAft>
                <a:spcPts val="600"/>
              </a:spcAft>
              <a:buFont typeface="Arial" panose="020B0604020202020204" pitchFamily="34" charset="0"/>
              <a:buChar char="•"/>
              <a:defRPr/>
            </a:pPr>
            <a:r>
              <a:rPr lang="en-US" altLang="en-US" sz="2800" dirty="0">
                <a:cs typeface="+mn-cs"/>
              </a:rPr>
              <a:t>An area of a traffic-way with highway construction, maintenance, or utility-work activities</a:t>
            </a:r>
          </a:p>
          <a:p>
            <a:pPr marL="342900" indent="-342900" eaLnBrk="0" hangingPunct="0">
              <a:spcBef>
                <a:spcPts val="1200"/>
              </a:spcBef>
              <a:spcAft>
                <a:spcPts val="600"/>
              </a:spcAft>
              <a:buFont typeface="Arial" panose="020B0604020202020204" pitchFamily="34" charset="0"/>
              <a:buChar char="•"/>
              <a:defRPr/>
            </a:pPr>
            <a:r>
              <a:rPr lang="en-US" altLang="en-US" sz="2800" dirty="0">
                <a:cs typeface="+mn-cs"/>
              </a:rPr>
              <a:t>A work zone is typically marked by signs, channeling devices, barriers, pavement markings, and/or work vehicles</a:t>
            </a:r>
            <a:endParaRPr lang="en-US" sz="3200" b="1" dirty="0">
              <a:cs typeface="+mn-cs"/>
            </a:endParaRPr>
          </a:p>
        </p:txBody>
      </p:sp>
      <p:pic>
        <p:nvPicPr>
          <p:cNvPr id="9" name="Picture 2" descr="Image result for Utility work zone sign">
            <a:extLst>
              <a:ext uri="{FF2B5EF4-FFF2-40B4-BE49-F238E27FC236}">
                <a16:creationId xmlns:a16="http://schemas.microsoft.com/office/drawing/2014/main" id="{DA955B15-B8D2-3CA7-08C3-7BF3B585BB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288" y="405465"/>
            <a:ext cx="5397189" cy="5397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14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70A8CAC-1F3A-572E-84C2-23DBCAB67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37488-892D-7221-CF7B-8EACD75EECFF}"/>
              </a:ext>
            </a:extLst>
          </p:cNvPr>
          <p:cNvSpPr>
            <a:spLocks noGrp="1"/>
          </p:cNvSpPr>
          <p:nvPr>
            <p:ph type="title"/>
          </p:nvPr>
        </p:nvSpPr>
        <p:spPr>
          <a:xfrm>
            <a:off x="505149" y="394138"/>
            <a:ext cx="7620770" cy="1325563"/>
          </a:xfrm>
        </p:spPr>
        <p:txBody>
          <a:bodyPr>
            <a:normAutofit/>
          </a:bodyPr>
          <a:lstStyle/>
          <a:p>
            <a:r>
              <a:rPr lang="en-US" sz="5400" b="1" dirty="0">
                <a:latin typeface="+mn-lt"/>
              </a:rPr>
              <a:t>TRAFFIC CONTROL PLAN</a:t>
            </a:r>
          </a:p>
        </p:txBody>
      </p:sp>
      <p:sp>
        <p:nvSpPr>
          <p:cNvPr id="7" name="Content Placeholder 2">
            <a:extLst>
              <a:ext uri="{FF2B5EF4-FFF2-40B4-BE49-F238E27FC236}">
                <a16:creationId xmlns:a16="http://schemas.microsoft.com/office/drawing/2014/main" id="{F2F4F0B3-F5BF-8C98-CA67-6FF94D19BC74}"/>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Q2 2026 – Work Zone Protection</a:t>
            </a:r>
          </a:p>
        </p:txBody>
      </p:sp>
      <p:sp>
        <p:nvSpPr>
          <p:cNvPr id="8" name="Content Placeholder 2">
            <a:extLst>
              <a:ext uri="{FF2B5EF4-FFF2-40B4-BE49-F238E27FC236}">
                <a16:creationId xmlns:a16="http://schemas.microsoft.com/office/drawing/2014/main" id="{4985B4F9-4F27-0FCF-E787-7105E0739687}"/>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0E25D66B-31C0-13F6-48EA-715F1785E3AE}"/>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E2C3B9A-BEF0-53DE-2B76-BD8D565B2C25}"/>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10" name="Rectangle 8">
            <a:extLst>
              <a:ext uri="{FF2B5EF4-FFF2-40B4-BE49-F238E27FC236}">
                <a16:creationId xmlns:a16="http://schemas.microsoft.com/office/drawing/2014/main" id="{8CC85AFF-7F12-A4A5-D4B8-1AD95A4FC3D2}"/>
              </a:ext>
            </a:extLst>
          </p:cNvPr>
          <p:cNvSpPr>
            <a:spLocks noChangeArrowheads="1"/>
          </p:cNvSpPr>
          <p:nvPr/>
        </p:nvSpPr>
        <p:spPr bwMode="auto">
          <a:xfrm>
            <a:off x="5628443" y="1713344"/>
            <a:ext cx="5796420" cy="4168775"/>
          </a:xfrm>
          <a:prstGeom prst="rect">
            <a:avLst/>
          </a:prstGeom>
          <a:noFill/>
          <a:ln w="12700">
            <a:noFill/>
            <a:miter lim="800000"/>
            <a:headEnd/>
            <a:tailEnd/>
          </a:ln>
        </p:spPr>
        <p:txBody>
          <a:bodyPr lIns="90488" tIns="44450" rIns="90488" bIns="44450"/>
          <a:lstStyle/>
          <a:p>
            <a:pPr eaLnBrk="0" hangingPunct="0">
              <a:spcBef>
                <a:spcPts val="1200"/>
              </a:spcBef>
              <a:spcAft>
                <a:spcPts val="600"/>
              </a:spcAft>
              <a:defRPr/>
            </a:pPr>
            <a:r>
              <a:rPr lang="en-US" altLang="en-US" sz="2400" b="1" u="sng" dirty="0">
                <a:cs typeface="+mn-cs"/>
              </a:rPr>
              <a:t>Part of job planning</a:t>
            </a:r>
          </a:p>
          <a:p>
            <a:pPr eaLnBrk="0" hangingPunct="0">
              <a:spcBef>
                <a:spcPts val="1200"/>
              </a:spcBef>
              <a:spcAft>
                <a:spcPts val="600"/>
              </a:spcAft>
              <a:defRPr/>
            </a:pPr>
            <a:r>
              <a:rPr lang="en-US" altLang="en-US" sz="2400" dirty="0">
                <a:cs typeface="+mn-cs"/>
              </a:rPr>
              <a:t>Should be prepared by persons which are:</a:t>
            </a:r>
          </a:p>
          <a:p>
            <a:pPr marL="1025525" lvl="2" indent="-342900" eaLnBrk="0" hangingPunct="0">
              <a:spcBef>
                <a:spcPts val="1200"/>
              </a:spcBef>
              <a:spcAft>
                <a:spcPts val="600"/>
              </a:spcAft>
              <a:buFont typeface="Wingdings" panose="05000000000000000000" pitchFamily="2" charset="2"/>
              <a:buChar char="ü"/>
              <a:defRPr/>
            </a:pPr>
            <a:r>
              <a:rPr lang="en-US" altLang="en-US" sz="2400" dirty="0">
                <a:cs typeface="+mn-cs"/>
              </a:rPr>
              <a:t>Knowledgeable about the principles of temporary traffic control </a:t>
            </a:r>
          </a:p>
          <a:p>
            <a:pPr marL="1025525" lvl="2" indent="-342900" eaLnBrk="0" hangingPunct="0">
              <a:spcBef>
                <a:spcPts val="1200"/>
              </a:spcBef>
              <a:spcAft>
                <a:spcPts val="600"/>
              </a:spcAft>
              <a:buFont typeface="Wingdings" panose="05000000000000000000" pitchFamily="2" charset="2"/>
              <a:buChar char="ü"/>
              <a:defRPr/>
            </a:pPr>
            <a:r>
              <a:rPr lang="en-US" altLang="en-US" sz="2400" dirty="0">
                <a:cs typeface="+mn-cs"/>
              </a:rPr>
              <a:t>Understand the work activities to be performed</a:t>
            </a:r>
            <a:endParaRPr lang="en-US" sz="2400" i="1" dirty="0">
              <a:solidFill>
                <a:srgbClr val="002060"/>
              </a:solidFill>
              <a:cs typeface="+mn-cs"/>
            </a:endParaRPr>
          </a:p>
        </p:txBody>
      </p:sp>
      <p:pic>
        <p:nvPicPr>
          <p:cNvPr id="11" name="Picture 3">
            <a:extLst>
              <a:ext uri="{FF2B5EF4-FFF2-40B4-BE49-F238E27FC236}">
                <a16:creationId xmlns:a16="http://schemas.microsoft.com/office/drawing/2014/main" id="{8090DD52-BC65-83D1-B44F-D22CF8E91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199" y="1719701"/>
            <a:ext cx="5173095" cy="37689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005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childTnLst>
                          </p:cTn>
                        </p:par>
                        <p:par>
                          <p:cTn id="17" fill="hold">
                            <p:stCondLst>
                              <p:cond delay="2000"/>
                            </p:stCondLst>
                            <p:childTnLst>
                              <p:par>
                                <p:cTn id="18" presetID="10" presetClass="entr" presetSubtype="0" fill="hold" nodeType="afterEffect">
                                  <p:stCondLst>
                                    <p:cond delay="100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2FE2AEF-905A-BA65-A1AB-4805FD183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FF1BED-4111-AFAA-3C0A-757393EBC5F6}"/>
              </a:ext>
            </a:extLst>
          </p:cNvPr>
          <p:cNvSpPr>
            <a:spLocks noGrp="1"/>
          </p:cNvSpPr>
          <p:nvPr>
            <p:ph type="title"/>
          </p:nvPr>
        </p:nvSpPr>
        <p:spPr>
          <a:xfrm>
            <a:off x="505148" y="84036"/>
            <a:ext cx="7620770" cy="1325563"/>
          </a:xfrm>
        </p:spPr>
        <p:txBody>
          <a:bodyPr>
            <a:normAutofit/>
          </a:bodyPr>
          <a:lstStyle/>
          <a:p>
            <a:r>
              <a:rPr lang="en-US" sz="5400" b="1" dirty="0">
                <a:latin typeface="+mn-lt"/>
              </a:rPr>
              <a:t>FACTORS</a:t>
            </a:r>
          </a:p>
        </p:txBody>
      </p:sp>
      <p:sp>
        <p:nvSpPr>
          <p:cNvPr id="7" name="Content Placeholder 2">
            <a:extLst>
              <a:ext uri="{FF2B5EF4-FFF2-40B4-BE49-F238E27FC236}">
                <a16:creationId xmlns:a16="http://schemas.microsoft.com/office/drawing/2014/main" id="{5B050326-311C-64A1-89A3-EC3CED38959F}"/>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Q2 2026 – Work Zone Protection</a:t>
            </a:r>
          </a:p>
        </p:txBody>
      </p:sp>
      <p:sp>
        <p:nvSpPr>
          <p:cNvPr id="8" name="Content Placeholder 2">
            <a:extLst>
              <a:ext uri="{FF2B5EF4-FFF2-40B4-BE49-F238E27FC236}">
                <a16:creationId xmlns:a16="http://schemas.microsoft.com/office/drawing/2014/main" id="{7C3525BD-5F44-1F9A-C17D-DD6CB7812BC3}"/>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5D5F56DC-B503-E92B-076D-C22ADB960B8D}"/>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8E7B191-4414-AA55-6924-0B7685B350BE}"/>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3" name="Rectangle 8">
            <a:extLst>
              <a:ext uri="{FF2B5EF4-FFF2-40B4-BE49-F238E27FC236}">
                <a16:creationId xmlns:a16="http://schemas.microsoft.com/office/drawing/2014/main" id="{AD9160FC-E327-1443-157F-77C2E1751AF0}"/>
              </a:ext>
            </a:extLst>
          </p:cNvPr>
          <p:cNvSpPr>
            <a:spLocks noChangeArrowheads="1"/>
          </p:cNvSpPr>
          <p:nvPr/>
        </p:nvSpPr>
        <p:spPr bwMode="auto">
          <a:xfrm>
            <a:off x="505148" y="1252851"/>
            <a:ext cx="6621793" cy="4698506"/>
          </a:xfrm>
          <a:prstGeom prst="rect">
            <a:avLst/>
          </a:prstGeom>
          <a:noFill/>
          <a:ln w="12700">
            <a:noFill/>
            <a:miter lim="800000"/>
            <a:headEnd/>
            <a:tailEnd/>
          </a:ln>
        </p:spPr>
        <p:txBody>
          <a:bodyPr lIns="90488" tIns="44450" rIns="90488" bIns="44450"/>
          <a:lstStyle/>
          <a:p>
            <a:pPr eaLnBrk="0" hangingPunct="0">
              <a:spcBef>
                <a:spcPts val="1200"/>
              </a:spcBef>
              <a:spcAft>
                <a:spcPts val="600"/>
              </a:spcAft>
              <a:defRPr/>
            </a:pPr>
            <a:r>
              <a:rPr lang="en-US" altLang="en-US" sz="2800" dirty="0">
                <a:cs typeface="+mn-cs"/>
              </a:rPr>
              <a:t>These factors can affect worker safety:</a:t>
            </a:r>
          </a:p>
          <a:p>
            <a:pPr marL="455612" lvl="1" indent="-285750" eaLnBrk="0" hangingPunct="0">
              <a:spcBef>
                <a:spcPts val="1200"/>
              </a:spcBef>
              <a:spcAft>
                <a:spcPts val="600"/>
              </a:spcAft>
              <a:buFont typeface="Wingdings" panose="05000000000000000000" pitchFamily="2" charset="2"/>
              <a:buChar char="ü"/>
              <a:defRPr/>
            </a:pPr>
            <a:r>
              <a:rPr lang="en-US" altLang="en-US" sz="2400" dirty="0">
                <a:cs typeface="+mn-cs"/>
              </a:rPr>
              <a:t>Changing conditions</a:t>
            </a:r>
          </a:p>
          <a:p>
            <a:pPr marL="455612" lvl="1" indent="-285750" eaLnBrk="0" hangingPunct="0">
              <a:spcBef>
                <a:spcPts val="1200"/>
              </a:spcBef>
              <a:spcAft>
                <a:spcPts val="600"/>
              </a:spcAft>
              <a:buFont typeface="Wingdings" panose="05000000000000000000" pitchFamily="2" charset="2"/>
              <a:buChar char="ü"/>
              <a:defRPr/>
            </a:pPr>
            <a:r>
              <a:rPr lang="en-US" altLang="en-US" sz="2400" dirty="0">
                <a:cs typeface="+mn-cs"/>
              </a:rPr>
              <a:t>Moving equipment </a:t>
            </a:r>
          </a:p>
          <a:p>
            <a:pPr marL="455612" lvl="1" indent="-285750" eaLnBrk="0" hangingPunct="0">
              <a:spcBef>
                <a:spcPts val="1200"/>
              </a:spcBef>
              <a:spcAft>
                <a:spcPts val="600"/>
              </a:spcAft>
              <a:buFont typeface="Wingdings" panose="05000000000000000000" pitchFamily="2" charset="2"/>
              <a:buChar char="ü"/>
              <a:defRPr/>
            </a:pPr>
            <a:r>
              <a:rPr lang="en-US" altLang="en-US" sz="2400" dirty="0">
                <a:cs typeface="+mn-cs"/>
              </a:rPr>
              <a:t>Vehicles in the activity area</a:t>
            </a:r>
          </a:p>
          <a:p>
            <a:pPr marL="455612" lvl="1" indent="-285750" eaLnBrk="0" hangingPunct="0">
              <a:spcBef>
                <a:spcPts val="1200"/>
              </a:spcBef>
              <a:spcAft>
                <a:spcPts val="600"/>
              </a:spcAft>
              <a:buFont typeface="Wingdings" panose="05000000000000000000" pitchFamily="2" charset="2"/>
              <a:buChar char="ü"/>
              <a:defRPr/>
            </a:pPr>
            <a:r>
              <a:rPr lang="en-US" altLang="en-US" sz="2400" dirty="0">
                <a:cs typeface="+mn-cs"/>
              </a:rPr>
              <a:t>Workers on foot</a:t>
            </a:r>
          </a:p>
          <a:p>
            <a:pPr marL="455612" lvl="1" indent="-285750" eaLnBrk="0" hangingPunct="0">
              <a:spcBef>
                <a:spcPts val="1200"/>
              </a:spcBef>
              <a:spcAft>
                <a:spcPts val="600"/>
              </a:spcAft>
              <a:buFont typeface="Wingdings" panose="05000000000000000000" pitchFamily="2" charset="2"/>
              <a:buChar char="ü"/>
              <a:defRPr/>
            </a:pPr>
            <a:r>
              <a:rPr lang="en-US" altLang="en-US" sz="2400" dirty="0">
                <a:cs typeface="+mn-cs"/>
              </a:rPr>
              <a:t>Workers not visible</a:t>
            </a:r>
          </a:p>
          <a:p>
            <a:pPr marL="455612" lvl="1" indent="-285750" eaLnBrk="0" hangingPunct="0">
              <a:spcBef>
                <a:spcPts val="1200"/>
              </a:spcBef>
              <a:spcAft>
                <a:spcPts val="600"/>
              </a:spcAft>
              <a:buFont typeface="Wingdings" panose="05000000000000000000" pitchFamily="2" charset="2"/>
              <a:buChar char="ü"/>
              <a:defRPr/>
            </a:pPr>
            <a:r>
              <a:rPr lang="en-US" altLang="en-US" sz="2400" dirty="0">
                <a:cs typeface="+mn-cs"/>
              </a:rPr>
              <a:t>Distracted/impaired drivers</a:t>
            </a:r>
          </a:p>
          <a:p>
            <a:pPr marL="455612" lvl="1" indent="-285750" eaLnBrk="0" hangingPunct="0">
              <a:spcBef>
                <a:spcPts val="1200"/>
              </a:spcBef>
              <a:spcAft>
                <a:spcPts val="600"/>
              </a:spcAft>
              <a:buFont typeface="Wingdings" panose="05000000000000000000" pitchFamily="2" charset="2"/>
              <a:buChar char="ü"/>
              <a:defRPr/>
            </a:pPr>
            <a:r>
              <a:rPr lang="en-US" altLang="en-US" sz="2400" dirty="0">
                <a:cs typeface="+mn-cs"/>
              </a:rPr>
              <a:t>Short duration projects</a:t>
            </a:r>
          </a:p>
          <a:p>
            <a:pPr marL="455612" lvl="1" indent="-285750" eaLnBrk="0" hangingPunct="0">
              <a:spcBef>
                <a:spcPts val="1200"/>
              </a:spcBef>
              <a:spcAft>
                <a:spcPts val="600"/>
              </a:spcAft>
              <a:buFont typeface="Wingdings" panose="05000000000000000000" pitchFamily="2" charset="2"/>
              <a:buChar char="ü"/>
              <a:defRPr/>
            </a:pPr>
            <a:r>
              <a:rPr lang="en-US" altLang="en-US" sz="2400" dirty="0">
                <a:cs typeface="+mn-cs"/>
              </a:rPr>
              <a:t>Barriers possibly not feasible</a:t>
            </a:r>
            <a:endParaRPr lang="en-US" sz="2400" i="1" dirty="0">
              <a:solidFill>
                <a:srgbClr val="002060"/>
              </a:solidFill>
              <a:cs typeface="+mn-cs"/>
            </a:endParaRPr>
          </a:p>
        </p:txBody>
      </p:sp>
      <p:pic>
        <p:nvPicPr>
          <p:cNvPr id="5" name="Picture 2">
            <a:extLst>
              <a:ext uri="{FF2B5EF4-FFF2-40B4-BE49-F238E27FC236}">
                <a16:creationId xmlns:a16="http://schemas.microsoft.com/office/drawing/2014/main" id="{EE08182F-F186-2634-A664-44E5D14AFA81}"/>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9327" r="8228" b="3307"/>
          <a:stretch>
            <a:fillRect/>
          </a:stretch>
        </p:blipFill>
        <p:spPr bwMode="auto">
          <a:xfrm>
            <a:off x="7308511" y="48603"/>
            <a:ext cx="4006195" cy="469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74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E5B64E2-E427-5D03-75EB-305AFEF38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3A2FB2-7D76-3C46-72B4-16D64E07C815}"/>
              </a:ext>
            </a:extLst>
          </p:cNvPr>
          <p:cNvSpPr>
            <a:spLocks noGrp="1"/>
          </p:cNvSpPr>
          <p:nvPr>
            <p:ph type="title"/>
          </p:nvPr>
        </p:nvSpPr>
        <p:spPr>
          <a:xfrm>
            <a:off x="505149" y="394138"/>
            <a:ext cx="7620770" cy="1325563"/>
          </a:xfrm>
        </p:spPr>
        <p:txBody>
          <a:bodyPr>
            <a:normAutofit fontScale="90000"/>
          </a:bodyPr>
          <a:lstStyle/>
          <a:p>
            <a:r>
              <a:rPr lang="en-US" sz="5400" b="1" dirty="0">
                <a:latin typeface="+mn-lt"/>
              </a:rPr>
              <a:t>KEY POINTS– SESSION ONE</a:t>
            </a:r>
          </a:p>
        </p:txBody>
      </p:sp>
      <p:sp>
        <p:nvSpPr>
          <p:cNvPr id="7" name="Content Placeholder 2">
            <a:extLst>
              <a:ext uri="{FF2B5EF4-FFF2-40B4-BE49-F238E27FC236}">
                <a16:creationId xmlns:a16="http://schemas.microsoft.com/office/drawing/2014/main" id="{169264C3-4C13-E460-87E0-B310EC5AADB3}"/>
              </a:ext>
            </a:extLst>
          </p:cNvPr>
          <p:cNvSpPr txBox="1">
            <a:spLocks/>
          </p:cNvSpPr>
          <p:nvPr/>
        </p:nvSpPr>
        <p:spPr>
          <a:xfrm>
            <a:off x="444189" y="6606051"/>
            <a:ext cx="357025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Q2 2026 – Work Zone Protection</a:t>
            </a:r>
          </a:p>
        </p:txBody>
      </p:sp>
      <p:sp>
        <p:nvSpPr>
          <p:cNvPr id="8" name="Content Placeholder 2">
            <a:extLst>
              <a:ext uri="{FF2B5EF4-FFF2-40B4-BE49-F238E27FC236}">
                <a16:creationId xmlns:a16="http://schemas.microsoft.com/office/drawing/2014/main" id="{CC06B069-4BA3-DE65-FBEC-ABCB8D0BE1BD}"/>
              </a:ext>
            </a:extLst>
          </p:cNvPr>
          <p:cNvSpPr txBox="1">
            <a:spLocks/>
          </p:cNvSpPr>
          <p:nvPr/>
        </p:nvSpPr>
        <p:spPr>
          <a:xfrm>
            <a:off x="6162908" y="6606050"/>
            <a:ext cx="5397190" cy="28911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OSHA ELECTRICAL TRANSMISSION &amp; DISTRIBUTION PARTNERSHIP</a:t>
            </a:r>
          </a:p>
        </p:txBody>
      </p:sp>
      <p:sp>
        <p:nvSpPr>
          <p:cNvPr id="9" name="Slide Number Placeholder 4">
            <a:extLst>
              <a:ext uri="{FF2B5EF4-FFF2-40B4-BE49-F238E27FC236}">
                <a16:creationId xmlns:a16="http://schemas.microsoft.com/office/drawing/2014/main" id="{225726F8-F78D-DE9D-BE4E-B01A01992A6D}"/>
              </a:ext>
            </a:extLst>
          </p:cNvPr>
          <p:cNvSpPr txBox="1">
            <a:spLocks/>
          </p:cNvSpPr>
          <p:nvPr/>
        </p:nvSpPr>
        <p:spPr>
          <a:xfrm>
            <a:off x="11634438" y="6530044"/>
            <a:ext cx="43303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06B5B2-58D7-4A2E-ACF6-E9765C5AA68F}" type="slidenum">
              <a:rPr kumimoji="0" lang="en-US" sz="1400" b="0" i="0" u="none" strike="noStrike" kern="1200" cap="none" spc="0" normalizeH="0" baseline="0" noProof="0" smtClean="0">
                <a:ln>
                  <a:noFill/>
                </a:ln>
                <a:solidFill>
                  <a:srgbClr val="FFC000">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9341F82-723B-230B-1814-06F3BE0EB285}"/>
              </a:ext>
            </a:extLst>
          </p:cNvPr>
          <p:cNvPicPr>
            <a:picLocks noChangeAspect="1"/>
          </p:cNvPicPr>
          <p:nvPr/>
        </p:nvPicPr>
        <p:blipFill>
          <a:blip r:embed="rId4">
            <a:alphaModFix amt="26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9964635" y="4460144"/>
            <a:ext cx="2135367" cy="2133944"/>
          </a:xfrm>
          <a:prstGeom prst="rect">
            <a:avLst/>
          </a:prstGeom>
          <a:effectLst/>
        </p:spPr>
      </p:pic>
      <p:sp>
        <p:nvSpPr>
          <p:cNvPr id="6" name="Content Placeholder 4">
            <a:extLst>
              <a:ext uri="{FF2B5EF4-FFF2-40B4-BE49-F238E27FC236}">
                <a16:creationId xmlns:a16="http://schemas.microsoft.com/office/drawing/2014/main" id="{1715EF5B-714B-32C4-42A0-143351889011}"/>
              </a:ext>
            </a:extLst>
          </p:cNvPr>
          <p:cNvSpPr>
            <a:spLocks noGrp="1"/>
          </p:cNvSpPr>
          <p:nvPr>
            <p:ph idx="1"/>
          </p:nvPr>
        </p:nvSpPr>
        <p:spPr>
          <a:xfrm>
            <a:off x="577361" y="1828800"/>
            <a:ext cx="8382000" cy="4038600"/>
          </a:xfrm>
        </p:spPr>
        <p:txBody>
          <a:bodyPr>
            <a:normAutofit/>
          </a:bodyPr>
          <a:lstStyle/>
          <a:p>
            <a:pPr marL="342900" indent="-342900" eaLnBrk="1" hangingPunct="1">
              <a:spcBef>
                <a:spcPts val="600"/>
              </a:spcBef>
              <a:spcAft>
                <a:spcPts val="0"/>
              </a:spcAft>
              <a:buClrTx/>
              <a:buFont typeface="+mj-lt"/>
              <a:buAutoNum type="arabicPeriod"/>
            </a:pPr>
            <a:r>
              <a:rPr lang="en-US" altLang="en-US" sz="1600" dirty="0"/>
              <a:t>1.  Hazards caused by distractions (and other issues) make it necessary to put in place the proper measures to control the risks encountered in work zones.</a:t>
            </a:r>
          </a:p>
          <a:p>
            <a:pPr lvl="1" eaLnBrk="1" hangingPunct="1">
              <a:spcBef>
                <a:spcPts val="600"/>
              </a:spcBef>
              <a:spcAft>
                <a:spcPts val="0"/>
              </a:spcAft>
              <a:buClrTx/>
              <a:buSzPct val="70000"/>
              <a:buFont typeface="+mj-lt"/>
              <a:buAutoNum type="alphaLcPeriod"/>
            </a:pPr>
            <a:r>
              <a:rPr lang="en-US" altLang="en-US" sz="1400" dirty="0"/>
              <a:t>True</a:t>
            </a:r>
          </a:p>
          <a:p>
            <a:pPr lvl="1" eaLnBrk="1" hangingPunct="1">
              <a:spcBef>
                <a:spcPts val="600"/>
              </a:spcBef>
              <a:spcAft>
                <a:spcPts val="0"/>
              </a:spcAft>
              <a:buClrTx/>
              <a:buSzPct val="70000"/>
              <a:buFont typeface="+mj-lt"/>
              <a:buAutoNum type="alphaLcPeriod"/>
            </a:pPr>
            <a:r>
              <a:rPr lang="en-US" altLang="en-US" sz="1400" dirty="0"/>
              <a:t>False</a:t>
            </a:r>
          </a:p>
          <a:p>
            <a:pPr marL="457200" lvl="1" indent="0" eaLnBrk="1" hangingPunct="1">
              <a:spcBef>
                <a:spcPts val="600"/>
              </a:spcBef>
              <a:spcAft>
                <a:spcPts val="0"/>
              </a:spcAft>
              <a:buClrTx/>
              <a:buSzPct val="70000"/>
              <a:buNone/>
            </a:pPr>
            <a:endParaRPr lang="en-US" altLang="en-US" sz="1400" dirty="0"/>
          </a:p>
          <a:p>
            <a:pPr marL="342900" indent="-342900">
              <a:buFont typeface="+mj-lt"/>
              <a:buAutoNum type="arabicPeriod"/>
            </a:pPr>
            <a:r>
              <a:rPr lang="en-US" altLang="en-US" sz="1600" dirty="0"/>
              <a:t>According to the Bureau of Labor Statistics (BLS), approximately 54% of the workers killed in construction zones from 2021 to 2023 were “Workers of Foot Struck by Vehicles”? </a:t>
            </a:r>
          </a:p>
          <a:p>
            <a:pPr marL="685800" lvl="1" indent="-228600" eaLnBrk="1" hangingPunct="1">
              <a:spcBef>
                <a:spcPts val="600"/>
              </a:spcBef>
              <a:spcAft>
                <a:spcPts val="0"/>
              </a:spcAft>
              <a:buClrTx/>
              <a:buSzPct val="70000"/>
              <a:buFont typeface="+mj-lt"/>
              <a:buAutoNum type="alphaLcPeriod"/>
            </a:pPr>
            <a:r>
              <a:rPr lang="en-US" altLang="en-US" sz="1400" dirty="0"/>
              <a:t>True</a:t>
            </a:r>
          </a:p>
          <a:p>
            <a:pPr marL="457200" lvl="1" indent="0" eaLnBrk="1" hangingPunct="1">
              <a:spcBef>
                <a:spcPts val="600"/>
              </a:spcBef>
              <a:spcAft>
                <a:spcPts val="0"/>
              </a:spcAft>
              <a:buClrTx/>
              <a:buSzPct val="70000"/>
              <a:buNone/>
            </a:pPr>
            <a:r>
              <a:rPr lang="en-US" altLang="en-US" sz="1400" dirty="0"/>
              <a:t>b. False</a:t>
            </a:r>
          </a:p>
          <a:p>
            <a:pPr marL="685800" lvl="1" indent="-228600" eaLnBrk="1" hangingPunct="1">
              <a:spcBef>
                <a:spcPts val="600"/>
              </a:spcBef>
              <a:spcAft>
                <a:spcPts val="0"/>
              </a:spcAft>
              <a:buClrTx/>
              <a:buSzPct val="70000"/>
              <a:buFont typeface="+mj-lt"/>
              <a:buAutoNum type="alphaLcPeriod"/>
            </a:pPr>
            <a:endParaRPr lang="en-US" altLang="en-US" sz="1400" dirty="0"/>
          </a:p>
          <a:p>
            <a:pPr marL="342900" indent="-342900" eaLnBrk="1" hangingPunct="1">
              <a:spcBef>
                <a:spcPts val="600"/>
              </a:spcBef>
              <a:spcAft>
                <a:spcPts val="0"/>
              </a:spcAft>
              <a:buClrTx/>
              <a:buFont typeface="+mj-lt"/>
              <a:buAutoNum type="arabicPeriod"/>
            </a:pPr>
            <a:r>
              <a:rPr lang="en-US" altLang="en-US" sz="1600" dirty="0"/>
              <a:t>The public highway system can be one of the most dangerous work environments in the United States.</a:t>
            </a:r>
          </a:p>
          <a:p>
            <a:pPr lvl="1" eaLnBrk="1" hangingPunct="1">
              <a:spcBef>
                <a:spcPts val="600"/>
              </a:spcBef>
              <a:spcAft>
                <a:spcPts val="0"/>
              </a:spcAft>
              <a:buClrTx/>
              <a:buSzPct val="70000"/>
              <a:buFont typeface="+mj-lt"/>
              <a:buAutoNum type="alphaLcPeriod"/>
            </a:pPr>
            <a:r>
              <a:rPr lang="en-US" altLang="en-US" sz="1400" dirty="0"/>
              <a:t>True</a:t>
            </a:r>
          </a:p>
          <a:p>
            <a:pPr lvl="1" eaLnBrk="1" hangingPunct="1">
              <a:spcBef>
                <a:spcPts val="600"/>
              </a:spcBef>
              <a:spcAft>
                <a:spcPts val="0"/>
              </a:spcAft>
              <a:buClrTx/>
              <a:buSzPct val="70000"/>
              <a:buFont typeface="+mj-lt"/>
              <a:buAutoNum type="alphaLcPeriod"/>
            </a:pPr>
            <a:r>
              <a:rPr lang="en-US" altLang="en-US" sz="1400" dirty="0"/>
              <a:t>False</a:t>
            </a:r>
          </a:p>
          <a:p>
            <a:pPr marL="0" indent="0">
              <a:buClrTx/>
              <a:buNone/>
            </a:pPr>
            <a:endParaRPr lang="en-US" sz="2000" dirty="0"/>
          </a:p>
        </p:txBody>
      </p:sp>
      <p:sp>
        <p:nvSpPr>
          <p:cNvPr id="10" name="Rounded Rectangle 9">
            <a:extLst>
              <a:ext uri="{FF2B5EF4-FFF2-40B4-BE49-F238E27FC236}">
                <a16:creationId xmlns:a16="http://schemas.microsoft.com/office/drawing/2014/main" id="{65A5B5D5-098F-FD4A-BEFE-0C5E3A21E4D4}"/>
              </a:ext>
            </a:extLst>
          </p:cNvPr>
          <p:cNvSpPr/>
          <p:nvPr/>
        </p:nvSpPr>
        <p:spPr bwMode="auto">
          <a:xfrm>
            <a:off x="958361" y="2358683"/>
            <a:ext cx="990600" cy="241738"/>
          </a:xfrm>
          <a:prstGeom prst="roundRect">
            <a:avLst/>
          </a:prstGeom>
          <a:noFill/>
          <a:ln w="254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ounded Rectangle 10">
            <a:extLst>
              <a:ext uri="{FF2B5EF4-FFF2-40B4-BE49-F238E27FC236}">
                <a16:creationId xmlns:a16="http://schemas.microsoft.com/office/drawing/2014/main" id="{282C9DD7-0811-10C8-8175-D4B8AA2978C5}"/>
              </a:ext>
            </a:extLst>
          </p:cNvPr>
          <p:cNvSpPr/>
          <p:nvPr/>
        </p:nvSpPr>
        <p:spPr bwMode="auto">
          <a:xfrm>
            <a:off x="1079385" y="3727231"/>
            <a:ext cx="990600" cy="241738"/>
          </a:xfrm>
          <a:prstGeom prst="roundRect">
            <a:avLst/>
          </a:prstGeom>
          <a:noFill/>
          <a:ln w="254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Rounded Rectangle 11">
            <a:extLst>
              <a:ext uri="{FF2B5EF4-FFF2-40B4-BE49-F238E27FC236}">
                <a16:creationId xmlns:a16="http://schemas.microsoft.com/office/drawing/2014/main" id="{0DE0AD4A-5B38-C9C4-2CA8-86944392DDD0}"/>
              </a:ext>
            </a:extLst>
          </p:cNvPr>
          <p:cNvSpPr/>
          <p:nvPr/>
        </p:nvSpPr>
        <p:spPr bwMode="auto">
          <a:xfrm>
            <a:off x="958361" y="5050057"/>
            <a:ext cx="990600" cy="241738"/>
          </a:xfrm>
          <a:prstGeom prst="roundRect">
            <a:avLst/>
          </a:prstGeom>
          <a:noFill/>
          <a:ln w="254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106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fade">
                                      <p:cBhvr>
                                        <p:cTn id="57" dur="500"/>
                                        <p:tgtEl>
                                          <p:spTgt spid="6">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4925">
          <a:solidFill>
            <a:srgbClr val="FF0000"/>
          </a:solidFill>
          <a:tailEnd type="triangle" w="med" len="lg"/>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e0a964b-331f-4064-aab1-a61017c06383}" enabled="1" method="Standard" siteId="{5b7f725c-92ec-45a1-8dfb-7373ea88a4fa}" removed="0"/>
</clbl:labelList>
</file>

<file path=docProps/app.xml><?xml version="1.0" encoding="utf-8"?>
<Properties xmlns="http://schemas.openxmlformats.org/officeDocument/2006/extended-properties" xmlns:vt="http://schemas.openxmlformats.org/officeDocument/2006/docPropsVTypes">
  <TotalTime>504</TotalTime>
  <Words>4189</Words>
  <Application>Microsoft Office PowerPoint</Application>
  <PresentationFormat>Widescreen</PresentationFormat>
  <Paragraphs>400</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Arial Rounded MT Bold</vt:lpstr>
      <vt:lpstr>Calibri</vt:lpstr>
      <vt:lpstr>Calibri Light</vt:lpstr>
      <vt:lpstr>Verdana</vt:lpstr>
      <vt:lpstr>Wingdings</vt:lpstr>
      <vt:lpstr>Office Theme</vt:lpstr>
      <vt:lpstr>WORK ZONE  PROTECTION</vt:lpstr>
      <vt:lpstr>PowerPoint Presentation</vt:lpstr>
      <vt:lpstr>PowerPoint Presentation</vt:lpstr>
      <vt:lpstr>PowerPoint Presentation</vt:lpstr>
      <vt:lpstr>INDUSTRY FACTS</vt:lpstr>
      <vt:lpstr>WORKZONE DEFINED</vt:lpstr>
      <vt:lpstr>TRAFFIC CONTROL PLAN</vt:lpstr>
      <vt:lpstr>FACTORS</vt:lpstr>
      <vt:lpstr>KEY POINTS– SESSION ONE</vt:lpstr>
      <vt:lpstr>PowerPoint Presentation</vt:lpstr>
      <vt:lpstr>THE PURPOSE</vt:lpstr>
      <vt:lpstr>EFFECTIVENESS</vt:lpstr>
      <vt:lpstr>SEND A CLEAR MESSAGE</vt:lpstr>
      <vt:lpstr>WARNING SIGN PLACEMENT</vt:lpstr>
      <vt:lpstr>TYPICAL PLACEMENT</vt:lpstr>
      <vt:lpstr>WARNING SIGN PLACEMENT</vt:lpstr>
      <vt:lpstr>PORTABLE CHANGEABLE MESSAGE SIGNS</vt:lpstr>
      <vt:lpstr>CONES</vt:lpstr>
      <vt:lpstr>ADVANCE WARNING SIGNS SHORT DURATION</vt:lpstr>
      <vt:lpstr>ADVANCE WARNING SIGNS</vt:lpstr>
      <vt:lpstr>MERGING TAPER FORMULA</vt:lpstr>
      <vt:lpstr>PEDESTRIANS</vt:lpstr>
      <vt:lpstr>RETRO-REFLECTIVE CLOTHING</vt:lpstr>
      <vt:lpstr>KEY POINTS – SESSION TWO</vt:lpstr>
      <vt:lpstr>PowerPoint Presentation</vt:lpstr>
      <vt:lpstr>FLAGGING OPERATIONS</vt:lpstr>
      <vt:lpstr>FLAGGER OPERATIONS</vt:lpstr>
      <vt:lpstr>REQUIREMENTS</vt:lpstr>
      <vt:lpstr>GIVE THEM A BREAK</vt:lpstr>
      <vt:lpstr>REQUIREMENTS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Material Handling</dc:title>
  <dc:creator>Rueben Wahab</dc:creator>
  <cp:lastModifiedBy>Travis Johnson</cp:lastModifiedBy>
  <cp:revision>5</cp:revision>
  <dcterms:created xsi:type="dcterms:W3CDTF">2024-04-24T00:22:22Z</dcterms:created>
  <dcterms:modified xsi:type="dcterms:W3CDTF">2026-05-07T18:35:28Z</dcterms:modified>
</cp:coreProperties>
</file>